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58" r:id="rId6"/>
    <p:sldId id="262" r:id="rId7"/>
    <p:sldId id="260"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eed Shafiee" initials="SS" lastIdx="4" clrIdx="0">
    <p:extLst>
      <p:ext uri="{19B8F6BF-5375-455C-9EA6-DF929625EA0E}">
        <p15:presenceInfo xmlns:p15="http://schemas.microsoft.com/office/powerpoint/2012/main" userId="4afadb6c615d86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23T15:28:40.734" idx="3">
    <p:pos x="3688" y="3073"/>
    <p:text>change the picture with no copyrighted version</p:text>
    <p:extLst>
      <p:ext uri="{C676402C-5697-4E1C-873F-D02D1690AC5C}">
        <p15:threadingInfo xmlns:p15="http://schemas.microsoft.com/office/powerpoint/2012/main" timeZoneBias="-120"/>
      </p:ext>
    </p:extLst>
  </p:cm>
  <p:cm authorId="1" dt="2019-10-23T15:44:04.730" idx="4">
    <p:pos x="608" y="1520"/>
    <p:text>Use something else instead of 150 and 300ms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3T09:16:50.459" idx="1">
    <p:pos x="895" y="2746"/>
    <p:text>For the extreme: Golf games high precision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0-23T09:19:08.022" idx="2">
    <p:pos x="3984" y="3570"/>
    <p:text>There are games that have more directions, X3 Reunion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BFC3-46DA-4242-8272-1F576628C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C5AD8E-971A-4C2B-9D41-BEDE183BF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151FFD-629F-4785-B7B7-A05868E385E7}"/>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B3CF2FCC-A95C-4675-A93A-0DAC05C9E3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08DFBC-533E-4A91-9525-76E46105DB92}"/>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81150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C72F-6812-4D4C-8E1D-6C2F496B57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01268C-9CDE-407C-94D5-19E514884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3E667B-361E-4707-8DBA-F2A3E2019AB4}"/>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7C4CF08F-0B50-4AFE-9D8F-FD273D9E4A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CB3B1-6191-4C17-80ED-2B877118F67E}"/>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70781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7B7F5-F2CA-4CB3-8B06-C04417D779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50726E-5B6D-4E61-8121-D523DB155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A572E5-9972-458D-93C6-3C1C7F60B444}"/>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B89C594A-C32F-403A-B680-48520E6DBE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8ADD37-C4DC-45E0-BE5F-B4001E7AB536}"/>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94163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ECF7-33DD-48CD-9686-A20BA3BDC7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8505EA-25A9-4794-AE82-4F64F6962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8C8F9E-66B6-4891-BFEA-D440B20C4989}"/>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52220471-3BDA-4830-9095-AC53909B21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D0AEC-13DA-408B-AEC5-61C9FC957E63}"/>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378681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BC32-0815-4EB4-A348-A0A12061D2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E485EC-2199-4014-8D34-9C9774148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A460F-68E9-41C1-A936-BFB1EB9B54AA}"/>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CA9B1FD9-8F3E-4BE5-B53A-EE7F22A081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0010CC-F4D6-4A53-87F1-82F5068230E6}"/>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243371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2CDC-BFC6-4738-B291-EB7CE11F4A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632852-5E3A-445A-9BC3-CFB09C775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1D101B-5034-46B0-9E93-E2EA5C914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19DE281-3B5E-46FB-953E-92817EAB5537}"/>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6" name="Footer Placeholder 5">
            <a:extLst>
              <a:ext uri="{FF2B5EF4-FFF2-40B4-BE49-F238E27FC236}">
                <a16:creationId xmlns:a16="http://schemas.microsoft.com/office/drawing/2014/main" id="{80B0E2EB-6EBC-4A73-90C3-A4C3130901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CB8581-7A0A-465D-8DCA-DCEB7EA5E046}"/>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13847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871A-EC46-4CF1-A239-6F09120DE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CDF77A-DEFB-4741-885D-EE671F3B1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3F7C54-5689-4A0C-A7D6-B3A57FDA2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D026AC-9836-453C-BF41-6ECCFD77D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48AE9-58A3-476F-A6A0-D29AF6723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0F4D1E-9B65-4E6B-89AD-98ED2EED81E1}"/>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8" name="Footer Placeholder 7">
            <a:extLst>
              <a:ext uri="{FF2B5EF4-FFF2-40B4-BE49-F238E27FC236}">
                <a16:creationId xmlns:a16="http://schemas.microsoft.com/office/drawing/2014/main" id="{C650AE3D-73CE-4709-98F6-29240F78A5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DF3134-D3F9-4AE0-A7F3-07DD84CAF55D}"/>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380966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E096-6422-47EF-9DB2-BD8E4C7004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79DEE6-D828-4DDF-99F0-9C5205660169}"/>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4" name="Footer Placeholder 3">
            <a:extLst>
              <a:ext uri="{FF2B5EF4-FFF2-40B4-BE49-F238E27FC236}">
                <a16:creationId xmlns:a16="http://schemas.microsoft.com/office/drawing/2014/main" id="{0499E616-B9B3-4F87-AD08-4CAF08CA473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3F64CE-6D49-4734-82CF-38029EC99859}"/>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264421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504A0-FAEB-4408-8E5A-87A816254B02}"/>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3" name="Footer Placeholder 2">
            <a:extLst>
              <a:ext uri="{FF2B5EF4-FFF2-40B4-BE49-F238E27FC236}">
                <a16:creationId xmlns:a16="http://schemas.microsoft.com/office/drawing/2014/main" id="{3B56E827-52E4-422D-BCD5-32D8E418BD8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67613-D5F3-4764-9746-63C964213C17}"/>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273052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803-7849-437D-A910-1830B7323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DC0441-1B29-4F73-8369-439F5F333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63F8D25-D7F1-4C75-AB21-6D4A43A3B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7F8E3-28CF-4F10-8F48-5273FC799226}"/>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6" name="Footer Placeholder 5">
            <a:extLst>
              <a:ext uri="{FF2B5EF4-FFF2-40B4-BE49-F238E27FC236}">
                <a16:creationId xmlns:a16="http://schemas.microsoft.com/office/drawing/2014/main" id="{247B32DF-9A01-49E6-A830-197C6585D2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2A3654-B74C-49A8-B22F-A61C88BFC2D4}"/>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183135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C9EA-33B4-4573-9817-A027590A5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549C4E6-4C74-4FA2-A5F1-3F203CBCA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54A5C-081D-48A4-B145-B1041D09E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D5F06-82D9-46EE-B2CE-DF3C913C40B2}"/>
              </a:ext>
            </a:extLst>
          </p:cNvPr>
          <p:cNvSpPr>
            <a:spLocks noGrp="1"/>
          </p:cNvSpPr>
          <p:nvPr>
            <p:ph type="dt" sz="half" idx="10"/>
          </p:nvPr>
        </p:nvSpPr>
        <p:spPr/>
        <p:txBody>
          <a:bodyPr/>
          <a:lstStyle/>
          <a:p>
            <a:fld id="{144B304F-F7C5-4121-B408-F64D233D8728}" type="datetimeFigureOut">
              <a:rPr lang="en-GB" smtClean="0"/>
              <a:t>23/10/2019</a:t>
            </a:fld>
            <a:endParaRPr lang="en-GB"/>
          </a:p>
        </p:txBody>
      </p:sp>
      <p:sp>
        <p:nvSpPr>
          <p:cNvPr id="6" name="Footer Placeholder 5">
            <a:extLst>
              <a:ext uri="{FF2B5EF4-FFF2-40B4-BE49-F238E27FC236}">
                <a16:creationId xmlns:a16="http://schemas.microsoft.com/office/drawing/2014/main" id="{F0EB9426-239C-42B9-9F3E-8B2A35714F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B0B6DD-BC5D-425A-9EC1-DE20E9FA3BEE}"/>
              </a:ext>
            </a:extLst>
          </p:cNvPr>
          <p:cNvSpPr>
            <a:spLocks noGrp="1"/>
          </p:cNvSpPr>
          <p:nvPr>
            <p:ph type="sldNum" sz="quarter" idx="12"/>
          </p:nvPr>
        </p:nvSpPr>
        <p:spPr/>
        <p:txBody>
          <a:bodyPr/>
          <a:lstStyle/>
          <a:p>
            <a:fld id="{A7409FE0-E2BD-4137-B433-9827D94447B0}" type="slidenum">
              <a:rPr lang="en-GB" smtClean="0"/>
              <a:t>‹#›</a:t>
            </a:fld>
            <a:endParaRPr lang="en-GB"/>
          </a:p>
        </p:txBody>
      </p:sp>
    </p:spTree>
    <p:extLst>
      <p:ext uri="{BB962C8B-B14F-4D97-AF65-F5344CB8AC3E}">
        <p14:creationId xmlns:p14="http://schemas.microsoft.com/office/powerpoint/2010/main" val="28349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36619-393E-4036-A851-828967FD6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16B4F1-64ED-42C9-BC13-9AF5F068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316F8E-1F62-49D8-91BD-05C297432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B304F-F7C5-4121-B408-F64D233D8728}" type="datetimeFigureOut">
              <a:rPr lang="en-GB" smtClean="0"/>
              <a:t>23/10/2019</a:t>
            </a:fld>
            <a:endParaRPr lang="en-GB"/>
          </a:p>
        </p:txBody>
      </p:sp>
      <p:sp>
        <p:nvSpPr>
          <p:cNvPr id="5" name="Footer Placeholder 4">
            <a:extLst>
              <a:ext uri="{FF2B5EF4-FFF2-40B4-BE49-F238E27FC236}">
                <a16:creationId xmlns:a16="http://schemas.microsoft.com/office/drawing/2014/main" id="{794121AF-1202-4026-A862-40462ED56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066122-1395-454F-848E-AF26E0538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09FE0-E2BD-4137-B433-9827D94447B0}" type="slidenum">
              <a:rPr lang="en-GB" smtClean="0"/>
              <a:t>‹#›</a:t>
            </a:fld>
            <a:endParaRPr lang="en-GB"/>
          </a:p>
        </p:txBody>
      </p:sp>
    </p:spTree>
    <p:extLst>
      <p:ext uri="{BB962C8B-B14F-4D97-AF65-F5344CB8AC3E}">
        <p14:creationId xmlns:p14="http://schemas.microsoft.com/office/powerpoint/2010/main" val="312570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3FF28DE-054E-4B38-AA5A-DA22356B33B5}"/>
              </a:ext>
            </a:extLst>
          </p:cNvPr>
          <p:cNvSpPr>
            <a:spLocks noGrp="1"/>
          </p:cNvSpPr>
          <p:nvPr>
            <p:ph idx="1"/>
          </p:nvPr>
        </p:nvSpPr>
        <p:spPr>
          <a:xfrm>
            <a:off x="838198" y="1457518"/>
            <a:ext cx="10515600" cy="4351338"/>
          </a:xfrm>
        </p:spPr>
        <p:txBody>
          <a:bodyPr>
            <a:normAutofit fontScale="92500" lnSpcReduction="10000"/>
          </a:bodyPr>
          <a:lstStyle/>
          <a:p>
            <a:pPr marL="0" indent="0" algn="just">
              <a:buNone/>
            </a:pPr>
            <a:r>
              <a:rPr lang="en-GB" sz="1600" dirty="0"/>
              <a:t>Temporal Accuracy describes the available time interval for the player to perform a desired interaction. For example in a jump and run game, the time that a player has to jump from an obstacle is often limited. In the figure below, there is a point A, which marks the earliest point a player could perform a successful jump, and a point B, which marks the latest point a player could perform a successful jump. The time frame that the players is between point A and B which is 150ms here is the temporal accuracy, smaller intervals means that user should perform faster and a higher temporal accuracy.  </a:t>
            </a:r>
          </a:p>
          <a:p>
            <a:pPr marL="0" indent="0" algn="just">
              <a:buNone/>
            </a:pPr>
            <a:endParaRPr lang="en-GB" sz="1600" dirty="0"/>
          </a:p>
          <a:p>
            <a:pPr marL="0" indent="0" algn="just">
              <a:buNone/>
            </a:pPr>
            <a:r>
              <a:rPr lang="en-GB" sz="1500" b="1" dirty="0"/>
              <a:t>-How do you judge the available time interval for players to perform the desired interaction in this game?!</a:t>
            </a:r>
          </a:p>
          <a:p>
            <a:pPr lvl="1" algn="just"/>
            <a:r>
              <a:rPr lang="en-GB" sz="1400" b="1" dirty="0"/>
              <a:t>Unlimited</a:t>
            </a:r>
            <a:r>
              <a:rPr lang="en-GB" sz="1400" dirty="0"/>
              <a:t>: Chess or other turn based games</a:t>
            </a:r>
          </a:p>
          <a:p>
            <a:pPr lvl="1" algn="just"/>
            <a:r>
              <a:rPr lang="en-GB" sz="1400" b="1" dirty="0"/>
              <a:t>Long</a:t>
            </a:r>
            <a:r>
              <a:rPr lang="en-GB" sz="1400" dirty="0"/>
              <a:t>: A game like Tetris where you have plenty of time usually more than a second to react </a:t>
            </a:r>
          </a:p>
          <a:p>
            <a:pPr lvl="1" algn="just"/>
            <a:r>
              <a:rPr lang="en-GB" sz="1400" b="1" dirty="0"/>
              <a:t>Moderate: </a:t>
            </a:r>
            <a:r>
              <a:rPr lang="en-GB" sz="1400" dirty="0"/>
              <a:t>The jumping game in figure B where you have more than enough time to react </a:t>
            </a:r>
          </a:p>
          <a:p>
            <a:pPr lvl="1" algn="just"/>
            <a:r>
              <a:rPr lang="en-GB" sz="1400" b="1" dirty="0"/>
              <a:t>Short :</a:t>
            </a:r>
            <a:r>
              <a:rPr lang="en-GB" sz="1400" dirty="0"/>
              <a:t> The jumping game in figure A</a:t>
            </a:r>
          </a:p>
          <a:p>
            <a:pPr lvl="1" algn="just"/>
            <a:r>
              <a:rPr lang="en-GB" sz="1400" b="1" dirty="0"/>
              <a:t>Extremity short: </a:t>
            </a:r>
            <a:r>
              <a:rPr lang="en-GB" sz="1400" dirty="0"/>
              <a:t>A shooting game where if you don’t shoot at the enemy first enemy will shoot at you! (suddenly)</a:t>
            </a:r>
          </a:p>
          <a:p>
            <a:pPr marL="457200" lvl="1" indent="0" algn="just">
              <a:buNone/>
            </a:pPr>
            <a:endParaRPr lang="en-GB" sz="1400" dirty="0"/>
          </a:p>
          <a:p>
            <a:pPr marL="457200" lvl="1" indent="0" algn="just">
              <a:buNone/>
            </a:pPr>
            <a:endParaRPr lang="en-GB" sz="1400" dirty="0"/>
          </a:p>
          <a:p>
            <a:pPr algn="just"/>
            <a:endParaRPr lang="en-GB" sz="1800" dirty="0"/>
          </a:p>
          <a:p>
            <a:pPr algn="just"/>
            <a:endParaRPr lang="en-GB" sz="1800" dirty="0"/>
          </a:p>
          <a:p>
            <a:pPr marL="0" indent="0" algn="just">
              <a:buNone/>
            </a:pPr>
            <a:r>
              <a:rPr lang="en-GB" sz="1800" dirty="0"/>
              <a:t> </a:t>
            </a:r>
          </a:p>
          <a:p>
            <a:endParaRPr lang="en-GB" sz="2000" dirty="0"/>
          </a:p>
          <a:p>
            <a:endParaRPr lang="en-GB" sz="2000" dirty="0"/>
          </a:p>
        </p:txBody>
      </p:sp>
      <p:pic>
        <p:nvPicPr>
          <p:cNvPr id="11" name="Picture 10">
            <a:extLst>
              <a:ext uri="{FF2B5EF4-FFF2-40B4-BE49-F238E27FC236}">
                <a16:creationId xmlns:a16="http://schemas.microsoft.com/office/drawing/2014/main" id="{271B3A01-1C2F-4091-B7CC-5CB68C835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089" y="4624382"/>
            <a:ext cx="4700726" cy="1603101"/>
          </a:xfrm>
          <a:prstGeom prst="rect">
            <a:avLst/>
          </a:prstGeom>
        </p:spPr>
      </p:pic>
      <p:sp>
        <p:nvSpPr>
          <p:cNvPr id="4" name="Title 3">
            <a:extLst>
              <a:ext uri="{FF2B5EF4-FFF2-40B4-BE49-F238E27FC236}">
                <a16:creationId xmlns:a16="http://schemas.microsoft.com/office/drawing/2014/main" id="{5699AA8E-70B8-43DE-99FC-3B207FAB3139}"/>
              </a:ext>
            </a:extLst>
          </p:cNvPr>
          <p:cNvSpPr>
            <a:spLocks noGrp="1"/>
          </p:cNvSpPr>
          <p:nvPr>
            <p:ph type="title"/>
          </p:nvPr>
        </p:nvSpPr>
        <p:spPr>
          <a:xfrm>
            <a:off x="838198" y="203397"/>
            <a:ext cx="10515600" cy="1325563"/>
          </a:xfrm>
        </p:spPr>
        <p:txBody>
          <a:bodyPr/>
          <a:lstStyle/>
          <a:p>
            <a:r>
              <a:rPr lang="en-GB" dirty="0"/>
              <a:t>1- Temporal Accuracy</a:t>
            </a:r>
          </a:p>
        </p:txBody>
      </p:sp>
      <p:pic>
        <p:nvPicPr>
          <p:cNvPr id="9" name="Picture 8">
            <a:extLst>
              <a:ext uri="{FF2B5EF4-FFF2-40B4-BE49-F238E27FC236}">
                <a16:creationId xmlns:a16="http://schemas.microsoft.com/office/drawing/2014/main" id="{88A51DAC-3071-4564-8C98-0BA093639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98" y="4591134"/>
            <a:ext cx="4895715" cy="1669599"/>
          </a:xfrm>
          <a:prstGeom prst="rect">
            <a:avLst/>
          </a:prstGeom>
        </p:spPr>
      </p:pic>
      <p:sp>
        <p:nvSpPr>
          <p:cNvPr id="26" name="TextBox 25">
            <a:extLst>
              <a:ext uri="{FF2B5EF4-FFF2-40B4-BE49-F238E27FC236}">
                <a16:creationId xmlns:a16="http://schemas.microsoft.com/office/drawing/2014/main" id="{154DAC85-D5E9-4949-9097-B2D677967165}"/>
              </a:ext>
            </a:extLst>
          </p:cNvPr>
          <p:cNvSpPr txBox="1"/>
          <p:nvPr/>
        </p:nvSpPr>
        <p:spPr>
          <a:xfrm>
            <a:off x="1011248" y="5796209"/>
            <a:ext cx="4184800" cy="461665"/>
          </a:xfrm>
          <a:prstGeom prst="rect">
            <a:avLst/>
          </a:prstGeom>
          <a:noFill/>
        </p:spPr>
        <p:txBody>
          <a:bodyPr wrap="none" rtlCol="0">
            <a:spAutoFit/>
          </a:bodyPr>
          <a:lstStyle/>
          <a:p>
            <a:pPr algn="ctr"/>
            <a:r>
              <a:rPr lang="en-GB" sz="1200" dirty="0"/>
              <a:t>Fast Pace, Players have short interval and need to jump very fast</a:t>
            </a:r>
          </a:p>
          <a:p>
            <a:pPr algn="ctr"/>
            <a:r>
              <a:rPr lang="en-GB" sz="1200" dirty="0"/>
              <a:t>Requires higher temporal accuracy</a:t>
            </a:r>
          </a:p>
        </p:txBody>
      </p:sp>
      <p:sp>
        <p:nvSpPr>
          <p:cNvPr id="27" name="TextBox 26">
            <a:extLst>
              <a:ext uri="{FF2B5EF4-FFF2-40B4-BE49-F238E27FC236}">
                <a16:creationId xmlns:a16="http://schemas.microsoft.com/office/drawing/2014/main" id="{D78AA331-5AF8-4317-97DE-A6BEC0F194A3}"/>
              </a:ext>
            </a:extLst>
          </p:cNvPr>
          <p:cNvSpPr txBox="1"/>
          <p:nvPr/>
        </p:nvSpPr>
        <p:spPr>
          <a:xfrm>
            <a:off x="6767775" y="5803962"/>
            <a:ext cx="4058803" cy="461665"/>
          </a:xfrm>
          <a:prstGeom prst="rect">
            <a:avLst/>
          </a:prstGeom>
          <a:noFill/>
        </p:spPr>
        <p:txBody>
          <a:bodyPr wrap="none" rtlCol="0">
            <a:spAutoFit/>
          </a:bodyPr>
          <a:lstStyle/>
          <a:p>
            <a:pPr algn="ctr"/>
            <a:r>
              <a:rPr lang="en-GB" sz="1200" dirty="0"/>
              <a:t>Slow Pace, Players have a long interval and more time to jump</a:t>
            </a:r>
          </a:p>
          <a:p>
            <a:pPr algn="ctr"/>
            <a:r>
              <a:rPr lang="en-GB" sz="1200" dirty="0"/>
              <a:t>Requires lower temporal accuracy</a:t>
            </a:r>
          </a:p>
        </p:txBody>
      </p:sp>
    </p:spTree>
    <p:extLst>
      <p:ext uri="{BB962C8B-B14F-4D97-AF65-F5344CB8AC3E}">
        <p14:creationId xmlns:p14="http://schemas.microsoft.com/office/powerpoint/2010/main" val="295826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54AD-6189-406D-9A93-59DB8C0480E4}"/>
              </a:ext>
            </a:extLst>
          </p:cNvPr>
          <p:cNvSpPr>
            <a:spLocks noGrp="1"/>
          </p:cNvSpPr>
          <p:nvPr>
            <p:ph type="title"/>
          </p:nvPr>
        </p:nvSpPr>
        <p:spPr>
          <a:xfrm>
            <a:off x="838200" y="240838"/>
            <a:ext cx="10515600" cy="1325563"/>
          </a:xfrm>
        </p:spPr>
        <p:txBody>
          <a:bodyPr/>
          <a:lstStyle/>
          <a:p>
            <a:r>
              <a:rPr lang="en-GB" dirty="0"/>
              <a:t>2- Spatial Accuracy </a:t>
            </a:r>
          </a:p>
        </p:txBody>
      </p:sp>
      <p:sp>
        <p:nvSpPr>
          <p:cNvPr id="3" name="Content Placeholder 2">
            <a:extLst>
              <a:ext uri="{FF2B5EF4-FFF2-40B4-BE49-F238E27FC236}">
                <a16:creationId xmlns:a16="http://schemas.microsoft.com/office/drawing/2014/main" id="{052165C1-A9BB-4486-9A72-29A8154594F7}"/>
              </a:ext>
            </a:extLst>
          </p:cNvPr>
          <p:cNvSpPr>
            <a:spLocks noGrp="1"/>
          </p:cNvSpPr>
          <p:nvPr>
            <p:ph idx="1"/>
          </p:nvPr>
        </p:nvSpPr>
        <p:spPr>
          <a:xfrm>
            <a:off x="838199" y="1566401"/>
            <a:ext cx="10515600" cy="4351338"/>
          </a:xfrm>
        </p:spPr>
        <p:txBody>
          <a:bodyPr>
            <a:normAutofit/>
          </a:bodyPr>
          <a:lstStyle/>
          <a:p>
            <a:pPr marL="0" indent="0" algn="just">
              <a:buNone/>
            </a:pPr>
            <a:r>
              <a:rPr lang="en-GB" sz="1600" dirty="0"/>
              <a:t>The spatial accuracy is the degree of precision required to complete an interaction successfully. In a shooting game for example, different weapons have a different impact radius. As a sniper riffle has a very low radius (see Figure A), a delayed shot on a moving target will not be successful because it will not be on target anymore. On the other hand (see Figure B) the radius of flamethrower is very large. In this case, even if target moves a little bit, it will still be in impact radius and the shot will still be successful. For the latter scenario, a lower spatial accuracy is needed.</a:t>
            </a:r>
          </a:p>
          <a:p>
            <a:pPr marL="0" indent="0" algn="just">
              <a:buNone/>
            </a:pPr>
            <a:endParaRPr lang="en-GB" sz="1800" dirty="0"/>
          </a:p>
          <a:p>
            <a:pPr marL="0" indent="0" algn="just">
              <a:buNone/>
            </a:pPr>
            <a:r>
              <a:rPr lang="en-GB" sz="1400" b="1" dirty="0"/>
              <a:t>-How much precision to successfully perform an interaction is required in this game?</a:t>
            </a:r>
          </a:p>
          <a:p>
            <a:pPr lvl="1" algn="just"/>
            <a:r>
              <a:rPr lang="en-GB" sz="1300" b="1" dirty="0"/>
              <a:t>No precision required: </a:t>
            </a:r>
            <a:r>
              <a:rPr lang="en-GB" sz="1300" dirty="0"/>
              <a:t>A jumping game where you just need to jump on time.</a:t>
            </a:r>
          </a:p>
          <a:p>
            <a:pPr lvl="1" algn="just"/>
            <a:r>
              <a:rPr lang="en-GB" sz="1300" b="1" dirty="0"/>
              <a:t>Low precision required: </a:t>
            </a:r>
            <a:r>
              <a:rPr lang="en-GB" sz="1300" dirty="0"/>
              <a:t>Like throwing a grenade in a large area of effect</a:t>
            </a:r>
          </a:p>
          <a:p>
            <a:pPr lvl="1" algn="just"/>
            <a:r>
              <a:rPr lang="en-GB" sz="1300" b="1" dirty="0"/>
              <a:t>Moderate precision required: </a:t>
            </a:r>
            <a:r>
              <a:rPr lang="en-GB" sz="1300" dirty="0"/>
              <a:t>Driving a car in a track with the normal size</a:t>
            </a:r>
            <a:endParaRPr lang="en-GB" sz="1300" b="1" dirty="0"/>
          </a:p>
          <a:p>
            <a:pPr lvl="1" algn="just"/>
            <a:r>
              <a:rPr lang="en-GB" sz="1300" b="1" dirty="0"/>
              <a:t>High precision required: </a:t>
            </a:r>
            <a:r>
              <a:rPr lang="en-GB" sz="1300" dirty="0"/>
              <a:t>Shooting with a sniper to an enemy</a:t>
            </a:r>
          </a:p>
          <a:p>
            <a:pPr marL="457200" lvl="1" indent="0" algn="just">
              <a:buNone/>
            </a:pPr>
            <a:endParaRPr lang="en-GB" sz="1300" dirty="0"/>
          </a:p>
        </p:txBody>
      </p:sp>
      <p:pic>
        <p:nvPicPr>
          <p:cNvPr id="4" name="Picture 3">
            <a:extLst>
              <a:ext uri="{FF2B5EF4-FFF2-40B4-BE49-F238E27FC236}">
                <a16:creationId xmlns:a16="http://schemas.microsoft.com/office/drawing/2014/main" id="{1BB7511B-01C4-40F9-9519-293CBFAF3F0A}"/>
              </a:ext>
            </a:extLst>
          </p:cNvPr>
          <p:cNvPicPr>
            <a:picLocks noChangeAspect="1"/>
          </p:cNvPicPr>
          <p:nvPr/>
        </p:nvPicPr>
        <p:blipFill>
          <a:blip r:embed="rId2"/>
          <a:stretch>
            <a:fillRect/>
          </a:stretch>
        </p:blipFill>
        <p:spPr>
          <a:xfrm>
            <a:off x="5583876" y="4390997"/>
            <a:ext cx="5894211" cy="2119633"/>
          </a:xfrm>
          <a:prstGeom prst="rect">
            <a:avLst/>
          </a:prstGeom>
        </p:spPr>
      </p:pic>
    </p:spTree>
    <p:extLst>
      <p:ext uri="{BB962C8B-B14F-4D97-AF65-F5344CB8AC3E}">
        <p14:creationId xmlns:p14="http://schemas.microsoft.com/office/powerpoint/2010/main" val="226149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DC67-78BE-4063-BA0A-F774DB6E15A0}"/>
              </a:ext>
            </a:extLst>
          </p:cNvPr>
          <p:cNvSpPr>
            <a:spLocks noGrp="1"/>
          </p:cNvSpPr>
          <p:nvPr>
            <p:ph type="title"/>
          </p:nvPr>
        </p:nvSpPr>
        <p:spPr/>
        <p:txBody>
          <a:bodyPr/>
          <a:lstStyle/>
          <a:p>
            <a:r>
              <a:rPr lang="en-GB" dirty="0"/>
              <a:t>3- Predictability</a:t>
            </a:r>
          </a:p>
        </p:txBody>
      </p:sp>
      <p:sp>
        <p:nvSpPr>
          <p:cNvPr id="3" name="Content Placeholder 2">
            <a:extLst>
              <a:ext uri="{FF2B5EF4-FFF2-40B4-BE49-F238E27FC236}">
                <a16:creationId xmlns:a16="http://schemas.microsoft.com/office/drawing/2014/main" id="{FC810D77-8E03-4CC5-ACD3-CB36DCADAD49}"/>
              </a:ext>
            </a:extLst>
          </p:cNvPr>
          <p:cNvSpPr>
            <a:spLocks noGrp="1"/>
          </p:cNvSpPr>
          <p:nvPr>
            <p:ph idx="1"/>
          </p:nvPr>
        </p:nvSpPr>
        <p:spPr>
          <a:xfrm>
            <a:off x="838200" y="1825625"/>
            <a:ext cx="10515600" cy="4351338"/>
          </a:xfrm>
        </p:spPr>
        <p:txBody>
          <a:bodyPr>
            <a:normAutofit/>
          </a:bodyPr>
          <a:lstStyle/>
          <a:p>
            <a:pPr marL="0" indent="0" algn="justLow">
              <a:buNone/>
            </a:pPr>
            <a:r>
              <a:rPr lang="en-GB" sz="1600" dirty="0"/>
              <a:t>Predictability describes if a player is able to estimate the upcoming events in the game. This can for example relate to positions of objects. Taking the example of a simple point and click game as illustrated in Fig A, where a player has to click on moving circles, the movement path of an object could be linear (see Figure A), or random (see Figure B). In the linear mode, a player can easily predict where the where the object will be a second later. This way, he can adapt his behaviour even when there is delay while this is not possible for a random movement. Here, if the enemy or object appears always at a different time or position, he cannot just perform the action a bit earlier, as he cannot anticipate when to do it. The random game scenario would be less predictable.</a:t>
            </a:r>
          </a:p>
          <a:p>
            <a:pPr marL="0" indent="0" algn="justLow">
              <a:buNone/>
            </a:pPr>
            <a:r>
              <a:rPr lang="en-GB" sz="1600" dirty="0"/>
              <a:t>We also need to cover predictability in other dimensions like in time!</a:t>
            </a:r>
          </a:p>
          <a:p>
            <a:pPr marL="0" indent="0" algn="justLow">
              <a:buNone/>
            </a:pPr>
            <a:r>
              <a:rPr lang="en-GB" sz="1400" b="1" dirty="0"/>
              <a:t>-How much the actions of this game is predictable for users?</a:t>
            </a:r>
          </a:p>
          <a:p>
            <a:pPr lvl="1" algn="justLow"/>
            <a:r>
              <a:rPr lang="en-GB" sz="1300" b="1" dirty="0"/>
              <a:t>Nothing to predict: </a:t>
            </a:r>
            <a:r>
              <a:rPr lang="en-GB" sz="1300" dirty="0"/>
              <a:t>A game like Chess where there isn’t anything to predict in the action level</a:t>
            </a:r>
          </a:p>
          <a:p>
            <a:pPr lvl="1" algn="justLow"/>
            <a:r>
              <a:rPr lang="en-GB" sz="1300" b="1" dirty="0"/>
              <a:t>Easy to predictable: </a:t>
            </a:r>
            <a:r>
              <a:rPr lang="en-GB" sz="1300" dirty="0"/>
              <a:t>A game that has linear movements (Figure A)</a:t>
            </a:r>
          </a:p>
          <a:p>
            <a:pPr lvl="1" algn="justLow"/>
            <a:r>
              <a:rPr lang="en-GB" sz="1300" b="1" dirty="0"/>
              <a:t>Difficult to Predict: </a:t>
            </a:r>
            <a:r>
              <a:rPr lang="en-GB" sz="1300" dirty="0"/>
              <a:t>A game that the actions are hard to predict but possible</a:t>
            </a:r>
          </a:p>
          <a:p>
            <a:pPr lvl="1" algn="justLow"/>
            <a:r>
              <a:rPr lang="en-GB" sz="1300" b="1" dirty="0"/>
              <a:t>Not predictable: </a:t>
            </a:r>
            <a:r>
              <a:rPr lang="en-GB" sz="1300" dirty="0"/>
              <a:t>the actions are pure random(Figure B)</a:t>
            </a:r>
          </a:p>
        </p:txBody>
      </p:sp>
      <p:pic>
        <p:nvPicPr>
          <p:cNvPr id="6" name="Picture 5">
            <a:extLst>
              <a:ext uri="{FF2B5EF4-FFF2-40B4-BE49-F238E27FC236}">
                <a16:creationId xmlns:a16="http://schemas.microsoft.com/office/drawing/2014/main" id="{47B39181-E9E8-42E6-BF13-CECEF9264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920" y="4439987"/>
            <a:ext cx="2343150" cy="2028825"/>
          </a:xfrm>
          <a:prstGeom prst="rect">
            <a:avLst/>
          </a:prstGeom>
        </p:spPr>
      </p:pic>
      <p:pic>
        <p:nvPicPr>
          <p:cNvPr id="8" name="Picture 7">
            <a:extLst>
              <a:ext uri="{FF2B5EF4-FFF2-40B4-BE49-F238E27FC236}">
                <a16:creationId xmlns:a16="http://schemas.microsoft.com/office/drawing/2014/main" id="{54910C63-AE6C-4183-840A-CC7B4F6F2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261" y="4464050"/>
            <a:ext cx="2343150" cy="2028825"/>
          </a:xfrm>
          <a:prstGeom prst="rect">
            <a:avLst/>
          </a:prstGeom>
        </p:spPr>
      </p:pic>
      <p:sp>
        <p:nvSpPr>
          <p:cNvPr id="9" name="TextBox 8">
            <a:extLst>
              <a:ext uri="{FF2B5EF4-FFF2-40B4-BE49-F238E27FC236}">
                <a16:creationId xmlns:a16="http://schemas.microsoft.com/office/drawing/2014/main" id="{3FCFD6DA-2E0B-4039-A167-006094A28722}"/>
              </a:ext>
            </a:extLst>
          </p:cNvPr>
          <p:cNvSpPr txBox="1"/>
          <p:nvPr/>
        </p:nvSpPr>
        <p:spPr>
          <a:xfrm>
            <a:off x="7590407" y="6546018"/>
            <a:ext cx="695575" cy="276999"/>
          </a:xfrm>
          <a:prstGeom prst="rect">
            <a:avLst/>
          </a:prstGeom>
          <a:noFill/>
        </p:spPr>
        <p:txBody>
          <a:bodyPr wrap="none" rtlCol="0">
            <a:spAutoFit/>
          </a:bodyPr>
          <a:lstStyle/>
          <a:p>
            <a:r>
              <a:rPr lang="en-GB" sz="1200" dirty="0"/>
              <a:t>Figure A</a:t>
            </a:r>
          </a:p>
        </p:txBody>
      </p:sp>
      <p:sp>
        <p:nvSpPr>
          <p:cNvPr id="10" name="TextBox 9">
            <a:extLst>
              <a:ext uri="{FF2B5EF4-FFF2-40B4-BE49-F238E27FC236}">
                <a16:creationId xmlns:a16="http://schemas.microsoft.com/office/drawing/2014/main" id="{8266C003-7BF9-413D-90B5-96A7307642EE}"/>
              </a:ext>
            </a:extLst>
          </p:cNvPr>
          <p:cNvSpPr txBox="1"/>
          <p:nvPr/>
        </p:nvSpPr>
        <p:spPr>
          <a:xfrm>
            <a:off x="9916976" y="6599161"/>
            <a:ext cx="689163" cy="553998"/>
          </a:xfrm>
          <a:prstGeom prst="rect">
            <a:avLst/>
          </a:prstGeom>
          <a:noFill/>
        </p:spPr>
        <p:txBody>
          <a:bodyPr wrap="none" rtlCol="0">
            <a:spAutoFit/>
          </a:bodyPr>
          <a:lstStyle/>
          <a:p>
            <a:r>
              <a:rPr lang="en-GB" sz="1200" dirty="0"/>
              <a:t>Figure B</a:t>
            </a:r>
          </a:p>
          <a:p>
            <a:endParaRPr lang="en-GB" dirty="0"/>
          </a:p>
        </p:txBody>
      </p:sp>
      <p:sp>
        <p:nvSpPr>
          <p:cNvPr id="11" name="Rectangle 10">
            <a:extLst>
              <a:ext uri="{FF2B5EF4-FFF2-40B4-BE49-F238E27FC236}">
                <a16:creationId xmlns:a16="http://schemas.microsoft.com/office/drawing/2014/main" id="{98BA34CD-1A5B-4D3D-8C0E-596838336B4E}"/>
              </a:ext>
            </a:extLst>
          </p:cNvPr>
          <p:cNvSpPr/>
          <p:nvPr/>
        </p:nvSpPr>
        <p:spPr>
          <a:xfrm>
            <a:off x="6992919" y="4464050"/>
            <a:ext cx="2353185" cy="2028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49744C0-B80C-4879-9F34-5A5C628E9676}"/>
              </a:ext>
            </a:extLst>
          </p:cNvPr>
          <p:cNvSpPr/>
          <p:nvPr/>
        </p:nvSpPr>
        <p:spPr>
          <a:xfrm>
            <a:off x="9644197" y="4439987"/>
            <a:ext cx="2353185" cy="2028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8149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66FC-956A-42A3-A54D-95F76DE4990E}"/>
              </a:ext>
            </a:extLst>
          </p:cNvPr>
          <p:cNvSpPr>
            <a:spLocks noGrp="1"/>
          </p:cNvSpPr>
          <p:nvPr>
            <p:ph type="title"/>
          </p:nvPr>
        </p:nvSpPr>
        <p:spPr/>
        <p:txBody>
          <a:bodyPr/>
          <a:lstStyle/>
          <a:p>
            <a:r>
              <a:rPr lang="en-GB" dirty="0"/>
              <a:t>4- Number of input directions</a:t>
            </a:r>
          </a:p>
        </p:txBody>
      </p:sp>
      <p:sp>
        <p:nvSpPr>
          <p:cNvPr id="3" name="Content Placeholder 2">
            <a:extLst>
              <a:ext uri="{FF2B5EF4-FFF2-40B4-BE49-F238E27FC236}">
                <a16:creationId xmlns:a16="http://schemas.microsoft.com/office/drawing/2014/main" id="{9AF859A5-1B95-4EDC-997D-6E3C81D49DEA}"/>
              </a:ext>
            </a:extLst>
          </p:cNvPr>
          <p:cNvSpPr>
            <a:spLocks noGrp="1"/>
          </p:cNvSpPr>
          <p:nvPr>
            <p:ph idx="1"/>
          </p:nvPr>
        </p:nvSpPr>
        <p:spPr/>
        <p:txBody>
          <a:bodyPr>
            <a:normAutofit/>
          </a:bodyPr>
          <a:lstStyle/>
          <a:p>
            <a:pPr marL="0" indent="0" algn="just">
              <a:buNone/>
            </a:pPr>
            <a:r>
              <a:rPr lang="en-GB" sz="1600" dirty="0"/>
              <a:t>The amount of freedom in actions that a game gives to the users is known as Degree of Freedom (</a:t>
            </a:r>
            <a:r>
              <a:rPr lang="en-GB" sz="1600" dirty="0" err="1"/>
              <a:t>DoF</a:t>
            </a:r>
            <a:r>
              <a:rPr lang="en-GB" sz="1600" dirty="0"/>
              <a:t>). </a:t>
            </a:r>
            <a:r>
              <a:rPr lang="en-GB" sz="1600" dirty="0" err="1"/>
              <a:t>DoF</a:t>
            </a:r>
            <a:r>
              <a:rPr lang="en-GB" sz="1600" dirty="0"/>
              <a:t> consists of three translations (back and forward, left and right, up and down) as well as three rotations (vertical axis and height). For example in a jumping game where you can just jump up the </a:t>
            </a:r>
            <a:r>
              <a:rPr lang="en-GB" sz="1600" dirty="0" err="1"/>
              <a:t>DoF</a:t>
            </a:r>
            <a:r>
              <a:rPr lang="en-GB" sz="1600" dirty="0"/>
              <a:t> is 1, in a jumping game where in addition to jumping you can also go forward and backward the </a:t>
            </a:r>
            <a:r>
              <a:rPr lang="en-GB" sz="1600" dirty="0" err="1"/>
              <a:t>DoF</a:t>
            </a:r>
            <a:r>
              <a:rPr lang="en-GB" sz="1600" dirty="0"/>
              <a:t> is 3 and in a Shooting Game where you can go in 4 different directions with keyboard and 4 with mouse, the </a:t>
            </a:r>
            <a:r>
              <a:rPr lang="en-GB" sz="1600" dirty="0" err="1"/>
              <a:t>DoF</a:t>
            </a:r>
            <a:r>
              <a:rPr lang="en-GB" sz="1600" dirty="0"/>
              <a:t> is 8. </a:t>
            </a:r>
            <a:r>
              <a:rPr lang="en-GB" sz="1600" dirty="0" err="1"/>
              <a:t>DoF</a:t>
            </a:r>
            <a:r>
              <a:rPr lang="en-GB" sz="1600" dirty="0"/>
              <a:t> has some influence on Spatial Accuracy, games with higher </a:t>
            </a:r>
            <a:r>
              <a:rPr lang="en-GB" sz="1600" dirty="0" err="1"/>
              <a:t>DoF</a:t>
            </a:r>
            <a:r>
              <a:rPr lang="en-GB" sz="1600" dirty="0"/>
              <a:t> usually require higher precision as players need to be accurate in more dimensions/directions.</a:t>
            </a:r>
          </a:p>
          <a:p>
            <a:pPr marL="0" indent="0" algn="just">
              <a:buNone/>
            </a:pPr>
            <a:endParaRPr lang="en-GB" sz="1600" dirty="0"/>
          </a:p>
          <a:p>
            <a:pPr marL="0" indent="0" algn="just">
              <a:buNone/>
            </a:pPr>
            <a:r>
              <a:rPr lang="en-GB" sz="1600" b="1" dirty="0"/>
              <a:t>-How do you rate the </a:t>
            </a:r>
            <a:r>
              <a:rPr lang="en-GB" sz="1600" b="1" dirty="0" err="1"/>
              <a:t>DoF</a:t>
            </a:r>
            <a:r>
              <a:rPr lang="en-GB" sz="1600" b="1" dirty="0"/>
              <a:t> of this game?</a:t>
            </a:r>
          </a:p>
          <a:p>
            <a:pPr lvl="1" algn="just"/>
            <a:r>
              <a:rPr lang="en-GB" sz="1400" b="1" dirty="0"/>
              <a:t>1: </a:t>
            </a:r>
            <a:r>
              <a:rPr lang="en-GB" sz="1400" dirty="0"/>
              <a:t>A jumping game where you can just jump up</a:t>
            </a:r>
          </a:p>
          <a:p>
            <a:pPr lvl="1" algn="just"/>
            <a:r>
              <a:rPr lang="en-GB" sz="1400" b="1" dirty="0"/>
              <a:t>2: </a:t>
            </a:r>
            <a:r>
              <a:rPr lang="en-GB" sz="1400" dirty="0"/>
              <a:t>A racing game where you can just go left and right</a:t>
            </a:r>
          </a:p>
          <a:p>
            <a:pPr lvl="1" algn="just"/>
            <a:r>
              <a:rPr lang="en-GB" sz="1400" b="1" dirty="0"/>
              <a:t>3: </a:t>
            </a:r>
            <a:r>
              <a:rPr lang="en-GB" sz="1400" dirty="0"/>
              <a:t>A jumping game that in addition to jumping up you can go left and right</a:t>
            </a:r>
          </a:p>
          <a:p>
            <a:pPr lvl="1" algn="just"/>
            <a:r>
              <a:rPr lang="en-GB" sz="1400" b="1" dirty="0"/>
              <a:t>4: </a:t>
            </a:r>
            <a:r>
              <a:rPr lang="en-GB" sz="1400" dirty="0"/>
              <a:t>A racing game where in addition to the left and right you have control on the acceleration/forward and brake/backward </a:t>
            </a:r>
            <a:r>
              <a:rPr lang="en-GB" sz="1400" b="1" dirty="0"/>
              <a:t> </a:t>
            </a:r>
          </a:p>
          <a:p>
            <a:pPr lvl="1" algn="just"/>
            <a:r>
              <a:rPr lang="en-GB" sz="1400" b="1" dirty="0"/>
              <a:t>More than 4: </a:t>
            </a:r>
            <a:r>
              <a:rPr lang="en-GB" sz="1400" dirty="0"/>
              <a:t>A shooting game that you can walk and shoot with your mouse</a:t>
            </a:r>
          </a:p>
        </p:txBody>
      </p:sp>
    </p:spTree>
    <p:extLst>
      <p:ext uri="{BB962C8B-B14F-4D97-AF65-F5344CB8AC3E}">
        <p14:creationId xmlns:p14="http://schemas.microsoft.com/office/powerpoint/2010/main" val="334000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C9F5-4B03-4196-95A0-234282C83EA9}"/>
              </a:ext>
            </a:extLst>
          </p:cNvPr>
          <p:cNvSpPr>
            <a:spLocks noGrp="1"/>
          </p:cNvSpPr>
          <p:nvPr>
            <p:ph type="title"/>
          </p:nvPr>
        </p:nvSpPr>
        <p:spPr>
          <a:xfrm>
            <a:off x="838200" y="331387"/>
            <a:ext cx="10515600" cy="1325563"/>
          </a:xfrm>
        </p:spPr>
        <p:txBody>
          <a:bodyPr/>
          <a:lstStyle/>
          <a:p>
            <a:r>
              <a:rPr lang="en-GB" dirty="0"/>
              <a:t>5- Punishment/Impact/Consequences </a:t>
            </a:r>
          </a:p>
        </p:txBody>
      </p:sp>
      <p:sp>
        <p:nvSpPr>
          <p:cNvPr id="3" name="Content Placeholder 2">
            <a:extLst>
              <a:ext uri="{FF2B5EF4-FFF2-40B4-BE49-F238E27FC236}">
                <a16:creationId xmlns:a16="http://schemas.microsoft.com/office/drawing/2014/main" id="{6DDE6CB5-2800-421C-B4D3-B87F82FC6DFF}"/>
              </a:ext>
            </a:extLst>
          </p:cNvPr>
          <p:cNvSpPr>
            <a:spLocks noGrp="1"/>
          </p:cNvSpPr>
          <p:nvPr>
            <p:ph idx="1"/>
          </p:nvPr>
        </p:nvSpPr>
        <p:spPr>
          <a:xfrm>
            <a:off x="838200" y="1656950"/>
            <a:ext cx="10515600" cy="4351338"/>
          </a:xfrm>
        </p:spPr>
        <p:txBody>
          <a:bodyPr>
            <a:normAutofit/>
          </a:bodyPr>
          <a:lstStyle/>
          <a:p>
            <a:pPr marL="0" indent="0" algn="just">
              <a:buNone/>
            </a:pPr>
            <a:r>
              <a:rPr lang="en-GB" sz="1600" dirty="0"/>
              <a:t>Some games strongly punish a player even for a single miss-play at any point in the game. In a shooting game for example, an appearing enemy requires you to shoot at it before it can shoot at you. However, due to a possible delay the enemy was faster and shot at you. For a single miss-play as a result of the delay, you are strongly punished as you directly lost the game. On the other hand, when playing a racing game if your control input to move the car to the left was not working due to delay the car will still be on the track and you can try again since the game did not punish you strongly.</a:t>
            </a:r>
          </a:p>
          <a:p>
            <a:pPr marL="0" indent="0" algn="just">
              <a:buNone/>
            </a:pPr>
            <a:endParaRPr lang="en-GB" sz="1600" dirty="0"/>
          </a:p>
          <a:p>
            <a:pPr marL="0" indent="0" algn="just">
              <a:buNone/>
            </a:pPr>
            <a:r>
              <a:rPr lang="en-GB" sz="1400" b="1" dirty="0"/>
              <a:t>-How do you assess the punishment mechanism of this game ?!</a:t>
            </a:r>
          </a:p>
          <a:p>
            <a:pPr lvl="1" algn="just"/>
            <a:r>
              <a:rPr lang="en-GB" sz="1300" b="1" dirty="0"/>
              <a:t>No Punishment</a:t>
            </a:r>
            <a:r>
              <a:rPr lang="en-GB" sz="900" b="1" dirty="0"/>
              <a:t>: </a:t>
            </a:r>
            <a:r>
              <a:rPr lang="en-GB" sz="1300" dirty="0"/>
              <a:t>Figure 1</a:t>
            </a:r>
          </a:p>
          <a:p>
            <a:pPr lvl="1" algn="just"/>
            <a:r>
              <a:rPr lang="en-GB" sz="1300" b="1" dirty="0"/>
              <a:t>Losing Scores/Progress: </a:t>
            </a:r>
            <a:r>
              <a:rPr lang="en-GB" sz="1300" dirty="0"/>
              <a:t>A racing game where miss-play would lead to having a bad time</a:t>
            </a:r>
          </a:p>
          <a:p>
            <a:pPr lvl="1" algn="just"/>
            <a:r>
              <a:rPr lang="en-GB" sz="1300" b="1" dirty="0"/>
              <a:t>Loosing the Game: </a:t>
            </a:r>
            <a:r>
              <a:rPr lang="en-GB" sz="1300" dirty="0"/>
              <a:t>Figure 2</a:t>
            </a:r>
          </a:p>
        </p:txBody>
      </p:sp>
      <p:pic>
        <p:nvPicPr>
          <p:cNvPr id="5" name="Picture 4">
            <a:extLst>
              <a:ext uri="{FF2B5EF4-FFF2-40B4-BE49-F238E27FC236}">
                <a16:creationId xmlns:a16="http://schemas.microsoft.com/office/drawing/2014/main" id="{200FE797-4714-4083-978E-0156CC90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55" y="4759325"/>
            <a:ext cx="5391150" cy="1552575"/>
          </a:xfrm>
          <a:prstGeom prst="rect">
            <a:avLst/>
          </a:prstGeom>
        </p:spPr>
      </p:pic>
      <p:pic>
        <p:nvPicPr>
          <p:cNvPr id="9" name="Picture 8">
            <a:extLst>
              <a:ext uri="{FF2B5EF4-FFF2-40B4-BE49-F238E27FC236}">
                <a16:creationId xmlns:a16="http://schemas.microsoft.com/office/drawing/2014/main" id="{BC96B7FF-FBC6-4186-871B-A55EF3BA8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225" y="4759325"/>
            <a:ext cx="5362575" cy="1552575"/>
          </a:xfrm>
          <a:prstGeom prst="rect">
            <a:avLst/>
          </a:prstGeom>
        </p:spPr>
      </p:pic>
    </p:spTree>
    <p:extLst>
      <p:ext uri="{BB962C8B-B14F-4D97-AF65-F5344CB8AC3E}">
        <p14:creationId xmlns:p14="http://schemas.microsoft.com/office/powerpoint/2010/main" val="24829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616-E4D6-4680-92F4-016A59450C24}"/>
              </a:ext>
            </a:extLst>
          </p:cNvPr>
          <p:cNvSpPr>
            <a:spLocks noGrp="1"/>
          </p:cNvSpPr>
          <p:nvPr>
            <p:ph type="title"/>
          </p:nvPr>
        </p:nvSpPr>
        <p:spPr/>
        <p:txBody>
          <a:bodyPr/>
          <a:lstStyle/>
          <a:p>
            <a:r>
              <a:rPr lang="en-GB" dirty="0"/>
              <a:t>6- Importance of Actions</a:t>
            </a:r>
          </a:p>
        </p:txBody>
      </p:sp>
      <p:sp>
        <p:nvSpPr>
          <p:cNvPr id="3" name="Content Placeholder 2">
            <a:extLst>
              <a:ext uri="{FF2B5EF4-FFF2-40B4-BE49-F238E27FC236}">
                <a16:creationId xmlns:a16="http://schemas.microsoft.com/office/drawing/2014/main" id="{6021961E-353F-4AC9-97CC-60EEA4A89599}"/>
              </a:ext>
            </a:extLst>
          </p:cNvPr>
          <p:cNvSpPr>
            <a:spLocks noGrp="1"/>
          </p:cNvSpPr>
          <p:nvPr>
            <p:ph idx="1"/>
          </p:nvPr>
        </p:nvSpPr>
        <p:spPr/>
        <p:txBody>
          <a:bodyPr>
            <a:normAutofit/>
          </a:bodyPr>
          <a:lstStyle/>
          <a:p>
            <a:pPr marL="0" indent="0" algn="just">
              <a:buNone/>
            </a:pPr>
            <a:r>
              <a:rPr lang="en-GB" sz="1600" dirty="0"/>
              <a:t>Inline with punishment!</a:t>
            </a:r>
          </a:p>
          <a:p>
            <a:pPr marL="0" indent="0" algn="just">
              <a:buNone/>
            </a:pPr>
            <a:r>
              <a:rPr lang="en-GB" sz="1600" dirty="0"/>
              <a:t>There are games in which every input of the user can significantly change the outcome of the game. In a jump and run game for example, it is critical that a player performs a jump correctly, otherwise he will lose the game. However, in a racing game or strategy game, many input do not directly lead to a strong change of the game state, for example in Age of Empires selecting units or looking at a map does not affect if you win or not instantly.</a:t>
            </a:r>
          </a:p>
          <a:p>
            <a:pPr marL="0" indent="0" algn="just">
              <a:buNone/>
            </a:pPr>
            <a:endParaRPr lang="en-GB" sz="1600" dirty="0"/>
          </a:p>
          <a:p>
            <a:pPr marL="0" indent="0" algn="just">
              <a:buNone/>
            </a:pPr>
            <a:r>
              <a:rPr lang="en-GB" sz="1600" b="1" dirty="0"/>
              <a:t>-How much each input of this game can change the outcome?</a:t>
            </a:r>
          </a:p>
          <a:p>
            <a:pPr lvl="1" algn="just"/>
            <a:r>
              <a:rPr lang="en-GB" sz="1300" b="1" dirty="0"/>
              <a:t>Not at all: </a:t>
            </a:r>
            <a:r>
              <a:rPr lang="en-GB" sz="1300" dirty="0"/>
              <a:t>A game in this category is more like a video, interactive movie(Tender Loving Care), maybe writing games</a:t>
            </a:r>
          </a:p>
          <a:p>
            <a:pPr lvl="1" algn="just"/>
            <a:r>
              <a:rPr lang="en-GB" sz="1300" b="1" dirty="0"/>
              <a:t>Low</a:t>
            </a:r>
            <a:r>
              <a:rPr lang="en-GB" sz="1300" dirty="0"/>
              <a:t>: when you are continuously pressing a key, Summer games, 100 Dash</a:t>
            </a:r>
          </a:p>
          <a:p>
            <a:pPr lvl="1" algn="just"/>
            <a:r>
              <a:rPr lang="en-GB" sz="1300" b="1" dirty="0"/>
              <a:t>Moderate:  </a:t>
            </a:r>
            <a:r>
              <a:rPr lang="en-GB" sz="1300" dirty="0"/>
              <a:t>A strategy game</a:t>
            </a:r>
          </a:p>
          <a:p>
            <a:pPr lvl="1" algn="just"/>
            <a:r>
              <a:rPr lang="en-GB" sz="1300" b="1" dirty="0"/>
              <a:t>High: </a:t>
            </a:r>
            <a:r>
              <a:rPr lang="en-GB" sz="1400" dirty="0"/>
              <a:t>A jumping game </a:t>
            </a:r>
            <a:endParaRPr lang="en-GB" sz="1300" b="1" dirty="0"/>
          </a:p>
        </p:txBody>
      </p:sp>
    </p:spTree>
    <p:extLst>
      <p:ext uri="{BB962C8B-B14F-4D97-AF65-F5344CB8AC3E}">
        <p14:creationId xmlns:p14="http://schemas.microsoft.com/office/powerpoint/2010/main" val="359662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C35A-B553-4F50-9D15-C84FAC1E6A07}"/>
              </a:ext>
            </a:extLst>
          </p:cNvPr>
          <p:cNvSpPr>
            <a:spLocks noGrp="1"/>
          </p:cNvSpPr>
          <p:nvPr>
            <p:ph type="title"/>
          </p:nvPr>
        </p:nvSpPr>
        <p:spPr/>
        <p:txBody>
          <a:bodyPr/>
          <a:lstStyle/>
          <a:p>
            <a:r>
              <a:rPr lang="en-GB" dirty="0"/>
              <a:t>7- Number of Required Actions</a:t>
            </a:r>
          </a:p>
        </p:txBody>
      </p:sp>
      <p:sp>
        <p:nvSpPr>
          <p:cNvPr id="3" name="Content Placeholder 2">
            <a:extLst>
              <a:ext uri="{FF2B5EF4-FFF2-40B4-BE49-F238E27FC236}">
                <a16:creationId xmlns:a16="http://schemas.microsoft.com/office/drawing/2014/main" id="{9E0B6116-E9B1-49B0-950F-8CD23065164D}"/>
              </a:ext>
            </a:extLst>
          </p:cNvPr>
          <p:cNvSpPr>
            <a:spLocks noGrp="1"/>
          </p:cNvSpPr>
          <p:nvPr>
            <p:ph idx="1"/>
          </p:nvPr>
        </p:nvSpPr>
        <p:spPr/>
        <p:txBody>
          <a:bodyPr>
            <a:normAutofit/>
          </a:bodyPr>
          <a:lstStyle/>
          <a:p>
            <a:pPr marL="0" indent="0">
              <a:buNone/>
            </a:pPr>
            <a:r>
              <a:rPr lang="en-GB" sz="1600" dirty="0"/>
              <a:t>A high number of entity in the game can lead to more difficult game play. Objects can be obstacles, targets, or any other entity a player must react on or interact with, which automatically leads to more required user inputs. In scenario (a) the needed number of inputs would be less as compare to scenario (b). This game characteristic may influence other characteristics such as the spatial accuracy. And is influenced by punishment as more targets without punishment gives more chance to users.</a:t>
            </a:r>
          </a:p>
          <a:p>
            <a:pPr marL="0" indent="0">
              <a:buNone/>
            </a:pPr>
            <a:r>
              <a:rPr lang="en-GB" sz="1600" dirty="0"/>
              <a:t>We could also remove this if we had many characteristics</a:t>
            </a:r>
          </a:p>
          <a:p>
            <a:pPr marL="0" indent="0">
              <a:buNone/>
            </a:pPr>
            <a:r>
              <a:rPr lang="en-GB" sz="1600" dirty="0"/>
              <a:t>It’s somehow is similar to number of required actions </a:t>
            </a:r>
          </a:p>
          <a:p>
            <a:pPr marL="0" indent="0">
              <a:buNone/>
            </a:pPr>
            <a:r>
              <a:rPr lang="en-GB" sz="1400" b="1" dirty="0"/>
              <a:t>-How many objects you needed to track ?</a:t>
            </a:r>
          </a:p>
          <a:p>
            <a:pPr lvl="1"/>
            <a:r>
              <a:rPr lang="en-GB" sz="1300" b="1" dirty="0"/>
              <a:t>Rarely: </a:t>
            </a:r>
            <a:r>
              <a:rPr lang="en-GB" sz="1300" dirty="0"/>
              <a:t>When you are alone in the world. Pole vault game you need to jump good. Dash in winter games example</a:t>
            </a:r>
            <a:endParaRPr lang="en-GB" sz="1300" b="1" dirty="0"/>
          </a:p>
          <a:p>
            <a:pPr lvl="1"/>
            <a:r>
              <a:rPr lang="en-GB" sz="1300" b="1" dirty="0"/>
              <a:t>Sometimes</a:t>
            </a:r>
            <a:r>
              <a:rPr lang="en-GB" sz="1300" dirty="0"/>
              <a:t>: A Multiplayer shooter game. Scenario B</a:t>
            </a:r>
          </a:p>
          <a:p>
            <a:pPr lvl="1"/>
            <a:r>
              <a:rPr lang="en-GB" sz="1300" b="1" dirty="0"/>
              <a:t>Very Often: </a:t>
            </a:r>
            <a:r>
              <a:rPr lang="en-GB" sz="1300" dirty="0"/>
              <a:t>In strategy games where you have so many objects to interact with</a:t>
            </a:r>
            <a:endParaRPr lang="en-GB" sz="1300" b="1" dirty="0"/>
          </a:p>
          <a:p>
            <a:pPr marL="0" indent="0">
              <a:buNone/>
            </a:pPr>
            <a:endParaRPr lang="en-GB" sz="1600" dirty="0"/>
          </a:p>
        </p:txBody>
      </p:sp>
      <p:pic>
        <p:nvPicPr>
          <p:cNvPr id="5" name="Picture 4">
            <a:extLst>
              <a:ext uri="{FF2B5EF4-FFF2-40B4-BE49-F238E27FC236}">
                <a16:creationId xmlns:a16="http://schemas.microsoft.com/office/drawing/2014/main" id="{E4022A1A-7D19-47D5-8B35-E0726E59CE1A}"/>
              </a:ext>
            </a:extLst>
          </p:cNvPr>
          <p:cNvPicPr>
            <a:picLocks noChangeAspect="1"/>
          </p:cNvPicPr>
          <p:nvPr/>
        </p:nvPicPr>
        <p:blipFill>
          <a:blip r:embed="rId2"/>
          <a:stretch>
            <a:fillRect/>
          </a:stretch>
        </p:blipFill>
        <p:spPr>
          <a:xfrm>
            <a:off x="7552555" y="4946295"/>
            <a:ext cx="4437601" cy="1724133"/>
          </a:xfrm>
          <a:prstGeom prst="rect">
            <a:avLst/>
          </a:prstGeom>
        </p:spPr>
      </p:pic>
    </p:spTree>
    <p:extLst>
      <p:ext uri="{BB962C8B-B14F-4D97-AF65-F5344CB8AC3E}">
        <p14:creationId xmlns:p14="http://schemas.microsoft.com/office/powerpoint/2010/main" val="205508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0779-28A9-4C19-9D1A-22F9506C151F}"/>
              </a:ext>
            </a:extLst>
          </p:cNvPr>
          <p:cNvSpPr>
            <a:spLocks noGrp="1"/>
          </p:cNvSpPr>
          <p:nvPr>
            <p:ph type="title"/>
          </p:nvPr>
        </p:nvSpPr>
        <p:spPr/>
        <p:txBody>
          <a:bodyPr/>
          <a:lstStyle/>
          <a:p>
            <a:r>
              <a:rPr lang="en-GB" dirty="0"/>
              <a:t>8- Feedback Frequency</a:t>
            </a:r>
          </a:p>
        </p:txBody>
      </p:sp>
      <p:sp>
        <p:nvSpPr>
          <p:cNvPr id="3" name="Content Placeholder 2">
            <a:extLst>
              <a:ext uri="{FF2B5EF4-FFF2-40B4-BE49-F238E27FC236}">
                <a16:creationId xmlns:a16="http://schemas.microsoft.com/office/drawing/2014/main" id="{28A248D8-3593-4976-9AED-78CB6B7998F9}"/>
              </a:ext>
            </a:extLst>
          </p:cNvPr>
          <p:cNvSpPr>
            <a:spLocks noGrp="1"/>
          </p:cNvSpPr>
          <p:nvPr>
            <p:ph idx="1"/>
          </p:nvPr>
        </p:nvSpPr>
        <p:spPr/>
        <p:txBody>
          <a:bodyPr>
            <a:normAutofit/>
          </a:bodyPr>
          <a:lstStyle/>
          <a:p>
            <a:pPr marL="0" indent="0">
              <a:buNone/>
            </a:pPr>
            <a:r>
              <a:rPr lang="en-GB" sz="1600" dirty="0"/>
              <a:t>Feedback frequency means how often the game gives visual, auditive, or haptic feedback to the player. A player’s input frequency may influence the degree to which he perceives a possible delay. For example, if player keeps moving a delayed mouse cursor he will always perceive the delayed movement but if he only sometimes presses a key to jump, then the feedback will only be delayed in this moment. Here, the jump of the character is a visual feedback provided by the game.</a:t>
            </a:r>
          </a:p>
          <a:p>
            <a:pPr lvl="2"/>
            <a:endParaRPr lang="en-GB" sz="1400" dirty="0"/>
          </a:p>
          <a:p>
            <a:pPr lvl="2"/>
            <a:r>
              <a:rPr lang="en-GB" sz="1400" b="1" dirty="0"/>
              <a:t>No Feedback</a:t>
            </a:r>
          </a:p>
          <a:p>
            <a:pPr lvl="2"/>
            <a:r>
              <a:rPr lang="en-GB" sz="1400" b="1" dirty="0"/>
              <a:t>Continuous visual F</a:t>
            </a:r>
          </a:p>
        </p:txBody>
      </p:sp>
    </p:spTree>
    <p:extLst>
      <p:ext uri="{BB962C8B-B14F-4D97-AF65-F5344CB8AC3E}">
        <p14:creationId xmlns:p14="http://schemas.microsoft.com/office/powerpoint/2010/main" val="121271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2332-FE61-4C45-997B-C3775F43DDA7}"/>
              </a:ext>
            </a:extLst>
          </p:cNvPr>
          <p:cNvSpPr>
            <a:spLocks noGrp="1"/>
          </p:cNvSpPr>
          <p:nvPr>
            <p:ph type="title"/>
          </p:nvPr>
        </p:nvSpPr>
        <p:spPr/>
        <p:txBody>
          <a:bodyPr/>
          <a:lstStyle/>
          <a:p>
            <a:r>
              <a:rPr lang="en-GB" dirty="0"/>
              <a:t>9- Type of input</a:t>
            </a:r>
          </a:p>
        </p:txBody>
      </p:sp>
      <p:sp>
        <p:nvSpPr>
          <p:cNvPr id="3" name="Content Placeholder 2">
            <a:extLst>
              <a:ext uri="{FF2B5EF4-FFF2-40B4-BE49-F238E27FC236}">
                <a16:creationId xmlns:a16="http://schemas.microsoft.com/office/drawing/2014/main" id="{DC240FDD-7A9D-4E1B-84C1-A632D5403C14}"/>
              </a:ext>
            </a:extLst>
          </p:cNvPr>
          <p:cNvSpPr>
            <a:spLocks noGrp="1"/>
          </p:cNvSpPr>
          <p:nvPr>
            <p:ph idx="1"/>
          </p:nvPr>
        </p:nvSpPr>
        <p:spPr/>
        <p:txBody>
          <a:bodyPr/>
          <a:lstStyle/>
          <a:p>
            <a:pPr marL="0" indent="0">
              <a:buNone/>
            </a:pPr>
            <a:r>
              <a:rPr lang="en-GB" sz="1400" dirty="0"/>
              <a:t>We could also merge this with feedback, as different type of input provides different visual feedback.</a:t>
            </a:r>
          </a:p>
          <a:p>
            <a:r>
              <a:rPr lang="en-GB" sz="1400" b="1" dirty="0"/>
              <a:t>How do you assess the type of user actions in this game ?!</a:t>
            </a:r>
          </a:p>
          <a:p>
            <a:pPr lvl="1"/>
            <a:r>
              <a:rPr lang="en-GB" sz="1300" b="1" dirty="0"/>
              <a:t>Continuous input type (Pad orientation, mouse movement)</a:t>
            </a:r>
          </a:p>
          <a:p>
            <a:pPr lvl="1"/>
            <a:r>
              <a:rPr lang="en-GB" sz="1300" b="1" dirty="0"/>
              <a:t>Discrete input type (Pressing a button)</a:t>
            </a:r>
          </a:p>
          <a:p>
            <a:pPr lvl="1"/>
            <a:r>
              <a:rPr lang="en-GB" sz="1300" b="1" dirty="0"/>
              <a:t>Quasi-Continuous (Holding a key, pressing a key lots of time)</a:t>
            </a:r>
          </a:p>
          <a:p>
            <a:endParaRPr lang="en-GB" b="1" dirty="0"/>
          </a:p>
          <a:p>
            <a:endParaRPr lang="en-GB" b="1" dirty="0"/>
          </a:p>
        </p:txBody>
      </p:sp>
    </p:spTree>
    <p:extLst>
      <p:ext uri="{BB962C8B-B14F-4D97-AF65-F5344CB8AC3E}">
        <p14:creationId xmlns:p14="http://schemas.microsoft.com/office/powerpoint/2010/main" val="135046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1614</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1- Temporal Accuracy</vt:lpstr>
      <vt:lpstr>2- Spatial Accuracy </vt:lpstr>
      <vt:lpstr>3- Predictability</vt:lpstr>
      <vt:lpstr>4- Number of input directions</vt:lpstr>
      <vt:lpstr>5- Punishment/Impact/Consequences </vt:lpstr>
      <vt:lpstr>6- Importance of Actions</vt:lpstr>
      <vt:lpstr>7- Number of Required Actions</vt:lpstr>
      <vt:lpstr>8- Feedback Frequency</vt:lpstr>
      <vt:lpstr>9- Type of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Accuracy / Deadline</dc:title>
  <dc:creator>Saeed Shafiee</dc:creator>
  <cp:lastModifiedBy>Saeed Shafiee</cp:lastModifiedBy>
  <cp:revision>67</cp:revision>
  <dcterms:created xsi:type="dcterms:W3CDTF">2019-10-22T08:42:51Z</dcterms:created>
  <dcterms:modified xsi:type="dcterms:W3CDTF">2019-10-23T20:45:33Z</dcterms:modified>
</cp:coreProperties>
</file>