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2"/>
    <p:restoredTop sz="94660"/>
  </p:normalViewPr>
  <p:slideViewPr>
    <p:cSldViewPr>
      <p:cViewPr varScale="1">
        <p:scale>
          <a:sx n="123" d="100"/>
          <a:sy n="123" d="100"/>
        </p:scale>
        <p:origin x="39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652653"/>
            <a:ext cx="105473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1828" y="2778709"/>
            <a:ext cx="4902200" cy="3151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platform.cloud.ibm.com/dashboards/380a93e5-f4a1-4e4d-9841-4966b65d676b/view/4c21e17d12b36af74bfcc0e407cf7a0f7d35250fbabb8456d6d77b490a327397f33b1590c87c1d5b89130561a5bf110ac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1828" y="223037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0D649B"/>
                </a:solidFill>
              </a:rPr>
              <a:t>STACK</a:t>
            </a:r>
            <a:r>
              <a:rPr u="none" spc="-70" dirty="0">
                <a:solidFill>
                  <a:srgbClr val="0D649B"/>
                </a:solidFill>
              </a:rPr>
              <a:t> </a:t>
            </a:r>
            <a:r>
              <a:rPr u="none" spc="-5" dirty="0">
                <a:solidFill>
                  <a:srgbClr val="0D649B"/>
                </a:solidFill>
              </a:rPr>
              <a:t>OVERFLOW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251828" y="2778709"/>
            <a:ext cx="4902200" cy="2860142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DEVELOPER</a:t>
            </a:r>
            <a:r>
              <a:rPr spc="-45" dirty="0"/>
              <a:t> </a:t>
            </a:r>
            <a:r>
              <a:rPr spc="-5"/>
              <a:t>SURVEY </a:t>
            </a:r>
            <a:r>
              <a:rPr spc="-2390"/>
              <a:t> </a:t>
            </a:r>
            <a:r>
              <a:rPr spc="-5"/>
              <a:t>20</a:t>
            </a:r>
            <a:r>
              <a:rPr lang="en-US" spc="-5"/>
              <a:t>24</a:t>
            </a:r>
            <a:endParaRPr lang="en-US" spc="-5" dirty="0"/>
          </a:p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lang="en-US" sz="2800" spc="-5" dirty="0"/>
              <a:t>SRI SAI SANGEETHA JANNAPUREDDY</a:t>
            </a:r>
            <a:endParaRPr sz="2800" spc="-5" dirty="0"/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US" sz="2800" b="0" spc="-10" dirty="0">
                <a:solidFill>
                  <a:srgbClr val="006FC0"/>
                </a:solidFill>
                <a:latin typeface="Calibri"/>
                <a:cs typeface="Calibri"/>
              </a:rPr>
              <a:t>June</a:t>
            </a:r>
            <a:r>
              <a:rPr sz="2800" b="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800" b="0" spc="-10" dirty="0">
                <a:solidFill>
                  <a:srgbClr val="006FC0"/>
                </a:solidFill>
                <a:latin typeface="Calibri"/>
                <a:cs typeface="Calibri"/>
              </a:rPr>
              <a:t>14</a:t>
            </a:r>
            <a:r>
              <a:rPr sz="2800" b="0" dirty="0">
                <a:solidFill>
                  <a:srgbClr val="006FC0"/>
                </a:solidFill>
                <a:latin typeface="Calibri"/>
                <a:cs typeface="Calibri"/>
              </a:rPr>
              <a:t>/20</a:t>
            </a:r>
            <a:r>
              <a:rPr lang="en-US" sz="2800" b="0" dirty="0">
                <a:solidFill>
                  <a:srgbClr val="006FC0"/>
                </a:solidFill>
                <a:latin typeface="Calibri"/>
                <a:cs typeface="Calibri"/>
              </a:rPr>
              <a:t>24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54686"/>
            <a:ext cx="856043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u="none" spc="-5" dirty="0"/>
              <a:t>DATABASE TRENDS - FINDINGS &amp; </a:t>
            </a:r>
            <a:r>
              <a:rPr u="none" spc="-239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732049"/>
            <a:ext cx="4974590" cy="2327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  <a:p>
            <a:pPr marL="241300" marR="71755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Lack of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Microsoft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Increasing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4916170" cy="1730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SQLite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losing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ground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  <a:p>
            <a:pPr marL="241300" marR="52324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MongoDB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establishment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DASHBOARD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0638" y="2950591"/>
            <a:ext cx="4549140" cy="186943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https://dataplatform.cloud.ibm.com/da </a:t>
            </a:r>
            <a:r>
              <a:rPr sz="2200" spc="-484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shboards/380a93e5-f4a1-4e4d-9841- </a:t>
            </a:r>
            <a:r>
              <a:rPr sz="220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4966b65d676b/view/4c21e17d12b36af </a:t>
            </a:r>
            <a:r>
              <a:rPr sz="2200" spc="-484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74</a:t>
            </a:r>
            <a:r>
              <a:rPr sz="22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</a:t>
            </a:r>
            <a:r>
              <a:rPr sz="2200" u="heavy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0e407cf7</a:t>
            </a:r>
            <a:r>
              <a:rPr sz="22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0</a:t>
            </a:r>
            <a:r>
              <a:rPr sz="22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7d35250fb</a:t>
            </a:r>
            <a:r>
              <a:rPr sz="22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bb</a:t>
            </a: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8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456d </a:t>
            </a:r>
            <a:r>
              <a:rPr sz="2200" spc="-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6d77b490a327397f33b1590c87c1d5b8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9130561a5bf110acc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1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CURRENT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5" dirty="0"/>
              <a:t> </a:t>
            </a:r>
            <a:r>
              <a:rPr u="none" spc="-5" dirty="0"/>
              <a:t>USAGE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255" y="1690116"/>
            <a:ext cx="8095488" cy="4668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04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FUTURE</a:t>
            </a:r>
            <a:r>
              <a:rPr u="none" spc="-25" dirty="0"/>
              <a:t> </a:t>
            </a:r>
            <a:r>
              <a:rPr u="none" spc="-5" dirty="0"/>
              <a:t>TECHNOLOGY</a:t>
            </a:r>
            <a:r>
              <a:rPr u="none" spc="-20" dirty="0"/>
              <a:t> </a:t>
            </a:r>
            <a:r>
              <a:rPr u="none" spc="-5" dirty="0"/>
              <a:t>TREND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4332" y="1623060"/>
            <a:ext cx="8403335" cy="4754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67" y="1690116"/>
            <a:ext cx="8360664" cy="47015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DEMOGRAPHICS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948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OVERALL</a:t>
            </a:r>
            <a:r>
              <a:rPr u="none" spc="-10" dirty="0"/>
              <a:t> </a:t>
            </a:r>
            <a:r>
              <a:rPr u="none" spc="-5" dirty="0"/>
              <a:t>FINDINGS &amp;</a:t>
            </a:r>
            <a:r>
              <a:rPr u="none" spc="-10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2816479"/>
            <a:ext cx="441261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1305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widely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used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getting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popular.</a:t>
            </a:r>
            <a:endParaRPr sz="2800">
              <a:latin typeface="Calibri"/>
              <a:cs typeface="Calibri"/>
            </a:endParaRPr>
          </a:p>
          <a:p>
            <a:pPr marL="241300" marR="101663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Over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90%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young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male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mostly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2816479"/>
            <a:ext cx="500888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99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frames gaining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followers.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polarization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developers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location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gender.</a:t>
            </a:r>
            <a:endParaRPr sz="2800">
              <a:latin typeface="Calibri"/>
              <a:cs typeface="Calibri"/>
            </a:endParaRPr>
          </a:p>
          <a:p>
            <a:pPr marL="241300" marR="149225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Young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without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postgrad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its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majority.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41" y="861060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3561" y="1793493"/>
            <a:ext cx="661352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3022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are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people with very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marked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characteristics.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good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idea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popularity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different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tools,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and languages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  <a:p>
            <a:pPr marL="241300" marR="1346835" indent="-228600" algn="just">
              <a:lnSpc>
                <a:spcPct val="9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is 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 done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spread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accessibility of this labor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market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690116"/>
            <a:ext cx="8602345" cy="4953000"/>
            <a:chOff x="1747647" y="1690116"/>
            <a:chExt cx="8602345" cy="4953000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516" y="1690116"/>
              <a:ext cx="8506968" cy="4623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8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AGE</a:t>
            </a:r>
            <a:r>
              <a:rPr u="none" spc="-20" dirty="0"/>
              <a:t> </a:t>
            </a:r>
            <a:r>
              <a:rPr u="none" spc="-5" dirty="0"/>
              <a:t>DISTRIBUTION</a:t>
            </a:r>
            <a:r>
              <a:rPr u="none" spc="-20" dirty="0"/>
              <a:t> </a:t>
            </a:r>
            <a:r>
              <a:rPr u="none" spc="-5" dirty="0"/>
              <a:t>BOXPLOT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0856" y="551434"/>
            <a:ext cx="215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OUTLINE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51828" y="1715160"/>
            <a:ext cx="2863850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Charts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16" y="670686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JOB</a:t>
            </a:r>
            <a:r>
              <a:rPr u="none" spc="-75" dirty="0"/>
              <a:t> </a:t>
            </a:r>
            <a:r>
              <a:rPr u="none" spc="-5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6460" y="1708404"/>
            <a:ext cx="7879080" cy="45857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20" y="1708404"/>
              <a:ext cx="8366759" cy="46344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016" y="670686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65" dirty="0"/>
              <a:t> </a:t>
            </a:r>
            <a:r>
              <a:rPr u="none" spc="-5" dirty="0"/>
              <a:t>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698" y="592581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EXECUTIVE</a:t>
            </a:r>
            <a:r>
              <a:rPr u="none" spc="-6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715160"/>
            <a:ext cx="6570345" cy="340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contextualization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goal.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description.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gathering.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visualizations.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supported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with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graphs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implications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regarding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results previously exposed.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Final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 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carried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out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research.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969" y="652653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64482" y="2245232"/>
            <a:ext cx="6512559" cy="29806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Overflow’s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largest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comprehensive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people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code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around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don’t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represent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everyone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community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evenly.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Nearly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90,000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predict where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developers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 going.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Characterization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of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around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globe.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664210"/>
            <a:ext cx="337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638064"/>
            <a:ext cx="6702425" cy="4543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Collect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&amp;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Web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APIs.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Request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library.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Wrangling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analysis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data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Handling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Correlations.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Highlight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data,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relationships,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composition and </a:t>
            </a:r>
            <a:r>
              <a:rPr sz="1800" spc="-3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comparison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Dashboards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16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RESULTS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824227"/>
            <a:ext cx="435102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40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4000" b="1" spc="-1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5227" cy="3671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327148"/>
            <a:ext cx="6019800" cy="36713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222750" cy="18586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seems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keep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as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leading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fastest-growing.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Great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 -</a:t>
            </a:r>
            <a:r>
              <a:rPr sz="280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664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5593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Possible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developers migration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TypeScript.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DATABASE</a:t>
            </a:r>
            <a:r>
              <a:rPr u="none" spc="-60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9349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7148"/>
            <a:ext cx="6013703" cy="36713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296" y="2327148"/>
            <a:ext cx="6013704" cy="36713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416</Words>
  <Application>Microsoft Macintosh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MT</vt:lpstr>
      <vt:lpstr>Calibri</vt:lpstr>
      <vt:lpstr>Courier New</vt:lpstr>
      <vt:lpstr>Office Theme</vt:lpstr>
      <vt:lpstr>STACK OVERFLOW</vt:lpstr>
      <vt:lpstr>OUTLINE</vt:lpstr>
      <vt:lpstr>EXECUTIVE SUMMARY</vt:lpstr>
      <vt:lpstr>INTRODUCTION</vt:lpstr>
      <vt:lpstr>METHODOLOGY</vt:lpstr>
      <vt:lpstr>RESULTS</vt:lpstr>
      <vt:lpstr>PowerPoint Presentation</vt:lpstr>
      <vt:lpstr>PowerPoint Presentation</vt:lpstr>
      <vt:lpstr>DATABASE TRENDS</vt:lpstr>
      <vt:lpstr>DATABASE TRENDS - FINDINGS &amp;  IMPLICATIONS</vt:lpstr>
      <vt:lpstr>DASHBOARD</vt:lpstr>
      <vt:lpstr>CURRENT TECHNOLOGY USAGE</vt:lpstr>
      <vt:lpstr>FUTURE TECHNOLOGY TREND</vt:lpstr>
      <vt:lpstr>DEMOGRAPHICS </vt:lpstr>
      <vt:lpstr>DISCUSSION </vt:lpstr>
      <vt:lpstr>OVERALL FINDINGS &amp; IMPLICATIONS</vt:lpstr>
      <vt:lpstr>CONCLUSION </vt:lpstr>
      <vt:lpstr>APPENDIX </vt:lpstr>
      <vt:lpstr>AGE DISTRIBUTION BOXPLOT</vt:lpstr>
      <vt:lpstr>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Sri Sai Sangeetha Jannapureddy</cp:lastModifiedBy>
  <cp:revision>2</cp:revision>
  <cp:lastPrinted>2024-06-15T02:52:35Z</cp:lastPrinted>
  <dcterms:created xsi:type="dcterms:W3CDTF">2024-06-15T02:50:18Z</dcterms:created>
  <dcterms:modified xsi:type="dcterms:W3CDTF">2024-06-15T02:53:09Z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2024-06-15T00:00:00Z</vt:filetime>
  </property>
</Properties>
</file>