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c818d4beb_2_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3c818d4beb_2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c818d4beb_6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3c818d4beb_6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06" name="Google Shape;206;g23c818d4beb_6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c818d4beb_6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3c818d4beb_6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14" name="Google Shape;214;g23c818d4beb_6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c818d4beb_6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3c818d4beb_6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23" name="Google Shape;223;g23c818d4beb_6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c818d4beb_6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3c818d4beb_6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33" name="Google Shape;233;g23c818d4beb_6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c818d4beb_6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23c818d4beb_6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45" name="Google Shape;245;g23c818d4beb_6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c818d4beb_6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23c818d4beb_6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53" name="Google Shape;253;g23c818d4beb_6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3c818d4beb_6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3c818d4beb_6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60" name="Google Shape;260;g23c818d4beb_6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c818d4beb_6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3c818d4beb_6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268" name="Google Shape;268;g23c818d4beb_6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c818d4beb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3c818d4beb_2_1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這裡其他的BRAM FF LUT 都是一樣的，且DSP跟BRAM與BL^2成正比</a:t>
            </a:r>
            <a:endParaRPr/>
          </a:p>
        </p:txBody>
      </p:sp>
      <p:sp>
        <p:nvSpPr>
          <p:cNvPr id="276" name="Google Shape;276;g23c818d4beb_2_1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c818d4beb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3c818d4beb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這裡其他的BRAM FF LUT 都是一樣的，且DSP跟BRAM與BL^2成正比</a:t>
            </a:r>
            <a:endParaRPr/>
          </a:p>
        </p:txBody>
      </p:sp>
      <p:sp>
        <p:nvSpPr>
          <p:cNvPr id="285" name="Google Shape;285;g23c818d4beb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c818d4beb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3c818d4beb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dc7504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dc7504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ce4218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ce4218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c818d4beb_6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3c818d4beb_6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3c818d4beb_2_1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3c818d4beb_2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818d4beb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3c818d4beb_2_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Calibri"/>
              <a:buAutoNum type="arabicPeriod"/>
            </a:pPr>
            <a:r>
              <a:rPr b="0" i="0" lang="zh-TW">
                <a:solidFill>
                  <a:schemeClr val="dk1"/>
                </a:solidFill>
                <a:latin typeface="Arial"/>
                <a:ea typeface="Arial"/>
                <a:cs typeface="Arial"/>
                <a:sym typeface="Arial"/>
              </a:rPr>
              <a:t>Linear regression: QR decomposition can be used to solve the least squares problem in linear regression. Given a set of data points and a linear model, the QR decomposition of the design matrix can be used to solve for the coefficients of the model.</a:t>
            </a:r>
            <a:endParaRPr>
              <a:solidFill>
                <a:schemeClr val="dk1"/>
              </a:solidFill>
            </a:endParaRPr>
          </a:p>
          <a:p>
            <a:pPr indent="-76200" lvl="0" marL="0" rtl="0" algn="l">
              <a:spcBef>
                <a:spcPts val="0"/>
              </a:spcBef>
              <a:spcAft>
                <a:spcPts val="0"/>
              </a:spcAft>
              <a:buClr>
                <a:schemeClr val="dk1"/>
              </a:buClr>
              <a:buSzPts val="1200"/>
              <a:buFont typeface="Calibri"/>
              <a:buAutoNum type="arabicPeriod"/>
            </a:pPr>
            <a:r>
              <a:rPr b="0" i="0" lang="zh-TW">
                <a:solidFill>
                  <a:schemeClr val="dk1"/>
                </a:solidFill>
                <a:latin typeface="Arial"/>
                <a:ea typeface="Arial"/>
                <a:cs typeface="Arial"/>
                <a:sym typeface="Arial"/>
              </a:rPr>
              <a:t>Eigenvalue computation: QR decomposition is often used in eigenvalue computations. Given a matrix, the QR decomposition can be used to reduce it to upper Hessenberg form, which is much easier to compute the eigenvalues of.</a:t>
            </a:r>
            <a:endParaRPr>
              <a:solidFill>
                <a:schemeClr val="dk1"/>
              </a:solidFill>
            </a:endParaRPr>
          </a:p>
          <a:p>
            <a:pPr indent="-76200" lvl="0" marL="0" rtl="0" algn="l">
              <a:spcBef>
                <a:spcPts val="0"/>
              </a:spcBef>
              <a:spcAft>
                <a:spcPts val="0"/>
              </a:spcAft>
              <a:buClr>
                <a:schemeClr val="dk1"/>
              </a:buClr>
              <a:buSzPts val="1200"/>
              <a:buFont typeface="Calibri"/>
              <a:buAutoNum type="arabicPeriod"/>
            </a:pPr>
            <a:r>
              <a:rPr b="0" i="0" lang="zh-TW">
                <a:solidFill>
                  <a:schemeClr val="dk1"/>
                </a:solidFill>
                <a:latin typeface="Arial"/>
                <a:ea typeface="Arial"/>
                <a:cs typeface="Arial"/>
                <a:sym typeface="Arial"/>
              </a:rPr>
              <a:t>Signal processing: QR decomposition can be used for signal processing applications, such as in digital filters. By decomposing a matrix into its QR factorization, it is possible to design a filter that will remove unwanted noise from a signal.</a:t>
            </a:r>
            <a:endParaRPr>
              <a:solidFill>
                <a:schemeClr val="dk1"/>
              </a:solidFill>
            </a:endParaRPr>
          </a:p>
          <a:p>
            <a:pPr indent="0" lvl="0" marL="0" rtl="0" algn="l">
              <a:spcBef>
                <a:spcPts val="0"/>
              </a:spcBef>
              <a:spcAft>
                <a:spcPts val="0"/>
              </a:spcAft>
              <a:buClr>
                <a:srgbClr val="D1D5DB"/>
              </a:buClr>
              <a:buSzPts val="1200"/>
              <a:buFont typeface="Calibri"/>
              <a:buNone/>
            </a:pPr>
            <a:r>
              <a:rPr b="0" i="0" lang="zh-TW">
                <a:solidFill>
                  <a:schemeClr val="dk1"/>
                </a:solidFill>
                <a:latin typeface="Arial"/>
                <a:ea typeface="Arial"/>
                <a:cs typeface="Arial"/>
                <a:sym typeface="Arial"/>
              </a:rPr>
              <a:t>線性回歸：線性回歸是一種基於QR分解的常用統計方法，它用於分析兩個或多個變量之間的關係。通過QR分解可以計算出回歸線的斜率和截距，從而得到更精確的預測結果。</a:t>
            </a:r>
            <a:endParaRPr>
              <a:solidFill>
                <a:schemeClr val="dk1"/>
              </a:solidFill>
            </a:endParaRPr>
          </a:p>
          <a:p>
            <a:pPr indent="0" lvl="0" marL="0" rtl="0" algn="l">
              <a:spcBef>
                <a:spcPts val="0"/>
              </a:spcBef>
              <a:spcAft>
                <a:spcPts val="0"/>
              </a:spcAft>
              <a:buClr>
                <a:srgbClr val="D1D5DB"/>
              </a:buClr>
              <a:buSzPts val="1200"/>
              <a:buFont typeface="Calibri"/>
              <a:buNone/>
            </a:pPr>
            <a:r>
              <a:rPr b="0" i="0" lang="zh-TW">
                <a:solidFill>
                  <a:schemeClr val="dk1"/>
                </a:solidFill>
                <a:latin typeface="Arial"/>
                <a:ea typeface="Arial"/>
                <a:cs typeface="Arial"/>
                <a:sym typeface="Arial"/>
              </a:rPr>
              <a:t>特徵值問題：特徵值問題是矩陣分析的重要問題之一，可以應用於許多科學和工程領域中。QR分解可以用於求解特徵值問題，通過QR分解可以得到矩陣的特徵值和特徵向量。</a:t>
            </a:r>
            <a:endParaRPr>
              <a:solidFill>
                <a:schemeClr val="dk1"/>
              </a:solidFill>
            </a:endParaRPr>
          </a:p>
          <a:p>
            <a:pPr indent="0" lvl="0" marL="0" rtl="0" algn="l">
              <a:spcBef>
                <a:spcPts val="0"/>
              </a:spcBef>
              <a:spcAft>
                <a:spcPts val="0"/>
              </a:spcAft>
              <a:buClr>
                <a:srgbClr val="D1D5DB"/>
              </a:buClr>
              <a:buSzPts val="1200"/>
              <a:buFont typeface="Calibri"/>
              <a:buNone/>
            </a:pPr>
            <a:r>
              <a:rPr b="0" i="0" lang="zh-TW">
                <a:solidFill>
                  <a:schemeClr val="dk1"/>
                </a:solidFill>
                <a:latin typeface="Arial"/>
                <a:ea typeface="Arial"/>
                <a:cs typeface="Arial"/>
                <a:sym typeface="Arial"/>
              </a:rPr>
              <a:t>矩陣求解：QR分解可以用於解決矩陣方程組，從而得到線性方程的解。在工程和科學計算中，矩陣方程組的求解是非常常見的操作，通過QR分解可以有效地解決這個問題。</a:t>
            </a:r>
            <a:endParaRPr>
              <a:solidFill>
                <a:schemeClr val="dk1"/>
              </a:solidFill>
            </a:endParaRPr>
          </a:p>
          <a:p>
            <a:pPr indent="0" lvl="0" marL="0" rtl="0" algn="l">
              <a:spcBef>
                <a:spcPts val="0"/>
              </a:spcBef>
              <a:spcAft>
                <a:spcPts val="0"/>
              </a:spcAft>
              <a:buClr>
                <a:schemeClr val="dk1"/>
              </a:buClr>
              <a:buSzPts val="1200"/>
              <a:buFont typeface="Calibri"/>
              <a:buNone/>
            </a:pPr>
            <a:r>
              <a:t/>
            </a:r>
            <a:endParaRPr b="0" i="0">
              <a:solidFill>
                <a:srgbClr val="D1D5DB"/>
              </a:solidFill>
              <a:latin typeface="Arial"/>
              <a:ea typeface="Arial"/>
              <a:cs typeface="Arial"/>
              <a:sym typeface="Arial"/>
            </a:endParaRPr>
          </a:p>
          <a:p>
            <a:pPr indent="0" lvl="0" marL="0" rtl="0" algn="l">
              <a:spcBef>
                <a:spcPts val="0"/>
              </a:spcBef>
              <a:spcAft>
                <a:spcPts val="0"/>
              </a:spcAft>
              <a:buNone/>
            </a:pPr>
            <a:r>
              <a:t/>
            </a:r>
            <a:endParaRPr/>
          </a:p>
        </p:txBody>
      </p:sp>
      <p:sp>
        <p:nvSpPr>
          <p:cNvPr id="142" name="Google Shape;142;g23c818d4beb_2_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c818d4beb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23c818d4beb_2_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zh-TW" sz="1800">
                <a:latin typeface="DFKai-SB"/>
                <a:ea typeface="DFKai-SB"/>
                <a:cs typeface="DFKai-SB"/>
                <a:sym typeface="DFKai-SB"/>
              </a:rPr>
              <a:t>我們可以利用這個操作對</a:t>
            </a:r>
            <a:r>
              <a:rPr lang="zh-TW" sz="1800"/>
              <a:t>m * n(m ≥ n)</a:t>
            </a:r>
            <a:r>
              <a:rPr lang="zh-TW" sz="1800">
                <a:latin typeface="DFKai-SB"/>
                <a:ea typeface="DFKai-SB"/>
                <a:cs typeface="DFKai-SB"/>
                <a:sym typeface="DFKai-SB"/>
              </a:rPr>
              <a:t>的矩陣</a:t>
            </a:r>
            <a:r>
              <a:rPr lang="zh-TW" sz="1800"/>
              <a:t>A</a:t>
            </a:r>
            <a:r>
              <a:rPr lang="zh-TW" sz="1800">
                <a:latin typeface="DFKai-SB"/>
                <a:ea typeface="DFKai-SB"/>
                <a:cs typeface="DFKai-SB"/>
                <a:sym typeface="DFKai-SB"/>
              </a:rPr>
              <a:t>進行</a:t>
            </a:r>
            <a:r>
              <a:rPr lang="zh-TW" sz="1800"/>
              <a:t>QR</a:t>
            </a:r>
            <a:r>
              <a:rPr lang="zh-TW" sz="1800">
                <a:latin typeface="DFKai-SB"/>
                <a:ea typeface="DFKai-SB"/>
                <a:cs typeface="DFKai-SB"/>
                <a:sym typeface="DFKai-SB"/>
              </a:rPr>
              <a:t>分解。</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0" i="0" lang="zh-TW">
                <a:solidFill>
                  <a:srgbClr val="333333"/>
                </a:solidFill>
                <a:latin typeface="Georgia"/>
                <a:ea typeface="Georgia"/>
                <a:cs typeface="Georgia"/>
                <a:sym typeface="Georgia"/>
              </a:rPr>
              <a:t>。</a:t>
            </a:r>
            <a:endParaRPr/>
          </a:p>
        </p:txBody>
      </p:sp>
      <p:sp>
        <p:nvSpPr>
          <p:cNvPr id="151" name="Google Shape;151;g23c818d4beb_2_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c818d4beb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3c818d4beb_2_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2" name="Google Shape;162;g23c818d4beb_2_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c818d4beb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3c818d4beb_2_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1" name="Google Shape;171;g23c818d4beb_2_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c818d4beb_2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3c818d4beb_2_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0" name="Google Shape;180;g23c818d4beb_2_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c818d4beb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3c818d4beb_2_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a:solidFill>
                  <a:schemeClr val="dk1"/>
                </a:solidFill>
                <a:latin typeface="Arial"/>
                <a:ea typeface="Arial"/>
                <a:cs typeface="Arial"/>
                <a:sym typeface="Arial"/>
              </a:rPr>
              <a:t>Gram-Schmidt正交化是将一组线性无关的向量组构造为一组标准正交向量组的一种方法，可以用于将非正交矩阵转换为正交矩阵。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Householder变换是将向量反射到超平面上的一种方法，它可以用于将非对称矩阵转换为上三角矩阵。</a:t>
            </a:r>
            <a:endParaRPr>
              <a:solidFill>
                <a:schemeClr val="dk1"/>
              </a:solidFill>
            </a:endParaRPr>
          </a:p>
          <a:p>
            <a:pPr indent="0" lvl="0" marL="0" rtl="0" algn="l">
              <a:spcBef>
                <a:spcPts val="0"/>
              </a:spcBef>
              <a:spcAft>
                <a:spcPts val="0"/>
              </a:spcAft>
              <a:buNone/>
            </a:pPr>
            <a:r>
              <a:rPr b="0" i="0" lang="zh-TW">
                <a:solidFill>
                  <a:schemeClr val="dk1"/>
                </a:solidFill>
                <a:latin typeface="Arial"/>
                <a:ea typeface="Arial"/>
                <a:cs typeface="Arial"/>
                <a:sym typeface="Arial"/>
              </a:rPr>
              <a:t>Givens旋转是通过构造一个旋转矩阵来将两个非零向量正交化的方法，可以用于将矩阵中的任意非零元素置为零，从而使矩阵更易于处理。</a:t>
            </a:r>
            <a:endParaRPr>
              <a:solidFill>
                <a:schemeClr val="dk1"/>
              </a:solidFill>
            </a:endParaRPr>
          </a:p>
          <a:p>
            <a:pPr indent="0" lvl="0" marL="0" rtl="0" algn="l">
              <a:spcBef>
                <a:spcPts val="0"/>
              </a:spcBef>
              <a:spcAft>
                <a:spcPts val="0"/>
              </a:spcAft>
              <a:buNone/>
            </a:pPr>
            <a:r>
              <a:rPr lang="zh-TW" sz="1200">
                <a:solidFill>
                  <a:schemeClr val="dk1"/>
                </a:solidFill>
                <a:latin typeface="Calibri"/>
                <a:ea typeface="Calibri"/>
                <a:cs typeface="Calibri"/>
                <a:sym typeface="Calibri"/>
              </a:rPr>
              <a:t>具體來說，對於一個n維向量v，Householder變換可以將其轉化為一個n維向量w，使得w的第二個元素到最後一個元素為0，而且兩個向量的範數相同，即||v||=||w||。這種變換可以表示為一個Householder矩陣，也稱為反射矩陣，它是一個對稱矩陣，並且它的平方等於單位矩陣。</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9" name="Google Shape;189;g23c818d4beb_2_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c818d4beb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3c818d4beb_2_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以2個4 x 4 矩陣A、B相乘為例，分成一個2x4(A) 4x2(B) ，2x4由兩個2x2的block形成，4x2也是， 得到結果會等於 AB左上角2x2的block。剩下3個block以此類推。</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架構的部分 Reuse 2x4的A(行)，重新讀後面兩列的B。</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我有試過將array變成stream output，但HLS tool會偵測不到他怎麼傳輸，舉例來說 我write回去8次，但，Host端會收到16次，導致讀取錯誤。</a:t>
            </a:r>
            <a:endParaRPr/>
          </a:p>
        </p:txBody>
      </p:sp>
      <p:sp>
        <p:nvSpPr>
          <p:cNvPr id="198" name="Google Shape;198;g23c818d4beb_2_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800"/>
              </a:spcBef>
              <a:spcAft>
                <a:spcPts val="0"/>
              </a:spcAft>
              <a:buSzPts val="1500"/>
              <a:buNone/>
              <a:defRPr sz="1500">
                <a:solidFill>
                  <a:srgbClr val="3F3F3F"/>
                </a:solidFill>
              </a:defRPr>
            </a:lvl1pPr>
            <a:lvl2pPr lvl="1" algn="ctr">
              <a:lnSpc>
                <a:spcPct val="100000"/>
              </a:lnSpc>
              <a:spcBef>
                <a:spcPts val="800"/>
              </a:spcBef>
              <a:spcAft>
                <a:spcPts val="0"/>
              </a:spcAft>
              <a:buSzPts val="1500"/>
              <a:buNone/>
              <a:defRPr sz="15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59" name="Google Shape;59;p14"/>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1673352" y="723519"/>
            <a:ext cx="5797296" cy="89154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65" name="Google Shape;65;p15"/>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2021396" y="3264349"/>
            <a:ext cx="5101209" cy="948811"/>
          </a:xfrm>
          <a:prstGeom prst="rect">
            <a:avLst/>
          </a:prstGeom>
          <a:noFill/>
          <a:ln>
            <a:noFill/>
          </a:ln>
        </p:spPr>
        <p:txBody>
          <a:bodyPr anchorCtr="1" anchor="t" bIns="34275" lIns="68575" spcFirstLastPara="1" rIns="68575" wrap="square" tIns="34275">
            <a:normAutofit/>
          </a:bodyPr>
          <a:lstStyle>
            <a:lvl1pPr indent="-228600" lvl="0" marL="457200" algn="l">
              <a:lnSpc>
                <a:spcPct val="100000"/>
              </a:lnSpc>
              <a:spcBef>
                <a:spcPts val="800"/>
              </a:spcBef>
              <a:spcAft>
                <a:spcPts val="0"/>
              </a:spcAft>
              <a:buSzPts val="1500"/>
              <a:buNone/>
              <a:defRPr sz="1500">
                <a:solidFill>
                  <a:schemeClr val="dk1"/>
                </a:solidFill>
              </a:defRPr>
            </a:lvl1pPr>
            <a:lvl2pPr indent="-228600" lvl="1" marL="914400" algn="l">
              <a:lnSpc>
                <a:spcPct val="100000"/>
              </a:lnSpc>
              <a:spcBef>
                <a:spcPts val="800"/>
              </a:spcBef>
              <a:spcAft>
                <a:spcPts val="0"/>
              </a:spcAft>
              <a:buSzPts val="1500"/>
              <a:buNone/>
              <a:defRPr sz="1500">
                <a:solidFill>
                  <a:srgbClr val="888888"/>
                </a:solidFill>
              </a:defRPr>
            </a:lvl2pPr>
            <a:lvl3pPr indent="-228600" lvl="2" marL="1371600" algn="l">
              <a:lnSpc>
                <a:spcPct val="100000"/>
              </a:lnSpc>
              <a:spcBef>
                <a:spcPts val="800"/>
              </a:spcBef>
              <a:spcAft>
                <a:spcPts val="0"/>
              </a:spcAft>
              <a:buSzPts val="1400"/>
              <a:buNone/>
              <a:defRPr sz="1400">
                <a:solidFill>
                  <a:srgbClr val="888888"/>
                </a:solidFill>
              </a:defRPr>
            </a:lvl3pPr>
            <a:lvl4pPr indent="-228600" lvl="3" marL="1828800" algn="l">
              <a:lnSpc>
                <a:spcPct val="100000"/>
              </a:lnSpc>
              <a:spcBef>
                <a:spcPts val="800"/>
              </a:spcBef>
              <a:spcAft>
                <a:spcPts val="0"/>
              </a:spcAft>
              <a:buSzPts val="1200"/>
              <a:buNone/>
              <a:defRPr sz="1200">
                <a:solidFill>
                  <a:srgbClr val="888888"/>
                </a:solidFill>
              </a:defRPr>
            </a:lvl4pPr>
            <a:lvl5pPr indent="-228600" lvl="4" marL="2286000" algn="l">
              <a:lnSpc>
                <a:spcPct val="100000"/>
              </a:lnSpc>
              <a:spcBef>
                <a:spcPts val="800"/>
              </a:spcBef>
              <a:spcAft>
                <a:spcPts val="0"/>
              </a:spcAft>
              <a:buSzPts val="1200"/>
              <a:buNone/>
              <a:defRPr sz="1200">
                <a:solidFill>
                  <a:srgbClr val="888888"/>
                </a:solidFill>
              </a:defRPr>
            </a:lvl5pPr>
            <a:lvl6pPr indent="-228600" lvl="5" marL="2743200" algn="l">
              <a:lnSpc>
                <a:spcPct val="100000"/>
              </a:lnSpc>
              <a:spcBef>
                <a:spcPts val="800"/>
              </a:spcBef>
              <a:spcAft>
                <a:spcPts val="0"/>
              </a:spcAft>
              <a:buSzPts val="1200"/>
              <a:buNone/>
              <a:defRPr sz="1200">
                <a:solidFill>
                  <a:srgbClr val="888888"/>
                </a:solidFill>
              </a:defRPr>
            </a:lvl6pPr>
            <a:lvl7pPr indent="-228600" lvl="6" marL="3200400" algn="l">
              <a:lnSpc>
                <a:spcPct val="100000"/>
              </a:lnSpc>
              <a:spcBef>
                <a:spcPts val="800"/>
              </a:spcBef>
              <a:spcAft>
                <a:spcPts val="0"/>
              </a:spcAft>
              <a:buSzPts val="1200"/>
              <a:buNone/>
              <a:defRPr sz="1200">
                <a:solidFill>
                  <a:srgbClr val="888888"/>
                </a:solidFill>
              </a:defRPr>
            </a:lvl7pPr>
            <a:lvl8pPr indent="-228600" lvl="7" marL="3657600" algn="l">
              <a:lnSpc>
                <a:spcPct val="100000"/>
              </a:lnSpc>
              <a:spcBef>
                <a:spcPts val="800"/>
              </a:spcBef>
              <a:spcAft>
                <a:spcPts val="0"/>
              </a:spcAft>
              <a:buSzPts val="1200"/>
              <a:buNone/>
              <a:defRPr sz="1200">
                <a:solidFill>
                  <a:srgbClr val="888888"/>
                </a:solidFill>
              </a:defRPr>
            </a:lvl8pPr>
            <a:lvl9pPr indent="-228600" lvl="8" marL="4114800" algn="l">
              <a:lnSpc>
                <a:spcPct val="100000"/>
              </a:lnSpc>
              <a:spcBef>
                <a:spcPts val="800"/>
              </a:spcBef>
              <a:spcAft>
                <a:spcPts val="0"/>
              </a:spcAft>
              <a:buSzPts val="1200"/>
              <a:buNone/>
              <a:defRPr sz="1200">
                <a:solidFill>
                  <a:srgbClr val="888888"/>
                </a:solidFill>
              </a:defRPr>
            </a:lvl9pPr>
          </a:lstStyle>
          <a:p/>
        </p:txBody>
      </p:sp>
      <p:sp>
        <p:nvSpPr>
          <p:cNvPr id="71" name="Google Shape;71;p16"/>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1673352" y="723519"/>
            <a:ext cx="5797296" cy="89154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1186434" y="1978533"/>
            <a:ext cx="3203828"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77" name="Google Shape;77;p17"/>
          <p:cNvSpPr txBox="1"/>
          <p:nvPr>
            <p:ph idx="2" type="body"/>
          </p:nvPr>
        </p:nvSpPr>
        <p:spPr>
          <a:xfrm>
            <a:off x="4753736" y="1978533"/>
            <a:ext cx="3202685"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78" name="Google Shape;78;p17"/>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81" name="Shape 81"/>
        <p:cNvGrpSpPr/>
        <p:nvPr/>
      </p:nvGrpSpPr>
      <p:grpSpPr>
        <a:xfrm>
          <a:off x="0" y="0"/>
          <a:ext cx="0" cy="0"/>
          <a:chOff x="0" y="0"/>
          <a:chExt cx="0" cy="0"/>
        </a:xfrm>
      </p:grpSpPr>
      <p:sp>
        <p:nvSpPr>
          <p:cNvPr id="82" name="Google Shape;82;p18"/>
          <p:cNvSpPr txBox="1"/>
          <p:nvPr>
            <p:ph idx="1" type="body"/>
          </p:nvPr>
        </p:nvSpPr>
        <p:spPr>
          <a:xfrm>
            <a:off x="1187577" y="1735075"/>
            <a:ext cx="3202686" cy="528065"/>
          </a:xfrm>
          <a:prstGeom prst="rect">
            <a:avLst/>
          </a:prstGeom>
          <a:noFill/>
          <a:ln>
            <a:noFill/>
          </a:ln>
        </p:spPr>
        <p:txBody>
          <a:bodyPr anchorCtr="1" anchor="b" bIns="34275" lIns="68575" spcFirstLastPara="1" rIns="68575" wrap="square" tIns="34275">
            <a:normAutofit/>
          </a:bodyPr>
          <a:lstStyle>
            <a:lvl1pPr indent="-228600" lvl="0" marL="457200" algn="ctr">
              <a:lnSpc>
                <a:spcPct val="100000"/>
              </a:lnSpc>
              <a:spcBef>
                <a:spcPts val="800"/>
              </a:spcBef>
              <a:spcAft>
                <a:spcPts val="0"/>
              </a:spcAft>
              <a:buSzPts val="1400"/>
              <a:buNone/>
              <a:defRPr b="0" sz="1400" cap="none">
                <a:solidFill>
                  <a:schemeClr val="dk2"/>
                </a:solidFill>
              </a:defRPr>
            </a:lvl1pPr>
            <a:lvl2pPr indent="-228600" lvl="1" marL="914400" algn="l">
              <a:lnSpc>
                <a:spcPct val="100000"/>
              </a:lnSpc>
              <a:spcBef>
                <a:spcPts val="800"/>
              </a:spcBef>
              <a:spcAft>
                <a:spcPts val="0"/>
              </a:spcAft>
              <a:buSzPts val="1400"/>
              <a:buNone/>
              <a:defRPr b="1" sz="1400"/>
            </a:lvl2pPr>
            <a:lvl3pPr indent="-228600" lvl="2" marL="1371600" algn="l">
              <a:lnSpc>
                <a:spcPct val="100000"/>
              </a:lnSpc>
              <a:spcBef>
                <a:spcPts val="800"/>
              </a:spcBef>
              <a:spcAft>
                <a:spcPts val="0"/>
              </a:spcAft>
              <a:buSzPts val="1400"/>
              <a:buNone/>
              <a:defRPr b="1" sz="1400"/>
            </a:lvl3pPr>
            <a:lvl4pPr indent="-228600" lvl="3" marL="1828800" algn="l">
              <a:lnSpc>
                <a:spcPct val="100000"/>
              </a:lnSpc>
              <a:spcBef>
                <a:spcPts val="800"/>
              </a:spcBef>
              <a:spcAft>
                <a:spcPts val="0"/>
              </a:spcAft>
              <a:buSzPts val="1200"/>
              <a:buNone/>
              <a:defRPr b="1" sz="1200"/>
            </a:lvl4pPr>
            <a:lvl5pPr indent="-228600" lvl="4" marL="2286000" algn="l">
              <a:lnSpc>
                <a:spcPct val="100000"/>
              </a:lnSpc>
              <a:spcBef>
                <a:spcPts val="800"/>
              </a:spcBef>
              <a:spcAft>
                <a:spcPts val="0"/>
              </a:spcAft>
              <a:buSzPts val="1200"/>
              <a:buNone/>
              <a:defRPr b="1" sz="1200"/>
            </a:lvl5pPr>
            <a:lvl6pPr indent="-228600" lvl="5" marL="2743200" algn="l">
              <a:lnSpc>
                <a:spcPct val="100000"/>
              </a:lnSpc>
              <a:spcBef>
                <a:spcPts val="800"/>
              </a:spcBef>
              <a:spcAft>
                <a:spcPts val="0"/>
              </a:spcAft>
              <a:buSzPts val="1200"/>
              <a:buNone/>
              <a:defRPr b="1" sz="1200"/>
            </a:lvl6pPr>
            <a:lvl7pPr indent="-228600" lvl="6" marL="3200400" algn="l">
              <a:lnSpc>
                <a:spcPct val="100000"/>
              </a:lnSpc>
              <a:spcBef>
                <a:spcPts val="800"/>
              </a:spcBef>
              <a:spcAft>
                <a:spcPts val="0"/>
              </a:spcAft>
              <a:buSzPts val="1200"/>
              <a:buNone/>
              <a:defRPr b="1" sz="1200"/>
            </a:lvl7pPr>
            <a:lvl8pPr indent="-228600" lvl="7" marL="3657600" algn="l">
              <a:lnSpc>
                <a:spcPct val="100000"/>
              </a:lnSpc>
              <a:spcBef>
                <a:spcPts val="800"/>
              </a:spcBef>
              <a:spcAft>
                <a:spcPts val="0"/>
              </a:spcAft>
              <a:buSzPts val="1200"/>
              <a:buNone/>
              <a:defRPr b="1" sz="1200"/>
            </a:lvl8pPr>
            <a:lvl9pPr indent="-228600" lvl="8" marL="4114800" algn="l">
              <a:lnSpc>
                <a:spcPct val="100000"/>
              </a:lnSpc>
              <a:spcBef>
                <a:spcPts val="800"/>
              </a:spcBef>
              <a:spcAft>
                <a:spcPts val="0"/>
              </a:spcAft>
              <a:buSzPts val="1200"/>
              <a:buNone/>
              <a:defRPr b="1" sz="1200"/>
            </a:lvl9pPr>
          </a:lstStyle>
          <a:p/>
        </p:txBody>
      </p:sp>
      <p:sp>
        <p:nvSpPr>
          <p:cNvPr id="83" name="Google Shape;83;p18"/>
          <p:cNvSpPr txBox="1"/>
          <p:nvPr>
            <p:ph idx="2" type="body"/>
          </p:nvPr>
        </p:nvSpPr>
        <p:spPr>
          <a:xfrm>
            <a:off x="1187577" y="2357438"/>
            <a:ext cx="3202686" cy="194758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84" name="Google Shape;84;p18"/>
          <p:cNvSpPr txBox="1"/>
          <p:nvPr>
            <p:ph idx="3" type="body"/>
          </p:nvPr>
        </p:nvSpPr>
        <p:spPr>
          <a:xfrm>
            <a:off x="4753737" y="2357438"/>
            <a:ext cx="3190113" cy="194758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04800" lvl="4" marL="2286000" algn="l">
              <a:lnSpc>
                <a:spcPct val="100000"/>
              </a:lnSpc>
              <a:spcBef>
                <a:spcPts val="800"/>
              </a:spcBef>
              <a:spcAft>
                <a:spcPts val="0"/>
              </a:spcAft>
              <a:buSzPts val="12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85" name="Google Shape;85;p18"/>
          <p:cNvSpPr txBox="1"/>
          <p:nvPr>
            <p:ph idx="4" type="body"/>
          </p:nvPr>
        </p:nvSpPr>
        <p:spPr>
          <a:xfrm>
            <a:off x="4753737" y="1735075"/>
            <a:ext cx="3202686" cy="528065"/>
          </a:xfrm>
          <a:prstGeom prst="rect">
            <a:avLst/>
          </a:prstGeom>
          <a:noFill/>
          <a:ln>
            <a:noFill/>
          </a:ln>
        </p:spPr>
        <p:txBody>
          <a:bodyPr anchorCtr="1" anchor="b" bIns="34275" lIns="68575" spcFirstLastPara="1" rIns="68575" wrap="square" tIns="34275">
            <a:normAutofit/>
          </a:bodyPr>
          <a:lstStyle>
            <a:lvl1pPr indent="-228600" lvl="0" marL="457200" algn="ctr">
              <a:lnSpc>
                <a:spcPct val="100000"/>
              </a:lnSpc>
              <a:spcBef>
                <a:spcPts val="800"/>
              </a:spcBef>
              <a:spcAft>
                <a:spcPts val="0"/>
              </a:spcAft>
              <a:buSzPts val="1400"/>
              <a:buNone/>
              <a:defRPr b="0" sz="1400" cap="none">
                <a:solidFill>
                  <a:schemeClr val="dk2"/>
                </a:solidFill>
              </a:defRPr>
            </a:lvl1pPr>
            <a:lvl2pPr indent="-228600" lvl="1" marL="914400" algn="l">
              <a:lnSpc>
                <a:spcPct val="100000"/>
              </a:lnSpc>
              <a:spcBef>
                <a:spcPts val="800"/>
              </a:spcBef>
              <a:spcAft>
                <a:spcPts val="0"/>
              </a:spcAft>
              <a:buSzPts val="1400"/>
              <a:buNone/>
              <a:defRPr b="1" sz="1400"/>
            </a:lvl2pPr>
            <a:lvl3pPr indent="-228600" lvl="2" marL="1371600" algn="l">
              <a:lnSpc>
                <a:spcPct val="100000"/>
              </a:lnSpc>
              <a:spcBef>
                <a:spcPts val="800"/>
              </a:spcBef>
              <a:spcAft>
                <a:spcPts val="0"/>
              </a:spcAft>
              <a:buSzPts val="1400"/>
              <a:buNone/>
              <a:defRPr b="1" sz="1400"/>
            </a:lvl3pPr>
            <a:lvl4pPr indent="-228600" lvl="3" marL="1828800" algn="l">
              <a:lnSpc>
                <a:spcPct val="100000"/>
              </a:lnSpc>
              <a:spcBef>
                <a:spcPts val="800"/>
              </a:spcBef>
              <a:spcAft>
                <a:spcPts val="0"/>
              </a:spcAft>
              <a:buSzPts val="1200"/>
              <a:buNone/>
              <a:defRPr b="1" sz="1200"/>
            </a:lvl4pPr>
            <a:lvl5pPr indent="-228600" lvl="4" marL="2286000" algn="l">
              <a:lnSpc>
                <a:spcPct val="100000"/>
              </a:lnSpc>
              <a:spcBef>
                <a:spcPts val="800"/>
              </a:spcBef>
              <a:spcAft>
                <a:spcPts val="0"/>
              </a:spcAft>
              <a:buSzPts val="1200"/>
              <a:buNone/>
              <a:defRPr b="1" sz="1200"/>
            </a:lvl5pPr>
            <a:lvl6pPr indent="-228600" lvl="5" marL="2743200" algn="l">
              <a:lnSpc>
                <a:spcPct val="100000"/>
              </a:lnSpc>
              <a:spcBef>
                <a:spcPts val="800"/>
              </a:spcBef>
              <a:spcAft>
                <a:spcPts val="0"/>
              </a:spcAft>
              <a:buSzPts val="1200"/>
              <a:buNone/>
              <a:defRPr b="1" sz="1200"/>
            </a:lvl6pPr>
            <a:lvl7pPr indent="-228600" lvl="6" marL="3200400" algn="l">
              <a:lnSpc>
                <a:spcPct val="100000"/>
              </a:lnSpc>
              <a:spcBef>
                <a:spcPts val="800"/>
              </a:spcBef>
              <a:spcAft>
                <a:spcPts val="0"/>
              </a:spcAft>
              <a:buSzPts val="1200"/>
              <a:buNone/>
              <a:defRPr b="1" sz="1200"/>
            </a:lvl7pPr>
            <a:lvl8pPr indent="-228600" lvl="7" marL="3657600" algn="l">
              <a:lnSpc>
                <a:spcPct val="100000"/>
              </a:lnSpc>
              <a:spcBef>
                <a:spcPts val="800"/>
              </a:spcBef>
              <a:spcAft>
                <a:spcPts val="0"/>
              </a:spcAft>
              <a:buSzPts val="1200"/>
              <a:buNone/>
              <a:defRPr b="1" sz="1200"/>
            </a:lvl8pPr>
            <a:lvl9pPr indent="-228600" lvl="8" marL="4114800" algn="l">
              <a:lnSpc>
                <a:spcPct val="100000"/>
              </a:lnSpc>
              <a:spcBef>
                <a:spcPts val="800"/>
              </a:spcBef>
              <a:spcAft>
                <a:spcPts val="0"/>
              </a:spcAft>
              <a:buSzPts val="1200"/>
              <a:buNone/>
              <a:defRPr b="1" sz="1200"/>
            </a:lvl9pPr>
          </a:lstStyle>
          <a:p/>
        </p:txBody>
      </p:sp>
      <p:sp>
        <p:nvSpPr>
          <p:cNvPr id="86" name="Google Shape;86;p18"/>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
        <p:nvSpPr>
          <p:cNvPr id="89" name="Google Shape;89;p18"/>
          <p:cNvSpPr txBox="1"/>
          <p:nvPr>
            <p:ph type="title"/>
          </p:nvPr>
        </p:nvSpPr>
        <p:spPr>
          <a:xfrm>
            <a:off x="1673352" y="723519"/>
            <a:ext cx="5797296" cy="89154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1673352" y="723519"/>
            <a:ext cx="5797296" cy="89154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99" name="Shape 99"/>
        <p:cNvGrpSpPr/>
        <p:nvPr/>
      </p:nvGrpSpPr>
      <p:grpSpPr>
        <a:xfrm>
          <a:off x="0" y="0"/>
          <a:ext cx="0" cy="0"/>
          <a:chOff x="0" y="0"/>
          <a:chExt cx="0" cy="0"/>
        </a:xfrm>
      </p:grpSpPr>
      <p:sp>
        <p:nvSpPr>
          <p:cNvPr id="100" name="Google Shape;100;p21"/>
          <p:cNvSpPr/>
          <p:nvPr/>
        </p:nvSpPr>
        <p:spPr>
          <a:xfrm>
            <a:off x="4572000" y="0"/>
            <a:ext cx="4572000" cy="51435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37150" lIns="137150" spcFirstLastPara="1" rIns="137150" wrap="square" tIns="137150">
            <a:norm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5052060" y="603504"/>
            <a:ext cx="3611880" cy="393649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sz="1400">
                <a:solidFill>
                  <a:schemeClr val="dk1"/>
                </a:solidFill>
              </a:defRPr>
            </a:lvl1pPr>
            <a:lvl2pPr indent="-304800" lvl="1" marL="914400" algn="l">
              <a:lnSpc>
                <a:spcPct val="100000"/>
              </a:lnSpc>
              <a:spcBef>
                <a:spcPts val="800"/>
              </a:spcBef>
              <a:spcAft>
                <a:spcPts val="0"/>
              </a:spcAft>
              <a:buSzPts val="1200"/>
              <a:buChar char="•"/>
              <a:defRPr sz="1200">
                <a:solidFill>
                  <a:schemeClr val="dk1"/>
                </a:solidFill>
              </a:defRPr>
            </a:lvl2pPr>
            <a:lvl3pPr indent="-304800" lvl="2" marL="1371600" algn="l">
              <a:lnSpc>
                <a:spcPct val="100000"/>
              </a:lnSpc>
              <a:spcBef>
                <a:spcPts val="800"/>
              </a:spcBef>
              <a:spcAft>
                <a:spcPts val="0"/>
              </a:spcAft>
              <a:buSzPts val="1200"/>
              <a:buChar char="•"/>
              <a:defRPr sz="1200">
                <a:solidFill>
                  <a:schemeClr val="dk1"/>
                </a:solidFill>
              </a:defRPr>
            </a:lvl3pPr>
            <a:lvl4pPr indent="-304800" lvl="3" marL="1828800" algn="l">
              <a:lnSpc>
                <a:spcPct val="100000"/>
              </a:lnSpc>
              <a:spcBef>
                <a:spcPts val="800"/>
              </a:spcBef>
              <a:spcAft>
                <a:spcPts val="0"/>
              </a:spcAft>
              <a:buSzPts val="1200"/>
              <a:buChar char="•"/>
              <a:defRPr sz="1200">
                <a:solidFill>
                  <a:schemeClr val="dk1"/>
                </a:solidFill>
              </a:defRPr>
            </a:lvl4pPr>
            <a:lvl5pPr indent="-304800" lvl="4" marL="2286000" algn="l">
              <a:lnSpc>
                <a:spcPct val="100000"/>
              </a:lnSpc>
              <a:spcBef>
                <a:spcPts val="800"/>
              </a:spcBef>
              <a:spcAft>
                <a:spcPts val="0"/>
              </a:spcAft>
              <a:buSzPts val="1200"/>
              <a:buChar char="•"/>
              <a:defRPr sz="1200">
                <a:solidFill>
                  <a:schemeClr val="dk1"/>
                </a:solidFill>
              </a:defRPr>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0"/>
              </a:spcAft>
              <a:buSzPts val="1200"/>
              <a:buChar char="•"/>
              <a:defRPr sz="1200"/>
            </a:lvl9pPr>
          </a:lstStyle>
          <a:p/>
        </p:txBody>
      </p:sp>
      <p:sp>
        <p:nvSpPr>
          <p:cNvPr id="103" name="Google Shape;103;p21"/>
          <p:cNvSpPr txBox="1"/>
          <p:nvPr>
            <p:ph idx="2" type="body"/>
          </p:nvPr>
        </p:nvSpPr>
        <p:spPr>
          <a:xfrm>
            <a:off x="836676" y="2662439"/>
            <a:ext cx="2846070" cy="1645527"/>
          </a:xfrm>
          <a:prstGeom prst="rect">
            <a:avLst/>
          </a:prstGeom>
          <a:noFill/>
          <a:ln>
            <a:noFill/>
          </a:ln>
        </p:spPr>
        <p:txBody>
          <a:bodyPr anchorCtr="1" anchor="t" bIns="34275" lIns="68575" spcFirstLastPara="1" rIns="68575" wrap="square" tIns="34275">
            <a:normAutofit/>
          </a:bodyPr>
          <a:lstStyle>
            <a:lvl1pPr indent="-228600" lvl="0" marL="457200" algn="ctr">
              <a:lnSpc>
                <a:spcPct val="100000"/>
              </a:lnSpc>
              <a:spcBef>
                <a:spcPts val="800"/>
              </a:spcBef>
              <a:spcAft>
                <a:spcPts val="0"/>
              </a:spcAft>
              <a:buSzPts val="1100"/>
              <a:buNone/>
              <a:defRPr sz="1100">
                <a:solidFill>
                  <a:schemeClr val="dk1"/>
                </a:solidFill>
              </a:defRPr>
            </a:lvl1pPr>
            <a:lvl2pPr indent="-228600" lvl="1" marL="914400" algn="l">
              <a:lnSpc>
                <a:spcPct val="100000"/>
              </a:lnSpc>
              <a:spcBef>
                <a:spcPts val="800"/>
              </a:spcBef>
              <a:spcAft>
                <a:spcPts val="0"/>
              </a:spcAft>
              <a:buSzPts val="1100"/>
              <a:buNone/>
              <a:defRPr sz="1100"/>
            </a:lvl2pPr>
            <a:lvl3pPr indent="-228600" lvl="2" marL="1371600" algn="l">
              <a:lnSpc>
                <a:spcPct val="100000"/>
              </a:lnSpc>
              <a:spcBef>
                <a:spcPts val="800"/>
              </a:spcBef>
              <a:spcAft>
                <a:spcPts val="0"/>
              </a:spcAft>
              <a:buSzPts val="900"/>
              <a:buNone/>
              <a:defRPr sz="900"/>
            </a:lvl3pPr>
            <a:lvl4pPr indent="-228600" lvl="3" marL="1828800" algn="l">
              <a:lnSpc>
                <a:spcPct val="100000"/>
              </a:lnSpc>
              <a:spcBef>
                <a:spcPts val="800"/>
              </a:spcBef>
              <a:spcAft>
                <a:spcPts val="0"/>
              </a:spcAft>
              <a:buSzPts val="800"/>
              <a:buNone/>
              <a:defRPr sz="800"/>
            </a:lvl4pPr>
            <a:lvl5pPr indent="-228600" lvl="4" marL="2286000" algn="l">
              <a:lnSpc>
                <a:spcPct val="100000"/>
              </a:lnSpc>
              <a:spcBef>
                <a:spcPts val="800"/>
              </a:spcBef>
              <a:spcAft>
                <a:spcPts val="0"/>
              </a:spcAft>
              <a:buSzPts val="800"/>
              <a:buNone/>
              <a:defRPr sz="800"/>
            </a:lvl5pPr>
            <a:lvl6pPr indent="-228600" lvl="5" marL="2743200" algn="l">
              <a:lnSpc>
                <a:spcPct val="100000"/>
              </a:lnSpc>
              <a:spcBef>
                <a:spcPts val="800"/>
              </a:spcBef>
              <a:spcAft>
                <a:spcPts val="0"/>
              </a:spcAft>
              <a:buSzPts val="800"/>
              <a:buNone/>
              <a:defRPr sz="800"/>
            </a:lvl6pPr>
            <a:lvl7pPr indent="-228600" lvl="6" marL="3200400" algn="l">
              <a:lnSpc>
                <a:spcPct val="100000"/>
              </a:lnSpc>
              <a:spcBef>
                <a:spcPts val="800"/>
              </a:spcBef>
              <a:spcAft>
                <a:spcPts val="0"/>
              </a:spcAft>
              <a:buSzPts val="800"/>
              <a:buNone/>
              <a:defRPr sz="800"/>
            </a:lvl7pPr>
            <a:lvl8pPr indent="-228600" lvl="7" marL="3657600" algn="l">
              <a:lnSpc>
                <a:spcPct val="100000"/>
              </a:lnSpc>
              <a:spcBef>
                <a:spcPts val="800"/>
              </a:spcBef>
              <a:spcAft>
                <a:spcPts val="0"/>
              </a:spcAft>
              <a:buSzPts val="800"/>
              <a:buNone/>
              <a:defRPr sz="800"/>
            </a:lvl8pPr>
            <a:lvl9pPr indent="-228600" lvl="8" marL="4114800" algn="l">
              <a:lnSpc>
                <a:spcPct val="100000"/>
              </a:lnSpc>
              <a:spcBef>
                <a:spcPts val="800"/>
              </a:spcBef>
              <a:spcAft>
                <a:spcPts val="0"/>
              </a:spcAft>
              <a:buSzPts val="800"/>
              <a:buNone/>
              <a:defRPr sz="800"/>
            </a:lvl9pPr>
          </a:lstStyle>
          <a:p/>
        </p:txBody>
      </p:sp>
      <p:sp>
        <p:nvSpPr>
          <p:cNvPr id="104" name="Google Shape;104;p21"/>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603504" y="4677156"/>
            <a:ext cx="3843598"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06392" y="1682871"/>
            <a:ext cx="3371249" cy="85098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37150" lIns="137150" spcFirstLastPara="1" rIns="137150" wrap="square" tIns="137150">
            <a:no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4571999" y="0"/>
            <a:ext cx="4576573" cy="5143500"/>
          </a:xfrm>
          <a:prstGeom prst="rect">
            <a:avLst/>
          </a:prstGeom>
          <a:solidFill>
            <a:srgbClr val="D8D8D8"/>
          </a:solidFill>
          <a:ln>
            <a:noFill/>
          </a:ln>
        </p:spPr>
      </p:sp>
      <p:sp>
        <p:nvSpPr>
          <p:cNvPr id="110" name="Google Shape;110;p22"/>
          <p:cNvSpPr txBox="1"/>
          <p:nvPr>
            <p:ph idx="1" type="body"/>
          </p:nvPr>
        </p:nvSpPr>
        <p:spPr>
          <a:xfrm>
            <a:off x="836676" y="2662439"/>
            <a:ext cx="2846070" cy="1645528"/>
          </a:xfrm>
          <a:prstGeom prst="rect">
            <a:avLst/>
          </a:prstGeom>
          <a:noFill/>
          <a:ln>
            <a:noFill/>
          </a:ln>
        </p:spPr>
        <p:txBody>
          <a:bodyPr anchorCtr="1" anchor="t" bIns="34275" lIns="68575" spcFirstLastPara="1" rIns="68575" wrap="square" tIns="34275">
            <a:normAutofit/>
          </a:bodyPr>
          <a:lstStyle>
            <a:lvl1pPr indent="-228600" lvl="0" marL="457200" algn="ctr">
              <a:lnSpc>
                <a:spcPct val="100000"/>
              </a:lnSpc>
              <a:spcBef>
                <a:spcPts val="800"/>
              </a:spcBef>
              <a:spcAft>
                <a:spcPts val="0"/>
              </a:spcAft>
              <a:buSzPts val="1100"/>
              <a:buNone/>
              <a:defRPr sz="1100">
                <a:solidFill>
                  <a:schemeClr val="dk1"/>
                </a:solidFill>
              </a:defRPr>
            </a:lvl1pPr>
            <a:lvl2pPr indent="-228600" lvl="1" marL="914400" algn="l">
              <a:lnSpc>
                <a:spcPct val="100000"/>
              </a:lnSpc>
              <a:spcBef>
                <a:spcPts val="800"/>
              </a:spcBef>
              <a:spcAft>
                <a:spcPts val="0"/>
              </a:spcAft>
              <a:buSzPts val="1100"/>
              <a:buNone/>
              <a:defRPr sz="1100"/>
            </a:lvl2pPr>
            <a:lvl3pPr indent="-228600" lvl="2" marL="1371600" algn="l">
              <a:lnSpc>
                <a:spcPct val="100000"/>
              </a:lnSpc>
              <a:spcBef>
                <a:spcPts val="800"/>
              </a:spcBef>
              <a:spcAft>
                <a:spcPts val="0"/>
              </a:spcAft>
              <a:buSzPts val="900"/>
              <a:buNone/>
              <a:defRPr sz="900"/>
            </a:lvl3pPr>
            <a:lvl4pPr indent="-228600" lvl="3" marL="1828800" algn="l">
              <a:lnSpc>
                <a:spcPct val="100000"/>
              </a:lnSpc>
              <a:spcBef>
                <a:spcPts val="800"/>
              </a:spcBef>
              <a:spcAft>
                <a:spcPts val="0"/>
              </a:spcAft>
              <a:buSzPts val="800"/>
              <a:buNone/>
              <a:defRPr sz="800"/>
            </a:lvl4pPr>
            <a:lvl5pPr indent="-228600" lvl="4" marL="2286000" algn="l">
              <a:lnSpc>
                <a:spcPct val="100000"/>
              </a:lnSpc>
              <a:spcBef>
                <a:spcPts val="800"/>
              </a:spcBef>
              <a:spcAft>
                <a:spcPts val="0"/>
              </a:spcAft>
              <a:buSzPts val="800"/>
              <a:buNone/>
              <a:defRPr sz="800"/>
            </a:lvl5pPr>
            <a:lvl6pPr indent="-228600" lvl="5" marL="2743200" algn="l">
              <a:lnSpc>
                <a:spcPct val="100000"/>
              </a:lnSpc>
              <a:spcBef>
                <a:spcPts val="800"/>
              </a:spcBef>
              <a:spcAft>
                <a:spcPts val="0"/>
              </a:spcAft>
              <a:buSzPts val="800"/>
              <a:buNone/>
              <a:defRPr sz="800"/>
            </a:lvl6pPr>
            <a:lvl7pPr indent="-228600" lvl="6" marL="3200400" algn="l">
              <a:lnSpc>
                <a:spcPct val="100000"/>
              </a:lnSpc>
              <a:spcBef>
                <a:spcPts val="800"/>
              </a:spcBef>
              <a:spcAft>
                <a:spcPts val="0"/>
              </a:spcAft>
              <a:buSzPts val="800"/>
              <a:buNone/>
              <a:defRPr sz="800"/>
            </a:lvl7pPr>
            <a:lvl8pPr indent="-228600" lvl="7" marL="3657600" algn="l">
              <a:lnSpc>
                <a:spcPct val="100000"/>
              </a:lnSpc>
              <a:spcBef>
                <a:spcPts val="800"/>
              </a:spcBef>
              <a:spcAft>
                <a:spcPts val="0"/>
              </a:spcAft>
              <a:buSzPts val="800"/>
              <a:buNone/>
              <a:defRPr sz="800"/>
            </a:lvl8pPr>
            <a:lvl9pPr indent="-228600" lvl="8" marL="4114800" algn="l">
              <a:lnSpc>
                <a:spcPct val="100000"/>
              </a:lnSpc>
              <a:spcBef>
                <a:spcPts val="800"/>
              </a:spcBef>
              <a:spcAft>
                <a:spcPts val="0"/>
              </a:spcAft>
              <a:buSzPts val="800"/>
              <a:buNone/>
              <a:defRPr sz="800"/>
            </a:lvl9pPr>
          </a:lstStyle>
          <a:p/>
        </p:txBody>
      </p:sp>
      <p:sp>
        <p:nvSpPr>
          <p:cNvPr id="111" name="Google Shape;111;p22"/>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1" type="ftr"/>
          </p:nvPr>
        </p:nvSpPr>
        <p:spPr>
          <a:xfrm>
            <a:off x="603504" y="4677156"/>
            <a:ext cx="3843598"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1673352" y="723519"/>
            <a:ext cx="5797296" cy="89154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1" type="body"/>
          </p:nvPr>
        </p:nvSpPr>
        <p:spPr>
          <a:xfrm rot="5400000">
            <a:off x="3408756" y="243129"/>
            <a:ext cx="2326487" cy="5797296"/>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17" name="Google Shape;117;p23"/>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5108007" y="2084772"/>
            <a:ext cx="3737610" cy="97395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rot="5400000">
            <a:off x="2128980" y="247317"/>
            <a:ext cx="3737610" cy="464886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23" name="Google Shape;123;p24"/>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73352" y="723519"/>
            <a:ext cx="5797296" cy="89154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53" name="Google Shape;53;p13"/>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marR="0" rtl="0" algn="ct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github.com/sssh311318/Lab_C_solver_QR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1171036" y="1792138"/>
            <a:ext cx="6668219" cy="1630393"/>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p>
            <a:pPr indent="0" lvl="0" marL="0" rtl="0" algn="ctr">
              <a:lnSpc>
                <a:spcPct val="90000"/>
              </a:lnSpc>
              <a:spcBef>
                <a:spcPts val="0"/>
              </a:spcBef>
              <a:spcAft>
                <a:spcPts val="0"/>
              </a:spcAft>
              <a:buClr>
                <a:srgbClr val="262626"/>
              </a:buClr>
              <a:buSzPts val="6000"/>
              <a:buFont typeface="Calibri"/>
              <a:buNone/>
            </a:pPr>
            <a:r>
              <a:rPr lang="zh-TW" sz="6000" cap="none">
                <a:latin typeface="Calibri"/>
                <a:ea typeface="Calibri"/>
                <a:cs typeface="Calibri"/>
                <a:sym typeface="Calibri"/>
              </a:rPr>
              <a:t>QR Factorization</a:t>
            </a:r>
            <a:endParaRPr sz="6000" cap="none">
              <a:latin typeface="Calibri"/>
              <a:ea typeface="Calibri"/>
              <a:cs typeface="Calibri"/>
              <a:sym typeface="Calibri"/>
            </a:endParaRPr>
          </a:p>
        </p:txBody>
      </p:sp>
      <p:sp>
        <p:nvSpPr>
          <p:cNvPr id="131" name="Google Shape;131;p25"/>
          <p:cNvSpPr txBox="1"/>
          <p:nvPr>
            <p:ph idx="1" type="subTitle"/>
          </p:nvPr>
        </p:nvSpPr>
        <p:spPr>
          <a:xfrm>
            <a:off x="858899" y="3801812"/>
            <a:ext cx="7063740" cy="126873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1500"/>
              <a:buNone/>
            </a:pPr>
            <a:r>
              <a:rPr b="1" lang="zh-TW"/>
              <a:t>吳承哲, 許睿哲 </a:t>
            </a:r>
            <a:endParaRPr b="1"/>
          </a:p>
          <a:p>
            <a:pPr indent="0" lvl="0" marL="0" rtl="0" algn="ctr">
              <a:lnSpc>
                <a:spcPct val="100000"/>
              </a:lnSpc>
              <a:spcBef>
                <a:spcPts val="800"/>
              </a:spcBef>
              <a:spcAft>
                <a:spcPts val="0"/>
              </a:spcAft>
              <a:buSzPts val="1500"/>
              <a:buNone/>
            </a:pPr>
            <a:r>
              <a:t/>
            </a:r>
            <a:endParaRPr>
              <a:latin typeface="Gill Sans"/>
              <a:ea typeface="Gill Sans"/>
              <a:cs typeface="Gill Sans"/>
              <a:sym typeface="Gill Sans"/>
            </a:endParaRPr>
          </a:p>
        </p:txBody>
      </p:sp>
      <p:sp>
        <p:nvSpPr>
          <p:cNvPr id="132" name="Google Shape;132;p25"/>
          <p:cNvSpPr txBox="1"/>
          <p:nvPr/>
        </p:nvSpPr>
        <p:spPr>
          <a:xfrm>
            <a:off x="1010731" y="563751"/>
            <a:ext cx="6988829" cy="6924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zh-TW" sz="4100" u="none" cap="none" strike="noStrike">
                <a:solidFill>
                  <a:schemeClr val="dk1"/>
                </a:solidFill>
                <a:latin typeface="Calibri"/>
                <a:ea typeface="Calibri"/>
                <a:cs typeface="Calibri"/>
                <a:sym typeface="Calibri"/>
              </a:rPr>
              <a:t>Lab #C Vitis Library - solver</a:t>
            </a:r>
            <a:endParaRPr sz="120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ctrTitle"/>
          </p:nvPr>
        </p:nvSpPr>
        <p:spPr>
          <a:xfrm>
            <a:off x="332825" y="142200"/>
            <a:ext cx="61434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p>
            <a:pPr indent="0" lvl="0" marL="0" rtl="0" algn="ctr">
              <a:lnSpc>
                <a:spcPct val="90000"/>
              </a:lnSpc>
              <a:spcBef>
                <a:spcPts val="0"/>
              </a:spcBef>
              <a:spcAft>
                <a:spcPts val="0"/>
              </a:spcAft>
              <a:buClr>
                <a:srgbClr val="262626"/>
              </a:buClr>
              <a:buSzPts val="3300"/>
              <a:buFont typeface="Calibri"/>
              <a:buNone/>
            </a:pPr>
            <a:r>
              <a:rPr b="1" lang="zh-TW" sz="3300">
                <a:latin typeface="Calibri"/>
                <a:ea typeface="Calibri"/>
                <a:cs typeface="Calibri"/>
                <a:sym typeface="Calibri"/>
              </a:rPr>
              <a:t>Kernel Function(geqrf.hpp)</a:t>
            </a:r>
            <a:endParaRPr b="1" sz="2700" cap="none"/>
          </a:p>
        </p:txBody>
      </p:sp>
      <p:pic>
        <p:nvPicPr>
          <p:cNvPr id="209" name="Google Shape;209;p34"/>
          <p:cNvPicPr preferRelativeResize="0"/>
          <p:nvPr/>
        </p:nvPicPr>
        <p:blipFill>
          <a:blip r:embed="rId3">
            <a:alphaModFix/>
          </a:blip>
          <a:stretch>
            <a:fillRect/>
          </a:stretch>
        </p:blipFill>
        <p:spPr>
          <a:xfrm>
            <a:off x="332825" y="1226750"/>
            <a:ext cx="4720860" cy="3722700"/>
          </a:xfrm>
          <a:prstGeom prst="rect">
            <a:avLst/>
          </a:prstGeom>
          <a:noFill/>
          <a:ln>
            <a:noFill/>
          </a:ln>
        </p:spPr>
      </p:pic>
      <p:sp>
        <p:nvSpPr>
          <p:cNvPr id="210" name="Google Shape;210;p34"/>
          <p:cNvSpPr/>
          <p:nvPr/>
        </p:nvSpPr>
        <p:spPr>
          <a:xfrm>
            <a:off x="885000" y="3206875"/>
            <a:ext cx="4123200" cy="197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332825" y="142200"/>
            <a:ext cx="63411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qrf@geqrf.hpp)</a:t>
            </a:r>
            <a:endParaRPr b="1" sz="2700" cap="none"/>
          </a:p>
        </p:txBody>
      </p:sp>
      <p:pic>
        <p:nvPicPr>
          <p:cNvPr id="217" name="Google Shape;217;p35"/>
          <p:cNvPicPr preferRelativeResize="0"/>
          <p:nvPr/>
        </p:nvPicPr>
        <p:blipFill>
          <a:blip r:embed="rId3">
            <a:alphaModFix/>
          </a:blip>
          <a:stretch>
            <a:fillRect/>
          </a:stretch>
        </p:blipFill>
        <p:spPr>
          <a:xfrm>
            <a:off x="332825" y="1258000"/>
            <a:ext cx="5689659" cy="3722700"/>
          </a:xfrm>
          <a:prstGeom prst="rect">
            <a:avLst/>
          </a:prstGeom>
          <a:noFill/>
          <a:ln>
            <a:noFill/>
          </a:ln>
        </p:spPr>
      </p:pic>
      <p:sp>
        <p:nvSpPr>
          <p:cNvPr id="218" name="Google Shape;218;p35"/>
          <p:cNvSpPr txBox="1"/>
          <p:nvPr/>
        </p:nvSpPr>
        <p:spPr>
          <a:xfrm>
            <a:off x="4630739" y="4535795"/>
            <a:ext cx="2029200" cy="444900"/>
          </a:xfrm>
          <a:prstGeom prst="rect">
            <a:avLst/>
          </a:prstGeom>
          <a:blipFill rotWithShape="1">
            <a:blip r:embed="rId4">
              <a:alphaModFix/>
            </a:blip>
            <a:stretch>
              <a:fillRect b="-2939" l="0" r="0" t="0"/>
            </a:stretch>
          </a:blipFill>
          <a:ln cap="flat" cmpd="sng" w="28575">
            <a:solidFill>
              <a:srgbClr val="1E1E1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zh-TW" sz="1400">
                <a:latin typeface="Gill Sans"/>
                <a:ea typeface="Gill Sans"/>
                <a:cs typeface="Gill Sans"/>
                <a:sym typeface="Gill Sans"/>
              </a:rPr>
              <a:t> </a:t>
            </a:r>
            <a:endParaRPr sz="1100"/>
          </a:p>
        </p:txBody>
      </p:sp>
      <p:pic>
        <p:nvPicPr>
          <p:cNvPr id="219" name="Google Shape;219;p35"/>
          <p:cNvPicPr preferRelativeResize="0"/>
          <p:nvPr/>
        </p:nvPicPr>
        <p:blipFill>
          <a:blip r:embed="rId5">
            <a:alphaModFix/>
          </a:blip>
          <a:stretch>
            <a:fillRect/>
          </a:stretch>
        </p:blipFill>
        <p:spPr>
          <a:xfrm>
            <a:off x="6916450" y="4535800"/>
            <a:ext cx="1473850" cy="4447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ctrTitle"/>
          </p:nvPr>
        </p:nvSpPr>
        <p:spPr>
          <a:xfrm>
            <a:off x="332825" y="142200"/>
            <a:ext cx="63411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qrf@geqrf.hpp)</a:t>
            </a:r>
            <a:endParaRPr b="1" sz="2700" cap="none"/>
          </a:p>
        </p:txBody>
      </p:sp>
      <p:pic>
        <p:nvPicPr>
          <p:cNvPr id="226" name="Google Shape;226;p36"/>
          <p:cNvPicPr preferRelativeResize="0"/>
          <p:nvPr/>
        </p:nvPicPr>
        <p:blipFill>
          <a:blip r:embed="rId3">
            <a:alphaModFix/>
          </a:blip>
          <a:stretch>
            <a:fillRect/>
          </a:stretch>
        </p:blipFill>
        <p:spPr>
          <a:xfrm>
            <a:off x="332825" y="1258000"/>
            <a:ext cx="4376799" cy="3722700"/>
          </a:xfrm>
          <a:prstGeom prst="rect">
            <a:avLst/>
          </a:prstGeom>
          <a:noFill/>
          <a:ln>
            <a:noFill/>
          </a:ln>
        </p:spPr>
      </p:pic>
      <p:pic>
        <p:nvPicPr>
          <p:cNvPr id="227" name="Google Shape;227;p36"/>
          <p:cNvPicPr preferRelativeResize="0"/>
          <p:nvPr/>
        </p:nvPicPr>
        <p:blipFill>
          <a:blip r:embed="rId4">
            <a:alphaModFix/>
          </a:blip>
          <a:stretch>
            <a:fillRect/>
          </a:stretch>
        </p:blipFill>
        <p:spPr>
          <a:xfrm>
            <a:off x="4862024" y="1268400"/>
            <a:ext cx="4129576" cy="2214179"/>
          </a:xfrm>
          <a:prstGeom prst="rect">
            <a:avLst/>
          </a:prstGeom>
          <a:noFill/>
          <a:ln>
            <a:noFill/>
          </a:ln>
        </p:spPr>
      </p:pic>
      <p:sp>
        <p:nvSpPr>
          <p:cNvPr id="228" name="Google Shape;228;p36"/>
          <p:cNvSpPr txBox="1"/>
          <p:nvPr/>
        </p:nvSpPr>
        <p:spPr>
          <a:xfrm>
            <a:off x="4761664" y="4535732"/>
            <a:ext cx="2029200" cy="444900"/>
          </a:xfrm>
          <a:prstGeom prst="rect">
            <a:avLst/>
          </a:prstGeom>
          <a:blipFill rotWithShape="1">
            <a:blip r:embed="rId5">
              <a:alphaModFix/>
            </a:blip>
            <a:stretch>
              <a:fillRect b="-2939" l="0" r="0" t="0"/>
            </a:stretch>
          </a:blipFill>
          <a:ln cap="flat" cmpd="sng" w="28575">
            <a:solidFill>
              <a:srgbClr val="1E1E1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zh-TW" sz="1400">
                <a:latin typeface="Gill Sans"/>
                <a:ea typeface="Gill Sans"/>
                <a:cs typeface="Gill Sans"/>
                <a:sym typeface="Gill Sans"/>
              </a:rPr>
              <a:t> </a:t>
            </a:r>
            <a:endParaRPr sz="1100"/>
          </a:p>
        </p:txBody>
      </p:sp>
      <p:pic>
        <p:nvPicPr>
          <p:cNvPr id="229" name="Google Shape;229;p36"/>
          <p:cNvPicPr preferRelativeResize="0"/>
          <p:nvPr/>
        </p:nvPicPr>
        <p:blipFill>
          <a:blip r:embed="rId6">
            <a:alphaModFix/>
          </a:blip>
          <a:stretch>
            <a:fillRect/>
          </a:stretch>
        </p:blipFill>
        <p:spPr>
          <a:xfrm>
            <a:off x="6995325" y="4535800"/>
            <a:ext cx="1473850" cy="4447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ctrTitle"/>
          </p:nvPr>
        </p:nvSpPr>
        <p:spPr>
          <a:xfrm>
            <a:off x="332825" y="142200"/>
            <a:ext cx="63411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qrf@geqrf.hpp)</a:t>
            </a:r>
            <a:endParaRPr b="1" sz="2700" cap="none"/>
          </a:p>
        </p:txBody>
      </p:sp>
      <p:pic>
        <p:nvPicPr>
          <p:cNvPr id="236" name="Google Shape;236;p37"/>
          <p:cNvPicPr preferRelativeResize="0"/>
          <p:nvPr/>
        </p:nvPicPr>
        <p:blipFill>
          <a:blip r:embed="rId3">
            <a:alphaModFix/>
          </a:blip>
          <a:stretch>
            <a:fillRect/>
          </a:stretch>
        </p:blipFill>
        <p:spPr>
          <a:xfrm>
            <a:off x="104225" y="1226750"/>
            <a:ext cx="4874125" cy="1043050"/>
          </a:xfrm>
          <a:prstGeom prst="rect">
            <a:avLst/>
          </a:prstGeom>
          <a:noFill/>
          <a:ln>
            <a:noFill/>
          </a:ln>
        </p:spPr>
      </p:pic>
      <p:pic>
        <p:nvPicPr>
          <p:cNvPr id="237" name="Google Shape;237;p37"/>
          <p:cNvPicPr preferRelativeResize="0"/>
          <p:nvPr/>
        </p:nvPicPr>
        <p:blipFill>
          <a:blip r:embed="rId4">
            <a:alphaModFix/>
          </a:blip>
          <a:stretch>
            <a:fillRect/>
          </a:stretch>
        </p:blipFill>
        <p:spPr>
          <a:xfrm>
            <a:off x="104225" y="2269800"/>
            <a:ext cx="4874125" cy="2126195"/>
          </a:xfrm>
          <a:prstGeom prst="rect">
            <a:avLst/>
          </a:prstGeom>
          <a:noFill/>
          <a:ln>
            <a:noFill/>
          </a:ln>
        </p:spPr>
      </p:pic>
      <p:pic>
        <p:nvPicPr>
          <p:cNvPr id="238" name="Google Shape;238;p37"/>
          <p:cNvPicPr preferRelativeResize="0"/>
          <p:nvPr/>
        </p:nvPicPr>
        <p:blipFill>
          <a:blip r:embed="rId5">
            <a:alphaModFix/>
          </a:blip>
          <a:stretch>
            <a:fillRect/>
          </a:stretch>
        </p:blipFill>
        <p:spPr>
          <a:xfrm>
            <a:off x="4978350" y="1226750"/>
            <a:ext cx="4165651" cy="1672990"/>
          </a:xfrm>
          <a:prstGeom prst="rect">
            <a:avLst/>
          </a:prstGeom>
          <a:noFill/>
          <a:ln>
            <a:noFill/>
          </a:ln>
        </p:spPr>
      </p:pic>
      <p:sp>
        <p:nvSpPr>
          <p:cNvPr id="239" name="Google Shape;239;p37"/>
          <p:cNvSpPr/>
          <p:nvPr/>
        </p:nvSpPr>
        <p:spPr>
          <a:xfrm>
            <a:off x="5674500" y="2228150"/>
            <a:ext cx="2676000" cy="197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txBox="1"/>
          <p:nvPr/>
        </p:nvSpPr>
        <p:spPr>
          <a:xfrm>
            <a:off x="4978339" y="4262670"/>
            <a:ext cx="2029200" cy="444900"/>
          </a:xfrm>
          <a:prstGeom prst="rect">
            <a:avLst/>
          </a:prstGeom>
          <a:blipFill rotWithShape="1">
            <a:blip r:embed="rId6">
              <a:alphaModFix/>
            </a:blip>
            <a:stretch>
              <a:fillRect b="-2939" l="0" r="0" t="0"/>
            </a:stretch>
          </a:blipFill>
          <a:ln cap="flat" cmpd="sng" w="28575">
            <a:solidFill>
              <a:srgbClr val="1E1E1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zh-TW" sz="1400">
                <a:latin typeface="Gill Sans"/>
                <a:ea typeface="Gill Sans"/>
                <a:cs typeface="Gill Sans"/>
                <a:sym typeface="Gill Sans"/>
              </a:rPr>
              <a:t> </a:t>
            </a:r>
            <a:endParaRPr sz="1100"/>
          </a:p>
        </p:txBody>
      </p:sp>
      <p:pic>
        <p:nvPicPr>
          <p:cNvPr id="241" name="Google Shape;241;p37"/>
          <p:cNvPicPr preferRelativeResize="0"/>
          <p:nvPr/>
        </p:nvPicPr>
        <p:blipFill>
          <a:blip r:embed="rId7">
            <a:alphaModFix/>
          </a:blip>
          <a:stretch>
            <a:fillRect/>
          </a:stretch>
        </p:blipFill>
        <p:spPr>
          <a:xfrm>
            <a:off x="7264050" y="4262675"/>
            <a:ext cx="1473850" cy="4447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ctrTitle"/>
          </p:nvPr>
        </p:nvSpPr>
        <p:spPr>
          <a:xfrm>
            <a:off x="332825" y="142200"/>
            <a:ext cx="67578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update@func. qrf)</a:t>
            </a:r>
            <a:endParaRPr b="1" sz="2700" cap="none"/>
          </a:p>
        </p:txBody>
      </p:sp>
      <p:pic>
        <p:nvPicPr>
          <p:cNvPr id="248" name="Google Shape;248;p38"/>
          <p:cNvPicPr preferRelativeResize="0"/>
          <p:nvPr/>
        </p:nvPicPr>
        <p:blipFill>
          <a:blip r:embed="rId3">
            <a:alphaModFix/>
          </a:blip>
          <a:stretch>
            <a:fillRect/>
          </a:stretch>
        </p:blipFill>
        <p:spPr>
          <a:xfrm>
            <a:off x="152400" y="1268400"/>
            <a:ext cx="8839200" cy="1506121"/>
          </a:xfrm>
          <a:prstGeom prst="rect">
            <a:avLst/>
          </a:prstGeom>
          <a:noFill/>
          <a:ln>
            <a:noFill/>
          </a:ln>
        </p:spPr>
      </p:pic>
      <p:sp>
        <p:nvSpPr>
          <p:cNvPr id="249" name="Google Shape;249;p38"/>
          <p:cNvSpPr/>
          <p:nvPr/>
        </p:nvSpPr>
        <p:spPr>
          <a:xfrm>
            <a:off x="1280650" y="2228150"/>
            <a:ext cx="5278800" cy="197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ctrTitle"/>
          </p:nvPr>
        </p:nvSpPr>
        <p:spPr>
          <a:xfrm>
            <a:off x="208925" y="142200"/>
            <a:ext cx="88392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updateColumns@func. update)</a:t>
            </a:r>
            <a:endParaRPr b="1" sz="2700" cap="none"/>
          </a:p>
        </p:txBody>
      </p:sp>
      <p:pic>
        <p:nvPicPr>
          <p:cNvPr id="256" name="Google Shape;256;p39"/>
          <p:cNvPicPr preferRelativeResize="0"/>
          <p:nvPr/>
        </p:nvPicPr>
        <p:blipFill>
          <a:blip r:embed="rId3">
            <a:alphaModFix/>
          </a:blip>
          <a:stretch>
            <a:fillRect/>
          </a:stretch>
        </p:blipFill>
        <p:spPr>
          <a:xfrm>
            <a:off x="208925" y="1485900"/>
            <a:ext cx="4495800" cy="217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ctrTitle"/>
          </p:nvPr>
        </p:nvSpPr>
        <p:spPr>
          <a:xfrm>
            <a:off x="208925" y="142200"/>
            <a:ext cx="88392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updateColumns@func. update)</a:t>
            </a:r>
            <a:endParaRPr b="1" sz="2700" cap="none"/>
          </a:p>
        </p:txBody>
      </p:sp>
      <p:pic>
        <p:nvPicPr>
          <p:cNvPr id="263" name="Google Shape;263;p40"/>
          <p:cNvPicPr preferRelativeResize="0"/>
          <p:nvPr/>
        </p:nvPicPr>
        <p:blipFill>
          <a:blip r:embed="rId3">
            <a:alphaModFix/>
          </a:blip>
          <a:stretch>
            <a:fillRect/>
          </a:stretch>
        </p:blipFill>
        <p:spPr>
          <a:xfrm>
            <a:off x="0" y="1257975"/>
            <a:ext cx="5003699" cy="3187900"/>
          </a:xfrm>
          <a:prstGeom prst="rect">
            <a:avLst/>
          </a:prstGeom>
          <a:noFill/>
          <a:ln>
            <a:noFill/>
          </a:ln>
        </p:spPr>
      </p:pic>
      <p:pic>
        <p:nvPicPr>
          <p:cNvPr id="264" name="Google Shape;264;p40"/>
          <p:cNvPicPr preferRelativeResize="0"/>
          <p:nvPr/>
        </p:nvPicPr>
        <p:blipFill>
          <a:blip r:embed="rId4">
            <a:alphaModFix/>
          </a:blip>
          <a:stretch>
            <a:fillRect/>
          </a:stretch>
        </p:blipFill>
        <p:spPr>
          <a:xfrm>
            <a:off x="5040450" y="1226763"/>
            <a:ext cx="4007682" cy="325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ctrTitle"/>
          </p:nvPr>
        </p:nvSpPr>
        <p:spPr>
          <a:xfrm>
            <a:off x="208925" y="142200"/>
            <a:ext cx="88392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Function(func. updateColumns@func. update)</a:t>
            </a:r>
            <a:endParaRPr b="1" sz="2700" cap="none"/>
          </a:p>
        </p:txBody>
      </p:sp>
      <p:pic>
        <p:nvPicPr>
          <p:cNvPr id="271" name="Google Shape;271;p41"/>
          <p:cNvPicPr preferRelativeResize="0"/>
          <p:nvPr/>
        </p:nvPicPr>
        <p:blipFill>
          <a:blip r:embed="rId3">
            <a:alphaModFix/>
          </a:blip>
          <a:stretch>
            <a:fillRect/>
          </a:stretch>
        </p:blipFill>
        <p:spPr>
          <a:xfrm>
            <a:off x="5992750" y="1226750"/>
            <a:ext cx="2409825" cy="485775"/>
          </a:xfrm>
          <a:prstGeom prst="rect">
            <a:avLst/>
          </a:prstGeom>
          <a:noFill/>
          <a:ln cap="flat" cmpd="sng" w="28575">
            <a:solidFill>
              <a:schemeClr val="dk2"/>
            </a:solidFill>
            <a:prstDash val="solid"/>
            <a:round/>
            <a:headEnd len="sm" w="sm" type="none"/>
            <a:tailEnd len="sm" w="sm" type="none"/>
          </a:ln>
        </p:spPr>
      </p:pic>
      <p:pic>
        <p:nvPicPr>
          <p:cNvPr id="272" name="Google Shape;272;p41"/>
          <p:cNvPicPr preferRelativeResize="0"/>
          <p:nvPr/>
        </p:nvPicPr>
        <p:blipFill>
          <a:blip r:embed="rId4">
            <a:alphaModFix/>
          </a:blip>
          <a:stretch>
            <a:fillRect/>
          </a:stretch>
        </p:blipFill>
        <p:spPr>
          <a:xfrm>
            <a:off x="208925" y="1226750"/>
            <a:ext cx="5590525" cy="382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nvSpPr>
        <p:spPr>
          <a:xfrm>
            <a:off x="337657" y="258010"/>
            <a:ext cx="5514600" cy="9858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marR="0" rtl="0" algn="ctr">
              <a:lnSpc>
                <a:spcPct val="90000"/>
              </a:lnSpc>
              <a:spcBef>
                <a:spcPts val="0"/>
              </a:spcBef>
              <a:spcAft>
                <a:spcPts val="0"/>
              </a:spcAft>
              <a:buClr>
                <a:srgbClr val="262626"/>
              </a:buClr>
              <a:buSzPts val="3300"/>
              <a:buFont typeface="Calibri"/>
              <a:buNone/>
            </a:pPr>
            <a:r>
              <a:rPr b="1" lang="zh-TW" sz="3300">
                <a:solidFill>
                  <a:srgbClr val="262626"/>
                </a:solidFill>
                <a:latin typeface="Calibri"/>
                <a:ea typeface="Calibri"/>
                <a:cs typeface="Calibri"/>
                <a:sym typeface="Calibri"/>
              </a:rPr>
              <a:t>OpenCL Timeline Trace</a:t>
            </a:r>
            <a:endParaRPr b="1" sz="2700" cap="none">
              <a:solidFill>
                <a:srgbClr val="262626"/>
              </a:solidFill>
              <a:latin typeface="Gill Sans"/>
              <a:ea typeface="Gill Sans"/>
              <a:cs typeface="Gill Sans"/>
              <a:sym typeface="Gill Sans"/>
            </a:endParaRPr>
          </a:p>
        </p:txBody>
      </p:sp>
      <p:sp>
        <p:nvSpPr>
          <p:cNvPr id="279" name="Google Shape;279;p42"/>
          <p:cNvSpPr txBox="1"/>
          <p:nvPr/>
        </p:nvSpPr>
        <p:spPr>
          <a:xfrm>
            <a:off x="5977525" y="1574775"/>
            <a:ext cx="2801700" cy="2547300"/>
          </a:xfrm>
          <a:prstGeom prst="rect">
            <a:avLst/>
          </a:prstGeom>
          <a:solidFill>
            <a:srgbClr val="C2CED1"/>
          </a:solidFill>
          <a:ln>
            <a:noFill/>
          </a:ln>
        </p:spPr>
        <p:txBody>
          <a:bodyPr anchorCtr="0" anchor="t" bIns="34275" lIns="68575" spcFirstLastPara="1" rIns="68575" wrap="square" tIns="34275">
            <a:spAutoFit/>
          </a:bodyPr>
          <a:lstStyle/>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CreatKernel</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CreatBuffer</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enqueueMigrateMemObjects</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Calibri"/>
                <a:ea typeface="Calibri"/>
                <a:cs typeface="Calibri"/>
                <a:sym typeface="Calibri"/>
              </a:rPr>
              <a:t> 	(migrate from host to device)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setKernelArgument</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enqueueTask(enqueue kernel)</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enqueueMigrateMemObjects</a:t>
            </a:r>
            <a:endParaRPr>
              <a:solidFill>
                <a:schemeClr val="dk1"/>
              </a:solidFill>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zh-TW">
                <a:solidFill>
                  <a:schemeClr val="dk1"/>
                </a:solidFill>
                <a:latin typeface="Calibri"/>
                <a:ea typeface="Calibri"/>
                <a:cs typeface="Calibri"/>
                <a:sym typeface="Calibri"/>
              </a:rPr>
              <a:t>(migrate from device to host)</a:t>
            </a:r>
            <a:endParaRPr sz="1500">
              <a:solidFill>
                <a:schemeClr val="dk1"/>
              </a:solidFill>
              <a:latin typeface="Gill Sans"/>
              <a:ea typeface="Gill Sans"/>
              <a:cs typeface="Gill Sans"/>
              <a:sym typeface="Gill Sans"/>
            </a:endParaRPr>
          </a:p>
        </p:txBody>
      </p:sp>
      <p:pic>
        <p:nvPicPr>
          <p:cNvPr id="280" name="Google Shape;280;p42"/>
          <p:cNvPicPr preferRelativeResize="0"/>
          <p:nvPr/>
        </p:nvPicPr>
        <p:blipFill>
          <a:blip r:embed="rId3">
            <a:alphaModFix/>
          </a:blip>
          <a:stretch>
            <a:fillRect/>
          </a:stretch>
        </p:blipFill>
        <p:spPr>
          <a:xfrm>
            <a:off x="40100" y="1574775"/>
            <a:ext cx="5847226" cy="2850026"/>
          </a:xfrm>
          <a:prstGeom prst="rect">
            <a:avLst/>
          </a:prstGeom>
          <a:noFill/>
          <a:ln>
            <a:noFill/>
          </a:ln>
        </p:spPr>
      </p:pic>
      <p:sp>
        <p:nvSpPr>
          <p:cNvPr id="281" name="Google Shape;281;p42"/>
          <p:cNvSpPr txBox="1"/>
          <p:nvPr/>
        </p:nvSpPr>
        <p:spPr>
          <a:xfrm>
            <a:off x="2117600" y="4487625"/>
            <a:ext cx="61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Gill Sans"/>
                <a:ea typeface="Gill Sans"/>
                <a:cs typeface="Gill Sans"/>
                <a:sym typeface="Gill Sans"/>
              </a:rPr>
              <a:t>→ The size of Host memory and Global memory are the same.</a:t>
            </a:r>
            <a:endParaRPr>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p:nvPr/>
        </p:nvSpPr>
        <p:spPr>
          <a:xfrm>
            <a:off x="185250" y="1466250"/>
            <a:ext cx="7666200" cy="3203700"/>
          </a:xfrm>
          <a:prstGeom prst="roundRect">
            <a:avLst>
              <a:gd fmla="val 16667" name="adj"/>
            </a:avLst>
          </a:prstGeom>
          <a:solidFill>
            <a:srgbClr val="FDECD0"/>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288" name="Google Shape;288;p43"/>
          <p:cNvSpPr txBox="1"/>
          <p:nvPr/>
        </p:nvSpPr>
        <p:spPr>
          <a:xfrm>
            <a:off x="337657" y="258010"/>
            <a:ext cx="5514600" cy="9858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marR="0" rtl="0" algn="ctr">
              <a:lnSpc>
                <a:spcPct val="90000"/>
              </a:lnSpc>
              <a:spcBef>
                <a:spcPts val="0"/>
              </a:spcBef>
              <a:spcAft>
                <a:spcPts val="0"/>
              </a:spcAft>
              <a:buClr>
                <a:srgbClr val="262626"/>
              </a:buClr>
              <a:buSzPts val="3300"/>
              <a:buFont typeface="Calibri"/>
              <a:buNone/>
            </a:pPr>
            <a:r>
              <a:rPr b="1" lang="zh-TW" sz="3300">
                <a:solidFill>
                  <a:srgbClr val="262626"/>
                </a:solidFill>
                <a:latin typeface="Calibri"/>
                <a:ea typeface="Calibri"/>
                <a:cs typeface="Calibri"/>
                <a:sym typeface="Calibri"/>
              </a:rPr>
              <a:t>OpenCL Timeline Trace</a:t>
            </a:r>
            <a:endParaRPr b="1" sz="2700" cap="none">
              <a:solidFill>
                <a:srgbClr val="262626"/>
              </a:solidFill>
              <a:latin typeface="Gill Sans"/>
              <a:ea typeface="Gill Sans"/>
              <a:cs typeface="Gill Sans"/>
              <a:sym typeface="Gill Sans"/>
            </a:endParaRPr>
          </a:p>
        </p:txBody>
      </p:sp>
      <p:sp>
        <p:nvSpPr>
          <p:cNvPr id="289" name="Google Shape;289;p43"/>
          <p:cNvSpPr txBox="1"/>
          <p:nvPr/>
        </p:nvSpPr>
        <p:spPr>
          <a:xfrm>
            <a:off x="341600" y="1638575"/>
            <a:ext cx="6738900" cy="1005900"/>
          </a:xfrm>
          <a:prstGeom prst="rect">
            <a:avLst/>
          </a:prstGeom>
          <a:solidFill>
            <a:srgbClr val="FDECD0"/>
          </a:solidFill>
          <a:ln>
            <a:noFill/>
          </a:ln>
        </p:spPr>
        <p:txBody>
          <a:bodyPr anchorCtr="0" anchor="t" bIns="34275" lIns="68575" spcFirstLastPara="1" rIns="68575" wrap="square" tIns="34275">
            <a:spAutoFit/>
          </a:bodyPr>
          <a:lstStyle/>
          <a:p>
            <a:pPr indent="0" lvl="0" marL="0" rtl="0" algn="l">
              <a:lnSpc>
                <a:spcPct val="135714"/>
              </a:lnSpc>
              <a:spcBef>
                <a:spcPts val="0"/>
              </a:spcBef>
              <a:spcAft>
                <a:spcPts val="0"/>
              </a:spcAft>
              <a:buSzPts val="1100"/>
              <a:buNone/>
            </a:pPr>
            <a:r>
              <a:rPr lang="zh-TW" sz="1200">
                <a:solidFill>
                  <a:srgbClr val="001080"/>
                </a:solidFill>
                <a:highlight>
                  <a:srgbClr val="FDECD0"/>
                </a:highlight>
                <a:latin typeface="Consolas"/>
                <a:ea typeface="Consolas"/>
                <a:cs typeface="Consolas"/>
                <a:sym typeface="Consolas"/>
              </a:rPr>
              <a:t>dataA_qrd</a:t>
            </a:r>
            <a:r>
              <a:rPr lang="zh-TW" sz="1200">
                <a:solidFill>
                  <a:schemeClr val="dk1"/>
                </a:solidFill>
                <a:highlight>
                  <a:srgbClr val="FDECD0"/>
                </a:highlight>
                <a:latin typeface="Consolas"/>
                <a:ea typeface="Consolas"/>
                <a:cs typeface="Consolas"/>
                <a:sym typeface="Consolas"/>
              </a:rPr>
              <a:t> = </a:t>
            </a:r>
            <a:r>
              <a:rPr lang="zh-TW" sz="1200">
                <a:solidFill>
                  <a:srgbClr val="795E26"/>
                </a:solidFill>
                <a:highlight>
                  <a:srgbClr val="FDECD0"/>
                </a:highlight>
                <a:latin typeface="Consolas"/>
                <a:ea typeface="Consolas"/>
                <a:cs typeface="Consolas"/>
                <a:sym typeface="Consolas"/>
              </a:rPr>
              <a:t>aligned_alloc</a:t>
            </a:r>
            <a:r>
              <a:rPr lang="zh-TW" sz="1200">
                <a:solidFill>
                  <a:schemeClr val="dk1"/>
                </a:solidFill>
                <a:highlight>
                  <a:srgbClr val="FDECD0"/>
                </a:highlight>
                <a:latin typeface="Consolas"/>
                <a:ea typeface="Consolas"/>
                <a:cs typeface="Consolas"/>
                <a:sym typeface="Consolas"/>
              </a:rPr>
              <a:t>&lt;</a:t>
            </a:r>
            <a:r>
              <a:rPr lang="zh-TW" sz="1200">
                <a:solidFill>
                  <a:srgbClr val="0000FF"/>
                </a:solidFill>
                <a:highlight>
                  <a:srgbClr val="FDECD0"/>
                </a:highlight>
                <a:latin typeface="Consolas"/>
                <a:ea typeface="Consolas"/>
                <a:cs typeface="Consolas"/>
                <a:sym typeface="Consolas"/>
              </a:rPr>
              <a:t>double</a:t>
            </a:r>
            <a:r>
              <a:rPr lang="zh-TW" sz="1200">
                <a:solidFill>
                  <a:schemeClr val="dk1"/>
                </a:solidFill>
                <a:highlight>
                  <a:srgbClr val="FDECD0"/>
                </a:highlight>
                <a:latin typeface="Consolas"/>
                <a:ea typeface="Consolas"/>
                <a:cs typeface="Consolas"/>
                <a:sym typeface="Consolas"/>
              </a:rPr>
              <a:t>&gt;(</a:t>
            </a:r>
            <a:r>
              <a:rPr lang="zh-TW" sz="1200">
                <a:solidFill>
                  <a:srgbClr val="001080"/>
                </a:solidFill>
                <a:highlight>
                  <a:srgbClr val="FDECD0"/>
                </a:highlight>
                <a:latin typeface="Consolas"/>
                <a:ea typeface="Consolas"/>
                <a:cs typeface="Consolas"/>
                <a:sym typeface="Consolas"/>
              </a:rPr>
              <a:t>inout_size</a:t>
            </a:r>
            <a:r>
              <a:rPr lang="zh-TW" sz="1200">
                <a:solidFill>
                  <a:schemeClr val="dk1"/>
                </a:solidFill>
                <a:highlight>
                  <a:srgbClr val="FDECD0"/>
                </a:highlight>
                <a:latin typeface="Consolas"/>
                <a:ea typeface="Consolas"/>
                <a:cs typeface="Consolas"/>
                <a:sym typeface="Consolas"/>
              </a:rPr>
              <a:t>); </a:t>
            </a:r>
            <a:r>
              <a:rPr lang="zh-TW" sz="1200">
                <a:solidFill>
                  <a:srgbClr val="008000"/>
                </a:solidFill>
                <a:highlight>
                  <a:srgbClr val="FDECD0"/>
                </a:highlight>
                <a:latin typeface="Consolas"/>
                <a:ea typeface="Consolas"/>
                <a:cs typeface="Consolas"/>
                <a:sym typeface="Consolas"/>
              </a:rPr>
              <a:t>//inout_size = numRow * numCol;</a:t>
            </a:r>
            <a:endParaRPr sz="1200">
              <a:solidFill>
                <a:schemeClr val="dk1"/>
              </a:solidFill>
              <a:highlight>
                <a:srgbClr val="FDECD0"/>
              </a:highlight>
              <a:latin typeface="Consolas"/>
              <a:ea typeface="Consolas"/>
              <a:cs typeface="Consolas"/>
              <a:sym typeface="Consolas"/>
            </a:endParaRPr>
          </a:p>
          <a:p>
            <a:pPr indent="0" lvl="0" marL="0" rtl="0" algn="l">
              <a:lnSpc>
                <a:spcPct val="135714"/>
              </a:lnSpc>
              <a:spcBef>
                <a:spcPts val="0"/>
              </a:spcBef>
              <a:spcAft>
                <a:spcPts val="0"/>
              </a:spcAft>
              <a:buSzPts val="1100"/>
              <a:buNone/>
            </a:pPr>
            <a:r>
              <a:rPr lang="zh-TW" sz="1200">
                <a:solidFill>
                  <a:srgbClr val="001080"/>
                </a:solidFill>
                <a:highlight>
                  <a:srgbClr val="FDECD0"/>
                </a:highlight>
                <a:latin typeface="Consolas"/>
                <a:ea typeface="Consolas"/>
                <a:cs typeface="Consolas"/>
                <a:sym typeface="Consolas"/>
              </a:rPr>
              <a:t>tau_qrd</a:t>
            </a:r>
            <a:r>
              <a:rPr lang="zh-TW" sz="1200">
                <a:solidFill>
                  <a:schemeClr val="dk1"/>
                </a:solidFill>
                <a:highlight>
                  <a:srgbClr val="FDECD0"/>
                </a:highlight>
                <a:latin typeface="Consolas"/>
                <a:ea typeface="Consolas"/>
                <a:cs typeface="Consolas"/>
                <a:sym typeface="Consolas"/>
              </a:rPr>
              <a:t> = </a:t>
            </a:r>
            <a:r>
              <a:rPr lang="zh-TW" sz="1200">
                <a:solidFill>
                  <a:srgbClr val="795E26"/>
                </a:solidFill>
                <a:highlight>
                  <a:srgbClr val="FDECD0"/>
                </a:highlight>
                <a:latin typeface="Consolas"/>
                <a:ea typeface="Consolas"/>
                <a:cs typeface="Consolas"/>
                <a:sym typeface="Consolas"/>
              </a:rPr>
              <a:t>aligned_alloc</a:t>
            </a:r>
            <a:r>
              <a:rPr lang="zh-TW" sz="1200">
                <a:solidFill>
                  <a:schemeClr val="dk1"/>
                </a:solidFill>
                <a:highlight>
                  <a:srgbClr val="FDECD0"/>
                </a:highlight>
                <a:latin typeface="Consolas"/>
                <a:ea typeface="Consolas"/>
                <a:cs typeface="Consolas"/>
                <a:sym typeface="Consolas"/>
              </a:rPr>
              <a:t>&lt;</a:t>
            </a:r>
            <a:r>
              <a:rPr lang="zh-TW" sz="1200">
                <a:solidFill>
                  <a:srgbClr val="0000FF"/>
                </a:solidFill>
                <a:highlight>
                  <a:srgbClr val="FDECD0"/>
                </a:highlight>
                <a:latin typeface="Consolas"/>
                <a:ea typeface="Consolas"/>
                <a:cs typeface="Consolas"/>
                <a:sym typeface="Consolas"/>
              </a:rPr>
              <a:t>double</a:t>
            </a:r>
            <a:r>
              <a:rPr lang="zh-TW" sz="1200">
                <a:solidFill>
                  <a:schemeClr val="dk1"/>
                </a:solidFill>
                <a:highlight>
                  <a:srgbClr val="FDECD0"/>
                </a:highlight>
                <a:latin typeface="Consolas"/>
                <a:ea typeface="Consolas"/>
                <a:cs typeface="Consolas"/>
                <a:sym typeface="Consolas"/>
              </a:rPr>
              <a:t>&gt;(</a:t>
            </a:r>
            <a:r>
              <a:rPr lang="zh-TW" sz="1200">
                <a:solidFill>
                  <a:srgbClr val="001080"/>
                </a:solidFill>
                <a:highlight>
                  <a:srgbClr val="FDECD0"/>
                </a:highlight>
                <a:latin typeface="Consolas"/>
                <a:ea typeface="Consolas"/>
                <a:cs typeface="Consolas"/>
                <a:sym typeface="Consolas"/>
              </a:rPr>
              <a:t>out_sizez_tau</a:t>
            </a:r>
            <a:r>
              <a:rPr lang="zh-TW" sz="1200">
                <a:solidFill>
                  <a:schemeClr val="dk1"/>
                </a:solidFill>
                <a:highlight>
                  <a:srgbClr val="FDECD0"/>
                </a:highlight>
                <a:latin typeface="Consolas"/>
                <a:ea typeface="Consolas"/>
                <a:cs typeface="Consolas"/>
                <a:sym typeface="Consolas"/>
              </a:rPr>
              <a:t>);</a:t>
            </a:r>
            <a:r>
              <a:rPr lang="zh-TW" sz="1200">
                <a:solidFill>
                  <a:srgbClr val="008000"/>
                </a:solidFill>
                <a:highlight>
                  <a:srgbClr val="FDECD0"/>
                </a:highlight>
                <a:latin typeface="Consolas"/>
                <a:ea typeface="Consolas"/>
                <a:cs typeface="Consolas"/>
                <a:sym typeface="Consolas"/>
              </a:rPr>
              <a:t>//out_size_tau = numRow;</a:t>
            </a:r>
            <a:endParaRPr sz="1200">
              <a:solidFill>
                <a:schemeClr val="dk1"/>
              </a:solidFill>
              <a:highlight>
                <a:srgbClr val="FDECD0"/>
              </a:highlight>
              <a:latin typeface="Consolas"/>
              <a:ea typeface="Consolas"/>
              <a:cs typeface="Consolas"/>
              <a:sym typeface="Consolas"/>
            </a:endParaRPr>
          </a:p>
          <a:p>
            <a:pPr indent="0" lvl="0" marL="0" rtl="0" algn="l">
              <a:lnSpc>
                <a:spcPct val="135714"/>
              </a:lnSpc>
              <a:spcBef>
                <a:spcPts val="0"/>
              </a:spcBef>
              <a:spcAft>
                <a:spcPts val="0"/>
              </a:spcAft>
              <a:buSzPts val="1100"/>
              <a:buNone/>
            </a:pPr>
            <a:r>
              <a:rPr lang="zh-TW" sz="1200">
                <a:solidFill>
                  <a:srgbClr val="001080"/>
                </a:solidFill>
                <a:highlight>
                  <a:srgbClr val="FDECD0"/>
                </a:highlight>
                <a:latin typeface="Consolas"/>
                <a:ea typeface="Consolas"/>
                <a:cs typeface="Consolas"/>
                <a:sym typeface="Consolas"/>
              </a:rPr>
              <a:t>inoutput_buffer</a:t>
            </a:r>
            <a:r>
              <a:rPr lang="zh-TW" sz="1200">
                <a:solidFill>
                  <a:schemeClr val="dk1"/>
                </a:solidFill>
                <a:highlight>
                  <a:srgbClr val="FDECD0"/>
                </a:highlight>
                <a:latin typeface="Consolas"/>
                <a:ea typeface="Consolas"/>
                <a:cs typeface="Consolas"/>
                <a:sym typeface="Consolas"/>
              </a:rPr>
              <a:t>[</a:t>
            </a:r>
            <a:r>
              <a:rPr lang="zh-TW" sz="1200">
                <a:solidFill>
                  <a:srgbClr val="098658"/>
                </a:solidFill>
                <a:highlight>
                  <a:srgbClr val="FDECD0"/>
                </a:highlight>
                <a:latin typeface="Consolas"/>
                <a:ea typeface="Consolas"/>
                <a:cs typeface="Consolas"/>
                <a:sym typeface="Consolas"/>
              </a:rPr>
              <a:t>0</a:t>
            </a:r>
            <a:r>
              <a:rPr lang="zh-TW" sz="1200">
                <a:solidFill>
                  <a:schemeClr val="dk1"/>
                </a:solidFill>
                <a:highlight>
                  <a:srgbClr val="FDECD0"/>
                </a:highlight>
                <a:latin typeface="Consolas"/>
                <a:ea typeface="Consolas"/>
                <a:cs typeface="Consolas"/>
                <a:sym typeface="Consolas"/>
              </a:rPr>
              <a:t>] = </a:t>
            </a:r>
            <a:r>
              <a:rPr lang="zh-TW" sz="1200">
                <a:solidFill>
                  <a:srgbClr val="267F99"/>
                </a:solidFill>
                <a:highlight>
                  <a:srgbClr val="FDECD0"/>
                </a:highlight>
                <a:latin typeface="Consolas"/>
                <a:ea typeface="Consolas"/>
                <a:cs typeface="Consolas"/>
                <a:sym typeface="Consolas"/>
              </a:rPr>
              <a:t>cl</a:t>
            </a:r>
            <a:r>
              <a:rPr lang="zh-TW" sz="1200">
                <a:solidFill>
                  <a:schemeClr val="dk1"/>
                </a:solidFill>
                <a:highlight>
                  <a:srgbClr val="FDECD0"/>
                </a:highlight>
                <a:latin typeface="Consolas"/>
                <a:ea typeface="Consolas"/>
                <a:cs typeface="Consolas"/>
                <a:sym typeface="Consolas"/>
              </a:rPr>
              <a:t>::</a:t>
            </a:r>
            <a:r>
              <a:rPr lang="zh-TW" sz="1200">
                <a:solidFill>
                  <a:srgbClr val="795E26"/>
                </a:solidFill>
                <a:highlight>
                  <a:srgbClr val="FDECD0"/>
                </a:highlight>
                <a:latin typeface="Consolas"/>
                <a:ea typeface="Consolas"/>
                <a:cs typeface="Consolas"/>
                <a:sym typeface="Consolas"/>
              </a:rPr>
              <a:t>Buffer</a:t>
            </a:r>
            <a:r>
              <a:rPr lang="zh-TW" sz="1200">
                <a:solidFill>
                  <a:schemeClr val="dk1"/>
                </a:solidFill>
                <a:highlight>
                  <a:srgbClr val="FDECD0"/>
                </a:highlight>
                <a:latin typeface="Consolas"/>
                <a:ea typeface="Consolas"/>
                <a:cs typeface="Consolas"/>
                <a:sym typeface="Consolas"/>
              </a:rPr>
              <a:t>(... , </a:t>
            </a:r>
            <a:r>
              <a:rPr lang="zh-TW" sz="1200">
                <a:solidFill>
                  <a:srgbClr val="0000FF"/>
                </a:solidFill>
                <a:highlight>
                  <a:srgbClr val="FDECD0"/>
                </a:highlight>
                <a:latin typeface="Consolas"/>
                <a:ea typeface="Consolas"/>
                <a:cs typeface="Consolas"/>
                <a:sym typeface="Consolas"/>
              </a:rPr>
              <a:t>sizeof</a:t>
            </a:r>
            <a:r>
              <a:rPr lang="zh-TW" sz="1200">
                <a:solidFill>
                  <a:schemeClr val="dk1"/>
                </a:solidFill>
                <a:highlight>
                  <a:srgbClr val="FDECD0"/>
                </a:highlight>
                <a:latin typeface="Consolas"/>
                <a:ea typeface="Consolas"/>
                <a:cs typeface="Consolas"/>
                <a:sym typeface="Consolas"/>
              </a:rPr>
              <a:t>(</a:t>
            </a:r>
            <a:r>
              <a:rPr lang="zh-TW" sz="1200">
                <a:solidFill>
                  <a:srgbClr val="0000FF"/>
                </a:solidFill>
                <a:highlight>
                  <a:srgbClr val="FDECD0"/>
                </a:highlight>
                <a:latin typeface="Consolas"/>
                <a:ea typeface="Consolas"/>
                <a:cs typeface="Consolas"/>
                <a:sym typeface="Consolas"/>
              </a:rPr>
              <a:t>double</a:t>
            </a:r>
            <a:r>
              <a:rPr lang="zh-TW" sz="1200">
                <a:solidFill>
                  <a:schemeClr val="dk1"/>
                </a:solidFill>
                <a:highlight>
                  <a:srgbClr val="FDECD0"/>
                </a:highlight>
                <a:latin typeface="Consolas"/>
                <a:ea typeface="Consolas"/>
                <a:cs typeface="Consolas"/>
                <a:sym typeface="Consolas"/>
              </a:rPr>
              <a:t>) * </a:t>
            </a:r>
            <a:r>
              <a:rPr lang="zh-TW" sz="1200">
                <a:solidFill>
                  <a:srgbClr val="001080"/>
                </a:solidFill>
                <a:highlight>
                  <a:srgbClr val="FDECD0"/>
                </a:highlight>
                <a:latin typeface="Consolas"/>
                <a:ea typeface="Consolas"/>
                <a:cs typeface="Consolas"/>
                <a:sym typeface="Consolas"/>
              </a:rPr>
              <a:t>inout_size</a:t>
            </a:r>
            <a:r>
              <a:rPr lang="zh-TW" sz="1200">
                <a:solidFill>
                  <a:schemeClr val="dk1"/>
                </a:solidFill>
                <a:highlight>
                  <a:srgbClr val="FDECD0"/>
                </a:highlight>
                <a:latin typeface="Consolas"/>
                <a:ea typeface="Consolas"/>
                <a:cs typeface="Consolas"/>
                <a:sym typeface="Consolas"/>
              </a:rPr>
              <a:t>, …);</a:t>
            </a:r>
            <a:endParaRPr sz="1200">
              <a:solidFill>
                <a:schemeClr val="dk1"/>
              </a:solidFill>
              <a:highlight>
                <a:srgbClr val="FDECD0"/>
              </a:highlight>
              <a:latin typeface="Consolas"/>
              <a:ea typeface="Consolas"/>
              <a:cs typeface="Consolas"/>
              <a:sym typeface="Consolas"/>
            </a:endParaRPr>
          </a:p>
          <a:p>
            <a:pPr indent="0" lvl="0" marL="0" rtl="0" algn="l">
              <a:lnSpc>
                <a:spcPct val="135714"/>
              </a:lnSpc>
              <a:spcBef>
                <a:spcPts val="0"/>
              </a:spcBef>
              <a:spcAft>
                <a:spcPts val="0"/>
              </a:spcAft>
              <a:buSzPts val="1100"/>
              <a:buNone/>
            </a:pPr>
            <a:r>
              <a:rPr lang="zh-TW" sz="1200">
                <a:solidFill>
                  <a:srgbClr val="001080"/>
                </a:solidFill>
                <a:highlight>
                  <a:srgbClr val="FDECD0"/>
                </a:highlight>
                <a:latin typeface="Consolas"/>
                <a:ea typeface="Consolas"/>
                <a:cs typeface="Consolas"/>
                <a:sym typeface="Consolas"/>
              </a:rPr>
              <a:t>output_buffer</a:t>
            </a:r>
            <a:r>
              <a:rPr lang="zh-TW" sz="1200">
                <a:solidFill>
                  <a:schemeClr val="dk1"/>
                </a:solidFill>
                <a:highlight>
                  <a:srgbClr val="FDECD0"/>
                </a:highlight>
                <a:latin typeface="Consolas"/>
                <a:ea typeface="Consolas"/>
                <a:cs typeface="Consolas"/>
                <a:sym typeface="Consolas"/>
              </a:rPr>
              <a:t>[</a:t>
            </a:r>
            <a:r>
              <a:rPr lang="zh-TW" sz="1200">
                <a:solidFill>
                  <a:srgbClr val="098658"/>
                </a:solidFill>
                <a:highlight>
                  <a:srgbClr val="FDECD0"/>
                </a:highlight>
                <a:latin typeface="Consolas"/>
                <a:ea typeface="Consolas"/>
                <a:cs typeface="Consolas"/>
                <a:sym typeface="Consolas"/>
              </a:rPr>
              <a:t>0</a:t>
            </a:r>
            <a:r>
              <a:rPr lang="zh-TW" sz="1200">
                <a:solidFill>
                  <a:schemeClr val="dk1"/>
                </a:solidFill>
                <a:highlight>
                  <a:srgbClr val="FDECD0"/>
                </a:highlight>
                <a:latin typeface="Consolas"/>
                <a:ea typeface="Consolas"/>
                <a:cs typeface="Consolas"/>
                <a:sym typeface="Consolas"/>
              </a:rPr>
              <a:t>] = </a:t>
            </a:r>
            <a:r>
              <a:rPr lang="zh-TW" sz="1200">
                <a:solidFill>
                  <a:srgbClr val="267F99"/>
                </a:solidFill>
                <a:highlight>
                  <a:srgbClr val="FDECD0"/>
                </a:highlight>
                <a:latin typeface="Consolas"/>
                <a:ea typeface="Consolas"/>
                <a:cs typeface="Consolas"/>
                <a:sym typeface="Consolas"/>
              </a:rPr>
              <a:t>cl</a:t>
            </a:r>
            <a:r>
              <a:rPr lang="zh-TW" sz="1200">
                <a:solidFill>
                  <a:schemeClr val="dk1"/>
                </a:solidFill>
                <a:highlight>
                  <a:srgbClr val="FDECD0"/>
                </a:highlight>
                <a:latin typeface="Consolas"/>
                <a:ea typeface="Consolas"/>
                <a:cs typeface="Consolas"/>
                <a:sym typeface="Consolas"/>
              </a:rPr>
              <a:t>::</a:t>
            </a:r>
            <a:r>
              <a:rPr lang="zh-TW" sz="1200">
                <a:solidFill>
                  <a:srgbClr val="795E26"/>
                </a:solidFill>
                <a:highlight>
                  <a:srgbClr val="FDECD0"/>
                </a:highlight>
                <a:latin typeface="Consolas"/>
                <a:ea typeface="Consolas"/>
                <a:cs typeface="Consolas"/>
                <a:sym typeface="Consolas"/>
              </a:rPr>
              <a:t>Buffer</a:t>
            </a:r>
            <a:r>
              <a:rPr lang="zh-TW" sz="1200">
                <a:solidFill>
                  <a:schemeClr val="dk1"/>
                </a:solidFill>
                <a:highlight>
                  <a:srgbClr val="FDECD0"/>
                </a:highlight>
                <a:latin typeface="Consolas"/>
                <a:ea typeface="Consolas"/>
                <a:cs typeface="Consolas"/>
                <a:sym typeface="Consolas"/>
              </a:rPr>
              <a:t>(... , </a:t>
            </a:r>
            <a:r>
              <a:rPr lang="zh-TW" sz="1200">
                <a:solidFill>
                  <a:srgbClr val="0000FF"/>
                </a:solidFill>
                <a:highlight>
                  <a:srgbClr val="FDECD0"/>
                </a:highlight>
                <a:latin typeface="Consolas"/>
                <a:ea typeface="Consolas"/>
                <a:cs typeface="Consolas"/>
                <a:sym typeface="Consolas"/>
              </a:rPr>
              <a:t>sizeof</a:t>
            </a:r>
            <a:r>
              <a:rPr lang="zh-TW" sz="1200">
                <a:solidFill>
                  <a:schemeClr val="dk1"/>
                </a:solidFill>
                <a:highlight>
                  <a:srgbClr val="FDECD0"/>
                </a:highlight>
                <a:latin typeface="Consolas"/>
                <a:ea typeface="Consolas"/>
                <a:cs typeface="Consolas"/>
                <a:sym typeface="Consolas"/>
              </a:rPr>
              <a:t>(</a:t>
            </a:r>
            <a:r>
              <a:rPr lang="zh-TW" sz="1200">
                <a:solidFill>
                  <a:srgbClr val="0000FF"/>
                </a:solidFill>
                <a:highlight>
                  <a:srgbClr val="FDECD0"/>
                </a:highlight>
                <a:latin typeface="Consolas"/>
                <a:ea typeface="Consolas"/>
                <a:cs typeface="Consolas"/>
                <a:sym typeface="Consolas"/>
              </a:rPr>
              <a:t>double</a:t>
            </a:r>
            <a:r>
              <a:rPr lang="zh-TW" sz="1200">
                <a:solidFill>
                  <a:schemeClr val="dk1"/>
                </a:solidFill>
                <a:highlight>
                  <a:srgbClr val="FDECD0"/>
                </a:highlight>
                <a:latin typeface="Consolas"/>
                <a:ea typeface="Consolas"/>
                <a:cs typeface="Consolas"/>
                <a:sym typeface="Consolas"/>
              </a:rPr>
              <a:t>) * </a:t>
            </a:r>
            <a:r>
              <a:rPr lang="zh-TW" sz="1200">
                <a:solidFill>
                  <a:srgbClr val="001080"/>
                </a:solidFill>
                <a:highlight>
                  <a:srgbClr val="FDECD0"/>
                </a:highlight>
                <a:latin typeface="Consolas"/>
                <a:ea typeface="Consolas"/>
                <a:cs typeface="Consolas"/>
                <a:sym typeface="Consolas"/>
              </a:rPr>
              <a:t>out_size_tau</a:t>
            </a:r>
            <a:r>
              <a:rPr lang="zh-TW" sz="1200">
                <a:solidFill>
                  <a:schemeClr val="dk1"/>
                </a:solidFill>
                <a:highlight>
                  <a:srgbClr val="FDECD0"/>
                </a:highlight>
                <a:latin typeface="Consolas"/>
                <a:ea typeface="Consolas"/>
                <a:cs typeface="Consolas"/>
                <a:sym typeface="Consolas"/>
              </a:rPr>
              <a:t>, …);</a:t>
            </a:r>
            <a:endParaRPr b="0">
              <a:solidFill>
                <a:srgbClr val="000000"/>
              </a:solidFill>
              <a:latin typeface="Consolas"/>
              <a:ea typeface="Consolas"/>
              <a:cs typeface="Consolas"/>
              <a:sym typeface="Consolas"/>
            </a:endParaRPr>
          </a:p>
        </p:txBody>
      </p:sp>
      <p:sp>
        <p:nvSpPr>
          <p:cNvPr id="290" name="Google Shape;290;p43"/>
          <p:cNvSpPr txBox="1"/>
          <p:nvPr/>
        </p:nvSpPr>
        <p:spPr>
          <a:xfrm>
            <a:off x="341595" y="2705625"/>
            <a:ext cx="60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Gill Sans"/>
                <a:ea typeface="Gill Sans"/>
                <a:cs typeface="Gill Sans"/>
                <a:sym typeface="Gill Sans"/>
              </a:rPr>
              <a:t>→ Host memory and Global memory are declared, and their sizes are the same.</a:t>
            </a:r>
            <a:endParaRPr>
              <a:latin typeface="Gill Sans"/>
              <a:ea typeface="Gill Sans"/>
              <a:cs typeface="Gill Sans"/>
              <a:sym typeface="Gill Sans"/>
            </a:endParaRPr>
          </a:p>
        </p:txBody>
      </p:sp>
      <p:sp>
        <p:nvSpPr>
          <p:cNvPr id="291" name="Google Shape;291;p43"/>
          <p:cNvSpPr txBox="1"/>
          <p:nvPr/>
        </p:nvSpPr>
        <p:spPr>
          <a:xfrm>
            <a:off x="6342300" y="2190750"/>
            <a:ext cx="2801700" cy="2547300"/>
          </a:xfrm>
          <a:prstGeom prst="rect">
            <a:avLst/>
          </a:prstGeom>
          <a:solidFill>
            <a:srgbClr val="C2CED1"/>
          </a:solidFill>
          <a:ln>
            <a:noFill/>
          </a:ln>
        </p:spPr>
        <p:txBody>
          <a:bodyPr anchorCtr="0" anchor="t" bIns="34275" lIns="68575" spcFirstLastPara="1" rIns="68575" wrap="square" tIns="34275">
            <a:spAutoFit/>
          </a:bodyPr>
          <a:lstStyle/>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CreatKernel</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CreatBuffer</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enqueueMigrateMemObjects</a:t>
            </a:r>
            <a:endParaRPr>
              <a:solidFill>
                <a:schemeClr val="dk1"/>
              </a:solidFill>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lang="zh-TW">
                <a:solidFill>
                  <a:schemeClr val="dk1"/>
                </a:solidFill>
                <a:latin typeface="Calibri"/>
                <a:ea typeface="Calibri"/>
                <a:cs typeface="Calibri"/>
                <a:sym typeface="Calibri"/>
              </a:rPr>
              <a:t> 	(migrate from host to device)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setKernelArgument</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enqueueTask(enqueue kernel)</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arenBoth"/>
            </a:pPr>
            <a:r>
              <a:rPr lang="zh-TW">
                <a:solidFill>
                  <a:schemeClr val="dk1"/>
                </a:solidFill>
                <a:latin typeface="Calibri"/>
                <a:ea typeface="Calibri"/>
                <a:cs typeface="Calibri"/>
                <a:sym typeface="Calibri"/>
              </a:rPr>
              <a:t>enqueueMigrateMemObjects</a:t>
            </a:r>
            <a:endParaRPr>
              <a:solidFill>
                <a:schemeClr val="dk1"/>
              </a:solidFill>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rPr lang="zh-TW">
                <a:solidFill>
                  <a:schemeClr val="dk1"/>
                </a:solidFill>
                <a:latin typeface="Calibri"/>
                <a:ea typeface="Calibri"/>
                <a:cs typeface="Calibri"/>
                <a:sym typeface="Calibri"/>
              </a:rPr>
              <a:t>(migrate from device to host)</a:t>
            </a:r>
            <a:endParaRPr sz="1500">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nvSpPr>
        <p:spPr>
          <a:xfrm>
            <a:off x="384903" y="200476"/>
            <a:ext cx="5101496"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975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Outline</a:t>
            </a:r>
            <a:endParaRPr b="1" sz="2700" cap="none">
              <a:solidFill>
                <a:srgbClr val="262626"/>
              </a:solidFill>
              <a:latin typeface="Gill Sans"/>
              <a:ea typeface="Gill Sans"/>
              <a:cs typeface="Gill Sans"/>
              <a:sym typeface="Gill Sans"/>
            </a:endParaRPr>
          </a:p>
        </p:txBody>
      </p:sp>
      <p:sp>
        <p:nvSpPr>
          <p:cNvPr id="138" name="Google Shape;138;p26"/>
          <p:cNvSpPr/>
          <p:nvPr/>
        </p:nvSpPr>
        <p:spPr>
          <a:xfrm>
            <a:off x="532481" y="1536539"/>
            <a:ext cx="7734782" cy="316857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342900" lvl="0" marL="342900" marR="0" rtl="0" algn="l">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Background Introduction</a:t>
            </a:r>
            <a:endParaRPr sz="1100"/>
          </a:p>
          <a:p>
            <a:pPr indent="-336550" lvl="1" marL="685800" marR="0" rtl="0" algn="l">
              <a:spcBef>
                <a:spcPts val="0"/>
              </a:spcBef>
              <a:spcAft>
                <a:spcPts val="0"/>
              </a:spcAft>
              <a:buClr>
                <a:schemeClr val="dk1"/>
              </a:buClr>
              <a:buSzPts val="2100"/>
              <a:buFont typeface="Noto Sans Symbols"/>
              <a:buChar char="■"/>
            </a:pPr>
            <a:r>
              <a:rPr b="0" i="0" lang="zh-TW" sz="2100" u="none" cap="none" strike="noStrike">
                <a:solidFill>
                  <a:schemeClr val="dk1"/>
                </a:solidFill>
                <a:latin typeface="Calibri"/>
                <a:ea typeface="Calibri"/>
                <a:cs typeface="Calibri"/>
                <a:sym typeface="Calibri"/>
              </a:rPr>
              <a:t>QR Factorization</a:t>
            </a:r>
            <a:endParaRPr sz="1100"/>
          </a:p>
          <a:p>
            <a:pPr indent="-336550" lvl="1" marL="685800" marR="0" rtl="0" algn="l">
              <a:spcBef>
                <a:spcPts val="0"/>
              </a:spcBef>
              <a:spcAft>
                <a:spcPts val="0"/>
              </a:spcAft>
              <a:buClr>
                <a:schemeClr val="dk1"/>
              </a:buClr>
              <a:buSzPts val="2100"/>
              <a:buFont typeface="Noto Sans Symbols"/>
              <a:buChar char="■"/>
            </a:pPr>
            <a:r>
              <a:rPr b="0" i="0" lang="zh-TW" sz="2100" u="none" cap="none" strike="noStrike">
                <a:solidFill>
                  <a:schemeClr val="dk1"/>
                </a:solidFill>
                <a:latin typeface="Calibri"/>
                <a:ea typeface="Calibri"/>
                <a:cs typeface="Calibri"/>
                <a:sym typeface="Calibri"/>
              </a:rPr>
              <a:t>Householder transformation</a:t>
            </a:r>
            <a:endParaRPr sz="1100"/>
          </a:p>
          <a:p>
            <a:pPr indent="-342900" lvl="0" marL="342900" marR="0" rtl="0" algn="l">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Finding from the lab work</a:t>
            </a:r>
            <a:endParaRPr sz="1100"/>
          </a:p>
          <a:p>
            <a:pPr indent="-336550" lvl="1" marL="685800" marR="0" rtl="0" algn="l">
              <a:spcBef>
                <a:spcPts val="0"/>
              </a:spcBef>
              <a:spcAft>
                <a:spcPts val="0"/>
              </a:spcAft>
              <a:buClr>
                <a:schemeClr val="dk1"/>
              </a:buClr>
              <a:buSzPts val="2100"/>
              <a:buFont typeface="Noto Sans Symbols"/>
              <a:buChar char="■"/>
            </a:pPr>
            <a:r>
              <a:rPr b="0" i="0" lang="zh-TW" sz="2100" u="none" cap="none" strike="noStrike">
                <a:solidFill>
                  <a:schemeClr val="dk1"/>
                </a:solidFill>
                <a:latin typeface="Calibri"/>
                <a:ea typeface="Calibri"/>
                <a:cs typeface="Calibri"/>
                <a:sym typeface="Calibri"/>
              </a:rPr>
              <a:t>Host program</a:t>
            </a:r>
            <a:endParaRPr sz="1100"/>
          </a:p>
          <a:p>
            <a:pPr indent="-336550" lvl="1" marL="685800" marR="0" rtl="0" algn="l">
              <a:spcBef>
                <a:spcPts val="0"/>
              </a:spcBef>
              <a:spcAft>
                <a:spcPts val="0"/>
              </a:spcAft>
              <a:buClr>
                <a:schemeClr val="dk1"/>
              </a:buClr>
              <a:buSzPts val="2100"/>
              <a:buFont typeface="Noto Sans Symbols"/>
              <a:buChar char="■"/>
            </a:pPr>
            <a:r>
              <a:rPr b="0" i="0" lang="zh-TW" sz="2100" u="none" cap="none" strike="noStrike">
                <a:solidFill>
                  <a:schemeClr val="dk1"/>
                </a:solidFill>
                <a:latin typeface="Calibri"/>
                <a:ea typeface="Calibri"/>
                <a:cs typeface="Calibri"/>
                <a:sym typeface="Calibri"/>
              </a:rPr>
              <a:t>Kernel function</a:t>
            </a:r>
            <a:endParaRPr sz="1100"/>
          </a:p>
          <a:p>
            <a:pPr indent="-342900" lvl="0" marL="342900" marR="0" rtl="0" algn="l">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OpenCL Timeline trace</a:t>
            </a:r>
            <a:endParaRPr sz="1100"/>
          </a:p>
          <a:p>
            <a:pPr indent="-342900" lvl="0" marL="342900" marR="0" rtl="0" algn="l">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performance analysis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229077" y="338294"/>
            <a:ext cx="5797200" cy="8916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zh-TW"/>
              <a:t>Utilization and execution time with Different NCU</a:t>
            </a:r>
            <a:endParaRPr/>
          </a:p>
        </p:txBody>
      </p:sp>
      <p:pic>
        <p:nvPicPr>
          <p:cNvPr id="297" name="Google Shape;297;p44"/>
          <p:cNvPicPr preferRelativeResize="0"/>
          <p:nvPr/>
        </p:nvPicPr>
        <p:blipFill>
          <a:blip r:embed="rId3">
            <a:alphaModFix/>
          </a:blip>
          <a:stretch>
            <a:fillRect/>
          </a:stretch>
        </p:blipFill>
        <p:spPr>
          <a:xfrm>
            <a:off x="152400" y="1382294"/>
            <a:ext cx="8839200" cy="360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229077" y="338294"/>
            <a:ext cx="5797200" cy="891600"/>
          </a:xfrm>
          <a:prstGeom prst="rect">
            <a:avLst/>
          </a:prstGeom>
        </p:spPr>
        <p:txBody>
          <a:bodyPr anchorCtr="0" anchor="ctr" bIns="137150" lIns="137150" spcFirstLastPara="1" rIns="137150" wrap="square" tIns="137150">
            <a:normAutofit/>
          </a:bodyPr>
          <a:lstStyle/>
          <a:p>
            <a:pPr indent="0" lvl="0" marL="0" rtl="0" algn="ctr">
              <a:spcBef>
                <a:spcPts val="0"/>
              </a:spcBef>
              <a:spcAft>
                <a:spcPts val="0"/>
              </a:spcAft>
              <a:buNone/>
            </a:pPr>
            <a:r>
              <a:rPr lang="zh-TW"/>
              <a:t>Utilization and execution time with Different NCU</a:t>
            </a:r>
            <a:endParaRPr/>
          </a:p>
        </p:txBody>
      </p:sp>
      <p:pic>
        <p:nvPicPr>
          <p:cNvPr id="303" name="Google Shape;303;p45"/>
          <p:cNvPicPr preferRelativeResize="0"/>
          <p:nvPr/>
        </p:nvPicPr>
        <p:blipFill rotWithShape="1">
          <a:blip r:embed="rId3">
            <a:alphaModFix/>
          </a:blip>
          <a:srcRect b="19978" l="16736" r="0" t="60042"/>
          <a:stretch/>
        </p:blipFill>
        <p:spPr>
          <a:xfrm>
            <a:off x="229075" y="3103848"/>
            <a:ext cx="7704851" cy="509078"/>
          </a:xfrm>
          <a:prstGeom prst="rect">
            <a:avLst/>
          </a:prstGeom>
          <a:noFill/>
          <a:ln>
            <a:noFill/>
          </a:ln>
        </p:spPr>
      </p:pic>
      <p:sp>
        <p:nvSpPr>
          <p:cNvPr id="304" name="Google Shape;304;p45"/>
          <p:cNvSpPr/>
          <p:nvPr/>
        </p:nvSpPr>
        <p:spPr>
          <a:xfrm>
            <a:off x="4247221" y="3244826"/>
            <a:ext cx="3597000" cy="339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pic>
        <p:nvPicPr>
          <p:cNvPr id="305" name="Google Shape;305;p45"/>
          <p:cNvPicPr preferRelativeResize="0"/>
          <p:nvPr/>
        </p:nvPicPr>
        <p:blipFill rotWithShape="1">
          <a:blip r:embed="rId4">
            <a:alphaModFix/>
          </a:blip>
          <a:srcRect b="24758" l="-1440" r="0" t="49346"/>
          <a:stretch/>
        </p:blipFill>
        <p:spPr>
          <a:xfrm>
            <a:off x="388636" y="1821254"/>
            <a:ext cx="7951341" cy="563071"/>
          </a:xfrm>
          <a:prstGeom prst="rect">
            <a:avLst/>
          </a:prstGeom>
          <a:noFill/>
          <a:ln>
            <a:noFill/>
          </a:ln>
        </p:spPr>
      </p:pic>
      <p:sp>
        <p:nvSpPr>
          <p:cNvPr id="306" name="Google Shape;306;p45"/>
          <p:cNvSpPr/>
          <p:nvPr/>
        </p:nvSpPr>
        <p:spPr>
          <a:xfrm>
            <a:off x="4180318" y="1977515"/>
            <a:ext cx="4110300" cy="3255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07" name="Google Shape;307;p45"/>
          <p:cNvSpPr txBox="1"/>
          <p:nvPr/>
        </p:nvSpPr>
        <p:spPr>
          <a:xfrm>
            <a:off x="229075" y="1370100"/>
            <a:ext cx="1051800" cy="446400"/>
          </a:xfrm>
          <a:prstGeom prst="rect">
            <a:avLst/>
          </a:prstGeom>
          <a:solidFill>
            <a:srgbClr val="FDECD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700">
                <a:latin typeface="Gill Sans"/>
                <a:ea typeface="Gill Sans"/>
                <a:cs typeface="Gill Sans"/>
                <a:sym typeface="Gill Sans"/>
              </a:rPr>
              <a:t>NCU = 2</a:t>
            </a:r>
            <a:endParaRPr sz="1700">
              <a:latin typeface="Gill Sans"/>
              <a:ea typeface="Gill Sans"/>
              <a:cs typeface="Gill Sans"/>
              <a:sym typeface="Gill Sans"/>
            </a:endParaRPr>
          </a:p>
        </p:txBody>
      </p:sp>
      <p:sp>
        <p:nvSpPr>
          <p:cNvPr id="308" name="Google Shape;308;p45"/>
          <p:cNvSpPr txBox="1"/>
          <p:nvPr/>
        </p:nvSpPr>
        <p:spPr>
          <a:xfrm>
            <a:off x="229072" y="2571750"/>
            <a:ext cx="974100" cy="431100"/>
          </a:xfrm>
          <a:prstGeom prst="rect">
            <a:avLst/>
          </a:prstGeom>
          <a:solidFill>
            <a:srgbClr val="FDECD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600">
                <a:latin typeface="Gill Sans"/>
                <a:ea typeface="Gill Sans"/>
                <a:cs typeface="Gill Sans"/>
                <a:sym typeface="Gill Sans"/>
              </a:rPr>
              <a:t>NCU = 4</a:t>
            </a:r>
            <a:endParaRPr sz="1600">
              <a:latin typeface="Gill Sans"/>
              <a:ea typeface="Gill Sans"/>
              <a:cs typeface="Gill Sans"/>
              <a:sym typeface="Gill Sans"/>
            </a:endParaRPr>
          </a:p>
        </p:txBody>
      </p:sp>
      <p:pic>
        <p:nvPicPr>
          <p:cNvPr id="309" name="Google Shape;309;p45"/>
          <p:cNvPicPr preferRelativeResize="0"/>
          <p:nvPr/>
        </p:nvPicPr>
        <p:blipFill>
          <a:blip r:embed="rId5">
            <a:alphaModFix/>
          </a:blip>
          <a:stretch>
            <a:fillRect/>
          </a:stretch>
        </p:blipFill>
        <p:spPr>
          <a:xfrm>
            <a:off x="152400" y="4332450"/>
            <a:ext cx="8839201" cy="668118"/>
          </a:xfrm>
          <a:prstGeom prst="rect">
            <a:avLst/>
          </a:prstGeom>
          <a:noFill/>
          <a:ln>
            <a:noFill/>
          </a:ln>
        </p:spPr>
      </p:pic>
      <p:sp>
        <p:nvSpPr>
          <p:cNvPr id="310" name="Google Shape;310;p45"/>
          <p:cNvSpPr/>
          <p:nvPr/>
        </p:nvSpPr>
        <p:spPr>
          <a:xfrm>
            <a:off x="4868150" y="4434725"/>
            <a:ext cx="4110300" cy="4311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1" name="Google Shape;311;p45"/>
          <p:cNvSpPr txBox="1"/>
          <p:nvPr/>
        </p:nvSpPr>
        <p:spPr>
          <a:xfrm>
            <a:off x="229072" y="3713925"/>
            <a:ext cx="974100" cy="431100"/>
          </a:xfrm>
          <a:prstGeom prst="rect">
            <a:avLst/>
          </a:prstGeom>
          <a:solidFill>
            <a:srgbClr val="FDECD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zh-TW" sz="1600">
                <a:latin typeface="Gill Sans"/>
                <a:ea typeface="Gill Sans"/>
                <a:cs typeface="Gill Sans"/>
                <a:sym typeface="Gill Sans"/>
              </a:rPr>
              <a:t>NCU = 8</a:t>
            </a:r>
            <a:endParaRPr sz="1600">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nvSpPr>
        <p:spPr>
          <a:xfrm>
            <a:off x="1814658" y="1748194"/>
            <a:ext cx="5514600" cy="9858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marR="0" rtl="0" algn="ctr">
              <a:lnSpc>
                <a:spcPct val="90000"/>
              </a:lnSpc>
              <a:spcBef>
                <a:spcPts val="0"/>
              </a:spcBef>
              <a:spcAft>
                <a:spcPts val="0"/>
              </a:spcAft>
              <a:buClr>
                <a:srgbClr val="262626"/>
              </a:buClr>
              <a:buSzPts val="3300"/>
              <a:buFont typeface="Calibri"/>
              <a:buNone/>
            </a:pPr>
            <a:r>
              <a:rPr b="1" lang="zh-TW" sz="3300">
                <a:solidFill>
                  <a:srgbClr val="262626"/>
                </a:solidFill>
                <a:latin typeface="Calibri"/>
                <a:ea typeface="Calibri"/>
                <a:cs typeface="Calibri"/>
                <a:sym typeface="Calibri"/>
              </a:rPr>
              <a:t>Github Link</a:t>
            </a:r>
            <a:endParaRPr b="1" sz="2700" cap="none">
              <a:solidFill>
                <a:srgbClr val="262626"/>
              </a:solidFill>
              <a:latin typeface="Gill Sans"/>
              <a:ea typeface="Gill Sans"/>
              <a:cs typeface="Gill Sans"/>
              <a:sym typeface="Gill Sans"/>
            </a:endParaRPr>
          </a:p>
        </p:txBody>
      </p:sp>
      <p:sp>
        <p:nvSpPr>
          <p:cNvPr id="317" name="Google Shape;317;p46"/>
          <p:cNvSpPr txBox="1"/>
          <p:nvPr/>
        </p:nvSpPr>
        <p:spPr>
          <a:xfrm>
            <a:off x="1814643" y="3044382"/>
            <a:ext cx="4702200" cy="300000"/>
          </a:xfrm>
          <a:prstGeom prst="rect">
            <a:avLst/>
          </a:prstGeom>
          <a:noFill/>
          <a:ln>
            <a:noFill/>
          </a:ln>
        </p:spPr>
        <p:txBody>
          <a:bodyPr anchorCtr="0" anchor="t" bIns="34275" lIns="68575" spcFirstLastPara="1" rIns="68575" wrap="square" tIns="34275">
            <a:spAutoFit/>
          </a:bodyPr>
          <a:lstStyle/>
          <a:p>
            <a:pPr indent="0" lvl="0" marL="457200" marR="0" rtl="0" algn="l">
              <a:spcBef>
                <a:spcPts val="0"/>
              </a:spcBef>
              <a:spcAft>
                <a:spcPts val="0"/>
              </a:spcAft>
              <a:buNone/>
            </a:pPr>
            <a:r>
              <a:t/>
            </a:r>
            <a:endParaRPr sz="1500">
              <a:solidFill>
                <a:schemeClr val="dk1"/>
              </a:solidFill>
              <a:latin typeface="Gill Sans"/>
              <a:ea typeface="Gill Sans"/>
              <a:cs typeface="Gill Sans"/>
              <a:sym typeface="Gill Sans"/>
            </a:endParaRPr>
          </a:p>
        </p:txBody>
      </p:sp>
      <p:sp>
        <p:nvSpPr>
          <p:cNvPr id="318" name="Google Shape;318;p46"/>
          <p:cNvSpPr/>
          <p:nvPr/>
        </p:nvSpPr>
        <p:spPr>
          <a:xfrm>
            <a:off x="1875350" y="2913212"/>
            <a:ext cx="5454000" cy="482100"/>
          </a:xfrm>
          <a:prstGeom prst="roundRect">
            <a:avLst>
              <a:gd fmla="val 16667" name="adj"/>
            </a:avLst>
          </a:prstGeom>
          <a:solidFill>
            <a:srgbClr val="FDECD0"/>
          </a:solidFill>
          <a:ln cap="flat" cmpd="sng" w="12700">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rtl="0" algn="ctr">
              <a:lnSpc>
                <a:spcPct val="150000"/>
              </a:lnSpc>
              <a:spcBef>
                <a:spcPts val="0"/>
              </a:spcBef>
              <a:spcAft>
                <a:spcPts val="0"/>
              </a:spcAft>
              <a:buClr>
                <a:schemeClr val="dk1"/>
              </a:buClr>
              <a:buSzPts val="1100"/>
              <a:buFont typeface="Arial"/>
              <a:buNone/>
            </a:pPr>
            <a:r>
              <a:rPr lang="zh-TW" sz="1900" u="sng">
                <a:solidFill>
                  <a:schemeClr val="hlink"/>
                </a:solidFill>
                <a:latin typeface="Calibri"/>
                <a:ea typeface="Calibri"/>
                <a:cs typeface="Calibri"/>
                <a:sym typeface="Calibri"/>
                <a:hlinkClick r:id="rId3"/>
              </a:rPr>
              <a:t>https://github.com/sssh311318/Lab_C_solver_QRF</a:t>
            </a:r>
            <a:endParaRPr sz="1900">
              <a:solidFill>
                <a:schemeClr val="dk1"/>
              </a:solidFill>
              <a:latin typeface="Calibri"/>
              <a:ea typeface="Calibri"/>
              <a:cs typeface="Calibri"/>
              <a:sym typeface="Calibri"/>
            </a:endParaRPr>
          </a:p>
          <a:p>
            <a:pPr indent="457200" lvl="0" marL="0" rtl="0" algn="l">
              <a:lnSpc>
                <a:spcPct val="150000"/>
              </a:lnSpc>
              <a:spcBef>
                <a:spcPts val="0"/>
              </a:spcBef>
              <a:spcAft>
                <a:spcPts val="0"/>
              </a:spcAft>
              <a:buClr>
                <a:schemeClr val="dk1"/>
              </a:buClr>
              <a:buSzPts val="1100"/>
              <a:buFont typeface="Arial"/>
              <a:buNone/>
            </a:pPr>
            <a:r>
              <a:t/>
            </a:r>
            <a:endParaRPr>
              <a:solidFill>
                <a:schemeClr val="dk1"/>
              </a:solidFill>
              <a:latin typeface="DFKai-SB"/>
              <a:ea typeface="DFKai-SB"/>
              <a:cs typeface="DFKai-SB"/>
              <a:sym typeface="DFKai-SB"/>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ctrTitle"/>
          </p:nvPr>
        </p:nvSpPr>
        <p:spPr>
          <a:xfrm>
            <a:off x="2778575" y="1850425"/>
            <a:ext cx="3586800" cy="14427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p>
            <a:pPr indent="0" lvl="0" marL="0" rtl="0" algn="ctr">
              <a:lnSpc>
                <a:spcPct val="90000"/>
              </a:lnSpc>
              <a:spcBef>
                <a:spcPts val="0"/>
              </a:spcBef>
              <a:spcAft>
                <a:spcPts val="0"/>
              </a:spcAft>
              <a:buClr>
                <a:srgbClr val="262626"/>
              </a:buClr>
              <a:buSzPts val="2900"/>
              <a:buFont typeface="Gill Sans"/>
              <a:buNone/>
            </a:pPr>
            <a:r>
              <a:rPr lang="zh-TW"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384903" y="200476"/>
            <a:ext cx="5101496"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975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QR Factorization</a:t>
            </a:r>
            <a:endParaRPr sz="1100"/>
          </a:p>
        </p:txBody>
      </p:sp>
      <p:sp>
        <p:nvSpPr>
          <p:cNvPr id="145" name="Google Shape;145;p27"/>
          <p:cNvSpPr/>
          <p:nvPr/>
        </p:nvSpPr>
        <p:spPr>
          <a:xfrm>
            <a:off x="610610" y="1423686"/>
            <a:ext cx="8304790" cy="345857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146" name="Google Shape;146;p27"/>
          <p:cNvSpPr txBox="1"/>
          <p:nvPr/>
        </p:nvSpPr>
        <p:spPr>
          <a:xfrm>
            <a:off x="714736" y="1883780"/>
            <a:ext cx="3946967" cy="2331407"/>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QR分解是把矩陣分解成一個正交矩陣和一個上三角矩陣</a:t>
            </a:r>
            <a:endParaRPr sz="2100">
              <a:solidFill>
                <a:schemeClr val="dk1"/>
              </a:solidFill>
              <a:latin typeface="Calibri"/>
              <a:ea typeface="Calibri"/>
              <a:cs typeface="Calibri"/>
              <a:sym typeface="Calibri"/>
            </a:endParaRPr>
          </a:p>
          <a:p>
            <a:pPr indent="-203200" lvl="0" marL="342900" marR="0" rtl="0" algn="l">
              <a:spcBef>
                <a:spcPts val="0"/>
              </a:spcBef>
              <a:spcAft>
                <a:spcPts val="0"/>
              </a:spcAft>
              <a:buClr>
                <a:schemeClr val="dk1"/>
              </a:buClr>
              <a:buSzPts val="2100"/>
              <a:buFont typeface="Noto Sans Symbols"/>
              <a:buNone/>
            </a:pPr>
            <a:r>
              <a:t/>
            </a:r>
            <a:endParaRPr sz="2100">
              <a:solidFill>
                <a:schemeClr val="dk1"/>
              </a:solidFill>
              <a:latin typeface="Calibri"/>
              <a:ea typeface="Calibri"/>
              <a:cs typeface="Calibri"/>
              <a:sym typeface="Calibri"/>
            </a:endParaRPr>
          </a:p>
          <a:p>
            <a:pPr indent="-336550" lvl="0" marL="342900" marR="0" rtl="0" algn="l">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常見應用於</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zh-TW" sz="2100">
                <a:solidFill>
                  <a:schemeClr val="dk1"/>
                </a:solidFill>
                <a:latin typeface="Calibri"/>
                <a:ea typeface="Calibri"/>
                <a:cs typeface="Calibri"/>
                <a:sym typeface="Calibri"/>
              </a:rPr>
              <a:t>	Linear regression,</a:t>
            </a:r>
            <a:endParaRPr sz="1100"/>
          </a:p>
          <a:p>
            <a:pPr indent="0" lvl="0" marL="0" marR="0" rtl="0" algn="l">
              <a:spcBef>
                <a:spcPts val="0"/>
              </a:spcBef>
              <a:spcAft>
                <a:spcPts val="0"/>
              </a:spcAft>
              <a:buNone/>
            </a:pPr>
            <a:r>
              <a:rPr lang="zh-TW" sz="2100">
                <a:solidFill>
                  <a:schemeClr val="dk1"/>
                </a:solidFill>
                <a:latin typeface="Calibri"/>
                <a:ea typeface="Calibri"/>
                <a:cs typeface="Calibri"/>
                <a:sym typeface="Calibri"/>
              </a:rPr>
              <a:t>	Eigenvalue computation, </a:t>
            </a:r>
            <a:endParaRPr sz="1100"/>
          </a:p>
          <a:p>
            <a:pPr indent="0" lvl="0" marL="0" marR="0" rtl="0" algn="l">
              <a:spcBef>
                <a:spcPts val="0"/>
              </a:spcBef>
              <a:spcAft>
                <a:spcPts val="0"/>
              </a:spcAft>
              <a:buNone/>
            </a:pPr>
            <a:r>
              <a:rPr lang="zh-TW" sz="2100">
                <a:solidFill>
                  <a:schemeClr val="dk1"/>
                </a:solidFill>
                <a:latin typeface="Calibri"/>
                <a:ea typeface="Calibri"/>
                <a:cs typeface="Calibri"/>
                <a:sym typeface="Calibri"/>
              </a:rPr>
              <a:t>	Signal processing。</a:t>
            </a:r>
            <a:endParaRPr sz="2100">
              <a:solidFill>
                <a:schemeClr val="dk1"/>
              </a:solidFill>
              <a:latin typeface="Calibri"/>
              <a:ea typeface="Calibri"/>
              <a:cs typeface="Calibri"/>
              <a:sym typeface="Calibri"/>
            </a:endParaRPr>
          </a:p>
        </p:txBody>
      </p:sp>
      <p:pic>
        <p:nvPicPr>
          <p:cNvPr id="147" name="Google Shape;147;p27"/>
          <p:cNvPicPr preferRelativeResize="0"/>
          <p:nvPr/>
        </p:nvPicPr>
        <p:blipFill rotWithShape="1">
          <a:blip r:embed="rId3">
            <a:alphaModFix/>
          </a:blip>
          <a:srcRect b="0" l="0" r="0" t="0"/>
          <a:stretch/>
        </p:blipFill>
        <p:spPr>
          <a:xfrm>
            <a:off x="4147127" y="2493621"/>
            <a:ext cx="4386262" cy="185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p:nvPr/>
        </p:nvSpPr>
        <p:spPr>
          <a:xfrm>
            <a:off x="610610" y="1484453"/>
            <a:ext cx="8304790" cy="345857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pic>
        <p:nvPicPr>
          <p:cNvPr id="154" name="Google Shape;154;p28"/>
          <p:cNvPicPr preferRelativeResize="0"/>
          <p:nvPr/>
        </p:nvPicPr>
        <p:blipFill rotWithShape="1">
          <a:blip r:embed="rId3">
            <a:alphaModFix/>
          </a:blip>
          <a:srcRect b="0" l="0" r="0" t="0"/>
          <a:stretch/>
        </p:blipFill>
        <p:spPr>
          <a:xfrm>
            <a:off x="5129063" y="2047383"/>
            <a:ext cx="3560630" cy="2670472"/>
          </a:xfrm>
          <a:prstGeom prst="rect">
            <a:avLst/>
          </a:prstGeom>
          <a:noFill/>
          <a:ln>
            <a:noFill/>
          </a:ln>
        </p:spPr>
      </p:pic>
      <p:sp>
        <p:nvSpPr>
          <p:cNvPr id="155" name="Google Shape;155;p28"/>
          <p:cNvSpPr txBox="1"/>
          <p:nvPr/>
        </p:nvSpPr>
        <p:spPr>
          <a:xfrm>
            <a:off x="384903" y="200476"/>
            <a:ext cx="6004322"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82500" lnSpcReduction="100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Householder transformation</a:t>
            </a:r>
            <a:endParaRPr sz="1100"/>
          </a:p>
        </p:txBody>
      </p:sp>
      <p:sp>
        <p:nvSpPr>
          <p:cNvPr id="156" name="Google Shape;156;p28"/>
          <p:cNvSpPr txBox="1"/>
          <p:nvPr/>
        </p:nvSpPr>
        <p:spPr>
          <a:xfrm>
            <a:off x="714735" y="1883780"/>
            <a:ext cx="7818655" cy="2331407"/>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QR分解常見的解法有三種Gram-Schmidt orthogonalization, Householder transformation, Givens rotation. </a:t>
            </a:r>
            <a:endParaRPr sz="1100"/>
          </a:p>
          <a:p>
            <a:pPr indent="-203200" lvl="0" marL="342900" marR="0" rtl="0" algn="l">
              <a:spcBef>
                <a:spcPts val="0"/>
              </a:spcBef>
              <a:spcAft>
                <a:spcPts val="0"/>
              </a:spcAft>
              <a:buClr>
                <a:schemeClr val="dk1"/>
              </a:buClr>
              <a:buSzPts val="2100"/>
              <a:buFont typeface="Noto Sans Symbols"/>
              <a:buNone/>
            </a:pPr>
            <a:r>
              <a:t/>
            </a:r>
            <a:endParaRPr sz="2100">
              <a:solidFill>
                <a:schemeClr val="dk1"/>
              </a:solidFill>
              <a:latin typeface="Calibri"/>
              <a:ea typeface="Calibri"/>
              <a:cs typeface="Calibri"/>
              <a:sym typeface="Calibri"/>
            </a:endParaRPr>
          </a:p>
          <a:p>
            <a:pPr indent="-336550" lvl="0" marL="342900" marR="0" rtl="0" algn="l">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Vitis library使用的是Householder transformation。</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336550" lvl="0" marL="342900" marR="0" rtl="0" algn="l">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Householder transformation 是將一</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zh-TW" sz="2100">
                <a:solidFill>
                  <a:schemeClr val="dk1"/>
                </a:solidFill>
                <a:latin typeface="Calibri"/>
                <a:ea typeface="Calibri"/>
                <a:cs typeface="Calibri"/>
                <a:sym typeface="Calibri"/>
              </a:rPr>
              <a:t>	個向量對某個平面進行反射。</a:t>
            </a:r>
            <a:endParaRPr sz="2100">
              <a:solidFill>
                <a:schemeClr val="dk1"/>
              </a:solidFill>
              <a:latin typeface="Calibri"/>
              <a:ea typeface="Calibri"/>
              <a:cs typeface="Calibri"/>
              <a:sym typeface="Calibri"/>
            </a:endParaRPr>
          </a:p>
        </p:txBody>
      </p:sp>
      <p:sp>
        <p:nvSpPr>
          <p:cNvPr id="157" name="Google Shape;157;p28"/>
          <p:cNvSpPr txBox="1"/>
          <p:nvPr/>
        </p:nvSpPr>
        <p:spPr>
          <a:xfrm>
            <a:off x="4360039" y="4273069"/>
            <a:ext cx="2029187" cy="444785"/>
          </a:xfrm>
          <a:prstGeom prst="rect">
            <a:avLst/>
          </a:prstGeom>
          <a:blipFill rotWithShape="1">
            <a:blip r:embed="rId4">
              <a:alphaModFix/>
            </a:blip>
            <a:stretch>
              <a:fillRect b="-2938" l="0" r="0" t="0"/>
            </a:stretch>
          </a:blipFill>
          <a:ln cap="flat" cmpd="sng" w="28575">
            <a:solidFill>
              <a:srgbClr val="1E1E1E"/>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rPr lang="zh-TW" sz="1400">
                <a:latin typeface="Gill Sans"/>
                <a:ea typeface="Gill Sans"/>
                <a:cs typeface="Gill Sans"/>
                <a:sym typeface="Gill Sans"/>
              </a:rPr>
              <a:t> </a:t>
            </a:r>
            <a:endParaRPr sz="1100"/>
          </a:p>
        </p:txBody>
      </p:sp>
      <p:pic>
        <p:nvPicPr>
          <p:cNvPr id="158" name="Google Shape;158;p28"/>
          <p:cNvPicPr preferRelativeResize="0"/>
          <p:nvPr/>
        </p:nvPicPr>
        <p:blipFill>
          <a:blip r:embed="rId5">
            <a:alphaModFix/>
          </a:blip>
          <a:stretch>
            <a:fillRect/>
          </a:stretch>
        </p:blipFill>
        <p:spPr>
          <a:xfrm>
            <a:off x="6645750" y="4273075"/>
            <a:ext cx="1473850" cy="4447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p:nvPr/>
        </p:nvSpPr>
        <p:spPr>
          <a:xfrm>
            <a:off x="610610" y="1484453"/>
            <a:ext cx="8304790" cy="345857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165" name="Google Shape;165;p29"/>
          <p:cNvSpPr txBox="1"/>
          <p:nvPr/>
        </p:nvSpPr>
        <p:spPr>
          <a:xfrm>
            <a:off x="384903" y="200476"/>
            <a:ext cx="6004322"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82500" lnSpcReduction="100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Householder transformation</a:t>
            </a:r>
            <a:endParaRPr sz="1100"/>
          </a:p>
        </p:txBody>
      </p:sp>
      <p:sp>
        <p:nvSpPr>
          <p:cNvPr id="166" name="Google Shape;166;p29"/>
          <p:cNvSpPr txBox="1"/>
          <p:nvPr/>
        </p:nvSpPr>
        <p:spPr>
          <a:xfrm>
            <a:off x="714735" y="1883780"/>
            <a:ext cx="7818655" cy="715580"/>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chemeClr val="dk1"/>
              </a:buClr>
              <a:buSzPts val="2100"/>
              <a:buFont typeface="Noto Sans Symbols"/>
              <a:buChar char="●"/>
            </a:pPr>
            <a:r>
              <a:rPr lang="zh-TW" sz="2100">
                <a:solidFill>
                  <a:schemeClr val="dk1"/>
                </a:solidFill>
                <a:latin typeface="Calibri"/>
                <a:ea typeface="Calibri"/>
                <a:cs typeface="Calibri"/>
                <a:sym typeface="Calibri"/>
              </a:rPr>
              <a:t>我們可以利用這個操作對m x n(m ≥ n)的矩陣A進行QR分解。</a:t>
            </a:r>
            <a:endParaRPr sz="1100"/>
          </a:p>
          <a:p>
            <a:pPr indent="-203200" lvl="0" marL="342900" marR="0" rtl="0" algn="l">
              <a:spcBef>
                <a:spcPts val="0"/>
              </a:spcBef>
              <a:spcAft>
                <a:spcPts val="0"/>
              </a:spcAft>
              <a:buClr>
                <a:schemeClr val="dk1"/>
              </a:buClr>
              <a:buSzPts val="2100"/>
              <a:buFont typeface="Noto Sans Symbols"/>
              <a:buNone/>
            </a:pPr>
            <a:r>
              <a:t/>
            </a:r>
            <a:endParaRPr sz="2100">
              <a:solidFill>
                <a:schemeClr val="dk1"/>
              </a:solidFill>
              <a:latin typeface="Calibri"/>
              <a:ea typeface="Calibri"/>
              <a:cs typeface="Calibri"/>
              <a:sym typeface="Calibri"/>
            </a:endParaRPr>
          </a:p>
        </p:txBody>
      </p:sp>
      <p:pic>
        <p:nvPicPr>
          <p:cNvPr id="167" name="Google Shape;167;p29"/>
          <p:cNvPicPr preferRelativeResize="0"/>
          <p:nvPr/>
        </p:nvPicPr>
        <p:blipFill rotWithShape="1">
          <a:blip r:embed="rId3">
            <a:alphaModFix/>
          </a:blip>
          <a:srcRect b="0" l="0" r="0" t="0"/>
          <a:stretch/>
        </p:blipFill>
        <p:spPr>
          <a:xfrm>
            <a:off x="1288994" y="2342092"/>
            <a:ext cx="2435160" cy="11348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p:nvPr/>
        </p:nvSpPr>
        <p:spPr>
          <a:xfrm>
            <a:off x="610610" y="1488190"/>
            <a:ext cx="8304900" cy="345870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174" name="Google Shape;174;p30"/>
          <p:cNvSpPr txBox="1"/>
          <p:nvPr/>
        </p:nvSpPr>
        <p:spPr>
          <a:xfrm>
            <a:off x="384903" y="200476"/>
            <a:ext cx="6004322"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82500" lnSpcReduction="100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Householder transformation</a:t>
            </a:r>
            <a:endParaRPr sz="1100"/>
          </a:p>
        </p:txBody>
      </p:sp>
      <p:pic>
        <p:nvPicPr>
          <p:cNvPr id="175" name="Google Shape;175;p30"/>
          <p:cNvPicPr preferRelativeResize="0"/>
          <p:nvPr/>
        </p:nvPicPr>
        <p:blipFill rotWithShape="1">
          <a:blip r:embed="rId3">
            <a:alphaModFix/>
          </a:blip>
          <a:srcRect b="0" l="0" r="0" t="0"/>
          <a:stretch/>
        </p:blipFill>
        <p:spPr>
          <a:xfrm>
            <a:off x="2340016" y="3910630"/>
            <a:ext cx="2903574" cy="818139"/>
          </a:xfrm>
          <a:prstGeom prst="rect">
            <a:avLst/>
          </a:prstGeom>
          <a:noFill/>
          <a:ln>
            <a:noFill/>
          </a:ln>
        </p:spPr>
      </p:pic>
      <p:pic>
        <p:nvPicPr>
          <p:cNvPr id="176" name="Google Shape;176;p30"/>
          <p:cNvPicPr preferRelativeResize="0"/>
          <p:nvPr/>
        </p:nvPicPr>
        <p:blipFill rotWithShape="1">
          <a:blip r:embed="rId4">
            <a:alphaModFix/>
          </a:blip>
          <a:srcRect b="0" l="0" r="0" t="0"/>
          <a:stretch/>
        </p:blipFill>
        <p:spPr>
          <a:xfrm>
            <a:off x="5986040" y="3910630"/>
            <a:ext cx="2747315" cy="8614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p:nvPr/>
        </p:nvSpPr>
        <p:spPr>
          <a:xfrm>
            <a:off x="384900" y="1291700"/>
            <a:ext cx="8587200" cy="3805200"/>
          </a:xfrm>
          <a:prstGeom prst="roundRect">
            <a:avLst>
              <a:gd fmla="val 16667" name="adj"/>
            </a:avLst>
          </a:prstGeom>
          <a:solidFill>
            <a:schemeClr val="lt1"/>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183" name="Google Shape;183;p31"/>
          <p:cNvSpPr txBox="1"/>
          <p:nvPr/>
        </p:nvSpPr>
        <p:spPr>
          <a:xfrm>
            <a:off x="384903" y="200476"/>
            <a:ext cx="6004322"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975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Host program</a:t>
            </a:r>
            <a:endParaRPr sz="1100"/>
          </a:p>
        </p:txBody>
      </p:sp>
      <p:sp>
        <p:nvSpPr>
          <p:cNvPr id="184" name="Google Shape;184;p31"/>
          <p:cNvSpPr txBox="1"/>
          <p:nvPr/>
        </p:nvSpPr>
        <p:spPr>
          <a:xfrm>
            <a:off x="727283" y="1384939"/>
            <a:ext cx="4971300" cy="1916400"/>
          </a:xfrm>
          <a:prstGeom prst="rect">
            <a:avLst/>
          </a:prstGeom>
          <a:noFill/>
          <a:ln>
            <a:noFill/>
          </a:ln>
        </p:spPr>
        <p:txBody>
          <a:bodyPr anchorCtr="0" anchor="t" bIns="34275" lIns="68575" spcFirstLastPara="1" rIns="68575" wrap="square" tIns="34275">
            <a:spAutoFit/>
          </a:bodyPr>
          <a:lstStyle/>
          <a:p>
            <a:pPr indent="-342900" lvl="0" marL="342900" marR="0" rtl="0" algn="l">
              <a:spcBef>
                <a:spcPts val="0"/>
              </a:spcBef>
              <a:spcAft>
                <a:spcPts val="0"/>
              </a:spcAft>
              <a:buClr>
                <a:schemeClr val="dk1"/>
              </a:buClr>
              <a:buSzPts val="2400"/>
              <a:buFont typeface="Noto Sans Symbols"/>
              <a:buChar char="●"/>
            </a:pPr>
            <a:r>
              <a:rPr lang="zh-TW" sz="2400">
                <a:solidFill>
                  <a:schemeClr val="dk1"/>
                </a:solidFill>
                <a:latin typeface="Calibri"/>
                <a:ea typeface="Calibri"/>
                <a:cs typeface="Calibri"/>
                <a:sym typeface="Calibri"/>
              </a:rPr>
              <a:t>The structure of host function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zh-TW" sz="2400">
                <a:solidFill>
                  <a:schemeClr val="dk1"/>
                </a:solidFill>
                <a:latin typeface="Calibri"/>
                <a:ea typeface="Calibri"/>
                <a:cs typeface="Calibri"/>
                <a:sym typeface="Calibri"/>
              </a:rPr>
              <a:t>	1. Generate Input matrix A</a:t>
            </a:r>
            <a:endParaRPr sz="1100"/>
          </a:p>
          <a:p>
            <a:pPr indent="0" lvl="0" marL="0" marR="0" rtl="0" algn="l">
              <a:spcBef>
                <a:spcPts val="0"/>
              </a:spcBef>
              <a:spcAft>
                <a:spcPts val="0"/>
              </a:spcAft>
              <a:buNone/>
            </a:pPr>
            <a:r>
              <a:rPr lang="zh-TW" sz="2400">
                <a:solidFill>
                  <a:schemeClr val="dk1"/>
                </a:solidFill>
                <a:latin typeface="Calibri"/>
                <a:ea typeface="Calibri"/>
                <a:cs typeface="Calibri"/>
                <a:sym typeface="Calibri"/>
              </a:rPr>
              <a:t>	2. Get matrix R and β (kernel)</a:t>
            </a:r>
            <a:endParaRPr sz="1100"/>
          </a:p>
          <a:p>
            <a:pPr indent="0" lvl="0" marL="0" marR="0" rtl="0" algn="l">
              <a:spcBef>
                <a:spcPts val="0"/>
              </a:spcBef>
              <a:spcAft>
                <a:spcPts val="0"/>
              </a:spcAft>
              <a:buNone/>
            </a:pPr>
            <a:r>
              <a:rPr lang="zh-TW" sz="2400">
                <a:solidFill>
                  <a:schemeClr val="dk1"/>
                </a:solidFill>
                <a:latin typeface="Calibri"/>
                <a:ea typeface="Calibri"/>
                <a:cs typeface="Calibri"/>
                <a:sym typeface="Calibri"/>
              </a:rPr>
              <a:t>	3. Construct matrix Q</a:t>
            </a:r>
            <a:endParaRPr sz="1100"/>
          </a:p>
          <a:p>
            <a:pPr indent="0" lvl="0" marL="0" marR="0" rtl="0" algn="l">
              <a:spcBef>
                <a:spcPts val="0"/>
              </a:spcBef>
              <a:spcAft>
                <a:spcPts val="0"/>
              </a:spcAft>
              <a:buNone/>
            </a:pPr>
            <a:r>
              <a:rPr lang="zh-TW" sz="2400">
                <a:solidFill>
                  <a:schemeClr val="dk1"/>
                </a:solidFill>
                <a:latin typeface="Calibri"/>
                <a:ea typeface="Calibri"/>
                <a:cs typeface="Calibri"/>
                <a:sym typeface="Calibri"/>
              </a:rPr>
              <a:t>	4. Verify A = QxR</a:t>
            </a:r>
            <a:endParaRPr sz="2400">
              <a:solidFill>
                <a:schemeClr val="dk1"/>
              </a:solidFill>
              <a:latin typeface="Calibri"/>
              <a:ea typeface="Calibri"/>
              <a:cs typeface="Calibri"/>
              <a:sym typeface="Calibri"/>
            </a:endParaRPr>
          </a:p>
        </p:txBody>
      </p:sp>
      <p:sp>
        <p:nvSpPr>
          <p:cNvPr id="185" name="Google Shape;185;p31"/>
          <p:cNvSpPr txBox="1"/>
          <p:nvPr/>
        </p:nvSpPr>
        <p:spPr>
          <a:xfrm>
            <a:off x="727275" y="3352725"/>
            <a:ext cx="5892300" cy="1654800"/>
          </a:xfrm>
          <a:prstGeom prst="rect">
            <a:avLst/>
          </a:prstGeom>
          <a:solidFill>
            <a:srgbClr val="FDECD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TW">
                <a:solidFill>
                  <a:srgbClr val="795E26"/>
                </a:solidFill>
                <a:latin typeface="Consolas"/>
                <a:ea typeface="Consolas"/>
                <a:cs typeface="Consolas"/>
                <a:sym typeface="Consolas"/>
              </a:rPr>
              <a:t>int main(){</a:t>
            </a:r>
            <a:endParaRPr>
              <a:solidFill>
                <a:srgbClr val="795E26"/>
              </a:solidFill>
              <a:latin typeface="Consolas"/>
              <a:ea typeface="Consolas"/>
              <a:cs typeface="Consolas"/>
              <a:sym typeface="Consolas"/>
            </a:endParaRPr>
          </a:p>
          <a:p>
            <a:pPr indent="0" lvl="0" marL="0" marR="0" rtl="0" algn="l">
              <a:spcBef>
                <a:spcPts val="0"/>
              </a:spcBef>
              <a:spcAft>
                <a:spcPts val="0"/>
              </a:spcAft>
              <a:buNone/>
            </a:pPr>
            <a:r>
              <a:rPr lang="zh-TW">
                <a:solidFill>
                  <a:srgbClr val="795E26"/>
                </a:solidFill>
                <a:latin typeface="Consolas"/>
                <a:ea typeface="Consolas"/>
                <a:cs typeface="Consolas"/>
                <a:sym typeface="Consolas"/>
              </a:rPr>
              <a:t>    </a:t>
            </a:r>
            <a:r>
              <a:rPr b="0" lang="zh-TW">
                <a:solidFill>
                  <a:srgbClr val="795E26"/>
                </a:solidFill>
                <a:latin typeface="Consolas"/>
                <a:ea typeface="Consolas"/>
                <a:cs typeface="Consolas"/>
                <a:sym typeface="Consolas"/>
              </a:rPr>
              <a:t>matGen</a:t>
            </a:r>
            <a:r>
              <a:rPr b="0" lang="zh-TW">
                <a:solidFill>
                  <a:srgbClr val="000000"/>
                </a:solidFill>
                <a:latin typeface="Consolas"/>
                <a:ea typeface="Consolas"/>
                <a:cs typeface="Consolas"/>
                <a:sym typeface="Consolas"/>
              </a:rPr>
              <a:t>(row, col, A);</a:t>
            </a:r>
            <a:endParaRPr/>
          </a:p>
          <a:p>
            <a:pPr indent="0" lvl="0" marL="0" marR="0" rtl="0" algn="l">
              <a:spcBef>
                <a:spcPts val="0"/>
              </a:spcBef>
              <a:spcAft>
                <a:spcPts val="0"/>
              </a:spcAft>
              <a:buNone/>
            </a:pPr>
            <a:r>
              <a:rPr b="0" lang="zh-TW">
                <a:solidFill>
                  <a:srgbClr val="000000"/>
                </a:solidFill>
                <a:latin typeface="Consolas"/>
                <a:ea typeface="Consolas"/>
                <a:cs typeface="Consolas"/>
                <a:sym typeface="Consolas"/>
              </a:rPr>
              <a:t> </a:t>
            </a:r>
            <a:r>
              <a:rPr lang="zh-TW">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q</a:t>
            </a:r>
            <a:r>
              <a:rPr lang="zh-TW">
                <a:solidFill>
                  <a:schemeClr val="dk1"/>
                </a:solidFill>
                <a:highlight>
                  <a:srgbClr val="FDECD0"/>
                </a:highlight>
                <a:latin typeface="Consolas"/>
                <a:ea typeface="Consolas"/>
                <a:cs typeface="Consolas"/>
                <a:sym typeface="Consolas"/>
              </a:rPr>
              <a:t>.</a:t>
            </a:r>
            <a:r>
              <a:rPr lang="zh-TW">
                <a:solidFill>
                  <a:srgbClr val="795E26"/>
                </a:solidFill>
                <a:highlight>
                  <a:srgbClr val="FDECD0"/>
                </a:highlight>
                <a:latin typeface="Consolas"/>
                <a:ea typeface="Consolas"/>
                <a:cs typeface="Consolas"/>
                <a:sym typeface="Consolas"/>
              </a:rPr>
              <a:t>enqueueTask</a:t>
            </a:r>
            <a:r>
              <a:rPr lang="zh-TW">
                <a:solidFill>
                  <a:schemeClr val="dk1"/>
                </a:solidFill>
                <a:highlight>
                  <a:srgbClr val="FDECD0"/>
                </a:highlight>
                <a:latin typeface="Consolas"/>
                <a:ea typeface="Consolas"/>
                <a:cs typeface="Consolas"/>
                <a:sym typeface="Consolas"/>
              </a:rPr>
              <a:t>(kernel_geqrf_0,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a:t>
            </a:r>
            <a:endParaRPr>
              <a:solidFill>
                <a:srgbClr val="267F99"/>
              </a:solidFill>
              <a:highlight>
                <a:srgbClr val="FDECD0"/>
              </a:highlight>
              <a:latin typeface="Consolas"/>
              <a:ea typeface="Consolas"/>
              <a:cs typeface="Consolas"/>
              <a:sym typeface="Consolas"/>
            </a:endParaRPr>
          </a:p>
          <a:p>
            <a:pPr indent="0" lvl="0" marL="0" marR="0" rtl="0" algn="l">
              <a:spcBef>
                <a:spcPts val="0"/>
              </a:spcBef>
              <a:spcAft>
                <a:spcPts val="0"/>
              </a:spcAft>
              <a:buNone/>
            </a:pPr>
            <a:r>
              <a:rPr b="0" lang="zh-TW">
                <a:solidFill>
                  <a:srgbClr val="000000"/>
                </a:solidFill>
                <a:latin typeface="Consolas"/>
                <a:ea typeface="Consolas"/>
                <a:cs typeface="Consolas"/>
                <a:sym typeface="Consolas"/>
              </a:rPr>
              <a:t>    </a:t>
            </a:r>
            <a:r>
              <a:rPr b="0" lang="zh-TW">
                <a:solidFill>
                  <a:srgbClr val="795E26"/>
                </a:solidFill>
                <a:latin typeface="Consolas"/>
                <a:ea typeface="Consolas"/>
                <a:cs typeface="Consolas"/>
                <a:sym typeface="Consolas"/>
              </a:rPr>
              <a:t>constructQ</a:t>
            </a:r>
            <a:r>
              <a:rPr b="0" lang="zh-TW">
                <a:solidFill>
                  <a:srgbClr val="000000"/>
                </a:solidFill>
                <a:latin typeface="Consolas"/>
                <a:ea typeface="Consolas"/>
                <a:cs typeface="Consolas"/>
                <a:sym typeface="Consolas"/>
              </a:rPr>
              <a:t>(R, beta, Q);</a:t>
            </a:r>
            <a:br>
              <a:rPr b="0" lang="zh-TW">
                <a:solidFill>
                  <a:srgbClr val="000000"/>
                </a:solidFill>
                <a:latin typeface="Consolas"/>
                <a:ea typeface="Consolas"/>
                <a:cs typeface="Consolas"/>
                <a:sym typeface="Consolas"/>
              </a:rPr>
            </a:br>
            <a:r>
              <a:rPr b="0" lang="zh-TW">
                <a:solidFill>
                  <a:srgbClr val="000000"/>
                </a:solidFill>
                <a:latin typeface="Consolas"/>
                <a:ea typeface="Consolas"/>
                <a:cs typeface="Consolas"/>
                <a:sym typeface="Consolas"/>
              </a:rPr>
              <a:t>    </a:t>
            </a:r>
            <a:r>
              <a:rPr b="0" lang="zh-TW">
                <a:solidFill>
                  <a:srgbClr val="795E26"/>
                </a:solidFill>
                <a:latin typeface="Consolas"/>
                <a:ea typeface="Consolas"/>
                <a:cs typeface="Consolas"/>
                <a:sym typeface="Consolas"/>
              </a:rPr>
              <a:t>matrixMult</a:t>
            </a:r>
            <a:r>
              <a:rPr b="0" lang="zh-TW">
                <a:solidFill>
                  <a:srgbClr val="000000"/>
                </a:solidFill>
                <a:latin typeface="Consolas"/>
                <a:ea typeface="Consolas"/>
                <a:cs typeface="Consolas"/>
                <a:sym typeface="Consolas"/>
              </a:rPr>
              <a:t>(Q, R, A);</a:t>
            </a:r>
            <a:endParaRPr b="0">
              <a:solidFill>
                <a:srgbClr val="000000"/>
              </a:solidFill>
              <a:latin typeface="Consolas"/>
              <a:ea typeface="Consolas"/>
              <a:cs typeface="Consolas"/>
              <a:sym typeface="Consolas"/>
            </a:endParaRPr>
          </a:p>
          <a:p>
            <a:pPr indent="0" lvl="0" marL="0" rtl="0" algn="l">
              <a:lnSpc>
                <a:spcPct val="135714"/>
              </a:lnSpc>
              <a:spcBef>
                <a:spcPts val="0"/>
              </a:spcBef>
              <a:spcAft>
                <a:spcPts val="0"/>
              </a:spcAft>
              <a:buSzPts val="1100"/>
              <a:buNone/>
            </a:pPr>
            <a:r>
              <a:rPr lang="zh-TW">
                <a:solidFill>
                  <a:srgbClr val="795E26"/>
                </a:solidFill>
                <a:highlight>
                  <a:srgbClr val="FDECD0"/>
                </a:highlight>
                <a:latin typeface="Consolas"/>
                <a:ea typeface="Consolas"/>
                <a:cs typeface="Consolas"/>
                <a:sym typeface="Consolas"/>
              </a:rPr>
              <a:t>compareMatrices</a:t>
            </a:r>
            <a:r>
              <a:rPr lang="zh-TW">
                <a:solidFill>
                  <a:schemeClr val="dk1"/>
                </a:solidFill>
                <a:highlight>
                  <a:srgbClr val="FDECD0"/>
                </a:highlight>
                <a:latin typeface="Consolas"/>
                <a:ea typeface="Consolas"/>
                <a:cs typeface="Consolas"/>
                <a:sym typeface="Consolas"/>
              </a:rPr>
              <a:t>&lt;</a:t>
            </a:r>
            <a:r>
              <a:rPr lang="zh-TW">
                <a:solidFill>
                  <a:srgbClr val="0000FF"/>
                </a:solidFill>
                <a:highlight>
                  <a:srgbClr val="FDECD0"/>
                </a:highlight>
                <a:latin typeface="Consolas"/>
                <a:ea typeface="Consolas"/>
                <a:cs typeface="Consolas"/>
                <a:sym typeface="Consolas"/>
              </a:rPr>
              <a:t>double</a:t>
            </a:r>
            <a:r>
              <a:rPr lang="zh-TW">
                <a:solidFill>
                  <a:schemeClr val="dk1"/>
                </a:solidFill>
                <a:highlight>
                  <a:srgbClr val="FDECD0"/>
                </a:highlight>
                <a:latin typeface="Consolas"/>
                <a:ea typeface="Consolas"/>
                <a:cs typeface="Consolas"/>
                <a:sym typeface="Consolas"/>
              </a:rPr>
              <a:t>&gt;(</a:t>
            </a:r>
            <a:r>
              <a:rPr lang="zh-TW">
                <a:solidFill>
                  <a:srgbClr val="001080"/>
                </a:solidFill>
                <a:highlight>
                  <a:srgbClr val="FDECD0"/>
                </a:highlight>
                <a:latin typeface="Consolas"/>
                <a:ea typeface="Consolas"/>
                <a:cs typeface="Consolas"/>
                <a:sym typeface="Consolas"/>
              </a:rPr>
              <a:t>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dataA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numRow</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a:t>
            </a:r>
            <a:endParaRPr>
              <a:highlight>
                <a:srgbClr val="FDECD0"/>
              </a:highlight>
              <a:latin typeface="Consolas"/>
              <a:ea typeface="Consolas"/>
              <a:cs typeface="Consolas"/>
              <a:sym typeface="Consolas"/>
            </a:endParaRPr>
          </a:p>
          <a:p>
            <a:pPr indent="0" lvl="0" marL="0" marR="0" rtl="0" algn="l">
              <a:spcBef>
                <a:spcPts val="0"/>
              </a:spcBef>
              <a:spcAft>
                <a:spcPts val="0"/>
              </a:spcAft>
              <a:buNone/>
            </a:pPr>
            <a:r>
              <a:rPr lang="zh-TW">
                <a:solidFill>
                  <a:srgbClr val="000000"/>
                </a:solidFill>
                <a:latin typeface="Consolas"/>
                <a:ea typeface="Consolas"/>
                <a:cs typeface="Consolas"/>
                <a:sym typeface="Consolas"/>
              </a:rPr>
              <a:t>}</a:t>
            </a:r>
            <a:endParaRPr b="0">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p:nvPr/>
        </p:nvSpPr>
        <p:spPr>
          <a:xfrm>
            <a:off x="419600" y="1484450"/>
            <a:ext cx="6197700" cy="2019900"/>
          </a:xfrm>
          <a:prstGeom prst="roundRect">
            <a:avLst>
              <a:gd fmla="val 16667" name="adj"/>
            </a:avLst>
          </a:prstGeom>
          <a:solidFill>
            <a:srgbClr val="FDECD0"/>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
        <p:nvSpPr>
          <p:cNvPr id="192" name="Google Shape;192;p32"/>
          <p:cNvSpPr txBox="1"/>
          <p:nvPr/>
        </p:nvSpPr>
        <p:spPr>
          <a:xfrm>
            <a:off x="384903" y="200476"/>
            <a:ext cx="6004322" cy="973836"/>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37150" lIns="137150" spcFirstLastPara="1" rIns="137150" wrap="square" tIns="137150">
            <a:normAutofit fontScale="97500"/>
          </a:bodyPr>
          <a:lstStyle/>
          <a:p>
            <a:pPr indent="0" lvl="0" marL="0" marR="0" rtl="0" algn="ctr">
              <a:lnSpc>
                <a:spcPct val="90000"/>
              </a:lnSpc>
              <a:spcBef>
                <a:spcPts val="0"/>
              </a:spcBef>
              <a:spcAft>
                <a:spcPts val="0"/>
              </a:spcAft>
              <a:buClr>
                <a:srgbClr val="262626"/>
              </a:buClr>
              <a:buSzPct val="100000"/>
              <a:buFont typeface="Calibri"/>
              <a:buNone/>
            </a:pPr>
            <a:r>
              <a:rPr b="1" lang="zh-TW" sz="4100" cap="none">
                <a:solidFill>
                  <a:srgbClr val="262626"/>
                </a:solidFill>
                <a:latin typeface="Calibri"/>
                <a:ea typeface="Calibri"/>
                <a:cs typeface="Calibri"/>
                <a:sym typeface="Calibri"/>
              </a:rPr>
              <a:t>Host program</a:t>
            </a:r>
            <a:endParaRPr sz="1100"/>
          </a:p>
        </p:txBody>
      </p:sp>
      <p:sp>
        <p:nvSpPr>
          <p:cNvPr id="193" name="Google Shape;193;p32"/>
          <p:cNvSpPr txBox="1"/>
          <p:nvPr/>
        </p:nvSpPr>
        <p:spPr>
          <a:xfrm>
            <a:off x="637700" y="1642100"/>
            <a:ext cx="5892300" cy="1654800"/>
          </a:xfrm>
          <a:prstGeom prst="rect">
            <a:avLst/>
          </a:prstGeom>
          <a:solidFill>
            <a:srgbClr val="FDECD0"/>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TW">
                <a:solidFill>
                  <a:srgbClr val="795E26"/>
                </a:solidFill>
                <a:latin typeface="Consolas"/>
                <a:ea typeface="Consolas"/>
                <a:cs typeface="Consolas"/>
                <a:sym typeface="Consolas"/>
              </a:rPr>
              <a:t>int main(){</a:t>
            </a:r>
            <a:endParaRPr>
              <a:solidFill>
                <a:srgbClr val="795E26"/>
              </a:solidFill>
              <a:latin typeface="Consolas"/>
              <a:ea typeface="Consolas"/>
              <a:cs typeface="Consolas"/>
              <a:sym typeface="Consolas"/>
            </a:endParaRPr>
          </a:p>
          <a:p>
            <a:pPr indent="0" lvl="0" marL="0" marR="0" rtl="0" algn="l">
              <a:spcBef>
                <a:spcPts val="0"/>
              </a:spcBef>
              <a:spcAft>
                <a:spcPts val="0"/>
              </a:spcAft>
              <a:buNone/>
            </a:pPr>
            <a:r>
              <a:rPr lang="zh-TW">
                <a:solidFill>
                  <a:srgbClr val="795E26"/>
                </a:solidFill>
                <a:latin typeface="Consolas"/>
                <a:ea typeface="Consolas"/>
                <a:cs typeface="Consolas"/>
                <a:sym typeface="Consolas"/>
              </a:rPr>
              <a:t>    </a:t>
            </a:r>
            <a:r>
              <a:rPr b="0" lang="zh-TW">
                <a:solidFill>
                  <a:srgbClr val="795E26"/>
                </a:solidFill>
                <a:latin typeface="Consolas"/>
                <a:ea typeface="Consolas"/>
                <a:cs typeface="Consolas"/>
                <a:sym typeface="Consolas"/>
              </a:rPr>
              <a:t>matGen</a:t>
            </a:r>
            <a:r>
              <a:rPr b="0" lang="zh-TW">
                <a:solidFill>
                  <a:srgbClr val="000000"/>
                </a:solidFill>
                <a:latin typeface="Consolas"/>
                <a:ea typeface="Consolas"/>
                <a:cs typeface="Consolas"/>
                <a:sym typeface="Consolas"/>
              </a:rPr>
              <a:t>(row, col, A);</a:t>
            </a:r>
            <a:endParaRPr/>
          </a:p>
          <a:p>
            <a:pPr indent="0" lvl="0" marL="0" marR="0" rtl="0" algn="l">
              <a:spcBef>
                <a:spcPts val="0"/>
              </a:spcBef>
              <a:spcAft>
                <a:spcPts val="0"/>
              </a:spcAft>
              <a:buNone/>
            </a:pPr>
            <a:r>
              <a:rPr b="0" lang="zh-TW">
                <a:solidFill>
                  <a:srgbClr val="000000"/>
                </a:solidFill>
                <a:latin typeface="Consolas"/>
                <a:ea typeface="Consolas"/>
                <a:cs typeface="Consolas"/>
                <a:sym typeface="Consolas"/>
              </a:rPr>
              <a:t> </a:t>
            </a:r>
            <a:r>
              <a:rPr lang="zh-TW">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q</a:t>
            </a:r>
            <a:r>
              <a:rPr lang="zh-TW">
                <a:solidFill>
                  <a:schemeClr val="dk1"/>
                </a:solidFill>
                <a:highlight>
                  <a:srgbClr val="FDECD0"/>
                </a:highlight>
                <a:latin typeface="Consolas"/>
                <a:ea typeface="Consolas"/>
                <a:cs typeface="Consolas"/>
                <a:sym typeface="Consolas"/>
              </a:rPr>
              <a:t>.</a:t>
            </a:r>
            <a:r>
              <a:rPr lang="zh-TW">
                <a:solidFill>
                  <a:srgbClr val="795E26"/>
                </a:solidFill>
                <a:highlight>
                  <a:srgbClr val="FDECD0"/>
                </a:highlight>
                <a:latin typeface="Consolas"/>
                <a:ea typeface="Consolas"/>
                <a:cs typeface="Consolas"/>
                <a:sym typeface="Consolas"/>
              </a:rPr>
              <a:t>enqueueTask</a:t>
            </a:r>
            <a:r>
              <a:rPr lang="zh-TW">
                <a:solidFill>
                  <a:schemeClr val="dk1"/>
                </a:solidFill>
                <a:highlight>
                  <a:srgbClr val="FDECD0"/>
                </a:highlight>
                <a:latin typeface="Consolas"/>
                <a:ea typeface="Consolas"/>
                <a:cs typeface="Consolas"/>
                <a:sym typeface="Consolas"/>
              </a:rPr>
              <a:t>(kernel_geqrf_0,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 </a:t>
            </a:r>
            <a:r>
              <a:rPr lang="zh-TW">
                <a:solidFill>
                  <a:srgbClr val="0000FF"/>
                </a:solidFill>
                <a:highlight>
                  <a:srgbClr val="FDECD0"/>
                </a:highlight>
                <a:latin typeface="Consolas"/>
                <a:ea typeface="Consolas"/>
                <a:cs typeface="Consolas"/>
                <a:sym typeface="Consolas"/>
              </a:rPr>
              <a:t>nullptr</a:t>
            </a:r>
            <a:r>
              <a:rPr lang="zh-TW">
                <a:solidFill>
                  <a:schemeClr val="dk1"/>
                </a:solidFill>
                <a:highlight>
                  <a:srgbClr val="FDECD0"/>
                </a:highlight>
                <a:latin typeface="Consolas"/>
                <a:ea typeface="Consolas"/>
                <a:cs typeface="Consolas"/>
                <a:sym typeface="Consolas"/>
              </a:rPr>
              <a:t>);</a:t>
            </a:r>
            <a:endParaRPr>
              <a:solidFill>
                <a:srgbClr val="267F99"/>
              </a:solidFill>
              <a:highlight>
                <a:srgbClr val="FDECD0"/>
              </a:highlight>
              <a:latin typeface="Consolas"/>
              <a:ea typeface="Consolas"/>
              <a:cs typeface="Consolas"/>
              <a:sym typeface="Consolas"/>
            </a:endParaRPr>
          </a:p>
          <a:p>
            <a:pPr indent="0" lvl="0" marL="0" marR="0" rtl="0" algn="l">
              <a:spcBef>
                <a:spcPts val="0"/>
              </a:spcBef>
              <a:spcAft>
                <a:spcPts val="0"/>
              </a:spcAft>
              <a:buNone/>
            </a:pPr>
            <a:r>
              <a:rPr b="0" lang="zh-TW">
                <a:solidFill>
                  <a:srgbClr val="000000"/>
                </a:solidFill>
                <a:latin typeface="Consolas"/>
                <a:ea typeface="Consolas"/>
                <a:cs typeface="Consolas"/>
                <a:sym typeface="Consolas"/>
              </a:rPr>
              <a:t>    </a:t>
            </a:r>
            <a:r>
              <a:rPr b="0" lang="zh-TW">
                <a:solidFill>
                  <a:srgbClr val="795E26"/>
                </a:solidFill>
                <a:latin typeface="Consolas"/>
                <a:ea typeface="Consolas"/>
                <a:cs typeface="Consolas"/>
                <a:sym typeface="Consolas"/>
              </a:rPr>
              <a:t>constructQ</a:t>
            </a:r>
            <a:r>
              <a:rPr b="0" lang="zh-TW">
                <a:solidFill>
                  <a:srgbClr val="000000"/>
                </a:solidFill>
                <a:latin typeface="Consolas"/>
                <a:ea typeface="Consolas"/>
                <a:cs typeface="Consolas"/>
                <a:sym typeface="Consolas"/>
              </a:rPr>
              <a:t>(R, beta, Q);</a:t>
            </a:r>
            <a:br>
              <a:rPr b="0" lang="zh-TW">
                <a:solidFill>
                  <a:srgbClr val="000000"/>
                </a:solidFill>
                <a:latin typeface="Consolas"/>
                <a:ea typeface="Consolas"/>
                <a:cs typeface="Consolas"/>
                <a:sym typeface="Consolas"/>
              </a:rPr>
            </a:br>
            <a:r>
              <a:rPr b="0" lang="zh-TW">
                <a:solidFill>
                  <a:srgbClr val="000000"/>
                </a:solidFill>
                <a:latin typeface="Consolas"/>
                <a:ea typeface="Consolas"/>
                <a:cs typeface="Consolas"/>
                <a:sym typeface="Consolas"/>
              </a:rPr>
              <a:t>    </a:t>
            </a:r>
            <a:r>
              <a:rPr b="0" lang="zh-TW">
                <a:solidFill>
                  <a:srgbClr val="795E26"/>
                </a:solidFill>
                <a:latin typeface="Consolas"/>
                <a:ea typeface="Consolas"/>
                <a:cs typeface="Consolas"/>
                <a:sym typeface="Consolas"/>
              </a:rPr>
              <a:t>matrixMult</a:t>
            </a:r>
            <a:r>
              <a:rPr b="0" lang="zh-TW">
                <a:solidFill>
                  <a:srgbClr val="000000"/>
                </a:solidFill>
                <a:latin typeface="Consolas"/>
                <a:ea typeface="Consolas"/>
                <a:cs typeface="Consolas"/>
                <a:sym typeface="Consolas"/>
              </a:rPr>
              <a:t>(Q, R, A);</a:t>
            </a:r>
            <a:endParaRPr b="0">
              <a:solidFill>
                <a:srgbClr val="000000"/>
              </a:solidFill>
              <a:latin typeface="Consolas"/>
              <a:ea typeface="Consolas"/>
              <a:cs typeface="Consolas"/>
              <a:sym typeface="Consolas"/>
            </a:endParaRPr>
          </a:p>
          <a:p>
            <a:pPr indent="0" lvl="0" marL="0" rtl="0" algn="l">
              <a:lnSpc>
                <a:spcPct val="135714"/>
              </a:lnSpc>
              <a:spcBef>
                <a:spcPts val="0"/>
              </a:spcBef>
              <a:spcAft>
                <a:spcPts val="0"/>
              </a:spcAft>
              <a:buSzPts val="1100"/>
              <a:buNone/>
            </a:pPr>
            <a:r>
              <a:rPr lang="zh-TW">
                <a:solidFill>
                  <a:srgbClr val="795E26"/>
                </a:solidFill>
                <a:highlight>
                  <a:srgbClr val="FDECD0"/>
                </a:highlight>
                <a:latin typeface="Consolas"/>
                <a:ea typeface="Consolas"/>
                <a:cs typeface="Consolas"/>
                <a:sym typeface="Consolas"/>
              </a:rPr>
              <a:t>compareMatrices</a:t>
            </a:r>
            <a:r>
              <a:rPr lang="zh-TW">
                <a:solidFill>
                  <a:schemeClr val="dk1"/>
                </a:solidFill>
                <a:highlight>
                  <a:srgbClr val="FDECD0"/>
                </a:highlight>
                <a:latin typeface="Consolas"/>
                <a:ea typeface="Consolas"/>
                <a:cs typeface="Consolas"/>
                <a:sym typeface="Consolas"/>
              </a:rPr>
              <a:t>&lt;</a:t>
            </a:r>
            <a:r>
              <a:rPr lang="zh-TW">
                <a:solidFill>
                  <a:srgbClr val="0000FF"/>
                </a:solidFill>
                <a:highlight>
                  <a:srgbClr val="FDECD0"/>
                </a:highlight>
                <a:latin typeface="Consolas"/>
                <a:ea typeface="Consolas"/>
                <a:cs typeface="Consolas"/>
                <a:sym typeface="Consolas"/>
              </a:rPr>
              <a:t>double</a:t>
            </a:r>
            <a:r>
              <a:rPr lang="zh-TW">
                <a:solidFill>
                  <a:schemeClr val="dk1"/>
                </a:solidFill>
                <a:highlight>
                  <a:srgbClr val="FDECD0"/>
                </a:highlight>
                <a:latin typeface="Consolas"/>
                <a:ea typeface="Consolas"/>
                <a:cs typeface="Consolas"/>
                <a:sym typeface="Consolas"/>
              </a:rPr>
              <a:t>&gt;(</a:t>
            </a:r>
            <a:r>
              <a:rPr lang="zh-TW">
                <a:solidFill>
                  <a:srgbClr val="001080"/>
                </a:solidFill>
                <a:highlight>
                  <a:srgbClr val="FDECD0"/>
                </a:highlight>
                <a:latin typeface="Consolas"/>
                <a:ea typeface="Consolas"/>
                <a:cs typeface="Consolas"/>
                <a:sym typeface="Consolas"/>
              </a:rPr>
              <a:t>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dataA</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numRow</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 </a:t>
            </a:r>
            <a:r>
              <a:rPr lang="zh-TW">
                <a:solidFill>
                  <a:srgbClr val="001080"/>
                </a:solidFill>
                <a:highlight>
                  <a:srgbClr val="FDECD0"/>
                </a:highlight>
                <a:latin typeface="Consolas"/>
                <a:ea typeface="Consolas"/>
                <a:cs typeface="Consolas"/>
                <a:sym typeface="Consolas"/>
              </a:rPr>
              <a:t>numCol</a:t>
            </a:r>
            <a:r>
              <a:rPr lang="zh-TW">
                <a:solidFill>
                  <a:schemeClr val="dk1"/>
                </a:solidFill>
                <a:highlight>
                  <a:srgbClr val="FDECD0"/>
                </a:highlight>
                <a:latin typeface="Consolas"/>
                <a:ea typeface="Consolas"/>
                <a:cs typeface="Consolas"/>
                <a:sym typeface="Consolas"/>
              </a:rPr>
              <a:t>);</a:t>
            </a:r>
            <a:endParaRPr>
              <a:highlight>
                <a:srgbClr val="FDECD0"/>
              </a:highlight>
              <a:latin typeface="Consolas"/>
              <a:ea typeface="Consolas"/>
              <a:cs typeface="Consolas"/>
              <a:sym typeface="Consolas"/>
            </a:endParaRPr>
          </a:p>
          <a:p>
            <a:pPr indent="0" lvl="0" marL="0" marR="0" rtl="0" algn="l">
              <a:spcBef>
                <a:spcPts val="0"/>
              </a:spcBef>
              <a:spcAft>
                <a:spcPts val="0"/>
              </a:spcAft>
              <a:buNone/>
            </a:pPr>
            <a:r>
              <a:rPr lang="zh-TW">
                <a:solidFill>
                  <a:srgbClr val="000000"/>
                </a:solidFill>
                <a:latin typeface="Consolas"/>
                <a:ea typeface="Consolas"/>
                <a:cs typeface="Consolas"/>
                <a:sym typeface="Consolas"/>
              </a:rPr>
              <a:t>}</a:t>
            </a:r>
            <a:endParaRPr b="0">
              <a:solidFill>
                <a:srgbClr val="000000"/>
              </a:solidFill>
              <a:latin typeface="Consolas"/>
              <a:ea typeface="Consolas"/>
              <a:cs typeface="Consolas"/>
              <a:sym typeface="Consolas"/>
            </a:endParaRPr>
          </a:p>
        </p:txBody>
      </p:sp>
      <p:sp>
        <p:nvSpPr>
          <p:cNvPr id="194" name="Google Shape;194;p32"/>
          <p:cNvSpPr txBox="1"/>
          <p:nvPr/>
        </p:nvSpPr>
        <p:spPr>
          <a:xfrm>
            <a:off x="1888150" y="4516125"/>
            <a:ext cx="619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Gill Sans"/>
                <a:ea typeface="Gill Sans"/>
                <a:cs typeface="Gill Sans"/>
                <a:sym typeface="Gill Sans"/>
              </a:rPr>
              <a:t>→ Host memory and Global memory are declared, and their sizes are the same.</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ctrTitle"/>
          </p:nvPr>
        </p:nvSpPr>
        <p:spPr>
          <a:xfrm>
            <a:off x="332825" y="142200"/>
            <a:ext cx="6143400" cy="97380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fontScale="90000"/>
          </a:bodyPr>
          <a:lstStyle/>
          <a:p>
            <a:pPr indent="0" lvl="0" marL="0" rtl="0" algn="ctr">
              <a:lnSpc>
                <a:spcPct val="90000"/>
              </a:lnSpc>
              <a:spcBef>
                <a:spcPts val="0"/>
              </a:spcBef>
              <a:spcAft>
                <a:spcPts val="0"/>
              </a:spcAft>
              <a:buClr>
                <a:srgbClr val="262626"/>
              </a:buClr>
              <a:buSzPct val="100000"/>
              <a:buFont typeface="Calibri"/>
              <a:buNone/>
            </a:pPr>
            <a:r>
              <a:rPr b="1" lang="zh-TW" sz="3300">
                <a:latin typeface="Calibri"/>
                <a:ea typeface="Calibri"/>
                <a:cs typeface="Calibri"/>
                <a:sym typeface="Calibri"/>
              </a:rPr>
              <a:t>Kernel Function(kernel_geqrf.cpp)</a:t>
            </a:r>
            <a:endParaRPr b="1" sz="2700" cap="none"/>
          </a:p>
        </p:txBody>
      </p:sp>
      <p:pic>
        <p:nvPicPr>
          <p:cNvPr id="201" name="Google Shape;201;p33"/>
          <p:cNvPicPr preferRelativeResize="0"/>
          <p:nvPr/>
        </p:nvPicPr>
        <p:blipFill>
          <a:blip r:embed="rId3">
            <a:alphaModFix/>
          </a:blip>
          <a:stretch>
            <a:fillRect/>
          </a:stretch>
        </p:blipFill>
        <p:spPr>
          <a:xfrm>
            <a:off x="332825" y="1247575"/>
            <a:ext cx="4481027" cy="3722699"/>
          </a:xfrm>
          <a:prstGeom prst="rect">
            <a:avLst/>
          </a:prstGeom>
          <a:noFill/>
          <a:ln>
            <a:noFill/>
          </a:ln>
        </p:spPr>
      </p:pic>
      <p:sp>
        <p:nvSpPr>
          <p:cNvPr id="202" name="Google Shape;202;p33"/>
          <p:cNvSpPr/>
          <p:nvPr/>
        </p:nvSpPr>
        <p:spPr>
          <a:xfrm>
            <a:off x="843350" y="3217275"/>
            <a:ext cx="3904500" cy="197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