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sldIdLst>
    <p:sldId id="256" r:id="rId3"/>
    <p:sldId id="301" r:id="rId4"/>
    <p:sldId id="281" r:id="rId5"/>
    <p:sldId id="266" r:id="rId6"/>
    <p:sldId id="291" r:id="rId7"/>
    <p:sldId id="292" r:id="rId8"/>
    <p:sldId id="293" r:id="rId9"/>
    <p:sldId id="294" r:id="rId10"/>
    <p:sldId id="295" r:id="rId11"/>
    <p:sldId id="297" r:id="rId12"/>
    <p:sldId id="298" r:id="rId13"/>
    <p:sldId id="299" r:id="rId14"/>
    <p:sldId id="300" r:id="rId15"/>
    <p:sldId id="271" r:id="rId16"/>
    <p:sldId id="274" r:id="rId17"/>
    <p:sldId id="302" r:id="rId18"/>
    <p:sldId id="316" r:id="rId1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9F53"/>
    <a:srgbClr val="908B52"/>
    <a:srgbClr val="93634C"/>
    <a:srgbClr val="94634C"/>
    <a:srgbClr val="EA718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633"/>
  </p:normalViewPr>
  <p:slideViewPr>
    <p:cSldViewPr showGuides="1">
      <p:cViewPr varScale="1">
        <p:scale>
          <a:sx n="72" d="100"/>
          <a:sy n="72" d="100"/>
        </p:scale>
        <p:origin x="-744" y="-96"/>
      </p:cViewPr>
      <p:guideLst>
        <p:guide orient="horz" pos="2110"/>
        <p:guide pos="3019"/>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fld id="{9A0DB2DC-4C9A-4742-B13C-FB6460FD3503}" type="slidenum">
              <a:rPr lang="zh-CN" altLang="en-US" sz="1200" dirty="0"/>
              <a:pPr lvl="0" algn="r" eaLnBrk="1" hangingPunct="1"/>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zh-CN" altLang="en-US" dirty="0"/>
              <a:pPr lvl="0" eaLnBrk="1" hangingPunct="1"/>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zh-CN" altLang="en-US" dirty="0"/>
              <a:pPr lvl="0" eaLnBrk="1" hangingPunct="1"/>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4" name="任意多边形 13"/>
          <p:cNvSpPr/>
          <p:nvPr/>
        </p:nvSpPr>
        <p:spPr bwMode="auto">
          <a:xfrm>
            <a:off x="1476375" y="1922463"/>
            <a:ext cx="7667625" cy="2659063"/>
          </a:xfrm>
          <a:custGeom>
            <a:avLst/>
            <a:gdLst>
              <a:gd name="connsiteX0" fmla="*/ 2463210 w 7725314"/>
              <a:gd name="connsiteY0" fmla="*/ 0 h 2525643"/>
              <a:gd name="connsiteX1" fmla="*/ 7725314 w 7725314"/>
              <a:gd name="connsiteY1" fmla="*/ 0 h 2525643"/>
              <a:gd name="connsiteX2" fmla="*/ 7725314 w 7725314"/>
              <a:gd name="connsiteY2" fmla="*/ 2525643 h 2525643"/>
              <a:gd name="connsiteX3" fmla="*/ 0 w 7725314"/>
              <a:gd name="connsiteY3" fmla="*/ 2525643 h 2525643"/>
              <a:gd name="connsiteX4" fmla="*/ 2463210 w 7725314"/>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5314" h="2525643">
                <a:moveTo>
                  <a:pt x="2463210" y="0"/>
                </a:moveTo>
                <a:lnTo>
                  <a:pt x="7725314" y="0"/>
                </a:lnTo>
                <a:lnTo>
                  <a:pt x="7725314" y="2525643"/>
                </a:lnTo>
                <a:lnTo>
                  <a:pt x="0" y="2525643"/>
                </a:lnTo>
                <a:lnTo>
                  <a:pt x="2463210" y="0"/>
                </a:lnTo>
                <a:close/>
              </a:path>
            </a:pathLst>
          </a:custGeom>
          <a:solidFill>
            <a:srgbClr val="656565">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52" name="组合 21"/>
          <p:cNvGrpSpPr/>
          <p:nvPr/>
        </p:nvGrpSpPr>
        <p:grpSpPr>
          <a:xfrm>
            <a:off x="6011863" y="3786188"/>
            <a:ext cx="2305050" cy="417512"/>
            <a:chOff x="1811867" y="3185013"/>
            <a:chExt cx="4035239" cy="416455"/>
          </a:xfrm>
        </p:grpSpPr>
        <p:sp>
          <p:nvSpPr>
            <p:cNvPr id="7" name="圆角矩形 6"/>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9" name="圆角矩形 8"/>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sp>
            <p:nvSpPr>
              <p:cNvPr id="10" name="圆角矩形 9"/>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grpSp>
      </p:grpSp>
      <p:sp>
        <p:nvSpPr>
          <p:cNvPr id="11" name="Shape 74"/>
          <p:cNvSpPr txBox="1"/>
          <p:nvPr/>
        </p:nvSpPr>
        <p:spPr>
          <a:xfrm>
            <a:off x="3348038" y="2489200"/>
            <a:ext cx="8569325" cy="1223963"/>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lang="zh-CN" altLang="en-US" sz="3200" b="1" kern="0" dirty="0" smtClean="0">
                <a:solidFill>
                  <a:schemeClr val="bg1"/>
                </a:solidFill>
                <a:effectLst>
                  <a:outerShdw blurRad="38100" dist="38100" dir="2700000" algn="tl">
                    <a:srgbClr val="000000">
                      <a:alpha val="43137"/>
                    </a:srgbClr>
                  </a:outerShdw>
                </a:effectLst>
                <a:ea typeface="宋体" panose="02010600030101010101" pitchFamily="2" charset="-122"/>
              </a:rPr>
              <a:t>主要</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Roboto Bold"/>
                <a:ea typeface="宋体" panose="02010600030101010101" pitchFamily="2" charset="-122"/>
                <a:cs typeface="Roboto Bold"/>
                <a:sym typeface="Roboto Bold"/>
              </a:rPr>
              <a:t>了解</a:t>
            </a:r>
            <a:r>
              <a:rPr kumimoji="0" lang="en-US" sz="32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Roboto Bold"/>
                <a:ea typeface="Roboto Bold"/>
                <a:cs typeface="Roboto Bold"/>
                <a:sym typeface="Roboto Bold"/>
              </a:rPr>
              <a:t>SEO</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Roboto Bold"/>
                <a:ea typeface="Roboto Bold"/>
                <a:cs typeface="Roboto Bold"/>
                <a:sym typeface="Roboto Bold"/>
              </a:rPr>
              <a: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Roboto Bold"/>
                <a:ea typeface="宋体" panose="02010600030101010101" pitchFamily="2" charset="-122"/>
                <a:cs typeface="Roboto Bold"/>
                <a:sym typeface="Roboto Bold"/>
              </a:rPr>
              <a:t>顺便听听</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Roboto Bold"/>
                <a:ea typeface="宋体" panose="02010600030101010101" pitchFamily="2" charset="-122"/>
                <a:cs typeface="Roboto Bold"/>
                <a:sym typeface="Roboto Bold"/>
              </a:rPr>
              <a:t>SSR</a:t>
            </a:r>
          </a:p>
        </p:txBody>
      </p:sp>
      <p:sp>
        <p:nvSpPr>
          <p:cNvPr id="12" name="Shape 75"/>
          <p:cNvSpPr/>
          <p:nvPr/>
        </p:nvSpPr>
        <p:spPr>
          <a:xfrm>
            <a:off x="4738688" y="3857625"/>
            <a:ext cx="5162550" cy="657225"/>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r>
              <a:rPr kumimoji="1" lang="zh-CN" altLang="en-US" sz="1400" b="0" i="0" u="none" strike="noStrike" kern="0" cap="none" spc="0" normalizeH="0" baseline="0" noProof="0" dirty="0" smtClean="0">
                <a:ln>
                  <a:noFill/>
                </a:ln>
                <a:solidFill>
                  <a:schemeClr val="bg1"/>
                </a:solidFill>
                <a:effectLst/>
                <a:uLnTx/>
                <a:uFillTx/>
                <a:latin typeface="Helvetica Neue Medium"/>
                <a:ea typeface="Helvetica Neue Medium"/>
                <a:cs typeface="+mn-ea"/>
                <a:sym typeface="+mn-lt"/>
              </a:rPr>
              <a:t>分享人</a:t>
            </a:r>
            <a:r>
              <a:rPr kumimoji="1" lang="en-US" altLang="zh-CN" sz="1400" b="0" i="0" u="none" strike="noStrike" kern="0" cap="none" spc="0" normalizeH="0" baseline="0" noProof="0" dirty="0" smtClean="0">
                <a:ln>
                  <a:noFill/>
                </a:ln>
                <a:solidFill>
                  <a:schemeClr val="bg1"/>
                </a:solidFill>
                <a:effectLst/>
                <a:uLnTx/>
                <a:uFillTx/>
                <a:latin typeface="Helvetica Neue Medium"/>
                <a:ea typeface="Helvetica Neue Medium"/>
                <a:cs typeface="+mn-ea"/>
                <a:sym typeface="+mn-lt"/>
              </a:rPr>
              <a:t>:</a:t>
            </a:r>
            <a:r>
              <a:rPr kumimoji="1" lang="zh-CN" altLang="en-US" sz="1400" b="0" i="0" u="none" strike="noStrike" kern="0" cap="none" spc="0" normalizeH="0" baseline="0" noProof="0" dirty="0" smtClean="0">
                <a:ln>
                  <a:noFill/>
                </a:ln>
                <a:solidFill>
                  <a:schemeClr val="bg1"/>
                </a:solidFill>
                <a:effectLst/>
                <a:uLnTx/>
                <a:uFillTx/>
                <a:latin typeface="Helvetica Neue Medium"/>
                <a:ea typeface="Helvetica Neue Medium"/>
                <a:cs typeface="+mn-ea"/>
                <a:sym typeface="+mn-lt"/>
              </a:rPr>
              <a:t>孟培炜</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2" name="文本框 1"/>
          <p:cNvSpPr txBox="1"/>
          <p:nvPr/>
        </p:nvSpPr>
        <p:spPr>
          <a:xfrm>
            <a:off x="0" y="2924944"/>
            <a:ext cx="9144000" cy="2277547"/>
          </a:xfrm>
          <a:prstGeom prst="rect">
            <a:avLst/>
          </a:prstGeom>
          <a:noFill/>
        </p:spPr>
        <p:txBody>
          <a:bodyPr wrap="square" rtlCol="0">
            <a:spAutoFit/>
          </a:bodyPr>
          <a:lstStyle/>
          <a:p>
            <a:pPr algn="ctr"/>
            <a:endParaRPr lang="zh-CN" altLang="en-US" sz="2400" dirty="0">
              <a:latin typeface="微软雅黑" panose="020B0503020204020204" pitchFamily="34" charset="-122"/>
              <a:ea typeface="微软雅黑" panose="020B0503020204020204" pitchFamily="34" charset="-122"/>
              <a:sym typeface="+mn-ea"/>
            </a:endParaRPr>
          </a:p>
          <a:p>
            <a:pPr algn="ctr"/>
            <a:r>
              <a:rPr lang="zh-CN" altLang="en-US" sz="3600" b="1" dirty="0">
                <a:latin typeface="微软雅黑" panose="020B0503020204020204" pitchFamily="34" charset="-122"/>
                <a:ea typeface="微软雅黑" panose="020B0503020204020204" pitchFamily="34" charset="-122"/>
                <a:sym typeface="+mn-ea"/>
              </a:rPr>
              <a:t>谈谈搜索引擎是怎么抓取网页的？</a:t>
            </a:r>
            <a:endParaRPr lang="zh-CN" altLang="en-US" sz="2800" b="1" dirty="0">
              <a:latin typeface="微软雅黑" panose="020B0503020204020204" pitchFamily="34" charset="-122"/>
              <a:ea typeface="微软雅黑" panose="020B0503020204020204" pitchFamily="34" charset="-122"/>
              <a:sym typeface="+mn-ea"/>
            </a:endParaRPr>
          </a:p>
          <a:p>
            <a:pPr algn="ctr"/>
            <a:endParaRPr lang="en-US" altLang="zh-CN" sz="2800" dirty="0">
              <a:latin typeface="微软雅黑" panose="020B0503020204020204" pitchFamily="34" charset="-122"/>
              <a:ea typeface="微软雅黑" panose="020B0503020204020204" pitchFamily="34" charset="-122"/>
              <a:sym typeface="+mn-ea"/>
            </a:endParaRPr>
          </a:p>
          <a:p>
            <a:pPr algn="l"/>
            <a:endParaRPr lang="zh-CN" altLang="en-US" dirty="0"/>
          </a:p>
          <a:p>
            <a:pPr algn="l"/>
            <a:endParaRPr lang="zh-CN" altLang="en-US" dirty="0"/>
          </a:p>
          <a:p>
            <a:pPr algn="l"/>
            <a:endParaRPr lang="zh-CN" altLang="en-US" dirty="0"/>
          </a:p>
        </p:txBody>
      </p:sp>
      <p:sp>
        <p:nvSpPr>
          <p:cNvPr id="8" name="TextBox 7"/>
          <p:cNvSpPr txBox="1"/>
          <p:nvPr/>
        </p:nvSpPr>
        <p:spPr>
          <a:xfrm>
            <a:off x="0" y="1052736"/>
            <a:ext cx="9144000" cy="984885"/>
          </a:xfrm>
          <a:prstGeom prst="rect">
            <a:avLst/>
          </a:prstGeom>
          <a:noFill/>
        </p:spPr>
        <p:txBody>
          <a:bodyPr wrap="square" rtlCol="0">
            <a:spAutoFit/>
          </a:bodyPr>
          <a:lstStyle/>
          <a:p>
            <a:pPr algn="ctr"/>
            <a:r>
              <a:rPr lang="zh-CN" altLang="en-US" sz="4000" b="1" dirty="0" smtClean="0">
                <a:latin typeface="微软雅黑" panose="020B0503020204020204" pitchFamily="34" charset="-122"/>
                <a:ea typeface="微软雅黑" panose="020B0503020204020204" pitchFamily="34" charset="-122"/>
                <a:sym typeface="+mn-ea"/>
              </a:rPr>
              <a:t>如何优化？</a:t>
            </a:r>
            <a:endParaRPr lang="en-US" altLang="zh-CN" sz="4000" b="1" dirty="0" smtClean="0">
              <a:latin typeface="微软雅黑" panose="020B0503020204020204" pitchFamily="34" charset="-122"/>
              <a:ea typeface="微软雅黑" panose="020B0503020204020204" pitchFamily="34" charset="-122"/>
              <a:sym typeface="+mn-ea"/>
            </a:endParaRPr>
          </a:p>
          <a:p>
            <a:endParaRPr lang="zh-CN" altLang="en-US" dirty="0"/>
          </a:p>
        </p:txBody>
      </p:sp>
      <p:sp>
        <p:nvSpPr>
          <p:cNvPr id="9" name="TextBox 8"/>
          <p:cNvSpPr txBox="1"/>
          <p:nvPr/>
        </p:nvSpPr>
        <p:spPr>
          <a:xfrm>
            <a:off x="4067944" y="2276872"/>
            <a:ext cx="800219" cy="738664"/>
          </a:xfrm>
          <a:prstGeom prst="rect">
            <a:avLst/>
          </a:prstGeom>
          <a:noFill/>
        </p:spPr>
        <p:txBody>
          <a:bodyPr wrap="none" rtlCol="0">
            <a:spAutoFit/>
          </a:bodyPr>
          <a:lstStyle/>
          <a:p>
            <a:pPr algn="ctr"/>
            <a:r>
              <a:rPr lang="zh-CN" altLang="en-US" sz="2400" dirty="0" smtClean="0">
                <a:latin typeface="微软雅黑" panose="020B0503020204020204" pitchFamily="34" charset="-122"/>
                <a:ea typeface="微软雅黑" panose="020B0503020204020204" pitchFamily="34" charset="-122"/>
                <a:sym typeface="+mn-ea"/>
              </a:rPr>
              <a:t>之前</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8" grpId="0" build="allAtOnce"/>
      <p:bldP spid="9"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2" name="文本框 1"/>
          <p:cNvSpPr txBox="1"/>
          <p:nvPr/>
        </p:nvSpPr>
        <p:spPr>
          <a:xfrm>
            <a:off x="227330" y="1808480"/>
            <a:ext cx="8689340" cy="2953385"/>
          </a:xfrm>
          <a:prstGeom prst="rect">
            <a:avLst/>
          </a:prstGeom>
          <a:noFill/>
        </p:spPr>
        <p:txBody>
          <a:bodyPr wrap="square" rtlCol="0">
            <a:spAutoFit/>
          </a:bodyPr>
          <a:lstStyle/>
          <a:p>
            <a:pPr algn="l"/>
            <a:r>
              <a:rPr lang="zh-CN" altLang="en-US" sz="2400" b="1" dirty="0">
                <a:latin typeface="微软雅黑" panose="020B0503020204020204" pitchFamily="34" charset="-122"/>
                <a:ea typeface="微软雅黑" panose="020B0503020204020204" pitchFamily="34" charset="-122"/>
                <a:sym typeface="+mn-ea"/>
              </a:rPr>
              <a:t>爬虫   </a:t>
            </a:r>
            <a:r>
              <a:rPr lang="en-US" altLang="zh-CN" sz="2400" b="1" dirty="0">
                <a:latin typeface="微软雅黑" panose="020B0503020204020204" pitchFamily="34" charset="-122"/>
                <a:ea typeface="微软雅黑" panose="020B0503020204020204" pitchFamily="34" charset="-122"/>
                <a:sym typeface="+mn-ea"/>
              </a:rPr>
              <a:t>-&gt;    </a:t>
            </a:r>
            <a:r>
              <a:rPr lang="zh-CN" altLang="en-US" sz="2400" b="1" dirty="0">
                <a:latin typeface="微软雅黑" panose="020B0503020204020204" pitchFamily="34" charset="-122"/>
                <a:ea typeface="微软雅黑" panose="020B0503020204020204" pitchFamily="34" charset="-122"/>
                <a:sym typeface="+mn-ea"/>
              </a:rPr>
              <a:t>机器人：一种特定算法的程序，遵从特定的指令</a:t>
            </a:r>
          </a:p>
          <a:p>
            <a:pPr algn="l"/>
            <a:endParaRPr lang="zh-CN" altLang="en-US" sz="2400" b="1" dirty="0">
              <a:latin typeface="微软雅黑" panose="020B0503020204020204" pitchFamily="34" charset="-122"/>
              <a:ea typeface="微软雅黑" panose="020B0503020204020204" pitchFamily="34" charset="-122"/>
              <a:sym typeface="+mn-ea"/>
            </a:endParaRPr>
          </a:p>
          <a:p>
            <a:pPr algn="l"/>
            <a:r>
              <a:rPr lang="zh-CN" altLang="en-US" sz="1800" dirty="0">
                <a:latin typeface="微软雅黑" panose="020B0503020204020204" pitchFamily="34" charset="-122"/>
                <a:ea typeface="微软雅黑" panose="020B0503020204020204" pitchFamily="34" charset="-122"/>
                <a:sym typeface="+mn-ea"/>
              </a:rPr>
              <a:t>比如：蜘蛛如果跟踪链接想去爬行一个站点的时候，先要通过robots文件说明，如果</a:t>
            </a:r>
            <a:r>
              <a:rPr lang="zh-CN" altLang="en-US" sz="2000" b="1" dirty="0">
                <a:solidFill>
                  <a:srgbClr val="FF0000"/>
                </a:solidFill>
                <a:latin typeface="微软雅黑" panose="020B0503020204020204" pitchFamily="34" charset="-122"/>
                <a:ea typeface="微软雅黑" panose="020B0503020204020204" pitchFamily="34" charset="-122"/>
                <a:sym typeface="+mn-ea"/>
              </a:rPr>
              <a:t>robots文件</a:t>
            </a:r>
            <a:r>
              <a:rPr lang="zh-CN" altLang="en-US" sz="1800" dirty="0">
                <a:latin typeface="微软雅黑" panose="020B0503020204020204" pitchFamily="34" charset="-122"/>
                <a:ea typeface="微软雅黑" panose="020B0503020204020204" pitchFamily="34" charset="-122"/>
                <a:sym typeface="+mn-ea"/>
              </a:rPr>
              <a:t>不允许蜘蛛爬行的话，蜘蛛是不能跟踪链接的。当然他也是没有无所不能，他不能拿到要求注册的站点，FLASH里的链接，图片里的链接等</a:t>
            </a:r>
          </a:p>
          <a:p>
            <a:pPr algn="ctr"/>
            <a:endParaRPr lang="en-US" altLang="zh-CN" sz="2800" dirty="0">
              <a:latin typeface="微软雅黑" panose="020B0503020204020204" pitchFamily="34" charset="-122"/>
              <a:ea typeface="微软雅黑" panose="020B0503020204020204" pitchFamily="34" charset="-122"/>
              <a:sym typeface="+mn-ea"/>
            </a:endParaRPr>
          </a:p>
          <a:p>
            <a:pPr algn="l"/>
            <a:endParaRPr lang="zh-CN" altLang="en-US" dirty="0"/>
          </a:p>
          <a:p>
            <a:pPr algn="l"/>
            <a:endParaRPr lang="zh-CN" altLang="en-US" dirty="0"/>
          </a:p>
          <a:p>
            <a:pPr algn="l"/>
            <a:endParaRPr lang="zh-CN" altLang="en-US" dirty="0"/>
          </a:p>
        </p:txBody>
      </p:sp>
      <p:sp>
        <p:nvSpPr>
          <p:cNvPr id="3" name="文本框 2"/>
          <p:cNvSpPr txBox="1"/>
          <p:nvPr/>
        </p:nvSpPr>
        <p:spPr>
          <a:xfrm>
            <a:off x="227330" y="257810"/>
            <a:ext cx="1907540" cy="583565"/>
          </a:xfrm>
          <a:prstGeom prst="rect">
            <a:avLst/>
          </a:prstGeom>
          <a:noFill/>
        </p:spPr>
        <p:txBody>
          <a:bodyPr wrap="square" rtlCol="0">
            <a:spAutoFit/>
          </a:bodyPr>
          <a:lstStyle/>
          <a:p>
            <a:pPr algn="l"/>
            <a:r>
              <a:rPr lang="zh-CN" altLang="en-US" sz="3200" b="1" dirty="0">
                <a:latin typeface="微软雅黑" panose="020B0503020204020204" pitchFamily="34" charset="-122"/>
                <a:ea typeface="微软雅黑" panose="020B0503020204020204" pitchFamily="34" charset="-122"/>
                <a:sym typeface="+mn-ea"/>
              </a:rPr>
              <a:t>第一步</a:t>
            </a:r>
            <a:endParaRPr lang="zh-CN" altLang="en-US" sz="32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2" name="文本框 1"/>
          <p:cNvSpPr txBox="1"/>
          <p:nvPr/>
        </p:nvSpPr>
        <p:spPr>
          <a:xfrm>
            <a:off x="227330" y="1808480"/>
            <a:ext cx="8689340" cy="2553335"/>
          </a:xfrm>
          <a:prstGeom prst="rect">
            <a:avLst/>
          </a:prstGeom>
          <a:noFill/>
        </p:spPr>
        <p:txBody>
          <a:bodyPr wrap="square" rtlCol="0">
            <a:spAutoFit/>
          </a:bodyPr>
          <a:lstStyle/>
          <a:p>
            <a:pPr algn="l"/>
            <a:r>
              <a:rPr sz="1800" dirty="0">
                <a:latin typeface="微软雅黑" panose="020B0503020204020204" pitchFamily="34" charset="-122"/>
                <a:ea typeface="微软雅黑" panose="020B0503020204020204" pitchFamily="34" charset="-122"/>
                <a:sym typeface="+mn-ea"/>
              </a:rPr>
              <a:t>搜索引擎是通过</a:t>
            </a:r>
            <a:r>
              <a:rPr sz="2000" b="1" dirty="0">
                <a:solidFill>
                  <a:srgbClr val="FF0000"/>
                </a:solidFill>
                <a:latin typeface="微软雅黑" panose="020B0503020204020204" pitchFamily="34" charset="-122"/>
                <a:ea typeface="微软雅黑" panose="020B0503020204020204" pitchFamily="34" charset="-122"/>
                <a:sym typeface="+mn-ea"/>
              </a:rPr>
              <a:t>蜘蛛跟踪链接</a:t>
            </a:r>
            <a:r>
              <a:rPr sz="1800" dirty="0">
                <a:latin typeface="微软雅黑" panose="020B0503020204020204" pitchFamily="34" charset="-122"/>
                <a:ea typeface="微软雅黑" panose="020B0503020204020204" pitchFamily="34" charset="-122"/>
                <a:sym typeface="+mn-ea"/>
              </a:rPr>
              <a:t>爬行到网页，并将爬行的数据存入原始页面数据库</a:t>
            </a:r>
            <a:r>
              <a:rPr lang="zh-CN" sz="1800" dirty="0">
                <a:latin typeface="微软雅黑" panose="020B0503020204020204" pitchFamily="34" charset="-122"/>
                <a:ea typeface="微软雅黑" panose="020B0503020204020204" pitchFamily="34" charset="-122"/>
                <a:sym typeface="+mn-ea"/>
              </a:rPr>
              <a:t>，其中爬到的页面数据是</a:t>
            </a:r>
            <a:r>
              <a:rPr lang="zh-CN" sz="2000" b="1" dirty="0">
                <a:solidFill>
                  <a:srgbClr val="FF0000"/>
                </a:solidFill>
                <a:latin typeface="微软雅黑" panose="020B0503020204020204" pitchFamily="34" charset="-122"/>
                <a:ea typeface="微软雅黑" panose="020B0503020204020204" pitchFamily="34" charset="-122"/>
                <a:sym typeface="+mn-ea"/>
              </a:rPr>
              <a:t>静态</a:t>
            </a:r>
            <a:r>
              <a:rPr lang="en-US" altLang="zh-CN" sz="2000" b="1" dirty="0">
                <a:solidFill>
                  <a:srgbClr val="FF0000"/>
                </a:solidFill>
                <a:latin typeface="微软雅黑" panose="020B0503020204020204" pitchFamily="34" charset="-122"/>
                <a:ea typeface="微软雅黑" panose="020B0503020204020204" pitchFamily="34" charset="-122"/>
                <a:sym typeface="+mn-ea"/>
              </a:rPr>
              <a:t>html</a:t>
            </a:r>
            <a:r>
              <a:rPr lang="zh-CN" altLang="en-US" sz="2000" b="1" dirty="0">
                <a:solidFill>
                  <a:srgbClr val="FF0000"/>
                </a:solidFill>
                <a:latin typeface="微软雅黑" panose="020B0503020204020204" pitchFamily="34" charset="-122"/>
                <a:ea typeface="微软雅黑" panose="020B0503020204020204" pitchFamily="34" charset="-122"/>
                <a:sym typeface="+mn-ea"/>
              </a:rPr>
              <a:t>数据</a:t>
            </a:r>
            <a:r>
              <a:rPr lang="zh-CN" altLang="en-US" sz="2000" b="1" dirty="0">
                <a:latin typeface="微软雅黑" panose="020B0503020204020204" pitchFamily="34" charset="-122"/>
                <a:ea typeface="微软雅黑" panose="020B0503020204020204" pitchFamily="34" charset="-122"/>
                <a:sym typeface="+mn-ea"/>
              </a:rPr>
              <a:t>，</a:t>
            </a:r>
            <a:r>
              <a:rPr sz="1800" dirty="0">
                <a:latin typeface="微软雅黑" panose="020B0503020204020204" pitchFamily="34" charset="-122"/>
                <a:ea typeface="微软雅黑" panose="020B0503020204020204" pitchFamily="34" charset="-122"/>
                <a:sym typeface="+mn-ea"/>
              </a:rPr>
              <a:t>当然</a:t>
            </a:r>
            <a:r>
              <a:rPr lang="zh-CN" sz="1800" dirty="0">
                <a:latin typeface="微软雅黑" panose="020B0503020204020204" pitchFamily="34" charset="-122"/>
                <a:ea typeface="微软雅黑" panose="020B0503020204020204" pitchFamily="34" charset="-122"/>
                <a:sym typeface="+mn-ea"/>
              </a:rPr>
              <a:t>在抓取页面的时候也做了重复的内容检测，一旦遇到权重很低的网站上有</a:t>
            </a:r>
            <a:r>
              <a:rPr lang="zh-CN" sz="2000" b="1" dirty="0">
                <a:solidFill>
                  <a:srgbClr val="FF0000"/>
                </a:solidFill>
                <a:latin typeface="微软雅黑" panose="020B0503020204020204" pitchFamily="34" charset="-122"/>
                <a:ea typeface="微软雅黑" panose="020B0503020204020204" pitchFamily="34" charset="-122"/>
                <a:sym typeface="+mn-ea"/>
              </a:rPr>
              <a:t>大量抄袭、采集或者复制的内容</a:t>
            </a:r>
            <a:r>
              <a:rPr lang="zh-CN" sz="1800" dirty="0">
                <a:latin typeface="微软雅黑" panose="020B0503020204020204" pitchFamily="34" charset="-122"/>
                <a:ea typeface="微软雅黑" panose="020B0503020204020204" pitchFamily="34" charset="-122"/>
                <a:sym typeface="+mn-ea"/>
              </a:rPr>
              <a:t>，很可能就不在爬行</a:t>
            </a:r>
          </a:p>
          <a:p>
            <a:pPr algn="ctr"/>
            <a:endParaRPr lang="en-US" altLang="zh-CN" sz="2800" dirty="0">
              <a:latin typeface="微软雅黑" panose="020B0503020204020204" pitchFamily="34" charset="-122"/>
              <a:ea typeface="微软雅黑" panose="020B0503020204020204" pitchFamily="34" charset="-122"/>
              <a:sym typeface="+mn-ea"/>
            </a:endParaRPr>
          </a:p>
          <a:p>
            <a:pPr algn="l"/>
            <a:endParaRPr lang="zh-CN" altLang="en-US"/>
          </a:p>
          <a:p>
            <a:pPr algn="l"/>
            <a:endParaRPr lang="zh-CN" altLang="en-US"/>
          </a:p>
          <a:p>
            <a:pPr algn="l"/>
            <a:endParaRPr lang="zh-CN" altLang="en-US"/>
          </a:p>
        </p:txBody>
      </p:sp>
      <p:sp>
        <p:nvSpPr>
          <p:cNvPr id="3" name="文本框 2"/>
          <p:cNvSpPr txBox="1"/>
          <p:nvPr/>
        </p:nvSpPr>
        <p:spPr>
          <a:xfrm>
            <a:off x="227330" y="257810"/>
            <a:ext cx="1907540" cy="583565"/>
          </a:xfrm>
          <a:prstGeom prst="rect">
            <a:avLst/>
          </a:prstGeom>
          <a:noFill/>
        </p:spPr>
        <p:txBody>
          <a:bodyPr wrap="square" rtlCol="0">
            <a:spAutoFit/>
          </a:bodyPr>
          <a:lstStyle/>
          <a:p>
            <a:pPr algn="l"/>
            <a:r>
              <a:rPr lang="zh-CN" altLang="en-US" sz="3200" b="1" dirty="0">
                <a:latin typeface="微软雅黑" panose="020B0503020204020204" pitchFamily="34" charset="-122"/>
                <a:ea typeface="微软雅黑" panose="020B0503020204020204" pitchFamily="34" charset="-122"/>
                <a:sym typeface="+mn-ea"/>
              </a:rPr>
              <a:t>第二步</a:t>
            </a:r>
            <a:endParaRPr lang="zh-CN" altLang="en-US" sz="32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2" name="文本框 1"/>
          <p:cNvSpPr txBox="1"/>
          <p:nvPr/>
        </p:nvSpPr>
        <p:spPr>
          <a:xfrm>
            <a:off x="227330" y="932180"/>
            <a:ext cx="8689340" cy="6185535"/>
          </a:xfrm>
          <a:prstGeom prst="rect">
            <a:avLst/>
          </a:prstGeom>
          <a:noFill/>
        </p:spPr>
        <p:txBody>
          <a:bodyPr wrap="square" rtlCol="0">
            <a:spAutoFit/>
          </a:bodyPr>
          <a:lstStyle/>
          <a:p>
            <a:pPr algn="l"/>
            <a:endParaRPr lang="zh-CN" altLang="en-US" sz="2000" b="1" dirty="0">
              <a:latin typeface="微软雅黑" panose="020B0503020204020204" pitchFamily="34" charset="-122"/>
              <a:ea typeface="微软雅黑" panose="020B0503020204020204" pitchFamily="34" charset="-122"/>
              <a:sym typeface="+mn-ea"/>
            </a:endParaRPr>
          </a:p>
          <a:p>
            <a:pPr algn="l"/>
            <a:r>
              <a:rPr lang="zh-CN" altLang="en-US" sz="2000" b="1" dirty="0">
                <a:latin typeface="微软雅黑" panose="020B0503020204020204" pitchFamily="34" charset="-122"/>
                <a:ea typeface="微软雅黑" panose="020B0503020204020204" pitchFamily="34" charset="-122"/>
                <a:sym typeface="+mn-ea"/>
              </a:rPr>
              <a:t>1、提取文字：</a:t>
            </a:r>
            <a:r>
              <a:rPr lang="zh-CN" altLang="en-US" sz="1800" dirty="0">
                <a:latin typeface="微软雅黑" panose="020B0503020204020204" pitchFamily="34" charset="-122"/>
                <a:ea typeface="微软雅黑" panose="020B0503020204020204" pitchFamily="34" charset="-122"/>
                <a:sym typeface="+mn-ea"/>
              </a:rPr>
              <a:t>搜索引擎的排名,还是主要以文字内容为基础。蜘蛛抓取到数据库里的原始页面文件，需要进行文字提取，</a:t>
            </a:r>
            <a:r>
              <a:rPr lang="zh-CN" altLang="en-US" sz="2000" b="1" dirty="0">
                <a:solidFill>
                  <a:srgbClr val="FF0000"/>
                </a:solidFill>
                <a:latin typeface="微软雅黑" panose="020B0503020204020204" pitchFamily="34" charset="-122"/>
                <a:ea typeface="微软雅黑" panose="020B0503020204020204" pitchFamily="34" charset="-122"/>
                <a:sym typeface="+mn-ea"/>
              </a:rPr>
              <a:t>去除页面中的标签、JS程序、图片</a:t>
            </a:r>
            <a:r>
              <a:rPr lang="zh-CN" altLang="en-US" sz="1800" dirty="0">
                <a:latin typeface="微软雅黑" panose="020B0503020204020204" pitchFamily="34" charset="-122"/>
                <a:ea typeface="微软雅黑" panose="020B0503020204020204" pitchFamily="34" charset="-122"/>
                <a:sym typeface="+mn-ea"/>
              </a:rPr>
              <a:t>等无法用于排名的内容，当然会提取，图片的注释文字，标签文字，锚文本文字等。</a:t>
            </a:r>
          </a:p>
          <a:p>
            <a:pPr algn="l"/>
            <a:endParaRPr lang="zh-CN" altLang="en-US" sz="1800" dirty="0">
              <a:latin typeface="微软雅黑" panose="020B0503020204020204" pitchFamily="34" charset="-122"/>
              <a:ea typeface="微软雅黑" panose="020B0503020204020204" pitchFamily="34" charset="-122"/>
              <a:sym typeface="+mn-ea"/>
            </a:endParaRPr>
          </a:p>
          <a:p>
            <a:pPr algn="l"/>
            <a:r>
              <a:rPr lang="zh-CN" altLang="en-US" sz="2000" b="1" dirty="0">
                <a:latin typeface="微软雅黑" panose="020B0503020204020204" pitchFamily="34" charset="-122"/>
                <a:ea typeface="微软雅黑" panose="020B0503020204020204" pitchFamily="34" charset="-122"/>
                <a:sym typeface="+mn-ea"/>
              </a:rPr>
              <a:t>2、中文分词：</a:t>
            </a:r>
            <a:r>
              <a:rPr lang="zh-CN" altLang="en-US" sz="1800" dirty="0">
                <a:latin typeface="微软雅黑" panose="020B0503020204020204" pitchFamily="34" charset="-122"/>
                <a:ea typeface="微软雅黑" panose="020B0503020204020204" pitchFamily="34" charset="-122"/>
                <a:sym typeface="+mn-ea"/>
              </a:rPr>
              <a:t>中文分词主要是针对中文搜索引擎的特有步骤，中文分词一般都是按照两种方法，</a:t>
            </a:r>
            <a:r>
              <a:rPr lang="zh-CN" altLang="en-US" sz="2000" b="1" dirty="0">
                <a:solidFill>
                  <a:srgbClr val="FF0000"/>
                </a:solidFill>
                <a:latin typeface="微软雅黑" panose="020B0503020204020204" pitchFamily="34" charset="-122"/>
                <a:ea typeface="微软雅黑" panose="020B0503020204020204" pitchFamily="34" charset="-122"/>
                <a:sym typeface="+mn-ea"/>
              </a:rPr>
              <a:t>一种是词典匹配;一种是基于统计分析</a:t>
            </a:r>
            <a:r>
              <a:rPr lang="zh-CN" altLang="en-US" sz="1800" dirty="0">
                <a:latin typeface="微软雅黑" panose="020B0503020204020204" pitchFamily="34" charset="-122"/>
                <a:ea typeface="微软雅黑" panose="020B0503020204020204" pitchFamily="34" charset="-122"/>
                <a:sym typeface="+mn-ea"/>
              </a:rPr>
              <a:t>。词典匹配比较容易理解，是根据以往词典中出现的词语匹配。而基于统计分析，主要是分析大量的文字样本，计算出字与字相邻出现的频率，来判断是不是一个词。在这里，我们就比较容易理解关键词里所说到的完全匹配，基本上是基于词典匹配，反之则是根据统计分析出来的词。</a:t>
            </a:r>
            <a:endParaRPr lang="zh-CN" altLang="en-US" sz="2000" b="1" dirty="0">
              <a:latin typeface="微软雅黑" panose="020B0503020204020204" pitchFamily="34" charset="-122"/>
              <a:ea typeface="微软雅黑" panose="020B0503020204020204" pitchFamily="34" charset="-122"/>
              <a:sym typeface="+mn-ea"/>
            </a:endParaRPr>
          </a:p>
          <a:p>
            <a:pPr algn="l"/>
            <a:endParaRPr lang="zh-CN" sz="1800" dirty="0">
              <a:latin typeface="微软雅黑" panose="020B0503020204020204" pitchFamily="34" charset="-122"/>
              <a:ea typeface="微软雅黑" panose="020B0503020204020204" pitchFamily="34" charset="-122"/>
              <a:sym typeface="+mn-ea"/>
            </a:endParaRPr>
          </a:p>
          <a:p>
            <a:pPr algn="l"/>
            <a:r>
              <a:rPr lang="zh-CN" altLang="en-US" sz="2000" b="1" dirty="0">
                <a:latin typeface="微软雅黑" panose="020B0503020204020204" pitchFamily="34" charset="-122"/>
                <a:ea typeface="微软雅黑" panose="020B0503020204020204" pitchFamily="34" charset="-122"/>
                <a:sym typeface="+mn-ea"/>
              </a:rPr>
              <a:t>3、去停词： </a:t>
            </a:r>
            <a:r>
              <a:rPr lang="zh-CN" altLang="en-US" sz="1800" dirty="0">
                <a:latin typeface="微软雅黑" panose="020B0503020204020204" pitchFamily="34" charset="-122"/>
                <a:ea typeface="微软雅黑" panose="020B0503020204020204" pitchFamily="34" charset="-122"/>
                <a:sym typeface="+mn-ea"/>
              </a:rPr>
              <a:t>去停词主要是去除对内容无关紧要的一些助词(如中文的：的，地，哈。英文的the.a,an等)，使索引数据主题更为突出，减少无谓的计算量。</a:t>
            </a:r>
            <a:endParaRPr lang="zh-CN" altLang="en-US" sz="2000" b="1" dirty="0">
              <a:latin typeface="微软雅黑" panose="020B0503020204020204" pitchFamily="34" charset="-122"/>
              <a:ea typeface="微软雅黑" panose="020B0503020204020204" pitchFamily="34" charset="-122"/>
              <a:sym typeface="+mn-ea"/>
            </a:endParaRPr>
          </a:p>
          <a:p>
            <a:pPr algn="l"/>
            <a:endParaRPr lang="zh-CN" altLang="en-US" sz="2000" b="1" dirty="0">
              <a:latin typeface="微软雅黑" panose="020B0503020204020204" pitchFamily="34" charset="-122"/>
              <a:ea typeface="微软雅黑" panose="020B0503020204020204" pitchFamily="34" charset="-122"/>
              <a:sym typeface="+mn-ea"/>
            </a:endParaRPr>
          </a:p>
          <a:p>
            <a:pPr algn="l"/>
            <a:r>
              <a:rPr lang="en-US" altLang="zh-CN" sz="2000" b="1" dirty="0">
                <a:latin typeface="微软雅黑" panose="020B0503020204020204" pitchFamily="34" charset="-122"/>
                <a:ea typeface="微软雅黑" panose="020B0503020204020204" pitchFamily="34" charset="-122"/>
                <a:sym typeface="+mn-ea"/>
              </a:rPr>
              <a:t>4</a:t>
            </a:r>
            <a:r>
              <a:rPr lang="zh-CN" altLang="en-US" sz="2000" b="1" dirty="0">
                <a:latin typeface="微软雅黑" panose="020B0503020204020204" pitchFamily="34" charset="-122"/>
                <a:ea typeface="微软雅黑" panose="020B0503020204020204" pitchFamily="34" charset="-122"/>
                <a:sym typeface="+mn-ea"/>
              </a:rPr>
              <a:t>、去重：</a:t>
            </a:r>
            <a:r>
              <a:rPr lang="zh-CN" altLang="en-US" sz="1800" dirty="0">
                <a:latin typeface="微软雅黑" panose="020B0503020204020204" pitchFamily="34" charset="-122"/>
                <a:ea typeface="微软雅黑" panose="020B0503020204020204" pitchFamily="34" charset="-122"/>
                <a:sym typeface="+mn-ea"/>
              </a:rPr>
              <a:t>去重处理，</a:t>
            </a:r>
            <a:r>
              <a:rPr lang="zh-CN" altLang="en-US" sz="2000" b="1" dirty="0">
                <a:solidFill>
                  <a:srgbClr val="FF0000"/>
                </a:solidFill>
                <a:latin typeface="微软雅黑" panose="020B0503020204020204" pitchFamily="34" charset="-122"/>
                <a:ea typeface="微软雅黑" panose="020B0503020204020204" pitchFamily="34" charset="-122"/>
                <a:sym typeface="+mn-ea"/>
              </a:rPr>
              <a:t>其实就是搜索引擎判断是否原创的一种计算方式</a:t>
            </a:r>
            <a:r>
              <a:rPr lang="zh-CN" altLang="en-US" sz="1800" dirty="0">
                <a:latin typeface="微软雅黑" panose="020B0503020204020204" pitchFamily="34" charset="-122"/>
                <a:ea typeface="微软雅黑" panose="020B0503020204020204" pitchFamily="34" charset="-122"/>
                <a:sym typeface="+mn-ea"/>
              </a:rPr>
              <a:t>。一般情况，搜索引擎运用的方法是对</a:t>
            </a:r>
            <a:r>
              <a:rPr lang="zh-CN" altLang="en-US" sz="2000" b="1" dirty="0">
                <a:solidFill>
                  <a:srgbClr val="FF0000"/>
                </a:solidFill>
                <a:latin typeface="微软雅黑" panose="020B0503020204020204" pitchFamily="34" charset="-122"/>
                <a:ea typeface="微软雅黑" panose="020B0503020204020204" pitchFamily="34" charset="-122"/>
                <a:sym typeface="+mn-ea"/>
              </a:rPr>
              <a:t>页面特征关键词</a:t>
            </a:r>
            <a:r>
              <a:rPr lang="zh-CN" altLang="en-US" sz="1800" dirty="0">
                <a:latin typeface="微软雅黑" panose="020B0503020204020204" pitchFamily="34" charset="-122"/>
                <a:ea typeface="微软雅黑" panose="020B0503020204020204" pitchFamily="34" charset="-122"/>
                <a:sym typeface="+mn-ea"/>
              </a:rPr>
              <a:t>计算指纹，也就是说从页面主题内容中选取最有代表性的一部分关键词，然后计算这些关键词的数字指纹。</a:t>
            </a:r>
            <a:endParaRPr lang="zh-CN" altLang="en-US" sz="2000" b="1" dirty="0">
              <a:latin typeface="微软雅黑" panose="020B0503020204020204" pitchFamily="34" charset="-122"/>
              <a:ea typeface="微软雅黑" panose="020B0503020204020204" pitchFamily="34" charset="-122"/>
              <a:sym typeface="+mn-ea"/>
            </a:endParaRPr>
          </a:p>
          <a:p>
            <a:pPr algn="l"/>
            <a:endParaRPr lang="zh-CN" altLang="en-US"/>
          </a:p>
          <a:p>
            <a:pPr algn="l"/>
            <a:endParaRPr lang="zh-CN" altLang="en-US"/>
          </a:p>
          <a:p>
            <a:pPr algn="l"/>
            <a:endParaRPr lang="zh-CN" altLang="en-US"/>
          </a:p>
        </p:txBody>
      </p:sp>
      <p:sp>
        <p:nvSpPr>
          <p:cNvPr id="3" name="文本框 2"/>
          <p:cNvSpPr txBox="1"/>
          <p:nvPr/>
        </p:nvSpPr>
        <p:spPr>
          <a:xfrm>
            <a:off x="227330" y="257810"/>
            <a:ext cx="4648200" cy="583565"/>
          </a:xfrm>
          <a:prstGeom prst="rect">
            <a:avLst/>
          </a:prstGeom>
          <a:noFill/>
        </p:spPr>
        <p:txBody>
          <a:bodyPr wrap="square" rtlCol="0">
            <a:spAutoFit/>
          </a:bodyPr>
          <a:lstStyle/>
          <a:p>
            <a:pPr algn="l"/>
            <a:r>
              <a:rPr lang="zh-CN" altLang="en-US" sz="3200" b="1" dirty="0">
                <a:latin typeface="微软雅黑" panose="020B0503020204020204" pitchFamily="34" charset="-122"/>
                <a:ea typeface="微软雅黑" panose="020B0503020204020204" pitchFamily="34" charset="-122"/>
                <a:sym typeface="+mn-ea"/>
              </a:rPr>
              <a:t>第三步：预处理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6395"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6396"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6397"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6398" name="矩形 6"/>
          <p:cNvSpPr/>
          <p:nvPr/>
        </p:nvSpPr>
        <p:spPr>
          <a:xfrm>
            <a:off x="357188" y="285750"/>
            <a:ext cx="4094480" cy="521970"/>
          </a:xfrm>
          <a:prstGeom prst="rect">
            <a:avLst/>
          </a:prstGeom>
          <a:noFill/>
          <a:ln w="9525">
            <a:noFill/>
          </a:ln>
        </p:spPr>
        <p:txBody>
          <a:bodyPr wrap="none">
            <a:spAutoFit/>
          </a:bodyPr>
          <a:lstStyle/>
          <a:p>
            <a:pPr algn="l"/>
            <a:r>
              <a:rPr lang="zh-CN" altLang="en-US" sz="2800" b="1" dirty="0">
                <a:latin typeface="微软雅黑" panose="020B0503020204020204" pitchFamily="34" charset="-122"/>
                <a:ea typeface="微软雅黑" panose="020B0503020204020204" pitchFamily="34" charset="-122"/>
                <a:sym typeface="+mn-ea"/>
              </a:rPr>
              <a:t>搜索引擎抓取页面流程图</a:t>
            </a:r>
            <a:endParaRPr lang="zh-CN" altLang="en-US" sz="2800" dirty="0">
              <a:latin typeface="微软雅黑" panose="020B0503020204020204" pitchFamily="34" charset="-122"/>
              <a:ea typeface="微软雅黑" panose="020B0503020204020204" pitchFamily="34" charset="-122"/>
            </a:endParaRPr>
          </a:p>
        </p:txBody>
      </p:sp>
      <p:pic>
        <p:nvPicPr>
          <p:cNvPr id="3" name="图片 2" descr="1111"/>
          <p:cNvPicPr>
            <a:picLocks noChangeAspect="1"/>
          </p:cNvPicPr>
          <p:nvPr/>
        </p:nvPicPr>
        <p:blipFill>
          <a:blip r:embed="rId2" cstate="print"/>
          <a:stretch>
            <a:fillRect/>
          </a:stretch>
        </p:blipFill>
        <p:spPr>
          <a:xfrm>
            <a:off x="541655" y="1169670"/>
            <a:ext cx="8060690" cy="52641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3" name="矩形 6"/>
          <p:cNvSpPr/>
          <p:nvPr/>
        </p:nvSpPr>
        <p:spPr>
          <a:xfrm>
            <a:off x="357188" y="285750"/>
            <a:ext cx="1960880" cy="521970"/>
          </a:xfrm>
          <a:prstGeom prst="rect">
            <a:avLst/>
          </a:prstGeom>
          <a:noFill/>
          <a:ln w="9525">
            <a:noFill/>
          </a:ln>
        </p:spPr>
        <p:txBody>
          <a:bodyPr wrap="none">
            <a:spAutoFit/>
          </a:bodyPr>
          <a:lstStyle/>
          <a:p>
            <a:pPr algn="l"/>
            <a:r>
              <a:rPr lang="zh-CN" altLang="en-US" sz="2800" b="1" dirty="0">
                <a:latin typeface="微软雅黑" panose="020B0503020204020204" pitchFamily="34" charset="-122"/>
                <a:ea typeface="微软雅黑" panose="020B0503020204020204" pitchFamily="34" charset="-122"/>
                <a:sym typeface="+mn-ea"/>
              </a:rPr>
              <a:t>如何优化？</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42340" y="1217930"/>
            <a:ext cx="7259320" cy="3230245"/>
          </a:xfrm>
          <a:prstGeom prst="rect">
            <a:avLst/>
          </a:prstGeom>
          <a:noFill/>
        </p:spPr>
        <p:txBody>
          <a:bodyPr wrap="square" rtlCol="0">
            <a:spAutoFit/>
          </a:bodyPr>
          <a:lstStyle/>
          <a:p>
            <a:pPr algn="l"/>
            <a:r>
              <a:rPr lang="en-US" altLang="zh-CN" dirty="0"/>
              <a:t>1.</a:t>
            </a:r>
            <a:r>
              <a:rPr lang="zh-CN" altLang="en-US" dirty="0"/>
              <a:t>网站创建具有良好描述性、规范、简单的url</a:t>
            </a:r>
          </a:p>
          <a:p>
            <a:pPr algn="l"/>
            <a:endParaRPr lang="zh-CN" altLang="en-US" dirty="0"/>
          </a:p>
          <a:p>
            <a:pPr algn="l"/>
            <a:r>
              <a:rPr lang="en-US" altLang="zh-CN" dirty="0"/>
              <a:t>2.title,keywords,descriptiom</a:t>
            </a:r>
          </a:p>
          <a:p>
            <a:pPr algn="l"/>
            <a:endParaRPr lang="en-US" altLang="zh-CN" dirty="0"/>
          </a:p>
          <a:p>
            <a:pPr algn="l"/>
            <a:r>
              <a:rPr lang="en-US" altLang="zh-CN" dirty="0"/>
              <a:t>3.图片alt</a:t>
            </a:r>
          </a:p>
          <a:p>
            <a:pPr algn="l"/>
            <a:endParaRPr lang="en-US" altLang="zh-CN" dirty="0"/>
          </a:p>
          <a:p>
            <a:pPr algn="l"/>
            <a:r>
              <a:rPr lang="en-US" altLang="zh-CN" dirty="0"/>
              <a:t>4.</a:t>
            </a:r>
            <a:r>
              <a:rPr lang="zh-CN" altLang="en-US" dirty="0"/>
              <a:t>合理的标签结构以及建议使用目前</a:t>
            </a:r>
            <a:r>
              <a:rPr lang="en-US" altLang="zh-CN" dirty="0"/>
              <a:t>html5</a:t>
            </a:r>
            <a:r>
              <a:rPr lang="zh-CN" altLang="en-US" dirty="0"/>
              <a:t>语义化标签</a:t>
            </a:r>
          </a:p>
          <a:p>
            <a:pPr algn="l"/>
            <a:endParaRPr lang="zh-CN" altLang="en-US" dirty="0"/>
          </a:p>
          <a:p>
            <a:pPr algn="l"/>
            <a:r>
              <a:rPr lang="en-US" altLang="zh-CN" dirty="0"/>
              <a:t>5.</a:t>
            </a:r>
            <a:r>
              <a:rPr lang="zh-CN" altLang="en-US" dirty="0"/>
              <a:t>网站内容的独特性，更新快</a:t>
            </a:r>
          </a:p>
          <a:p>
            <a:pPr algn="l"/>
            <a:endParaRPr lang="zh-CN" altLang="en-US" dirty="0"/>
          </a:p>
          <a:p>
            <a:pPr algn="l"/>
            <a:r>
              <a:rPr lang="en-US" altLang="zh-CN" dirty="0"/>
              <a:t>6.</a:t>
            </a:r>
            <a:r>
              <a:rPr lang="zh-CN" altLang="en-US" sz="2000" b="1" dirty="0"/>
              <a:t>最重要的</a:t>
            </a:r>
            <a:r>
              <a:rPr lang="en-US" altLang="zh-CN" sz="2000" b="1" dirty="0"/>
              <a:t>: </a:t>
            </a:r>
            <a:r>
              <a:rPr lang="zh-CN" altLang="en-US" sz="2400" b="1" dirty="0">
                <a:solidFill>
                  <a:srgbClr val="FF0000"/>
                </a:solidFill>
              </a:rPr>
              <a:t>输出即</a:t>
            </a:r>
            <a:r>
              <a:rPr lang="en-US" altLang="zh-CN" sz="2400" b="1" dirty="0">
                <a:solidFill>
                  <a:srgbClr val="FF0000"/>
                </a:solidFill>
              </a:rPr>
              <a:t>html</a:t>
            </a:r>
            <a:r>
              <a:rPr lang="zh-CN" altLang="en-US" sz="2400" b="1" dirty="0">
                <a:solidFill>
                  <a:srgbClr val="FF0000"/>
                </a:solidFill>
              </a:rPr>
              <a:t>静态资源，</a:t>
            </a:r>
            <a:r>
              <a:rPr lang="zh-CN" altLang="en-US" dirty="0"/>
              <a:t>没有这一点以上都白谈</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3" name="矩形 6"/>
          <p:cNvSpPr/>
          <p:nvPr/>
        </p:nvSpPr>
        <p:spPr>
          <a:xfrm>
            <a:off x="24765" y="1398270"/>
            <a:ext cx="9132570" cy="521970"/>
          </a:xfrm>
          <a:prstGeom prst="rect">
            <a:avLst/>
          </a:prstGeom>
          <a:noFill/>
          <a:ln w="9525">
            <a:noFill/>
          </a:ln>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rPr>
              <a:t>什么是</a:t>
            </a:r>
            <a:r>
              <a:rPr lang="en-US" altLang="zh-CN" sz="2800" b="1" dirty="0">
                <a:latin typeface="微软雅黑" panose="020B0503020204020204" pitchFamily="34" charset="-122"/>
                <a:ea typeface="微软雅黑" panose="020B0503020204020204" pitchFamily="34" charset="-122"/>
              </a:rPr>
              <a:t>SSR?</a:t>
            </a:r>
          </a:p>
        </p:txBody>
      </p:sp>
      <p:sp>
        <p:nvSpPr>
          <p:cNvPr id="2" name="文本框 1"/>
          <p:cNvSpPr txBox="1"/>
          <p:nvPr/>
        </p:nvSpPr>
        <p:spPr>
          <a:xfrm>
            <a:off x="942340" y="2205990"/>
            <a:ext cx="7259320" cy="52197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sym typeface="+mn-ea"/>
              </a:rPr>
              <a:t>就一句话</a:t>
            </a:r>
            <a:r>
              <a:rPr lang="zh-CN" altLang="en-US" sz="2800" dirty="0">
                <a:latin typeface="微软雅黑" panose="020B0503020204020204" pitchFamily="34" charset="-122"/>
                <a:ea typeface="微软雅黑" panose="020B0503020204020204" pitchFamily="34" charset="-122"/>
              </a:rPr>
              <a:t>：非传统服务器渲染</a:t>
            </a:r>
          </a:p>
        </p:txBody>
      </p:sp>
      <p:sp>
        <p:nvSpPr>
          <p:cNvPr id="3" name="文本框 2"/>
          <p:cNvSpPr txBox="1"/>
          <p:nvPr/>
        </p:nvSpPr>
        <p:spPr>
          <a:xfrm>
            <a:off x="302260" y="3741420"/>
            <a:ext cx="8688070" cy="1260475"/>
          </a:xfrm>
          <a:prstGeom prst="rect">
            <a:avLst/>
          </a:prstGeom>
          <a:noFill/>
        </p:spPr>
        <p:txBody>
          <a:bodyPr wrap="square" rtlCol="0">
            <a:spAutoFit/>
          </a:bodyPr>
          <a:lstStyle/>
          <a:p>
            <a:r>
              <a:rPr lang="zh-CN" altLang="en-US" dirty="0"/>
              <a:t>和传统模板渲染区别</a:t>
            </a:r>
            <a:r>
              <a:rPr lang="en-US" altLang="zh-CN" dirty="0"/>
              <a:t>:  </a:t>
            </a:r>
            <a:r>
              <a:rPr lang="zh-CN" altLang="en-US" dirty="0"/>
              <a:t>其实没什么区别，都是服务器端拼接好静态页面输出客户端，但是相较于传统的，</a:t>
            </a:r>
            <a:r>
              <a:rPr lang="zh-CN" altLang="en-US" sz="2000" b="1" dirty="0"/>
              <a:t>使用</a:t>
            </a:r>
            <a:r>
              <a:rPr lang="en-US" altLang="zh-CN" sz="2000" b="1" dirty="0"/>
              <a:t>SSR</a:t>
            </a:r>
            <a:r>
              <a:rPr lang="zh-CN" altLang="en-US" sz="2000" b="1" dirty="0"/>
              <a:t>服务器端和客户端渲染用的是同一套代码，如果服务器渲染失败，客户端可以再次渲染。</a:t>
            </a:r>
            <a:r>
              <a:rPr lang="zh-CN" altLang="en-US" dirty="0"/>
              <a:t>而且相对于更古老的php、Jsp、</a:t>
            </a:r>
            <a:r>
              <a:rPr lang="en-US" altLang="zh-CN" dirty="0"/>
              <a:t>.</a:t>
            </a:r>
            <a:r>
              <a:rPr lang="zh-CN" altLang="en-US" dirty="0"/>
              <a:t>net输出，前端能够承担更多的业务书写，不只是简单的画页面</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513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 name="文本框 2"/>
          <p:cNvSpPr txBox="1"/>
          <p:nvPr/>
        </p:nvSpPr>
        <p:spPr>
          <a:xfrm>
            <a:off x="227965" y="681355"/>
            <a:ext cx="8799830" cy="2399665"/>
          </a:xfrm>
          <a:prstGeom prst="rect">
            <a:avLst/>
          </a:prstGeom>
          <a:noFill/>
        </p:spPr>
        <p:txBody>
          <a:bodyPr wrap="square" rtlCol="0">
            <a:spAutoFit/>
          </a:bodyPr>
          <a:lstStyle/>
          <a:p>
            <a:r>
              <a:rPr lang="zh-CN" sz="2400" b="1"/>
              <a:t>资料参考</a:t>
            </a:r>
          </a:p>
          <a:p>
            <a:endParaRPr lang="zh-CN"/>
          </a:p>
          <a:p>
            <a:r>
              <a:rPr lang="zh-CN"/>
              <a:t>百度百科：https://baike.baidu.com/item/%E6%90%9C%E7%B4%A2%E5%BC%95%E6%93%8E%E4%BC%98%E5%8C%96/3132#8</a:t>
            </a:r>
          </a:p>
          <a:p>
            <a:endParaRPr lang="zh-CN"/>
          </a:p>
          <a:p>
            <a:r>
              <a:rPr lang="zh-CN"/>
              <a:t>了解关于搜索引擎抓取原理，提升网站排名！</a:t>
            </a:r>
          </a:p>
          <a:p>
            <a:r>
              <a:rPr lang="zh-CN"/>
              <a:t>http://www.sohu.com/a/229180012_498503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1" name="Freeform 5"/>
          <p:cNvSpPr/>
          <p:nvPr/>
        </p:nvSpPr>
        <p:spPr bwMode="auto">
          <a:xfrm>
            <a:off x="3565525" y="2446338"/>
            <a:ext cx="2136775" cy="671513"/>
          </a:xfrm>
          <a:custGeom>
            <a:avLst/>
            <a:gdLst>
              <a:gd name="T0" fmla="*/ 141605396 w 4911"/>
              <a:gd name="T1" fmla="*/ 0 h 1496"/>
              <a:gd name="T2" fmla="*/ 929709954 w 4911"/>
              <a:gd name="T3" fmla="*/ 0 h 1496"/>
              <a:gd name="T4" fmla="*/ 929709954 w 4911"/>
              <a:gd name="T5" fmla="*/ 301458628 h 1496"/>
              <a:gd name="T6" fmla="*/ 141605396 w 4911"/>
              <a:gd name="T7" fmla="*/ 301458628 h 1496"/>
              <a:gd name="T8" fmla="*/ 0 w 4911"/>
              <a:gd name="T9" fmla="*/ 150729314 h 1496"/>
              <a:gd name="T10" fmla="*/ 0 w 4911"/>
              <a:gd name="T11" fmla="*/ 150729314 h 1496"/>
              <a:gd name="T12" fmla="*/ 141605396 w 4911"/>
              <a:gd name="T13" fmla="*/ 0 h 1496"/>
              <a:gd name="T14" fmla="*/ 0 60000 65536"/>
              <a:gd name="T15" fmla="*/ 0 60000 65536"/>
              <a:gd name="T16" fmla="*/ 0 60000 65536"/>
              <a:gd name="T17" fmla="*/ 0 60000 65536"/>
              <a:gd name="T18" fmla="*/ 0 60000 65536"/>
              <a:gd name="T19" fmla="*/ 0 60000 65536"/>
              <a:gd name="T20" fmla="*/ 0 60000 65536"/>
              <a:gd name="T21" fmla="*/ 0 w 4911"/>
              <a:gd name="T22" fmla="*/ 0 h 1496"/>
              <a:gd name="T23" fmla="*/ 4911 w 4911"/>
              <a:gd name="T24" fmla="*/ 1496 h 14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11" h="1496">
                <a:moveTo>
                  <a:pt x="748" y="0"/>
                </a:moveTo>
                <a:lnTo>
                  <a:pt x="4911" y="0"/>
                </a:lnTo>
                <a:lnTo>
                  <a:pt x="4911" y="1496"/>
                </a:lnTo>
                <a:lnTo>
                  <a:pt x="748" y="1496"/>
                </a:lnTo>
                <a:cubicBezTo>
                  <a:pt x="337" y="1496"/>
                  <a:pt x="0" y="1160"/>
                  <a:pt x="0" y="748"/>
                </a:cubicBezTo>
                <a:cubicBezTo>
                  <a:pt x="0" y="337"/>
                  <a:pt x="337" y="0"/>
                  <a:pt x="748" y="0"/>
                </a:cubicBezTo>
                <a:close/>
              </a:path>
            </a:pathLst>
          </a:custGeom>
          <a:solidFill>
            <a:schemeClr val="bg1">
              <a:lumMod val="85000"/>
            </a:schemeClr>
          </a:solidFill>
          <a:ln w="9525">
            <a:noFill/>
            <a:miter lim="800000"/>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Freeform 6"/>
          <p:cNvSpPr/>
          <p:nvPr/>
        </p:nvSpPr>
        <p:spPr bwMode="auto">
          <a:xfrm>
            <a:off x="3565525" y="3565525"/>
            <a:ext cx="2136775" cy="671513"/>
          </a:xfrm>
          <a:custGeom>
            <a:avLst/>
            <a:gdLst>
              <a:gd name="T0" fmla="*/ 141605396 w 4911"/>
              <a:gd name="T1" fmla="*/ 0 h 1497"/>
              <a:gd name="T2" fmla="*/ 929709954 w 4911"/>
              <a:gd name="T3" fmla="*/ 0 h 1497"/>
              <a:gd name="T4" fmla="*/ 929709954 w 4911"/>
              <a:gd name="T5" fmla="*/ 301257702 h 1497"/>
              <a:gd name="T6" fmla="*/ 141605396 w 4911"/>
              <a:gd name="T7" fmla="*/ 301257702 h 1497"/>
              <a:gd name="T8" fmla="*/ 0 w 4911"/>
              <a:gd name="T9" fmla="*/ 150729331 h 1497"/>
              <a:gd name="T10" fmla="*/ 0 w 4911"/>
              <a:gd name="T11" fmla="*/ 150528371 h 1497"/>
              <a:gd name="T12" fmla="*/ 141605396 w 4911"/>
              <a:gd name="T13" fmla="*/ 0 h 1497"/>
              <a:gd name="T14" fmla="*/ 0 60000 65536"/>
              <a:gd name="T15" fmla="*/ 0 60000 65536"/>
              <a:gd name="T16" fmla="*/ 0 60000 65536"/>
              <a:gd name="T17" fmla="*/ 0 60000 65536"/>
              <a:gd name="T18" fmla="*/ 0 60000 65536"/>
              <a:gd name="T19" fmla="*/ 0 60000 65536"/>
              <a:gd name="T20" fmla="*/ 0 60000 65536"/>
              <a:gd name="T21" fmla="*/ 0 w 4911"/>
              <a:gd name="T22" fmla="*/ 0 h 1497"/>
              <a:gd name="T23" fmla="*/ 4911 w 4911"/>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11" h="1497">
                <a:moveTo>
                  <a:pt x="748" y="0"/>
                </a:moveTo>
                <a:lnTo>
                  <a:pt x="4911" y="0"/>
                </a:lnTo>
                <a:lnTo>
                  <a:pt x="4911" y="1497"/>
                </a:lnTo>
                <a:lnTo>
                  <a:pt x="748" y="1497"/>
                </a:lnTo>
                <a:cubicBezTo>
                  <a:pt x="337" y="1497"/>
                  <a:pt x="0" y="1160"/>
                  <a:pt x="0" y="749"/>
                </a:cubicBezTo>
                <a:lnTo>
                  <a:pt x="0" y="748"/>
                </a:lnTo>
                <a:cubicBezTo>
                  <a:pt x="0" y="337"/>
                  <a:pt x="337" y="0"/>
                  <a:pt x="748" y="0"/>
                </a:cubicBezTo>
                <a:close/>
              </a:path>
            </a:pathLst>
          </a:custGeom>
          <a:solidFill>
            <a:schemeClr val="tx1">
              <a:lumMod val="50000"/>
              <a:lumOff val="50000"/>
            </a:schemeClr>
          </a:solidFill>
          <a:ln w="9525">
            <a:noFill/>
            <a:miter lim="800000"/>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Freeform 7"/>
          <p:cNvSpPr/>
          <p:nvPr/>
        </p:nvSpPr>
        <p:spPr bwMode="auto">
          <a:xfrm>
            <a:off x="3565525" y="4687888"/>
            <a:ext cx="2136775" cy="669925"/>
          </a:xfrm>
          <a:custGeom>
            <a:avLst/>
            <a:gdLst>
              <a:gd name="T0" fmla="*/ 141605396 w 4911"/>
              <a:gd name="T1" fmla="*/ 0 h 1496"/>
              <a:gd name="T2" fmla="*/ 929709954 w 4911"/>
              <a:gd name="T3" fmla="*/ 0 h 1496"/>
              <a:gd name="T4" fmla="*/ 929709954 w 4911"/>
              <a:gd name="T5" fmla="*/ 300012670 h 1496"/>
              <a:gd name="T6" fmla="*/ 141605396 w 4911"/>
              <a:gd name="T7" fmla="*/ 300012670 h 1496"/>
              <a:gd name="T8" fmla="*/ 0 w 4911"/>
              <a:gd name="T9" fmla="*/ 150006335 h 1496"/>
              <a:gd name="T10" fmla="*/ 0 w 4911"/>
              <a:gd name="T11" fmla="*/ 150006335 h 1496"/>
              <a:gd name="T12" fmla="*/ 141605396 w 4911"/>
              <a:gd name="T13" fmla="*/ 0 h 1496"/>
              <a:gd name="T14" fmla="*/ 0 60000 65536"/>
              <a:gd name="T15" fmla="*/ 0 60000 65536"/>
              <a:gd name="T16" fmla="*/ 0 60000 65536"/>
              <a:gd name="T17" fmla="*/ 0 60000 65536"/>
              <a:gd name="T18" fmla="*/ 0 60000 65536"/>
              <a:gd name="T19" fmla="*/ 0 60000 65536"/>
              <a:gd name="T20" fmla="*/ 0 60000 65536"/>
              <a:gd name="T21" fmla="*/ 0 w 4911"/>
              <a:gd name="T22" fmla="*/ 0 h 1496"/>
              <a:gd name="T23" fmla="*/ 4911 w 4911"/>
              <a:gd name="T24" fmla="*/ 1496 h 14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11" h="1496">
                <a:moveTo>
                  <a:pt x="748" y="0"/>
                </a:moveTo>
                <a:lnTo>
                  <a:pt x="4911" y="0"/>
                </a:lnTo>
                <a:lnTo>
                  <a:pt x="4911" y="1496"/>
                </a:lnTo>
                <a:lnTo>
                  <a:pt x="748" y="1496"/>
                </a:lnTo>
                <a:cubicBezTo>
                  <a:pt x="337" y="1496"/>
                  <a:pt x="0" y="1159"/>
                  <a:pt x="0" y="748"/>
                </a:cubicBezTo>
                <a:cubicBezTo>
                  <a:pt x="0" y="336"/>
                  <a:pt x="337" y="0"/>
                  <a:pt x="748" y="0"/>
                </a:cubicBezTo>
                <a:close/>
              </a:path>
            </a:pathLst>
          </a:custGeom>
          <a:solidFill>
            <a:schemeClr val="bg1">
              <a:lumMod val="85000"/>
            </a:schemeClr>
          </a:solidFill>
          <a:ln w="9525">
            <a:noFill/>
            <a:miter lim="800000"/>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Freeform 8"/>
          <p:cNvSpPr/>
          <p:nvPr/>
        </p:nvSpPr>
        <p:spPr bwMode="auto">
          <a:xfrm>
            <a:off x="3565525" y="1327150"/>
            <a:ext cx="2136775" cy="669925"/>
          </a:xfrm>
          <a:custGeom>
            <a:avLst/>
            <a:gdLst>
              <a:gd name="T0" fmla="*/ 141605396 w 4911"/>
              <a:gd name="T1" fmla="*/ 0 h 1496"/>
              <a:gd name="T2" fmla="*/ 929709954 w 4911"/>
              <a:gd name="T3" fmla="*/ 0 h 1496"/>
              <a:gd name="T4" fmla="*/ 929709954 w 4911"/>
              <a:gd name="T5" fmla="*/ 300012670 h 1496"/>
              <a:gd name="T6" fmla="*/ 141605396 w 4911"/>
              <a:gd name="T7" fmla="*/ 300012670 h 1496"/>
              <a:gd name="T8" fmla="*/ 0 w 4911"/>
              <a:gd name="T9" fmla="*/ 150006335 h 1496"/>
              <a:gd name="T10" fmla="*/ 0 w 4911"/>
              <a:gd name="T11" fmla="*/ 150006335 h 1496"/>
              <a:gd name="T12" fmla="*/ 141605396 w 4911"/>
              <a:gd name="T13" fmla="*/ 0 h 1496"/>
              <a:gd name="T14" fmla="*/ 0 60000 65536"/>
              <a:gd name="T15" fmla="*/ 0 60000 65536"/>
              <a:gd name="T16" fmla="*/ 0 60000 65536"/>
              <a:gd name="T17" fmla="*/ 0 60000 65536"/>
              <a:gd name="T18" fmla="*/ 0 60000 65536"/>
              <a:gd name="T19" fmla="*/ 0 60000 65536"/>
              <a:gd name="T20" fmla="*/ 0 60000 65536"/>
              <a:gd name="T21" fmla="*/ 0 w 4911"/>
              <a:gd name="T22" fmla="*/ 0 h 1496"/>
              <a:gd name="T23" fmla="*/ 4911 w 4911"/>
              <a:gd name="T24" fmla="*/ 1496 h 14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11" h="1496">
                <a:moveTo>
                  <a:pt x="748" y="0"/>
                </a:moveTo>
                <a:lnTo>
                  <a:pt x="4911" y="0"/>
                </a:lnTo>
                <a:lnTo>
                  <a:pt x="4911" y="1496"/>
                </a:lnTo>
                <a:lnTo>
                  <a:pt x="748" y="1496"/>
                </a:lnTo>
                <a:cubicBezTo>
                  <a:pt x="337" y="1496"/>
                  <a:pt x="0" y="1159"/>
                  <a:pt x="0" y="748"/>
                </a:cubicBezTo>
                <a:cubicBezTo>
                  <a:pt x="0" y="337"/>
                  <a:pt x="337" y="0"/>
                  <a:pt x="748" y="0"/>
                </a:cubicBezTo>
                <a:close/>
              </a:path>
            </a:pathLst>
          </a:custGeom>
          <a:solidFill>
            <a:schemeClr val="tx1">
              <a:lumMod val="50000"/>
              <a:lumOff val="50000"/>
            </a:schemeClr>
          </a:solidFill>
          <a:ln w="9525">
            <a:noFill/>
            <a:miter lim="800000"/>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1"/>
          <p:cNvGrpSpPr/>
          <p:nvPr/>
        </p:nvGrpSpPr>
        <p:grpSpPr>
          <a:xfrm>
            <a:off x="5702313" y="1326818"/>
            <a:ext cx="727075" cy="671592"/>
            <a:chOff x="5276850" y="1428751"/>
            <a:chExt cx="727075" cy="650875"/>
          </a:xfrm>
          <a:solidFill>
            <a:schemeClr val="tx1">
              <a:lumMod val="50000"/>
              <a:lumOff val="50000"/>
            </a:schemeClr>
          </a:solidFill>
        </p:grpSpPr>
        <p:sp>
          <p:nvSpPr>
            <p:cNvPr id="16" name="Freeform 12"/>
            <p:cNvSpPr/>
            <p:nvPr/>
          </p:nvSpPr>
          <p:spPr bwMode="auto">
            <a:xfrm>
              <a:off x="5276850" y="1428751"/>
              <a:ext cx="727075" cy="650875"/>
            </a:xfrm>
            <a:custGeom>
              <a:avLst/>
              <a:gdLst>
                <a:gd name="T0" fmla="*/ 0 w 1672"/>
                <a:gd name="T1" fmla="*/ 0 h 1496"/>
                <a:gd name="T2" fmla="*/ 924 w 1672"/>
                <a:gd name="T3" fmla="*/ 0 h 1496"/>
                <a:gd name="T4" fmla="*/ 1672 w 1672"/>
                <a:gd name="T5" fmla="*/ 748 h 1496"/>
                <a:gd name="T6" fmla="*/ 1672 w 1672"/>
                <a:gd name="T7" fmla="*/ 748 h 1496"/>
                <a:gd name="T8" fmla="*/ 924 w 1672"/>
                <a:gd name="T9" fmla="*/ 1496 h 1496"/>
                <a:gd name="T10" fmla="*/ 0 w 1672"/>
                <a:gd name="T11" fmla="*/ 1496 h 1496"/>
                <a:gd name="T12" fmla="*/ 0 w 1672"/>
                <a:gd name="T13" fmla="*/ 0 h 1496"/>
              </a:gdLst>
              <a:ahLst/>
              <a:cxnLst>
                <a:cxn ang="0">
                  <a:pos x="T0" y="T1"/>
                </a:cxn>
                <a:cxn ang="0">
                  <a:pos x="T2" y="T3"/>
                </a:cxn>
                <a:cxn ang="0">
                  <a:pos x="T4" y="T5"/>
                </a:cxn>
                <a:cxn ang="0">
                  <a:pos x="T6" y="T7"/>
                </a:cxn>
                <a:cxn ang="0">
                  <a:pos x="T8" y="T9"/>
                </a:cxn>
                <a:cxn ang="0">
                  <a:pos x="T10" y="T11"/>
                </a:cxn>
                <a:cxn ang="0">
                  <a:pos x="T12" y="T13"/>
                </a:cxn>
              </a:cxnLst>
              <a:rect l="0" t="0" r="r" b="b"/>
              <a:pathLst>
                <a:path w="1672" h="1496">
                  <a:moveTo>
                    <a:pt x="0" y="0"/>
                  </a:moveTo>
                  <a:lnTo>
                    <a:pt x="924" y="0"/>
                  </a:lnTo>
                  <a:cubicBezTo>
                    <a:pt x="1335" y="0"/>
                    <a:pt x="1672" y="337"/>
                    <a:pt x="1672" y="748"/>
                  </a:cubicBezTo>
                  <a:lnTo>
                    <a:pt x="1672" y="748"/>
                  </a:lnTo>
                  <a:cubicBezTo>
                    <a:pt x="1672" y="1159"/>
                    <a:pt x="1335" y="1496"/>
                    <a:pt x="924" y="1496"/>
                  </a:cubicBezTo>
                  <a:lnTo>
                    <a:pt x="0" y="1496"/>
                  </a:lnTo>
                  <a:lnTo>
                    <a:pt x="0" y="0"/>
                  </a:lnTo>
                  <a:close/>
                </a:path>
              </a:pathLst>
            </a:custGeom>
            <a:grpFill/>
            <a:ln>
              <a:noFill/>
            </a:ln>
            <a:effectLst>
              <a:outerShdw blurRad="50800" dist="38100" dir="8100000" algn="tr" rotWithShape="0">
                <a:prstClr val="black">
                  <a:alpha val="40000"/>
                </a:prstClr>
              </a:outerShdw>
            </a:effectLst>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Freeform 13"/>
            <p:cNvSpPr>
              <a:spLocks noEditPoints="1"/>
            </p:cNvSpPr>
            <p:nvPr/>
          </p:nvSpPr>
          <p:spPr bwMode="auto">
            <a:xfrm>
              <a:off x="5503863" y="1655763"/>
              <a:ext cx="273050" cy="195263"/>
            </a:xfrm>
            <a:custGeom>
              <a:avLst/>
              <a:gdLst>
                <a:gd name="T0" fmla="*/ 479 w 625"/>
                <a:gd name="T1" fmla="*/ 411 h 450"/>
                <a:gd name="T2" fmla="*/ 479 w 625"/>
                <a:gd name="T3" fmla="*/ 411 h 450"/>
                <a:gd name="T4" fmla="*/ 127 w 625"/>
                <a:gd name="T5" fmla="*/ 411 h 450"/>
                <a:gd name="T6" fmla="*/ 39 w 625"/>
                <a:gd name="T7" fmla="*/ 323 h 450"/>
                <a:gd name="T8" fmla="*/ 83 w 625"/>
                <a:gd name="T9" fmla="*/ 247 h 450"/>
                <a:gd name="T10" fmla="*/ 101 w 625"/>
                <a:gd name="T11" fmla="*/ 201 h 450"/>
                <a:gd name="T12" fmla="*/ 98 w 625"/>
                <a:gd name="T13" fmla="*/ 186 h 450"/>
                <a:gd name="T14" fmla="*/ 147 w 625"/>
                <a:gd name="T15" fmla="*/ 137 h 450"/>
                <a:gd name="T16" fmla="*/ 173 w 625"/>
                <a:gd name="T17" fmla="*/ 141 h 450"/>
                <a:gd name="T18" fmla="*/ 209 w 625"/>
                <a:gd name="T19" fmla="*/ 119 h 450"/>
                <a:gd name="T20" fmla="*/ 332 w 625"/>
                <a:gd name="T21" fmla="*/ 39 h 450"/>
                <a:gd name="T22" fmla="*/ 468 w 625"/>
                <a:gd name="T23" fmla="*/ 163 h 450"/>
                <a:gd name="T24" fmla="*/ 499 w 625"/>
                <a:gd name="T25" fmla="*/ 198 h 450"/>
                <a:gd name="T26" fmla="*/ 586 w 625"/>
                <a:gd name="T27" fmla="*/ 303 h 450"/>
                <a:gd name="T28" fmla="*/ 479 w 625"/>
                <a:gd name="T29" fmla="*/ 411 h 450"/>
                <a:gd name="T30" fmla="*/ 506 w 625"/>
                <a:gd name="T31" fmla="*/ 159 h 450"/>
                <a:gd name="T32" fmla="*/ 332 w 625"/>
                <a:gd name="T33" fmla="*/ 0 h 450"/>
                <a:gd name="T34" fmla="*/ 173 w 625"/>
                <a:gd name="T35" fmla="*/ 102 h 450"/>
                <a:gd name="T36" fmla="*/ 147 w 625"/>
                <a:gd name="T37" fmla="*/ 98 h 450"/>
                <a:gd name="T38" fmla="*/ 59 w 625"/>
                <a:gd name="T39" fmla="*/ 186 h 450"/>
                <a:gd name="T40" fmla="*/ 63 w 625"/>
                <a:gd name="T41" fmla="*/ 213 h 450"/>
                <a:gd name="T42" fmla="*/ 0 w 625"/>
                <a:gd name="T43" fmla="*/ 323 h 450"/>
                <a:gd name="T44" fmla="*/ 127 w 625"/>
                <a:gd name="T45" fmla="*/ 450 h 450"/>
                <a:gd name="T46" fmla="*/ 127 w 625"/>
                <a:gd name="T47" fmla="*/ 450 h 450"/>
                <a:gd name="T48" fmla="*/ 479 w 625"/>
                <a:gd name="T49" fmla="*/ 450 h 450"/>
                <a:gd name="T50" fmla="*/ 479 w 625"/>
                <a:gd name="T51" fmla="*/ 450 h 450"/>
                <a:gd name="T52" fmla="*/ 625 w 625"/>
                <a:gd name="T53" fmla="*/ 303 h 450"/>
                <a:gd name="T54" fmla="*/ 506 w 625"/>
                <a:gd name="T55" fmla="*/ 15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5" h="450">
                  <a:moveTo>
                    <a:pt x="479" y="411"/>
                  </a:moveTo>
                  <a:lnTo>
                    <a:pt x="479" y="411"/>
                  </a:lnTo>
                  <a:lnTo>
                    <a:pt x="127" y="411"/>
                  </a:lnTo>
                  <a:cubicBezTo>
                    <a:pt x="79" y="411"/>
                    <a:pt x="39" y="371"/>
                    <a:pt x="39" y="323"/>
                  </a:cubicBezTo>
                  <a:cubicBezTo>
                    <a:pt x="39" y="292"/>
                    <a:pt x="56" y="263"/>
                    <a:pt x="83" y="247"/>
                  </a:cubicBezTo>
                  <a:cubicBezTo>
                    <a:pt x="110" y="232"/>
                    <a:pt x="112" y="229"/>
                    <a:pt x="101" y="201"/>
                  </a:cubicBezTo>
                  <a:cubicBezTo>
                    <a:pt x="99" y="195"/>
                    <a:pt x="98" y="190"/>
                    <a:pt x="98" y="186"/>
                  </a:cubicBezTo>
                  <a:cubicBezTo>
                    <a:pt x="98" y="159"/>
                    <a:pt x="120" y="137"/>
                    <a:pt x="147" y="137"/>
                  </a:cubicBezTo>
                  <a:cubicBezTo>
                    <a:pt x="147" y="137"/>
                    <a:pt x="159" y="136"/>
                    <a:pt x="173" y="141"/>
                  </a:cubicBezTo>
                  <a:cubicBezTo>
                    <a:pt x="196" y="150"/>
                    <a:pt x="198" y="142"/>
                    <a:pt x="209" y="119"/>
                  </a:cubicBezTo>
                  <a:cubicBezTo>
                    <a:pt x="231" y="70"/>
                    <a:pt x="279" y="39"/>
                    <a:pt x="332" y="39"/>
                  </a:cubicBezTo>
                  <a:cubicBezTo>
                    <a:pt x="403" y="39"/>
                    <a:pt x="461" y="92"/>
                    <a:pt x="468" y="163"/>
                  </a:cubicBezTo>
                  <a:cubicBezTo>
                    <a:pt x="470" y="191"/>
                    <a:pt x="470" y="191"/>
                    <a:pt x="499" y="198"/>
                  </a:cubicBezTo>
                  <a:cubicBezTo>
                    <a:pt x="550" y="207"/>
                    <a:pt x="586" y="252"/>
                    <a:pt x="586" y="303"/>
                  </a:cubicBezTo>
                  <a:cubicBezTo>
                    <a:pt x="586" y="363"/>
                    <a:pt x="538" y="411"/>
                    <a:pt x="479" y="411"/>
                  </a:cubicBezTo>
                  <a:close/>
                  <a:moveTo>
                    <a:pt x="506" y="159"/>
                  </a:moveTo>
                  <a:cubicBezTo>
                    <a:pt x="498" y="70"/>
                    <a:pt x="424" y="0"/>
                    <a:pt x="332" y="0"/>
                  </a:cubicBezTo>
                  <a:cubicBezTo>
                    <a:pt x="262" y="0"/>
                    <a:pt x="201" y="42"/>
                    <a:pt x="173" y="102"/>
                  </a:cubicBezTo>
                  <a:cubicBezTo>
                    <a:pt x="165" y="100"/>
                    <a:pt x="156" y="98"/>
                    <a:pt x="147" y="98"/>
                  </a:cubicBezTo>
                  <a:cubicBezTo>
                    <a:pt x="98" y="98"/>
                    <a:pt x="59" y="137"/>
                    <a:pt x="59" y="186"/>
                  </a:cubicBezTo>
                  <a:cubicBezTo>
                    <a:pt x="59" y="196"/>
                    <a:pt x="61" y="205"/>
                    <a:pt x="63" y="213"/>
                  </a:cubicBezTo>
                  <a:cubicBezTo>
                    <a:pt x="26" y="235"/>
                    <a:pt x="0" y="276"/>
                    <a:pt x="0" y="323"/>
                  </a:cubicBezTo>
                  <a:cubicBezTo>
                    <a:pt x="0" y="393"/>
                    <a:pt x="57" y="450"/>
                    <a:pt x="127" y="450"/>
                  </a:cubicBezTo>
                  <a:lnTo>
                    <a:pt x="127" y="450"/>
                  </a:lnTo>
                  <a:lnTo>
                    <a:pt x="479" y="450"/>
                  </a:lnTo>
                  <a:lnTo>
                    <a:pt x="479" y="450"/>
                  </a:lnTo>
                  <a:cubicBezTo>
                    <a:pt x="560" y="450"/>
                    <a:pt x="625" y="384"/>
                    <a:pt x="625" y="303"/>
                  </a:cubicBezTo>
                  <a:cubicBezTo>
                    <a:pt x="625" y="232"/>
                    <a:pt x="574" y="172"/>
                    <a:pt x="506" y="159"/>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2"/>
          <p:cNvGrpSpPr/>
          <p:nvPr/>
        </p:nvGrpSpPr>
        <p:grpSpPr>
          <a:xfrm>
            <a:off x="5693423" y="2446534"/>
            <a:ext cx="727075" cy="671592"/>
            <a:chOff x="5276850" y="2268534"/>
            <a:chExt cx="727075" cy="650874"/>
          </a:xfrm>
          <a:solidFill>
            <a:schemeClr val="bg1">
              <a:lumMod val="85000"/>
            </a:schemeClr>
          </a:solidFill>
        </p:grpSpPr>
        <p:sp>
          <p:nvSpPr>
            <p:cNvPr id="19" name="Freeform 9"/>
            <p:cNvSpPr/>
            <p:nvPr/>
          </p:nvSpPr>
          <p:spPr bwMode="auto">
            <a:xfrm>
              <a:off x="5276850" y="2268534"/>
              <a:ext cx="727075" cy="650874"/>
            </a:xfrm>
            <a:custGeom>
              <a:avLst/>
              <a:gdLst>
                <a:gd name="T0" fmla="*/ 0 w 1672"/>
                <a:gd name="T1" fmla="*/ 1496 h 1496"/>
                <a:gd name="T2" fmla="*/ 0 w 1672"/>
                <a:gd name="T3" fmla="*/ 0 h 1496"/>
                <a:gd name="T4" fmla="*/ 924 w 1672"/>
                <a:gd name="T5" fmla="*/ 0 h 1496"/>
                <a:gd name="T6" fmla="*/ 1672 w 1672"/>
                <a:gd name="T7" fmla="*/ 748 h 1496"/>
                <a:gd name="T8" fmla="*/ 1672 w 1672"/>
                <a:gd name="T9" fmla="*/ 748 h 1496"/>
                <a:gd name="T10" fmla="*/ 924 w 1672"/>
                <a:gd name="T11" fmla="*/ 1496 h 1496"/>
                <a:gd name="T12" fmla="*/ 0 w 1672"/>
                <a:gd name="T13" fmla="*/ 1496 h 1496"/>
              </a:gdLst>
              <a:ahLst/>
              <a:cxnLst>
                <a:cxn ang="0">
                  <a:pos x="T0" y="T1"/>
                </a:cxn>
                <a:cxn ang="0">
                  <a:pos x="T2" y="T3"/>
                </a:cxn>
                <a:cxn ang="0">
                  <a:pos x="T4" y="T5"/>
                </a:cxn>
                <a:cxn ang="0">
                  <a:pos x="T6" y="T7"/>
                </a:cxn>
                <a:cxn ang="0">
                  <a:pos x="T8" y="T9"/>
                </a:cxn>
                <a:cxn ang="0">
                  <a:pos x="T10" y="T11"/>
                </a:cxn>
                <a:cxn ang="0">
                  <a:pos x="T12" y="T13"/>
                </a:cxn>
              </a:cxnLst>
              <a:rect l="0" t="0" r="r" b="b"/>
              <a:pathLst>
                <a:path w="1672" h="1496">
                  <a:moveTo>
                    <a:pt x="0" y="1496"/>
                  </a:moveTo>
                  <a:lnTo>
                    <a:pt x="0" y="0"/>
                  </a:lnTo>
                  <a:lnTo>
                    <a:pt x="924" y="0"/>
                  </a:lnTo>
                  <a:cubicBezTo>
                    <a:pt x="1335" y="0"/>
                    <a:pt x="1672" y="337"/>
                    <a:pt x="1672" y="748"/>
                  </a:cubicBezTo>
                  <a:lnTo>
                    <a:pt x="1672" y="748"/>
                  </a:lnTo>
                  <a:cubicBezTo>
                    <a:pt x="1672" y="1160"/>
                    <a:pt x="1335" y="1496"/>
                    <a:pt x="924" y="1496"/>
                  </a:cubicBezTo>
                  <a:lnTo>
                    <a:pt x="0" y="1496"/>
                  </a:lnTo>
                  <a:close/>
                </a:path>
              </a:pathLst>
            </a:custGeom>
            <a:grpFill/>
            <a:ln>
              <a:noFill/>
            </a:ln>
            <a:effectLst>
              <a:outerShdw blurRad="50800" dist="38100" dir="8100000" algn="tr" rotWithShape="0">
                <a:prstClr val="black">
                  <a:alpha val="40000"/>
                </a:prstClr>
              </a:outerShdw>
            </a:effectLst>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Freeform 14"/>
            <p:cNvSpPr>
              <a:spLocks noEditPoints="1"/>
            </p:cNvSpPr>
            <p:nvPr/>
          </p:nvSpPr>
          <p:spPr bwMode="auto">
            <a:xfrm>
              <a:off x="5503863" y="2459038"/>
              <a:ext cx="273050" cy="271463"/>
            </a:xfrm>
            <a:custGeom>
              <a:avLst/>
              <a:gdLst>
                <a:gd name="T0" fmla="*/ 430 w 626"/>
                <a:gd name="T1" fmla="*/ 351 h 625"/>
                <a:gd name="T2" fmla="*/ 351 w 626"/>
                <a:gd name="T3" fmla="*/ 329 h 625"/>
                <a:gd name="T4" fmla="*/ 344 w 626"/>
                <a:gd name="T5" fmla="*/ 336 h 625"/>
                <a:gd name="T6" fmla="*/ 323 w 626"/>
                <a:gd name="T7" fmla="*/ 358 h 625"/>
                <a:gd name="T8" fmla="*/ 285 w 626"/>
                <a:gd name="T9" fmla="*/ 395 h 625"/>
                <a:gd name="T10" fmla="*/ 274 w 626"/>
                <a:gd name="T11" fmla="*/ 423 h 625"/>
                <a:gd name="T12" fmla="*/ 274 w 626"/>
                <a:gd name="T13" fmla="*/ 469 h 625"/>
                <a:gd name="T14" fmla="*/ 235 w 626"/>
                <a:gd name="T15" fmla="*/ 469 h 625"/>
                <a:gd name="T16" fmla="*/ 195 w 626"/>
                <a:gd name="T17" fmla="*/ 508 h 625"/>
                <a:gd name="T18" fmla="*/ 195 w 626"/>
                <a:gd name="T19" fmla="*/ 547 h 625"/>
                <a:gd name="T20" fmla="*/ 150 w 626"/>
                <a:gd name="T21" fmla="*/ 547 h 625"/>
                <a:gd name="T22" fmla="*/ 122 w 626"/>
                <a:gd name="T23" fmla="*/ 558 h 625"/>
                <a:gd name="T24" fmla="*/ 94 w 626"/>
                <a:gd name="T25" fmla="*/ 586 h 625"/>
                <a:gd name="T26" fmla="*/ 39 w 626"/>
                <a:gd name="T27" fmla="*/ 586 h 625"/>
                <a:gd name="T28" fmla="*/ 39 w 626"/>
                <a:gd name="T29" fmla="*/ 530 h 625"/>
                <a:gd name="T30" fmla="*/ 267 w 626"/>
                <a:gd name="T31" fmla="*/ 303 h 625"/>
                <a:gd name="T32" fmla="*/ 267 w 626"/>
                <a:gd name="T33" fmla="*/ 303 h 625"/>
                <a:gd name="T34" fmla="*/ 296 w 626"/>
                <a:gd name="T35" fmla="*/ 274 h 625"/>
                <a:gd name="T36" fmla="*/ 274 w 626"/>
                <a:gd name="T37" fmla="*/ 195 h 625"/>
                <a:gd name="T38" fmla="*/ 430 w 626"/>
                <a:gd name="T39" fmla="*/ 39 h 625"/>
                <a:gd name="T40" fmla="*/ 587 w 626"/>
                <a:gd name="T41" fmla="*/ 195 h 625"/>
                <a:gd name="T42" fmla="*/ 430 w 626"/>
                <a:gd name="T43" fmla="*/ 351 h 625"/>
                <a:gd name="T44" fmla="*/ 485 w 626"/>
                <a:gd name="T45" fmla="*/ 214 h 625"/>
                <a:gd name="T46" fmla="*/ 411 w 626"/>
                <a:gd name="T47" fmla="*/ 140 h 625"/>
                <a:gd name="T48" fmla="*/ 453 w 626"/>
                <a:gd name="T49" fmla="*/ 97 h 625"/>
                <a:gd name="T50" fmla="*/ 527 w 626"/>
                <a:gd name="T51" fmla="*/ 171 h 625"/>
                <a:gd name="T52" fmla="*/ 485 w 626"/>
                <a:gd name="T53" fmla="*/ 214 h 625"/>
                <a:gd name="T54" fmla="*/ 544 w 626"/>
                <a:gd name="T55" fmla="*/ 160 h 625"/>
                <a:gd name="T56" fmla="*/ 464 w 626"/>
                <a:gd name="T57" fmla="*/ 81 h 625"/>
                <a:gd name="T58" fmla="*/ 447 w 626"/>
                <a:gd name="T59" fmla="*/ 79 h 625"/>
                <a:gd name="T60" fmla="*/ 392 w 626"/>
                <a:gd name="T61" fmla="*/ 134 h 625"/>
                <a:gd name="T62" fmla="*/ 391 w 626"/>
                <a:gd name="T63" fmla="*/ 140 h 625"/>
                <a:gd name="T64" fmla="*/ 394 w 626"/>
                <a:gd name="T65" fmla="*/ 151 h 625"/>
                <a:gd name="T66" fmla="*/ 473 w 626"/>
                <a:gd name="T67" fmla="*/ 230 h 625"/>
                <a:gd name="T68" fmla="*/ 491 w 626"/>
                <a:gd name="T69" fmla="*/ 233 h 625"/>
                <a:gd name="T70" fmla="*/ 546 w 626"/>
                <a:gd name="T71" fmla="*/ 178 h 625"/>
                <a:gd name="T72" fmla="*/ 547 w 626"/>
                <a:gd name="T73" fmla="*/ 171 h 625"/>
                <a:gd name="T74" fmla="*/ 544 w 626"/>
                <a:gd name="T75" fmla="*/ 160 h 625"/>
                <a:gd name="T76" fmla="*/ 430 w 626"/>
                <a:gd name="T77" fmla="*/ 0 h 625"/>
                <a:gd name="T78" fmla="*/ 235 w 626"/>
                <a:gd name="T79" fmla="*/ 195 h 625"/>
                <a:gd name="T80" fmla="*/ 249 w 626"/>
                <a:gd name="T81" fmla="*/ 266 h 625"/>
                <a:gd name="T82" fmla="*/ 11 w 626"/>
                <a:gd name="T83" fmla="*/ 503 h 625"/>
                <a:gd name="T84" fmla="*/ 0 w 626"/>
                <a:gd name="T85" fmla="*/ 527 h 625"/>
                <a:gd name="T86" fmla="*/ 0 w 626"/>
                <a:gd name="T87" fmla="*/ 586 h 625"/>
                <a:gd name="T88" fmla="*/ 39 w 626"/>
                <a:gd name="T89" fmla="*/ 625 h 625"/>
                <a:gd name="T90" fmla="*/ 98 w 626"/>
                <a:gd name="T91" fmla="*/ 625 h 625"/>
                <a:gd name="T92" fmla="*/ 121 w 626"/>
                <a:gd name="T93" fmla="*/ 614 h 625"/>
                <a:gd name="T94" fmla="*/ 150 w 626"/>
                <a:gd name="T95" fmla="*/ 586 h 625"/>
                <a:gd name="T96" fmla="*/ 195 w 626"/>
                <a:gd name="T97" fmla="*/ 586 h 625"/>
                <a:gd name="T98" fmla="*/ 235 w 626"/>
                <a:gd name="T99" fmla="*/ 547 h 625"/>
                <a:gd name="T100" fmla="*/ 235 w 626"/>
                <a:gd name="T101" fmla="*/ 508 h 625"/>
                <a:gd name="T102" fmla="*/ 274 w 626"/>
                <a:gd name="T103" fmla="*/ 508 h 625"/>
                <a:gd name="T104" fmla="*/ 313 w 626"/>
                <a:gd name="T105" fmla="*/ 469 h 625"/>
                <a:gd name="T106" fmla="*/ 313 w 626"/>
                <a:gd name="T107" fmla="*/ 423 h 625"/>
                <a:gd name="T108" fmla="*/ 359 w 626"/>
                <a:gd name="T109" fmla="*/ 376 h 625"/>
                <a:gd name="T110" fmla="*/ 430 w 626"/>
                <a:gd name="T111" fmla="*/ 390 h 625"/>
                <a:gd name="T112" fmla="*/ 626 w 626"/>
                <a:gd name="T113" fmla="*/ 195 h 625"/>
                <a:gd name="T114" fmla="*/ 430 w 626"/>
                <a:gd name="T115"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6" h="625">
                  <a:moveTo>
                    <a:pt x="430" y="351"/>
                  </a:moveTo>
                  <a:cubicBezTo>
                    <a:pt x="401" y="351"/>
                    <a:pt x="375" y="343"/>
                    <a:pt x="351" y="329"/>
                  </a:cubicBezTo>
                  <a:lnTo>
                    <a:pt x="344" y="336"/>
                  </a:lnTo>
                  <a:lnTo>
                    <a:pt x="323" y="358"/>
                  </a:lnTo>
                  <a:lnTo>
                    <a:pt x="285" y="395"/>
                  </a:lnTo>
                  <a:cubicBezTo>
                    <a:pt x="278" y="402"/>
                    <a:pt x="274" y="413"/>
                    <a:pt x="274" y="423"/>
                  </a:cubicBezTo>
                  <a:lnTo>
                    <a:pt x="274" y="469"/>
                  </a:lnTo>
                  <a:lnTo>
                    <a:pt x="235" y="469"/>
                  </a:lnTo>
                  <a:cubicBezTo>
                    <a:pt x="213" y="469"/>
                    <a:pt x="195" y="486"/>
                    <a:pt x="195" y="508"/>
                  </a:cubicBezTo>
                  <a:lnTo>
                    <a:pt x="195" y="547"/>
                  </a:lnTo>
                  <a:lnTo>
                    <a:pt x="150" y="547"/>
                  </a:lnTo>
                  <a:cubicBezTo>
                    <a:pt x="139" y="547"/>
                    <a:pt x="129" y="551"/>
                    <a:pt x="122" y="558"/>
                  </a:cubicBezTo>
                  <a:lnTo>
                    <a:pt x="94" y="586"/>
                  </a:lnTo>
                  <a:lnTo>
                    <a:pt x="39" y="586"/>
                  </a:lnTo>
                  <a:lnTo>
                    <a:pt x="39" y="530"/>
                  </a:lnTo>
                  <a:lnTo>
                    <a:pt x="267" y="303"/>
                  </a:lnTo>
                  <a:cubicBezTo>
                    <a:pt x="267" y="303"/>
                    <a:pt x="267" y="303"/>
                    <a:pt x="267" y="303"/>
                  </a:cubicBezTo>
                  <a:lnTo>
                    <a:pt x="296" y="274"/>
                  </a:lnTo>
                  <a:cubicBezTo>
                    <a:pt x="282" y="251"/>
                    <a:pt x="274" y="224"/>
                    <a:pt x="274" y="195"/>
                  </a:cubicBezTo>
                  <a:cubicBezTo>
                    <a:pt x="274" y="108"/>
                    <a:pt x="344" y="39"/>
                    <a:pt x="430" y="39"/>
                  </a:cubicBezTo>
                  <a:cubicBezTo>
                    <a:pt x="517" y="39"/>
                    <a:pt x="587" y="108"/>
                    <a:pt x="587" y="195"/>
                  </a:cubicBezTo>
                  <a:cubicBezTo>
                    <a:pt x="587" y="281"/>
                    <a:pt x="517" y="351"/>
                    <a:pt x="430" y="351"/>
                  </a:cubicBezTo>
                  <a:close/>
                  <a:moveTo>
                    <a:pt x="485" y="214"/>
                  </a:moveTo>
                  <a:cubicBezTo>
                    <a:pt x="456" y="194"/>
                    <a:pt x="431" y="168"/>
                    <a:pt x="411" y="140"/>
                  </a:cubicBezTo>
                  <a:cubicBezTo>
                    <a:pt x="418" y="119"/>
                    <a:pt x="432" y="105"/>
                    <a:pt x="453" y="97"/>
                  </a:cubicBezTo>
                  <a:cubicBezTo>
                    <a:pt x="482" y="118"/>
                    <a:pt x="507" y="143"/>
                    <a:pt x="527" y="171"/>
                  </a:cubicBezTo>
                  <a:cubicBezTo>
                    <a:pt x="520" y="193"/>
                    <a:pt x="506" y="207"/>
                    <a:pt x="485" y="214"/>
                  </a:cubicBezTo>
                  <a:close/>
                  <a:moveTo>
                    <a:pt x="544" y="160"/>
                  </a:moveTo>
                  <a:cubicBezTo>
                    <a:pt x="522" y="130"/>
                    <a:pt x="495" y="103"/>
                    <a:pt x="464" y="81"/>
                  </a:cubicBezTo>
                  <a:cubicBezTo>
                    <a:pt x="459" y="78"/>
                    <a:pt x="453" y="77"/>
                    <a:pt x="447" y="79"/>
                  </a:cubicBezTo>
                  <a:cubicBezTo>
                    <a:pt x="420" y="88"/>
                    <a:pt x="402" y="107"/>
                    <a:pt x="392" y="134"/>
                  </a:cubicBezTo>
                  <a:cubicBezTo>
                    <a:pt x="391" y="136"/>
                    <a:pt x="391" y="138"/>
                    <a:pt x="391" y="140"/>
                  </a:cubicBezTo>
                  <a:cubicBezTo>
                    <a:pt x="391" y="144"/>
                    <a:pt x="392" y="148"/>
                    <a:pt x="394" y="151"/>
                  </a:cubicBezTo>
                  <a:cubicBezTo>
                    <a:pt x="416" y="182"/>
                    <a:pt x="443" y="208"/>
                    <a:pt x="473" y="230"/>
                  </a:cubicBezTo>
                  <a:cubicBezTo>
                    <a:pt x="479" y="234"/>
                    <a:pt x="485" y="235"/>
                    <a:pt x="491" y="233"/>
                  </a:cubicBezTo>
                  <a:cubicBezTo>
                    <a:pt x="518" y="223"/>
                    <a:pt x="536" y="205"/>
                    <a:pt x="546" y="178"/>
                  </a:cubicBezTo>
                  <a:cubicBezTo>
                    <a:pt x="547" y="176"/>
                    <a:pt x="547" y="173"/>
                    <a:pt x="547" y="171"/>
                  </a:cubicBezTo>
                  <a:cubicBezTo>
                    <a:pt x="547" y="167"/>
                    <a:pt x="546" y="164"/>
                    <a:pt x="544" y="160"/>
                  </a:cubicBezTo>
                  <a:close/>
                  <a:moveTo>
                    <a:pt x="430" y="0"/>
                  </a:moveTo>
                  <a:cubicBezTo>
                    <a:pt x="322" y="0"/>
                    <a:pt x="235" y="87"/>
                    <a:pt x="235" y="195"/>
                  </a:cubicBezTo>
                  <a:cubicBezTo>
                    <a:pt x="235" y="220"/>
                    <a:pt x="240" y="244"/>
                    <a:pt x="249" y="266"/>
                  </a:cubicBezTo>
                  <a:lnTo>
                    <a:pt x="11" y="503"/>
                  </a:lnTo>
                  <a:cubicBezTo>
                    <a:pt x="4" y="510"/>
                    <a:pt x="0" y="517"/>
                    <a:pt x="0" y="527"/>
                  </a:cubicBezTo>
                  <a:lnTo>
                    <a:pt x="0" y="586"/>
                  </a:lnTo>
                  <a:cubicBezTo>
                    <a:pt x="0" y="607"/>
                    <a:pt x="18" y="625"/>
                    <a:pt x="39" y="625"/>
                  </a:cubicBezTo>
                  <a:lnTo>
                    <a:pt x="98" y="625"/>
                  </a:lnTo>
                  <a:cubicBezTo>
                    <a:pt x="108" y="625"/>
                    <a:pt x="115" y="621"/>
                    <a:pt x="121" y="614"/>
                  </a:cubicBezTo>
                  <a:lnTo>
                    <a:pt x="150" y="586"/>
                  </a:lnTo>
                  <a:lnTo>
                    <a:pt x="195" y="586"/>
                  </a:lnTo>
                  <a:cubicBezTo>
                    <a:pt x="217" y="586"/>
                    <a:pt x="235" y="568"/>
                    <a:pt x="235" y="547"/>
                  </a:cubicBezTo>
                  <a:lnTo>
                    <a:pt x="235" y="508"/>
                  </a:lnTo>
                  <a:lnTo>
                    <a:pt x="274" y="508"/>
                  </a:lnTo>
                  <a:cubicBezTo>
                    <a:pt x="295" y="508"/>
                    <a:pt x="313" y="490"/>
                    <a:pt x="313" y="469"/>
                  </a:cubicBezTo>
                  <a:lnTo>
                    <a:pt x="313" y="423"/>
                  </a:lnTo>
                  <a:lnTo>
                    <a:pt x="359" y="376"/>
                  </a:lnTo>
                  <a:cubicBezTo>
                    <a:pt x="381" y="385"/>
                    <a:pt x="405" y="390"/>
                    <a:pt x="430" y="390"/>
                  </a:cubicBezTo>
                  <a:cubicBezTo>
                    <a:pt x="538" y="390"/>
                    <a:pt x="626" y="303"/>
                    <a:pt x="626" y="195"/>
                  </a:cubicBezTo>
                  <a:cubicBezTo>
                    <a:pt x="626" y="87"/>
                    <a:pt x="538" y="0"/>
                    <a:pt x="430" y="0"/>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 name="Group 3"/>
          <p:cNvGrpSpPr/>
          <p:nvPr/>
        </p:nvGrpSpPr>
        <p:grpSpPr>
          <a:xfrm>
            <a:off x="5694058" y="3567095"/>
            <a:ext cx="727075" cy="669954"/>
            <a:chOff x="5276850" y="3109911"/>
            <a:chExt cx="727075" cy="649288"/>
          </a:xfrm>
          <a:solidFill>
            <a:schemeClr val="tx1">
              <a:lumMod val="50000"/>
              <a:lumOff val="50000"/>
            </a:schemeClr>
          </a:solidFill>
        </p:grpSpPr>
        <p:sp>
          <p:nvSpPr>
            <p:cNvPr id="22" name="Freeform 10"/>
            <p:cNvSpPr/>
            <p:nvPr/>
          </p:nvSpPr>
          <p:spPr bwMode="auto">
            <a:xfrm>
              <a:off x="5276850" y="3109911"/>
              <a:ext cx="727075" cy="649288"/>
            </a:xfrm>
            <a:custGeom>
              <a:avLst/>
              <a:gdLst>
                <a:gd name="T0" fmla="*/ 0 w 1672"/>
                <a:gd name="T1" fmla="*/ 1496 h 1496"/>
                <a:gd name="T2" fmla="*/ 0 w 1672"/>
                <a:gd name="T3" fmla="*/ 0 h 1496"/>
                <a:gd name="T4" fmla="*/ 924 w 1672"/>
                <a:gd name="T5" fmla="*/ 0 h 1496"/>
                <a:gd name="T6" fmla="*/ 1672 w 1672"/>
                <a:gd name="T7" fmla="*/ 748 h 1496"/>
                <a:gd name="T8" fmla="*/ 1672 w 1672"/>
                <a:gd name="T9" fmla="*/ 748 h 1496"/>
                <a:gd name="T10" fmla="*/ 924 w 1672"/>
                <a:gd name="T11" fmla="*/ 1496 h 1496"/>
                <a:gd name="T12" fmla="*/ 0 w 1672"/>
                <a:gd name="T13" fmla="*/ 1496 h 1496"/>
              </a:gdLst>
              <a:ahLst/>
              <a:cxnLst>
                <a:cxn ang="0">
                  <a:pos x="T0" y="T1"/>
                </a:cxn>
                <a:cxn ang="0">
                  <a:pos x="T2" y="T3"/>
                </a:cxn>
                <a:cxn ang="0">
                  <a:pos x="T4" y="T5"/>
                </a:cxn>
                <a:cxn ang="0">
                  <a:pos x="T6" y="T7"/>
                </a:cxn>
                <a:cxn ang="0">
                  <a:pos x="T8" y="T9"/>
                </a:cxn>
                <a:cxn ang="0">
                  <a:pos x="T10" y="T11"/>
                </a:cxn>
                <a:cxn ang="0">
                  <a:pos x="T12" y="T13"/>
                </a:cxn>
              </a:cxnLst>
              <a:rect l="0" t="0" r="r" b="b"/>
              <a:pathLst>
                <a:path w="1672" h="1496">
                  <a:moveTo>
                    <a:pt x="0" y="1496"/>
                  </a:moveTo>
                  <a:lnTo>
                    <a:pt x="0" y="0"/>
                  </a:lnTo>
                  <a:lnTo>
                    <a:pt x="924" y="0"/>
                  </a:lnTo>
                  <a:cubicBezTo>
                    <a:pt x="1335" y="0"/>
                    <a:pt x="1672" y="336"/>
                    <a:pt x="1672" y="748"/>
                  </a:cubicBezTo>
                  <a:lnTo>
                    <a:pt x="1672" y="748"/>
                  </a:lnTo>
                  <a:cubicBezTo>
                    <a:pt x="1672" y="1159"/>
                    <a:pt x="1335" y="1496"/>
                    <a:pt x="924" y="1496"/>
                  </a:cubicBezTo>
                  <a:lnTo>
                    <a:pt x="0" y="1496"/>
                  </a:lnTo>
                  <a:close/>
                </a:path>
              </a:pathLst>
            </a:custGeom>
            <a:grpFill/>
            <a:ln>
              <a:noFill/>
            </a:ln>
            <a:effectLst>
              <a:outerShdw blurRad="50800" dist="38100" dir="8100000" algn="tr" rotWithShape="0">
                <a:prstClr val="black">
                  <a:alpha val="40000"/>
                </a:prstClr>
              </a:outerShdw>
            </a:effectLst>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Freeform 15"/>
            <p:cNvSpPr>
              <a:spLocks noEditPoints="1"/>
            </p:cNvSpPr>
            <p:nvPr/>
          </p:nvSpPr>
          <p:spPr bwMode="auto">
            <a:xfrm>
              <a:off x="5546725" y="3297238"/>
              <a:ext cx="187325" cy="273050"/>
            </a:xfrm>
            <a:custGeom>
              <a:avLst/>
              <a:gdLst>
                <a:gd name="T0" fmla="*/ 306 w 430"/>
                <a:gd name="T1" fmla="*/ 412 h 627"/>
                <a:gd name="T2" fmla="*/ 124 w 430"/>
                <a:gd name="T3" fmla="*/ 412 h 627"/>
                <a:gd name="T4" fmla="*/ 91 w 430"/>
                <a:gd name="T5" fmla="*/ 349 h 627"/>
                <a:gd name="T6" fmla="*/ 39 w 430"/>
                <a:gd name="T7" fmla="*/ 216 h 627"/>
                <a:gd name="T8" fmla="*/ 215 w 430"/>
                <a:gd name="T9" fmla="*/ 39 h 627"/>
                <a:gd name="T10" fmla="*/ 391 w 430"/>
                <a:gd name="T11" fmla="*/ 216 h 627"/>
                <a:gd name="T12" fmla="*/ 339 w 430"/>
                <a:gd name="T13" fmla="*/ 349 h 627"/>
                <a:gd name="T14" fmla="*/ 306 w 430"/>
                <a:gd name="T15" fmla="*/ 412 h 627"/>
                <a:gd name="T16" fmla="*/ 215 w 430"/>
                <a:gd name="T17" fmla="*/ 99 h 627"/>
                <a:gd name="T18" fmla="*/ 97 w 430"/>
                <a:gd name="T19" fmla="*/ 216 h 627"/>
                <a:gd name="T20" fmla="*/ 107 w 430"/>
                <a:gd name="T21" fmla="*/ 226 h 627"/>
                <a:gd name="T22" fmla="*/ 117 w 430"/>
                <a:gd name="T23" fmla="*/ 216 h 627"/>
                <a:gd name="T24" fmla="*/ 215 w 430"/>
                <a:gd name="T25" fmla="*/ 118 h 627"/>
                <a:gd name="T26" fmla="*/ 224 w 430"/>
                <a:gd name="T27" fmla="*/ 109 h 627"/>
                <a:gd name="T28" fmla="*/ 215 w 430"/>
                <a:gd name="T29" fmla="*/ 99 h 627"/>
                <a:gd name="T30" fmla="*/ 215 w 430"/>
                <a:gd name="T31" fmla="*/ 588 h 627"/>
                <a:gd name="T32" fmla="*/ 176 w 430"/>
                <a:gd name="T33" fmla="*/ 563 h 627"/>
                <a:gd name="T34" fmla="*/ 259 w 430"/>
                <a:gd name="T35" fmla="*/ 553 h 627"/>
                <a:gd name="T36" fmla="*/ 215 w 430"/>
                <a:gd name="T37" fmla="*/ 588 h 627"/>
                <a:gd name="T38" fmla="*/ 151 w 430"/>
                <a:gd name="T39" fmla="*/ 488 h 627"/>
                <a:gd name="T40" fmla="*/ 139 w 430"/>
                <a:gd name="T41" fmla="*/ 451 h 627"/>
                <a:gd name="T42" fmla="*/ 291 w 430"/>
                <a:gd name="T43" fmla="*/ 451 h 627"/>
                <a:gd name="T44" fmla="*/ 284 w 430"/>
                <a:gd name="T45" fmla="*/ 471 h 627"/>
                <a:gd name="T46" fmla="*/ 151 w 430"/>
                <a:gd name="T47" fmla="*/ 488 h 627"/>
                <a:gd name="T48" fmla="*/ 265 w 430"/>
                <a:gd name="T49" fmla="*/ 532 h 627"/>
                <a:gd name="T50" fmla="*/ 169 w 430"/>
                <a:gd name="T51" fmla="*/ 545 h 627"/>
                <a:gd name="T52" fmla="*/ 157 w 430"/>
                <a:gd name="T53" fmla="*/ 507 h 627"/>
                <a:gd name="T54" fmla="*/ 157 w 430"/>
                <a:gd name="T55" fmla="*/ 507 h 627"/>
                <a:gd name="T56" fmla="*/ 277 w 430"/>
                <a:gd name="T57" fmla="*/ 492 h 627"/>
                <a:gd name="T58" fmla="*/ 272 w 430"/>
                <a:gd name="T59" fmla="*/ 509 h 627"/>
                <a:gd name="T60" fmla="*/ 265 w 430"/>
                <a:gd name="T61" fmla="*/ 532 h 627"/>
                <a:gd name="T62" fmla="*/ 215 w 430"/>
                <a:gd name="T63" fmla="*/ 0 h 627"/>
                <a:gd name="T64" fmla="*/ 0 w 430"/>
                <a:gd name="T65" fmla="*/ 216 h 627"/>
                <a:gd name="T66" fmla="*/ 98 w 430"/>
                <a:gd name="T67" fmla="*/ 452 h 627"/>
                <a:gd name="T68" fmla="*/ 215 w 430"/>
                <a:gd name="T69" fmla="*/ 627 h 627"/>
                <a:gd name="T70" fmla="*/ 331 w 430"/>
                <a:gd name="T71" fmla="*/ 452 h 627"/>
                <a:gd name="T72" fmla="*/ 430 w 430"/>
                <a:gd name="T73" fmla="*/ 216 h 627"/>
                <a:gd name="T74" fmla="*/ 215 w 430"/>
                <a:gd name="T75"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 h="627">
                  <a:moveTo>
                    <a:pt x="306" y="412"/>
                  </a:moveTo>
                  <a:lnTo>
                    <a:pt x="124" y="412"/>
                  </a:lnTo>
                  <a:cubicBezTo>
                    <a:pt x="114" y="390"/>
                    <a:pt x="102" y="369"/>
                    <a:pt x="91" y="349"/>
                  </a:cubicBezTo>
                  <a:cubicBezTo>
                    <a:pt x="65" y="303"/>
                    <a:pt x="39" y="256"/>
                    <a:pt x="39" y="216"/>
                  </a:cubicBezTo>
                  <a:cubicBezTo>
                    <a:pt x="39" y="118"/>
                    <a:pt x="118" y="39"/>
                    <a:pt x="215" y="39"/>
                  </a:cubicBezTo>
                  <a:cubicBezTo>
                    <a:pt x="312" y="39"/>
                    <a:pt x="391" y="118"/>
                    <a:pt x="391" y="216"/>
                  </a:cubicBezTo>
                  <a:cubicBezTo>
                    <a:pt x="391" y="255"/>
                    <a:pt x="364" y="303"/>
                    <a:pt x="339" y="349"/>
                  </a:cubicBezTo>
                  <a:cubicBezTo>
                    <a:pt x="327" y="370"/>
                    <a:pt x="316" y="390"/>
                    <a:pt x="306" y="412"/>
                  </a:cubicBezTo>
                  <a:close/>
                  <a:moveTo>
                    <a:pt x="215" y="99"/>
                  </a:moveTo>
                  <a:cubicBezTo>
                    <a:pt x="150" y="99"/>
                    <a:pt x="97" y="151"/>
                    <a:pt x="97" y="216"/>
                  </a:cubicBezTo>
                  <a:cubicBezTo>
                    <a:pt x="97" y="221"/>
                    <a:pt x="102" y="226"/>
                    <a:pt x="107" y="226"/>
                  </a:cubicBezTo>
                  <a:cubicBezTo>
                    <a:pt x="113" y="226"/>
                    <a:pt x="117" y="221"/>
                    <a:pt x="117" y="216"/>
                  </a:cubicBezTo>
                  <a:cubicBezTo>
                    <a:pt x="117" y="162"/>
                    <a:pt x="161" y="118"/>
                    <a:pt x="215" y="118"/>
                  </a:cubicBezTo>
                  <a:cubicBezTo>
                    <a:pt x="220" y="118"/>
                    <a:pt x="224" y="114"/>
                    <a:pt x="224" y="109"/>
                  </a:cubicBezTo>
                  <a:cubicBezTo>
                    <a:pt x="224" y="103"/>
                    <a:pt x="220" y="99"/>
                    <a:pt x="215" y="99"/>
                  </a:cubicBezTo>
                  <a:close/>
                  <a:moveTo>
                    <a:pt x="215" y="588"/>
                  </a:moveTo>
                  <a:cubicBezTo>
                    <a:pt x="195" y="588"/>
                    <a:pt x="186" y="585"/>
                    <a:pt x="176" y="563"/>
                  </a:cubicBezTo>
                  <a:lnTo>
                    <a:pt x="259" y="553"/>
                  </a:lnTo>
                  <a:cubicBezTo>
                    <a:pt x="247" y="585"/>
                    <a:pt x="238" y="588"/>
                    <a:pt x="215" y="588"/>
                  </a:cubicBezTo>
                  <a:close/>
                  <a:moveTo>
                    <a:pt x="151" y="488"/>
                  </a:moveTo>
                  <a:cubicBezTo>
                    <a:pt x="147" y="476"/>
                    <a:pt x="143" y="464"/>
                    <a:pt x="139" y="451"/>
                  </a:cubicBezTo>
                  <a:lnTo>
                    <a:pt x="291" y="451"/>
                  </a:lnTo>
                  <a:cubicBezTo>
                    <a:pt x="288" y="458"/>
                    <a:pt x="286" y="465"/>
                    <a:pt x="284" y="471"/>
                  </a:cubicBezTo>
                  <a:cubicBezTo>
                    <a:pt x="284" y="471"/>
                    <a:pt x="151" y="488"/>
                    <a:pt x="151" y="488"/>
                  </a:cubicBezTo>
                  <a:close/>
                  <a:moveTo>
                    <a:pt x="265" y="532"/>
                  </a:moveTo>
                  <a:lnTo>
                    <a:pt x="169" y="545"/>
                  </a:lnTo>
                  <a:cubicBezTo>
                    <a:pt x="165" y="534"/>
                    <a:pt x="161" y="523"/>
                    <a:pt x="157" y="507"/>
                  </a:cubicBezTo>
                  <a:cubicBezTo>
                    <a:pt x="157" y="507"/>
                    <a:pt x="157" y="507"/>
                    <a:pt x="157" y="507"/>
                  </a:cubicBezTo>
                  <a:lnTo>
                    <a:pt x="277" y="492"/>
                  </a:lnTo>
                  <a:cubicBezTo>
                    <a:pt x="276" y="497"/>
                    <a:pt x="274" y="504"/>
                    <a:pt x="272" y="509"/>
                  </a:cubicBezTo>
                  <a:cubicBezTo>
                    <a:pt x="270" y="518"/>
                    <a:pt x="268" y="525"/>
                    <a:pt x="265" y="532"/>
                  </a:cubicBezTo>
                  <a:close/>
                  <a:moveTo>
                    <a:pt x="215" y="0"/>
                  </a:moveTo>
                  <a:cubicBezTo>
                    <a:pt x="96" y="0"/>
                    <a:pt x="0" y="97"/>
                    <a:pt x="0" y="216"/>
                  </a:cubicBezTo>
                  <a:cubicBezTo>
                    <a:pt x="0" y="295"/>
                    <a:pt x="72" y="378"/>
                    <a:pt x="98" y="452"/>
                  </a:cubicBezTo>
                  <a:cubicBezTo>
                    <a:pt x="137" y="561"/>
                    <a:pt x="133" y="627"/>
                    <a:pt x="215" y="627"/>
                  </a:cubicBezTo>
                  <a:cubicBezTo>
                    <a:pt x="298" y="627"/>
                    <a:pt x="292" y="561"/>
                    <a:pt x="331" y="452"/>
                  </a:cubicBezTo>
                  <a:cubicBezTo>
                    <a:pt x="358" y="378"/>
                    <a:pt x="430" y="294"/>
                    <a:pt x="430" y="216"/>
                  </a:cubicBezTo>
                  <a:cubicBezTo>
                    <a:pt x="430" y="97"/>
                    <a:pt x="334" y="0"/>
                    <a:pt x="215" y="0"/>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4"/>
          <p:cNvGrpSpPr/>
          <p:nvPr/>
        </p:nvGrpSpPr>
        <p:grpSpPr>
          <a:xfrm>
            <a:off x="5694058" y="4688081"/>
            <a:ext cx="727075" cy="669954"/>
            <a:chOff x="5276850" y="3949704"/>
            <a:chExt cx="727075" cy="649289"/>
          </a:xfrm>
          <a:solidFill>
            <a:schemeClr val="bg1">
              <a:lumMod val="85000"/>
            </a:schemeClr>
          </a:solidFill>
        </p:grpSpPr>
        <p:sp>
          <p:nvSpPr>
            <p:cNvPr id="25" name="Freeform 11"/>
            <p:cNvSpPr/>
            <p:nvPr/>
          </p:nvSpPr>
          <p:spPr bwMode="auto">
            <a:xfrm>
              <a:off x="5276850" y="3949704"/>
              <a:ext cx="727075" cy="649289"/>
            </a:xfrm>
            <a:custGeom>
              <a:avLst/>
              <a:gdLst>
                <a:gd name="T0" fmla="*/ 0 w 1672"/>
                <a:gd name="T1" fmla="*/ 1496 h 1496"/>
                <a:gd name="T2" fmla="*/ 0 w 1672"/>
                <a:gd name="T3" fmla="*/ 0 h 1496"/>
                <a:gd name="T4" fmla="*/ 924 w 1672"/>
                <a:gd name="T5" fmla="*/ 0 h 1496"/>
                <a:gd name="T6" fmla="*/ 1672 w 1672"/>
                <a:gd name="T7" fmla="*/ 748 h 1496"/>
                <a:gd name="T8" fmla="*/ 1672 w 1672"/>
                <a:gd name="T9" fmla="*/ 748 h 1496"/>
                <a:gd name="T10" fmla="*/ 924 w 1672"/>
                <a:gd name="T11" fmla="*/ 1496 h 1496"/>
                <a:gd name="T12" fmla="*/ 0 w 1672"/>
                <a:gd name="T13" fmla="*/ 1496 h 1496"/>
              </a:gdLst>
              <a:ahLst/>
              <a:cxnLst>
                <a:cxn ang="0">
                  <a:pos x="T0" y="T1"/>
                </a:cxn>
                <a:cxn ang="0">
                  <a:pos x="T2" y="T3"/>
                </a:cxn>
                <a:cxn ang="0">
                  <a:pos x="T4" y="T5"/>
                </a:cxn>
                <a:cxn ang="0">
                  <a:pos x="T6" y="T7"/>
                </a:cxn>
                <a:cxn ang="0">
                  <a:pos x="T8" y="T9"/>
                </a:cxn>
                <a:cxn ang="0">
                  <a:pos x="T10" y="T11"/>
                </a:cxn>
                <a:cxn ang="0">
                  <a:pos x="T12" y="T13"/>
                </a:cxn>
              </a:cxnLst>
              <a:rect l="0" t="0" r="r" b="b"/>
              <a:pathLst>
                <a:path w="1672" h="1496">
                  <a:moveTo>
                    <a:pt x="0" y="1496"/>
                  </a:moveTo>
                  <a:lnTo>
                    <a:pt x="0" y="0"/>
                  </a:lnTo>
                  <a:lnTo>
                    <a:pt x="924" y="0"/>
                  </a:lnTo>
                  <a:cubicBezTo>
                    <a:pt x="1335" y="0"/>
                    <a:pt x="1672" y="336"/>
                    <a:pt x="1672" y="748"/>
                  </a:cubicBezTo>
                  <a:lnTo>
                    <a:pt x="1672" y="748"/>
                  </a:lnTo>
                  <a:cubicBezTo>
                    <a:pt x="1672" y="1159"/>
                    <a:pt x="1335" y="1496"/>
                    <a:pt x="924" y="1496"/>
                  </a:cubicBezTo>
                  <a:lnTo>
                    <a:pt x="0" y="1496"/>
                  </a:lnTo>
                  <a:close/>
                </a:path>
              </a:pathLst>
            </a:custGeom>
            <a:grpFill/>
            <a:ln>
              <a:noFill/>
            </a:ln>
            <a:effectLst>
              <a:outerShdw blurRad="50800" dist="38100" dir="8100000" algn="tr" rotWithShape="0">
                <a:prstClr val="black">
                  <a:alpha val="40000"/>
                </a:prstClr>
              </a:outerShdw>
            </a:effectLst>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Freeform 16"/>
            <p:cNvSpPr>
              <a:spLocks noEditPoints="1"/>
            </p:cNvSpPr>
            <p:nvPr/>
          </p:nvSpPr>
          <p:spPr bwMode="auto">
            <a:xfrm>
              <a:off x="5503863" y="4138613"/>
              <a:ext cx="280988" cy="271463"/>
            </a:xfrm>
            <a:custGeom>
              <a:avLst/>
              <a:gdLst>
                <a:gd name="T0" fmla="*/ 528 w 643"/>
                <a:gd name="T1" fmla="*/ 263 h 626"/>
                <a:gd name="T2" fmla="*/ 478 w 643"/>
                <a:gd name="T3" fmla="*/ 147 h 626"/>
                <a:gd name="T4" fmla="*/ 395 w 643"/>
                <a:gd name="T5" fmla="*/ 64 h 626"/>
                <a:gd name="T6" fmla="*/ 547 w 643"/>
                <a:gd name="T7" fmla="*/ 78 h 626"/>
                <a:gd name="T8" fmla="*/ 561 w 643"/>
                <a:gd name="T9" fmla="*/ 230 h 626"/>
                <a:gd name="T10" fmla="*/ 141 w 643"/>
                <a:gd name="T11" fmla="*/ 485 h 626"/>
                <a:gd name="T12" fmla="*/ 87 w 643"/>
                <a:gd name="T13" fmla="*/ 381 h 626"/>
                <a:gd name="T14" fmla="*/ 236 w 643"/>
                <a:gd name="T15" fmla="*/ 390 h 626"/>
                <a:gd name="T16" fmla="*/ 246 w 643"/>
                <a:gd name="T17" fmla="*/ 541 h 626"/>
                <a:gd name="T18" fmla="*/ 173 w 643"/>
                <a:gd name="T19" fmla="*/ 560 h 626"/>
                <a:gd name="T20" fmla="*/ 68 w 643"/>
                <a:gd name="T21" fmla="*/ 587 h 626"/>
                <a:gd name="T22" fmla="*/ 41 w 643"/>
                <a:gd name="T23" fmla="*/ 547 h 626"/>
                <a:gd name="T24" fmla="*/ 127 w 643"/>
                <a:gd name="T25" fmla="*/ 499 h 626"/>
                <a:gd name="T26" fmla="*/ 82 w 643"/>
                <a:gd name="T27" fmla="*/ 584 h 626"/>
                <a:gd name="T28" fmla="*/ 205 w 643"/>
                <a:gd name="T29" fmla="*/ 324 h 626"/>
                <a:gd name="T30" fmla="*/ 300 w 643"/>
                <a:gd name="T31" fmla="*/ 160 h 626"/>
                <a:gd name="T32" fmla="*/ 205 w 643"/>
                <a:gd name="T33" fmla="*/ 324 h 626"/>
                <a:gd name="T34" fmla="*/ 289 w 643"/>
                <a:gd name="T35" fmla="*/ 396 h 626"/>
                <a:gd name="T36" fmla="*/ 224 w 643"/>
                <a:gd name="T37" fmla="*/ 333 h 626"/>
                <a:gd name="T38" fmla="*/ 451 w 643"/>
                <a:gd name="T39" fmla="*/ 175 h 626"/>
                <a:gd name="T40" fmla="*/ 289 w 643"/>
                <a:gd name="T41" fmla="*/ 396 h 626"/>
                <a:gd name="T42" fmla="*/ 313 w 643"/>
                <a:gd name="T43" fmla="*/ 466 h 626"/>
                <a:gd name="T44" fmla="*/ 484 w 643"/>
                <a:gd name="T45" fmla="*/ 229 h 626"/>
                <a:gd name="T46" fmla="*/ 464 w 643"/>
                <a:gd name="T47" fmla="*/ 327 h 626"/>
                <a:gd name="T48" fmla="*/ 313 w 643"/>
                <a:gd name="T49" fmla="*/ 480 h 626"/>
                <a:gd name="T50" fmla="*/ 575 w 643"/>
                <a:gd name="T51" fmla="*/ 50 h 626"/>
                <a:gd name="T52" fmla="*/ 367 w 643"/>
                <a:gd name="T53" fmla="*/ 36 h 626"/>
                <a:gd name="T54" fmla="*/ 271 w 643"/>
                <a:gd name="T55" fmla="*/ 133 h 626"/>
                <a:gd name="T56" fmla="*/ 271 w 643"/>
                <a:gd name="T57" fmla="*/ 134 h 626"/>
                <a:gd name="T58" fmla="*/ 49 w 643"/>
                <a:gd name="T59" fmla="*/ 371 h 626"/>
                <a:gd name="T60" fmla="*/ 0 w 643"/>
                <a:gd name="T61" fmla="*/ 558 h 626"/>
                <a:gd name="T62" fmla="*/ 91 w 643"/>
                <a:gd name="T63" fmla="*/ 622 h 626"/>
                <a:gd name="T64" fmla="*/ 290 w 643"/>
                <a:gd name="T65" fmla="*/ 559 h 626"/>
                <a:gd name="T66" fmla="*/ 575 w 643"/>
                <a:gd name="T67" fmla="*/ 5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3" h="626">
                  <a:moveTo>
                    <a:pt x="561" y="230"/>
                  </a:moveTo>
                  <a:lnTo>
                    <a:pt x="528" y="263"/>
                  </a:lnTo>
                  <a:cubicBezTo>
                    <a:pt x="528" y="259"/>
                    <a:pt x="528" y="255"/>
                    <a:pt x="528" y="250"/>
                  </a:cubicBezTo>
                  <a:cubicBezTo>
                    <a:pt x="525" y="212"/>
                    <a:pt x="507" y="176"/>
                    <a:pt x="478" y="147"/>
                  </a:cubicBezTo>
                  <a:cubicBezTo>
                    <a:pt x="447" y="115"/>
                    <a:pt x="404" y="97"/>
                    <a:pt x="363" y="97"/>
                  </a:cubicBezTo>
                  <a:lnTo>
                    <a:pt x="395" y="64"/>
                  </a:lnTo>
                  <a:cubicBezTo>
                    <a:pt x="411" y="48"/>
                    <a:pt x="434" y="39"/>
                    <a:pt x="458" y="39"/>
                  </a:cubicBezTo>
                  <a:cubicBezTo>
                    <a:pt x="490" y="39"/>
                    <a:pt x="522" y="53"/>
                    <a:pt x="547" y="78"/>
                  </a:cubicBezTo>
                  <a:cubicBezTo>
                    <a:pt x="570" y="101"/>
                    <a:pt x="584" y="130"/>
                    <a:pt x="586" y="159"/>
                  </a:cubicBezTo>
                  <a:cubicBezTo>
                    <a:pt x="588" y="187"/>
                    <a:pt x="579" y="212"/>
                    <a:pt x="561" y="230"/>
                  </a:cubicBezTo>
                  <a:close/>
                  <a:moveTo>
                    <a:pt x="173" y="560"/>
                  </a:moveTo>
                  <a:cubicBezTo>
                    <a:pt x="173" y="534"/>
                    <a:pt x="162" y="507"/>
                    <a:pt x="141" y="485"/>
                  </a:cubicBezTo>
                  <a:cubicBezTo>
                    <a:pt x="120" y="465"/>
                    <a:pt x="94" y="453"/>
                    <a:pt x="67" y="452"/>
                  </a:cubicBezTo>
                  <a:lnTo>
                    <a:pt x="87" y="381"/>
                  </a:lnTo>
                  <a:cubicBezTo>
                    <a:pt x="88" y="377"/>
                    <a:pt x="91" y="372"/>
                    <a:pt x="94" y="368"/>
                  </a:cubicBezTo>
                  <a:cubicBezTo>
                    <a:pt x="134" y="340"/>
                    <a:pt x="194" y="348"/>
                    <a:pt x="236" y="390"/>
                  </a:cubicBezTo>
                  <a:cubicBezTo>
                    <a:pt x="280" y="434"/>
                    <a:pt x="287" y="499"/>
                    <a:pt x="253" y="538"/>
                  </a:cubicBezTo>
                  <a:cubicBezTo>
                    <a:pt x="251" y="539"/>
                    <a:pt x="248" y="541"/>
                    <a:pt x="246" y="541"/>
                  </a:cubicBezTo>
                  <a:cubicBezTo>
                    <a:pt x="246" y="541"/>
                    <a:pt x="173" y="560"/>
                    <a:pt x="173" y="560"/>
                  </a:cubicBezTo>
                  <a:close/>
                  <a:moveTo>
                    <a:pt x="173" y="560"/>
                  </a:moveTo>
                  <a:close/>
                  <a:moveTo>
                    <a:pt x="82" y="584"/>
                  </a:moveTo>
                  <a:cubicBezTo>
                    <a:pt x="79" y="585"/>
                    <a:pt x="73" y="587"/>
                    <a:pt x="68" y="587"/>
                  </a:cubicBezTo>
                  <a:cubicBezTo>
                    <a:pt x="52" y="587"/>
                    <a:pt x="39" y="574"/>
                    <a:pt x="39" y="558"/>
                  </a:cubicBezTo>
                  <a:cubicBezTo>
                    <a:pt x="40" y="554"/>
                    <a:pt x="41" y="549"/>
                    <a:pt x="41" y="547"/>
                  </a:cubicBezTo>
                  <a:lnTo>
                    <a:pt x="62" y="472"/>
                  </a:lnTo>
                  <a:cubicBezTo>
                    <a:pt x="84" y="471"/>
                    <a:pt x="108" y="480"/>
                    <a:pt x="127" y="499"/>
                  </a:cubicBezTo>
                  <a:cubicBezTo>
                    <a:pt x="146" y="518"/>
                    <a:pt x="155" y="543"/>
                    <a:pt x="154" y="565"/>
                  </a:cubicBezTo>
                  <a:cubicBezTo>
                    <a:pt x="154" y="565"/>
                    <a:pt x="82" y="584"/>
                    <a:pt x="82" y="584"/>
                  </a:cubicBezTo>
                  <a:close/>
                  <a:moveTo>
                    <a:pt x="82" y="584"/>
                  </a:moveTo>
                  <a:close/>
                  <a:moveTo>
                    <a:pt x="205" y="324"/>
                  </a:moveTo>
                  <a:cubicBezTo>
                    <a:pt x="187" y="316"/>
                    <a:pt x="168" y="312"/>
                    <a:pt x="149" y="312"/>
                  </a:cubicBezTo>
                  <a:lnTo>
                    <a:pt x="300" y="160"/>
                  </a:lnTo>
                  <a:cubicBezTo>
                    <a:pt x="322" y="138"/>
                    <a:pt x="356" y="131"/>
                    <a:pt x="389" y="139"/>
                  </a:cubicBezTo>
                  <a:cubicBezTo>
                    <a:pt x="389" y="139"/>
                    <a:pt x="205" y="324"/>
                    <a:pt x="205" y="324"/>
                  </a:cubicBezTo>
                  <a:close/>
                  <a:moveTo>
                    <a:pt x="205" y="324"/>
                  </a:moveTo>
                  <a:close/>
                  <a:moveTo>
                    <a:pt x="289" y="396"/>
                  </a:moveTo>
                  <a:cubicBezTo>
                    <a:pt x="282" y="384"/>
                    <a:pt x="274" y="373"/>
                    <a:pt x="263" y="362"/>
                  </a:cubicBezTo>
                  <a:cubicBezTo>
                    <a:pt x="251" y="350"/>
                    <a:pt x="238" y="341"/>
                    <a:pt x="224" y="333"/>
                  </a:cubicBezTo>
                  <a:lnTo>
                    <a:pt x="410" y="146"/>
                  </a:lnTo>
                  <a:cubicBezTo>
                    <a:pt x="424" y="153"/>
                    <a:pt x="438" y="162"/>
                    <a:pt x="451" y="175"/>
                  </a:cubicBezTo>
                  <a:cubicBezTo>
                    <a:pt x="461" y="185"/>
                    <a:pt x="470" y="197"/>
                    <a:pt x="476" y="209"/>
                  </a:cubicBezTo>
                  <a:cubicBezTo>
                    <a:pt x="476" y="209"/>
                    <a:pt x="289" y="396"/>
                    <a:pt x="289" y="396"/>
                  </a:cubicBezTo>
                  <a:close/>
                  <a:moveTo>
                    <a:pt x="289" y="396"/>
                  </a:moveTo>
                  <a:close/>
                  <a:moveTo>
                    <a:pt x="313" y="466"/>
                  </a:moveTo>
                  <a:cubicBezTo>
                    <a:pt x="312" y="448"/>
                    <a:pt x="306" y="430"/>
                    <a:pt x="299" y="414"/>
                  </a:cubicBezTo>
                  <a:lnTo>
                    <a:pt x="484" y="229"/>
                  </a:lnTo>
                  <a:cubicBezTo>
                    <a:pt x="495" y="265"/>
                    <a:pt x="489" y="302"/>
                    <a:pt x="464" y="327"/>
                  </a:cubicBezTo>
                  <a:cubicBezTo>
                    <a:pt x="464" y="327"/>
                    <a:pt x="464" y="327"/>
                    <a:pt x="464" y="327"/>
                  </a:cubicBezTo>
                  <a:lnTo>
                    <a:pt x="464" y="327"/>
                  </a:lnTo>
                  <a:lnTo>
                    <a:pt x="313" y="480"/>
                  </a:lnTo>
                  <a:cubicBezTo>
                    <a:pt x="313" y="475"/>
                    <a:pt x="314" y="470"/>
                    <a:pt x="313" y="466"/>
                  </a:cubicBezTo>
                  <a:close/>
                  <a:moveTo>
                    <a:pt x="575" y="50"/>
                  </a:moveTo>
                  <a:cubicBezTo>
                    <a:pt x="542" y="18"/>
                    <a:pt x="500" y="0"/>
                    <a:pt x="458" y="0"/>
                  </a:cubicBezTo>
                  <a:cubicBezTo>
                    <a:pt x="423" y="0"/>
                    <a:pt x="391" y="13"/>
                    <a:pt x="367" y="36"/>
                  </a:cubicBezTo>
                  <a:lnTo>
                    <a:pt x="272" y="132"/>
                  </a:lnTo>
                  <a:cubicBezTo>
                    <a:pt x="272" y="133"/>
                    <a:pt x="272" y="133"/>
                    <a:pt x="271" y="133"/>
                  </a:cubicBezTo>
                  <a:cubicBezTo>
                    <a:pt x="271" y="133"/>
                    <a:pt x="271" y="133"/>
                    <a:pt x="271" y="134"/>
                  </a:cubicBezTo>
                  <a:lnTo>
                    <a:pt x="271" y="134"/>
                  </a:lnTo>
                  <a:lnTo>
                    <a:pt x="69" y="337"/>
                  </a:lnTo>
                  <a:cubicBezTo>
                    <a:pt x="59" y="347"/>
                    <a:pt x="53" y="358"/>
                    <a:pt x="49" y="371"/>
                  </a:cubicBezTo>
                  <a:lnTo>
                    <a:pt x="3" y="537"/>
                  </a:lnTo>
                  <a:cubicBezTo>
                    <a:pt x="3" y="538"/>
                    <a:pt x="0" y="551"/>
                    <a:pt x="0" y="558"/>
                  </a:cubicBezTo>
                  <a:cubicBezTo>
                    <a:pt x="0" y="595"/>
                    <a:pt x="31" y="626"/>
                    <a:pt x="69" y="626"/>
                  </a:cubicBezTo>
                  <a:cubicBezTo>
                    <a:pt x="76" y="626"/>
                    <a:pt x="91" y="623"/>
                    <a:pt x="91" y="622"/>
                  </a:cubicBezTo>
                  <a:lnTo>
                    <a:pt x="257" y="579"/>
                  </a:lnTo>
                  <a:cubicBezTo>
                    <a:pt x="269" y="575"/>
                    <a:pt x="281" y="568"/>
                    <a:pt x="290" y="559"/>
                  </a:cubicBezTo>
                  <a:lnTo>
                    <a:pt x="589" y="258"/>
                  </a:lnTo>
                  <a:cubicBezTo>
                    <a:pt x="643" y="203"/>
                    <a:pt x="636" y="112"/>
                    <a:pt x="575" y="50"/>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082"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083"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084"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085"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086" name="TextBox 12"/>
          <p:cNvSpPr txBox="1"/>
          <p:nvPr/>
        </p:nvSpPr>
        <p:spPr>
          <a:xfrm>
            <a:off x="500063" y="500063"/>
            <a:ext cx="1000125" cy="523875"/>
          </a:xfrm>
          <a:prstGeom prst="rect">
            <a:avLst/>
          </a:prstGeom>
          <a:noFill/>
          <a:ln w="9525">
            <a:noFill/>
          </a:ln>
        </p:spPr>
        <p:txBody>
          <a:bodyPr>
            <a:spAutoFit/>
          </a:bodyPr>
          <a:lstStyle/>
          <a:p>
            <a:r>
              <a:rPr lang="zh-CN" altLang="en-US" sz="2800" dirty="0">
                <a:latin typeface="微软雅黑" panose="020B0503020204020204" pitchFamily="34" charset="-122"/>
                <a:ea typeface="微软雅黑" panose="020B0503020204020204" pitchFamily="34" charset="-122"/>
              </a:rPr>
              <a:t>目录</a:t>
            </a:r>
          </a:p>
        </p:txBody>
      </p:sp>
      <p:sp>
        <p:nvSpPr>
          <p:cNvPr id="3087" name="矩形 20"/>
          <p:cNvSpPr/>
          <p:nvPr/>
        </p:nvSpPr>
        <p:spPr>
          <a:xfrm>
            <a:off x="3787140" y="2637790"/>
            <a:ext cx="1569720" cy="368300"/>
          </a:xfrm>
          <a:prstGeom prst="rect">
            <a:avLst/>
          </a:prstGeom>
          <a:noFill/>
          <a:ln w="9525">
            <a:noFill/>
          </a:ln>
        </p:spPr>
        <p:txBody>
          <a:bodyPr wrap="square">
            <a:spAutoFit/>
          </a:bodyPr>
          <a:lstStyle/>
          <a:p>
            <a:r>
              <a:rPr lang="en-US" dirty="0">
                <a:latin typeface="微软雅黑" panose="020B0503020204020204" pitchFamily="34" charset="-122"/>
                <a:ea typeface="微软雅黑" panose="020B0503020204020204" pitchFamily="34" charset="-122"/>
              </a:rPr>
              <a:t>SEO</a:t>
            </a:r>
            <a:r>
              <a:rPr lang="zh-CN" altLang="en-US" dirty="0">
                <a:latin typeface="微软雅黑" panose="020B0503020204020204" pitchFamily="34" charset="-122"/>
                <a:ea typeface="微软雅黑" panose="020B0503020204020204" pitchFamily="34" charset="-122"/>
              </a:rPr>
              <a:t>历史故事</a:t>
            </a:r>
          </a:p>
        </p:txBody>
      </p:sp>
      <p:sp>
        <p:nvSpPr>
          <p:cNvPr id="3088" name="矩形 21"/>
          <p:cNvSpPr/>
          <p:nvPr/>
        </p:nvSpPr>
        <p:spPr>
          <a:xfrm>
            <a:off x="3854768" y="1477328"/>
            <a:ext cx="1312545" cy="368300"/>
          </a:xfrm>
          <a:prstGeom prst="rect">
            <a:avLst/>
          </a:prstGeom>
          <a:noFill/>
          <a:ln w="9525">
            <a:noFill/>
          </a:ln>
        </p:spPr>
        <p:txBody>
          <a:bodyPr wrap="none">
            <a:spAutoFit/>
          </a:bodyPr>
          <a:lstStyle/>
          <a:p>
            <a:r>
              <a:rPr lang="zh-CN" altLang="en-US" dirty="0">
                <a:latin typeface="微软雅黑" panose="020B0503020204020204" pitchFamily="34" charset="-122"/>
                <a:ea typeface="微软雅黑" panose="020B0503020204020204" pitchFamily="34" charset="-122"/>
              </a:rPr>
              <a:t>什么是</a:t>
            </a:r>
            <a:r>
              <a:rPr lang="en-US" altLang="zh-CN" dirty="0">
                <a:latin typeface="微软雅黑" panose="020B0503020204020204" pitchFamily="34" charset="-122"/>
                <a:ea typeface="微软雅黑" panose="020B0503020204020204" pitchFamily="34" charset="-122"/>
              </a:rPr>
              <a:t>SEO</a:t>
            </a:r>
          </a:p>
        </p:txBody>
      </p:sp>
      <p:sp>
        <p:nvSpPr>
          <p:cNvPr id="3089" name="矩形 22"/>
          <p:cNvSpPr/>
          <p:nvPr/>
        </p:nvSpPr>
        <p:spPr>
          <a:xfrm>
            <a:off x="3786823" y="3717290"/>
            <a:ext cx="2011680" cy="368300"/>
          </a:xfrm>
          <a:prstGeom prst="rect">
            <a:avLst/>
          </a:prstGeom>
          <a:noFill/>
          <a:ln w="9525">
            <a:noFill/>
          </a:ln>
        </p:spPr>
        <p:txBody>
          <a:bodyPr wrap="none">
            <a:spAutoFit/>
          </a:bodyPr>
          <a:lstStyle/>
          <a:p>
            <a:r>
              <a:rPr lang="zh-CN" altLang="en-US" dirty="0">
                <a:latin typeface="微软雅黑" panose="020B0503020204020204" pitchFamily="34" charset="-122"/>
                <a:ea typeface="微软雅黑" panose="020B0503020204020204" pitchFamily="34" charset="-122"/>
              </a:rPr>
              <a:t>搜索引擎工作流程</a:t>
            </a:r>
          </a:p>
        </p:txBody>
      </p:sp>
      <p:sp>
        <p:nvSpPr>
          <p:cNvPr id="3090" name="矩形 22"/>
          <p:cNvSpPr/>
          <p:nvPr/>
        </p:nvSpPr>
        <p:spPr>
          <a:xfrm>
            <a:off x="3787140" y="4839335"/>
            <a:ext cx="2226945" cy="368300"/>
          </a:xfrm>
          <a:prstGeom prst="rect">
            <a:avLst/>
          </a:prstGeom>
          <a:noFill/>
          <a:ln w="9525">
            <a:noFill/>
          </a:ln>
        </p:spPr>
        <p:txBody>
          <a:bodyPr wrap="none">
            <a:spAutoFit/>
          </a:bodyPr>
          <a:lstStyle/>
          <a:p>
            <a:r>
              <a:rPr lang="zh-CN" altLang="en-US" dirty="0">
                <a:latin typeface="微软雅黑" panose="020B0503020204020204" pitchFamily="34" charset="-122"/>
                <a:ea typeface="微软雅黑" panose="020B0503020204020204" pitchFamily="34" charset="-122"/>
              </a:rPr>
              <a:t>我们能做的</a:t>
            </a:r>
            <a:r>
              <a:rPr lang="en-US" altLang="zh-CN" dirty="0">
                <a:latin typeface="微软雅黑" panose="020B0503020204020204" pitchFamily="34" charset="-122"/>
                <a:ea typeface="微软雅黑" panose="020B0503020204020204" pitchFamily="34" charset="-122"/>
              </a:rPr>
              <a:t>SEO</a:t>
            </a:r>
            <a:r>
              <a:rPr lang="zh-CN" altLang="en-US" dirty="0">
                <a:latin typeface="微软雅黑" panose="020B0503020204020204" pitchFamily="34" charset="-122"/>
                <a:ea typeface="微软雅黑" panose="020B0503020204020204" pitchFamily="34" charset="-122"/>
              </a:rPr>
              <a:t>优化</a:t>
            </a:r>
          </a:p>
        </p:txBody>
      </p:sp>
      <p:sp>
        <p:nvSpPr>
          <p:cNvPr id="6" name="Freeform 8"/>
          <p:cNvSpPr/>
          <p:nvPr/>
        </p:nvSpPr>
        <p:spPr bwMode="auto">
          <a:xfrm>
            <a:off x="3514090" y="5766435"/>
            <a:ext cx="2136775" cy="669925"/>
          </a:xfrm>
          <a:custGeom>
            <a:avLst/>
            <a:gdLst>
              <a:gd name="T0" fmla="*/ 141605396 w 4911"/>
              <a:gd name="T1" fmla="*/ 0 h 1496"/>
              <a:gd name="T2" fmla="*/ 929709954 w 4911"/>
              <a:gd name="T3" fmla="*/ 0 h 1496"/>
              <a:gd name="T4" fmla="*/ 929709954 w 4911"/>
              <a:gd name="T5" fmla="*/ 300012670 h 1496"/>
              <a:gd name="T6" fmla="*/ 141605396 w 4911"/>
              <a:gd name="T7" fmla="*/ 300012670 h 1496"/>
              <a:gd name="T8" fmla="*/ 0 w 4911"/>
              <a:gd name="T9" fmla="*/ 150006335 h 1496"/>
              <a:gd name="T10" fmla="*/ 0 w 4911"/>
              <a:gd name="T11" fmla="*/ 150006335 h 1496"/>
              <a:gd name="T12" fmla="*/ 141605396 w 4911"/>
              <a:gd name="T13" fmla="*/ 0 h 1496"/>
              <a:gd name="T14" fmla="*/ 0 60000 65536"/>
              <a:gd name="T15" fmla="*/ 0 60000 65536"/>
              <a:gd name="T16" fmla="*/ 0 60000 65536"/>
              <a:gd name="T17" fmla="*/ 0 60000 65536"/>
              <a:gd name="T18" fmla="*/ 0 60000 65536"/>
              <a:gd name="T19" fmla="*/ 0 60000 65536"/>
              <a:gd name="T20" fmla="*/ 0 60000 65536"/>
              <a:gd name="T21" fmla="*/ 0 w 4911"/>
              <a:gd name="T22" fmla="*/ 0 h 1496"/>
              <a:gd name="T23" fmla="*/ 4911 w 4911"/>
              <a:gd name="T24" fmla="*/ 1496 h 14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11" h="1496">
                <a:moveTo>
                  <a:pt x="748" y="0"/>
                </a:moveTo>
                <a:lnTo>
                  <a:pt x="4911" y="0"/>
                </a:lnTo>
                <a:lnTo>
                  <a:pt x="4911" y="1496"/>
                </a:lnTo>
                <a:lnTo>
                  <a:pt x="748" y="1496"/>
                </a:lnTo>
                <a:cubicBezTo>
                  <a:pt x="337" y="1496"/>
                  <a:pt x="0" y="1159"/>
                  <a:pt x="0" y="748"/>
                </a:cubicBezTo>
                <a:cubicBezTo>
                  <a:pt x="0" y="337"/>
                  <a:pt x="337" y="0"/>
                  <a:pt x="748" y="0"/>
                </a:cubicBezTo>
                <a:close/>
              </a:path>
            </a:pathLst>
          </a:custGeom>
          <a:solidFill>
            <a:schemeClr val="tx1">
              <a:lumMod val="50000"/>
              <a:lumOff val="50000"/>
            </a:schemeClr>
          </a:solidFill>
          <a:ln w="9525">
            <a:noFill/>
            <a:miter lim="800000"/>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7" name="Group 1"/>
          <p:cNvGrpSpPr/>
          <p:nvPr/>
        </p:nvGrpSpPr>
        <p:grpSpPr>
          <a:xfrm>
            <a:off x="5650878" y="5766103"/>
            <a:ext cx="727075" cy="671592"/>
            <a:chOff x="5276850" y="1428751"/>
            <a:chExt cx="727075" cy="650875"/>
          </a:xfrm>
          <a:solidFill>
            <a:schemeClr val="tx1">
              <a:lumMod val="50000"/>
              <a:lumOff val="50000"/>
            </a:schemeClr>
          </a:solidFill>
        </p:grpSpPr>
        <p:sp>
          <p:nvSpPr>
            <p:cNvPr id="8" name="Freeform 12"/>
            <p:cNvSpPr/>
            <p:nvPr/>
          </p:nvSpPr>
          <p:spPr bwMode="auto">
            <a:xfrm>
              <a:off x="5276850" y="1428751"/>
              <a:ext cx="727075" cy="650875"/>
            </a:xfrm>
            <a:custGeom>
              <a:avLst/>
              <a:gdLst>
                <a:gd name="T0" fmla="*/ 0 w 1672"/>
                <a:gd name="T1" fmla="*/ 0 h 1496"/>
                <a:gd name="T2" fmla="*/ 924 w 1672"/>
                <a:gd name="T3" fmla="*/ 0 h 1496"/>
                <a:gd name="T4" fmla="*/ 1672 w 1672"/>
                <a:gd name="T5" fmla="*/ 748 h 1496"/>
                <a:gd name="T6" fmla="*/ 1672 w 1672"/>
                <a:gd name="T7" fmla="*/ 748 h 1496"/>
                <a:gd name="T8" fmla="*/ 924 w 1672"/>
                <a:gd name="T9" fmla="*/ 1496 h 1496"/>
                <a:gd name="T10" fmla="*/ 0 w 1672"/>
                <a:gd name="T11" fmla="*/ 1496 h 1496"/>
                <a:gd name="T12" fmla="*/ 0 w 1672"/>
                <a:gd name="T13" fmla="*/ 0 h 1496"/>
              </a:gdLst>
              <a:ahLst/>
              <a:cxnLst>
                <a:cxn ang="0">
                  <a:pos x="T0" y="T1"/>
                </a:cxn>
                <a:cxn ang="0">
                  <a:pos x="T2" y="T3"/>
                </a:cxn>
                <a:cxn ang="0">
                  <a:pos x="T4" y="T5"/>
                </a:cxn>
                <a:cxn ang="0">
                  <a:pos x="T6" y="T7"/>
                </a:cxn>
                <a:cxn ang="0">
                  <a:pos x="T8" y="T9"/>
                </a:cxn>
                <a:cxn ang="0">
                  <a:pos x="T10" y="T11"/>
                </a:cxn>
                <a:cxn ang="0">
                  <a:pos x="T12" y="T13"/>
                </a:cxn>
              </a:cxnLst>
              <a:rect l="0" t="0" r="r" b="b"/>
              <a:pathLst>
                <a:path w="1672" h="1496">
                  <a:moveTo>
                    <a:pt x="0" y="0"/>
                  </a:moveTo>
                  <a:lnTo>
                    <a:pt x="924" y="0"/>
                  </a:lnTo>
                  <a:cubicBezTo>
                    <a:pt x="1335" y="0"/>
                    <a:pt x="1672" y="337"/>
                    <a:pt x="1672" y="748"/>
                  </a:cubicBezTo>
                  <a:lnTo>
                    <a:pt x="1672" y="748"/>
                  </a:lnTo>
                  <a:cubicBezTo>
                    <a:pt x="1672" y="1159"/>
                    <a:pt x="1335" y="1496"/>
                    <a:pt x="924" y="1496"/>
                  </a:cubicBezTo>
                  <a:lnTo>
                    <a:pt x="0" y="1496"/>
                  </a:lnTo>
                  <a:lnTo>
                    <a:pt x="0" y="0"/>
                  </a:lnTo>
                  <a:close/>
                </a:path>
              </a:pathLst>
            </a:custGeom>
            <a:grpFill/>
            <a:ln>
              <a:noFill/>
            </a:ln>
            <a:effectLst>
              <a:outerShdw blurRad="50800" dist="38100" dir="8100000" algn="tr" rotWithShape="0">
                <a:prstClr val="black">
                  <a:alpha val="40000"/>
                </a:prstClr>
              </a:outerShdw>
            </a:effectLst>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Freeform 13"/>
            <p:cNvSpPr>
              <a:spLocks noEditPoints="1"/>
            </p:cNvSpPr>
            <p:nvPr/>
          </p:nvSpPr>
          <p:spPr bwMode="auto">
            <a:xfrm>
              <a:off x="5503863" y="1655763"/>
              <a:ext cx="273050" cy="195263"/>
            </a:xfrm>
            <a:custGeom>
              <a:avLst/>
              <a:gdLst>
                <a:gd name="T0" fmla="*/ 479 w 625"/>
                <a:gd name="T1" fmla="*/ 411 h 450"/>
                <a:gd name="T2" fmla="*/ 479 w 625"/>
                <a:gd name="T3" fmla="*/ 411 h 450"/>
                <a:gd name="T4" fmla="*/ 127 w 625"/>
                <a:gd name="T5" fmla="*/ 411 h 450"/>
                <a:gd name="T6" fmla="*/ 39 w 625"/>
                <a:gd name="T7" fmla="*/ 323 h 450"/>
                <a:gd name="T8" fmla="*/ 83 w 625"/>
                <a:gd name="T9" fmla="*/ 247 h 450"/>
                <a:gd name="T10" fmla="*/ 101 w 625"/>
                <a:gd name="T11" fmla="*/ 201 h 450"/>
                <a:gd name="T12" fmla="*/ 98 w 625"/>
                <a:gd name="T13" fmla="*/ 186 h 450"/>
                <a:gd name="T14" fmla="*/ 147 w 625"/>
                <a:gd name="T15" fmla="*/ 137 h 450"/>
                <a:gd name="T16" fmla="*/ 173 w 625"/>
                <a:gd name="T17" fmla="*/ 141 h 450"/>
                <a:gd name="T18" fmla="*/ 209 w 625"/>
                <a:gd name="T19" fmla="*/ 119 h 450"/>
                <a:gd name="T20" fmla="*/ 332 w 625"/>
                <a:gd name="T21" fmla="*/ 39 h 450"/>
                <a:gd name="T22" fmla="*/ 468 w 625"/>
                <a:gd name="T23" fmla="*/ 163 h 450"/>
                <a:gd name="T24" fmla="*/ 499 w 625"/>
                <a:gd name="T25" fmla="*/ 198 h 450"/>
                <a:gd name="T26" fmla="*/ 586 w 625"/>
                <a:gd name="T27" fmla="*/ 303 h 450"/>
                <a:gd name="T28" fmla="*/ 479 w 625"/>
                <a:gd name="T29" fmla="*/ 411 h 450"/>
                <a:gd name="T30" fmla="*/ 506 w 625"/>
                <a:gd name="T31" fmla="*/ 159 h 450"/>
                <a:gd name="T32" fmla="*/ 332 w 625"/>
                <a:gd name="T33" fmla="*/ 0 h 450"/>
                <a:gd name="T34" fmla="*/ 173 w 625"/>
                <a:gd name="T35" fmla="*/ 102 h 450"/>
                <a:gd name="T36" fmla="*/ 147 w 625"/>
                <a:gd name="T37" fmla="*/ 98 h 450"/>
                <a:gd name="T38" fmla="*/ 59 w 625"/>
                <a:gd name="T39" fmla="*/ 186 h 450"/>
                <a:gd name="T40" fmla="*/ 63 w 625"/>
                <a:gd name="T41" fmla="*/ 213 h 450"/>
                <a:gd name="T42" fmla="*/ 0 w 625"/>
                <a:gd name="T43" fmla="*/ 323 h 450"/>
                <a:gd name="T44" fmla="*/ 127 w 625"/>
                <a:gd name="T45" fmla="*/ 450 h 450"/>
                <a:gd name="T46" fmla="*/ 127 w 625"/>
                <a:gd name="T47" fmla="*/ 450 h 450"/>
                <a:gd name="T48" fmla="*/ 479 w 625"/>
                <a:gd name="T49" fmla="*/ 450 h 450"/>
                <a:gd name="T50" fmla="*/ 479 w 625"/>
                <a:gd name="T51" fmla="*/ 450 h 450"/>
                <a:gd name="T52" fmla="*/ 625 w 625"/>
                <a:gd name="T53" fmla="*/ 303 h 450"/>
                <a:gd name="T54" fmla="*/ 506 w 625"/>
                <a:gd name="T55" fmla="*/ 15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5" h="450">
                  <a:moveTo>
                    <a:pt x="479" y="411"/>
                  </a:moveTo>
                  <a:lnTo>
                    <a:pt x="479" y="411"/>
                  </a:lnTo>
                  <a:lnTo>
                    <a:pt x="127" y="411"/>
                  </a:lnTo>
                  <a:cubicBezTo>
                    <a:pt x="79" y="411"/>
                    <a:pt x="39" y="371"/>
                    <a:pt x="39" y="323"/>
                  </a:cubicBezTo>
                  <a:cubicBezTo>
                    <a:pt x="39" y="292"/>
                    <a:pt x="56" y="263"/>
                    <a:pt x="83" y="247"/>
                  </a:cubicBezTo>
                  <a:cubicBezTo>
                    <a:pt x="110" y="232"/>
                    <a:pt x="112" y="229"/>
                    <a:pt x="101" y="201"/>
                  </a:cubicBezTo>
                  <a:cubicBezTo>
                    <a:pt x="99" y="195"/>
                    <a:pt x="98" y="190"/>
                    <a:pt x="98" y="186"/>
                  </a:cubicBezTo>
                  <a:cubicBezTo>
                    <a:pt x="98" y="159"/>
                    <a:pt x="120" y="137"/>
                    <a:pt x="147" y="137"/>
                  </a:cubicBezTo>
                  <a:cubicBezTo>
                    <a:pt x="147" y="137"/>
                    <a:pt x="159" y="136"/>
                    <a:pt x="173" y="141"/>
                  </a:cubicBezTo>
                  <a:cubicBezTo>
                    <a:pt x="196" y="150"/>
                    <a:pt x="198" y="142"/>
                    <a:pt x="209" y="119"/>
                  </a:cubicBezTo>
                  <a:cubicBezTo>
                    <a:pt x="231" y="70"/>
                    <a:pt x="279" y="39"/>
                    <a:pt x="332" y="39"/>
                  </a:cubicBezTo>
                  <a:cubicBezTo>
                    <a:pt x="403" y="39"/>
                    <a:pt x="461" y="92"/>
                    <a:pt x="468" y="163"/>
                  </a:cubicBezTo>
                  <a:cubicBezTo>
                    <a:pt x="470" y="191"/>
                    <a:pt x="470" y="191"/>
                    <a:pt x="499" y="198"/>
                  </a:cubicBezTo>
                  <a:cubicBezTo>
                    <a:pt x="550" y="207"/>
                    <a:pt x="586" y="252"/>
                    <a:pt x="586" y="303"/>
                  </a:cubicBezTo>
                  <a:cubicBezTo>
                    <a:pt x="586" y="363"/>
                    <a:pt x="538" y="411"/>
                    <a:pt x="479" y="411"/>
                  </a:cubicBezTo>
                  <a:close/>
                  <a:moveTo>
                    <a:pt x="506" y="159"/>
                  </a:moveTo>
                  <a:cubicBezTo>
                    <a:pt x="498" y="70"/>
                    <a:pt x="424" y="0"/>
                    <a:pt x="332" y="0"/>
                  </a:cubicBezTo>
                  <a:cubicBezTo>
                    <a:pt x="262" y="0"/>
                    <a:pt x="201" y="42"/>
                    <a:pt x="173" y="102"/>
                  </a:cubicBezTo>
                  <a:cubicBezTo>
                    <a:pt x="165" y="100"/>
                    <a:pt x="156" y="98"/>
                    <a:pt x="147" y="98"/>
                  </a:cubicBezTo>
                  <a:cubicBezTo>
                    <a:pt x="98" y="98"/>
                    <a:pt x="59" y="137"/>
                    <a:pt x="59" y="186"/>
                  </a:cubicBezTo>
                  <a:cubicBezTo>
                    <a:pt x="59" y="196"/>
                    <a:pt x="61" y="205"/>
                    <a:pt x="63" y="213"/>
                  </a:cubicBezTo>
                  <a:cubicBezTo>
                    <a:pt x="26" y="235"/>
                    <a:pt x="0" y="276"/>
                    <a:pt x="0" y="323"/>
                  </a:cubicBezTo>
                  <a:cubicBezTo>
                    <a:pt x="0" y="393"/>
                    <a:pt x="57" y="450"/>
                    <a:pt x="127" y="450"/>
                  </a:cubicBezTo>
                  <a:lnTo>
                    <a:pt x="127" y="450"/>
                  </a:lnTo>
                  <a:lnTo>
                    <a:pt x="479" y="450"/>
                  </a:lnTo>
                  <a:lnTo>
                    <a:pt x="479" y="450"/>
                  </a:lnTo>
                  <a:cubicBezTo>
                    <a:pt x="560" y="450"/>
                    <a:pt x="625" y="384"/>
                    <a:pt x="625" y="303"/>
                  </a:cubicBezTo>
                  <a:cubicBezTo>
                    <a:pt x="625" y="232"/>
                    <a:pt x="574" y="172"/>
                    <a:pt x="506" y="159"/>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 name="矩形 21"/>
          <p:cNvSpPr/>
          <p:nvPr/>
        </p:nvSpPr>
        <p:spPr>
          <a:xfrm>
            <a:off x="3803333" y="5916613"/>
            <a:ext cx="1282065" cy="368300"/>
          </a:xfrm>
          <a:prstGeom prst="rect">
            <a:avLst/>
          </a:prstGeom>
          <a:noFill/>
          <a:ln w="9525">
            <a:noFill/>
          </a:ln>
        </p:spPr>
        <p:txBody>
          <a:bodyPr wrap="none">
            <a:spAutoFit/>
          </a:bodyPr>
          <a:lstStyle/>
          <a:p>
            <a:r>
              <a:rPr lang="zh-CN" altLang="en-US" dirty="0">
                <a:latin typeface="微软雅黑" panose="020B0503020204020204" pitchFamily="34" charset="-122"/>
                <a:ea typeface="微软雅黑" panose="020B0503020204020204" pitchFamily="34" charset="-122"/>
              </a:rPr>
              <a:t>什么是</a:t>
            </a:r>
            <a:r>
              <a:rPr lang="en-US" altLang="zh-CN" dirty="0">
                <a:latin typeface="微软雅黑" panose="020B0503020204020204" pitchFamily="34" charset="-122"/>
                <a:ea typeface="微软雅黑" panose="020B0503020204020204" pitchFamily="34" charset="-122"/>
              </a:rPr>
              <a:t>SSR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2" name="文本框 1"/>
          <p:cNvSpPr txBox="1"/>
          <p:nvPr/>
        </p:nvSpPr>
        <p:spPr>
          <a:xfrm>
            <a:off x="511175" y="2072005"/>
            <a:ext cx="8121015" cy="22764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sym typeface="+mn-ea"/>
              </a:rPr>
              <a:t>什么是SEO（搜索引擎优化）?</a:t>
            </a:r>
            <a:endParaRPr lang="en-US" altLang="zh-CN" sz="2400" b="1" dirty="0">
              <a:latin typeface="微软雅黑" panose="020B0503020204020204" pitchFamily="34" charset="-122"/>
              <a:ea typeface="微软雅黑" panose="020B0503020204020204" pitchFamily="34" charset="-122"/>
              <a:sym typeface="+mn-ea"/>
            </a:endParaRPr>
          </a:p>
          <a:p>
            <a:pPr algn="l"/>
            <a:endParaRPr lang="zh-CN" altLang="en-US" dirty="0">
              <a:latin typeface="微软雅黑" panose="020B0503020204020204" pitchFamily="34" charset="-122"/>
              <a:ea typeface="微软雅黑" panose="020B0503020204020204" pitchFamily="34" charset="-122"/>
              <a:sym typeface="+mn-ea"/>
            </a:endParaRPr>
          </a:p>
          <a:p>
            <a:pPr algn="ctr"/>
            <a:endParaRPr lang="zh-CN" altLang="en-US" dirty="0">
              <a:latin typeface="微软雅黑" panose="020B0503020204020204" pitchFamily="34" charset="-122"/>
              <a:ea typeface="微软雅黑" panose="020B0503020204020204" pitchFamily="34" charset="-122"/>
              <a:sym typeface="+mn-ea"/>
            </a:endParaRPr>
          </a:p>
          <a:p>
            <a:pPr algn="ctr"/>
            <a:r>
              <a:rPr lang="zh-CN" altLang="en-US" sz="2800" dirty="0">
                <a:latin typeface="微软雅黑" panose="020B0503020204020204" pitchFamily="34" charset="-122"/>
                <a:ea typeface="微软雅黑" panose="020B0503020204020204" pitchFamily="34" charset="-122"/>
                <a:sym typeface="+mn-ea"/>
              </a:rPr>
              <a:t>就一句话： 利用搜素引擎的规则优化提升搜索排名</a:t>
            </a:r>
            <a:endParaRPr lang="en-US" altLang="zh-CN" sz="2800" dirty="0">
              <a:latin typeface="微软雅黑" panose="020B0503020204020204" pitchFamily="34" charset="-122"/>
              <a:ea typeface="微软雅黑" panose="020B0503020204020204" pitchFamily="34" charset="-122"/>
              <a:sym typeface="+mn-ea"/>
            </a:endParaRPr>
          </a:p>
          <a:p>
            <a:pPr algn="l"/>
            <a:endParaRPr lang="zh-CN" altLang="en-US" dirty="0"/>
          </a:p>
          <a:p>
            <a:pPr algn="l"/>
            <a:endParaRPr lang="zh-CN" altLang="en-US" dirty="0"/>
          </a:p>
          <a:p>
            <a:pPr algn="l"/>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4708535" y="3286204"/>
            <a:ext cx="1506539" cy="1711770"/>
            <a:chOff x="2544762" y="3013075"/>
            <a:chExt cx="1506538" cy="1504950"/>
          </a:xfrm>
          <a:solidFill>
            <a:schemeClr val="bg1">
              <a:lumMod val="50000"/>
            </a:schemeClr>
          </a:solidFill>
        </p:grpSpPr>
        <p:sp>
          <p:nvSpPr>
            <p:cNvPr id="12" name="Freeform 16"/>
            <p:cNvSpPr/>
            <p:nvPr/>
          </p:nvSpPr>
          <p:spPr bwMode="auto">
            <a:xfrm>
              <a:off x="2544762" y="3013075"/>
              <a:ext cx="1506538" cy="1504950"/>
            </a:xfrm>
            <a:custGeom>
              <a:avLst/>
              <a:gdLst>
                <a:gd name="T0" fmla="*/ 2271 w 2750"/>
                <a:gd name="T1" fmla="*/ 2271 h 2750"/>
                <a:gd name="T2" fmla="*/ 2271 w 2750"/>
                <a:gd name="T3" fmla="*/ 538 h 2750"/>
                <a:gd name="T4" fmla="*/ 139 w 2750"/>
                <a:gd name="T5" fmla="*/ 139 h 2750"/>
                <a:gd name="T6" fmla="*/ 538 w 2750"/>
                <a:gd name="T7" fmla="*/ 2271 h 2750"/>
                <a:gd name="T8" fmla="*/ 2271 w 2750"/>
                <a:gd name="T9" fmla="*/ 2271 h 2750"/>
              </a:gdLst>
              <a:ahLst/>
              <a:cxnLst>
                <a:cxn ang="0">
                  <a:pos x="T0" y="T1"/>
                </a:cxn>
                <a:cxn ang="0">
                  <a:pos x="T2" y="T3"/>
                </a:cxn>
                <a:cxn ang="0">
                  <a:pos x="T4" y="T5"/>
                </a:cxn>
                <a:cxn ang="0">
                  <a:pos x="T6" y="T7"/>
                </a:cxn>
                <a:cxn ang="0">
                  <a:pos x="T8" y="T9"/>
                </a:cxn>
              </a:cxnLst>
              <a:rect l="0" t="0" r="r" b="b"/>
              <a:pathLst>
                <a:path w="2750" h="2750">
                  <a:moveTo>
                    <a:pt x="2271" y="2271"/>
                  </a:moveTo>
                  <a:cubicBezTo>
                    <a:pt x="2750" y="1792"/>
                    <a:pt x="2750" y="1016"/>
                    <a:pt x="2271" y="538"/>
                  </a:cubicBezTo>
                  <a:cubicBezTo>
                    <a:pt x="1733" y="0"/>
                    <a:pt x="844" y="98"/>
                    <a:pt x="139" y="139"/>
                  </a:cubicBezTo>
                  <a:cubicBezTo>
                    <a:pt x="98" y="844"/>
                    <a:pt x="0" y="1733"/>
                    <a:pt x="538" y="2271"/>
                  </a:cubicBezTo>
                  <a:cubicBezTo>
                    <a:pt x="1016" y="2750"/>
                    <a:pt x="1792" y="2750"/>
                    <a:pt x="2271" y="2271"/>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sp>
          <p:nvSpPr>
            <p:cNvPr id="13" name="Freeform 28"/>
            <p:cNvSpPr>
              <a:spLocks noEditPoints="1"/>
            </p:cNvSpPr>
            <p:nvPr/>
          </p:nvSpPr>
          <p:spPr bwMode="auto">
            <a:xfrm>
              <a:off x="3087687" y="3554413"/>
              <a:ext cx="423863" cy="412750"/>
            </a:xfrm>
            <a:custGeom>
              <a:avLst/>
              <a:gdLst>
                <a:gd name="T0" fmla="*/ 635 w 774"/>
                <a:gd name="T1" fmla="*/ 318 h 755"/>
                <a:gd name="T2" fmla="*/ 576 w 774"/>
                <a:gd name="T3" fmla="*/ 178 h 755"/>
                <a:gd name="T4" fmla="*/ 475 w 774"/>
                <a:gd name="T5" fmla="*/ 77 h 755"/>
                <a:gd name="T6" fmla="*/ 658 w 774"/>
                <a:gd name="T7" fmla="*/ 94 h 755"/>
                <a:gd name="T8" fmla="*/ 675 w 774"/>
                <a:gd name="T9" fmla="*/ 278 h 755"/>
                <a:gd name="T10" fmla="*/ 169 w 774"/>
                <a:gd name="T11" fmla="*/ 585 h 755"/>
                <a:gd name="T12" fmla="*/ 104 w 774"/>
                <a:gd name="T13" fmla="*/ 459 h 755"/>
                <a:gd name="T14" fmla="*/ 283 w 774"/>
                <a:gd name="T15" fmla="*/ 470 h 755"/>
                <a:gd name="T16" fmla="*/ 296 w 774"/>
                <a:gd name="T17" fmla="*/ 652 h 755"/>
                <a:gd name="T18" fmla="*/ 208 w 774"/>
                <a:gd name="T19" fmla="*/ 675 h 755"/>
                <a:gd name="T20" fmla="*/ 82 w 774"/>
                <a:gd name="T21" fmla="*/ 708 h 755"/>
                <a:gd name="T22" fmla="*/ 49 w 774"/>
                <a:gd name="T23" fmla="*/ 659 h 755"/>
                <a:gd name="T24" fmla="*/ 152 w 774"/>
                <a:gd name="T25" fmla="*/ 601 h 755"/>
                <a:gd name="T26" fmla="*/ 98 w 774"/>
                <a:gd name="T27" fmla="*/ 704 h 755"/>
                <a:gd name="T28" fmla="*/ 246 w 774"/>
                <a:gd name="T29" fmla="*/ 391 h 755"/>
                <a:gd name="T30" fmla="*/ 360 w 774"/>
                <a:gd name="T31" fmla="*/ 193 h 755"/>
                <a:gd name="T32" fmla="*/ 246 w 774"/>
                <a:gd name="T33" fmla="*/ 391 h 755"/>
                <a:gd name="T34" fmla="*/ 348 w 774"/>
                <a:gd name="T35" fmla="*/ 478 h 755"/>
                <a:gd name="T36" fmla="*/ 269 w 774"/>
                <a:gd name="T37" fmla="*/ 402 h 755"/>
                <a:gd name="T38" fmla="*/ 542 w 774"/>
                <a:gd name="T39" fmla="*/ 211 h 755"/>
                <a:gd name="T40" fmla="*/ 348 w 774"/>
                <a:gd name="T41" fmla="*/ 478 h 755"/>
                <a:gd name="T42" fmla="*/ 376 w 774"/>
                <a:gd name="T43" fmla="*/ 561 h 755"/>
                <a:gd name="T44" fmla="*/ 582 w 774"/>
                <a:gd name="T45" fmla="*/ 276 h 755"/>
                <a:gd name="T46" fmla="*/ 559 w 774"/>
                <a:gd name="T47" fmla="*/ 395 h 755"/>
                <a:gd name="T48" fmla="*/ 377 w 774"/>
                <a:gd name="T49" fmla="*/ 579 h 755"/>
                <a:gd name="T50" fmla="*/ 692 w 774"/>
                <a:gd name="T51" fmla="*/ 61 h 755"/>
                <a:gd name="T52" fmla="*/ 441 w 774"/>
                <a:gd name="T53" fmla="*/ 44 h 755"/>
                <a:gd name="T54" fmla="*/ 326 w 774"/>
                <a:gd name="T55" fmla="*/ 161 h 755"/>
                <a:gd name="T56" fmla="*/ 326 w 774"/>
                <a:gd name="T57" fmla="*/ 161 h 755"/>
                <a:gd name="T58" fmla="*/ 59 w 774"/>
                <a:gd name="T59" fmla="*/ 447 h 755"/>
                <a:gd name="T60" fmla="*/ 0 w 774"/>
                <a:gd name="T61" fmla="*/ 672 h 755"/>
                <a:gd name="T62" fmla="*/ 109 w 774"/>
                <a:gd name="T63" fmla="*/ 750 h 755"/>
                <a:gd name="T64" fmla="*/ 349 w 774"/>
                <a:gd name="T65" fmla="*/ 674 h 755"/>
                <a:gd name="T66" fmla="*/ 692 w 774"/>
                <a:gd name="T67" fmla="*/ 61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4" h="755">
                  <a:moveTo>
                    <a:pt x="675" y="278"/>
                  </a:moveTo>
                  <a:lnTo>
                    <a:pt x="635" y="318"/>
                  </a:lnTo>
                  <a:cubicBezTo>
                    <a:pt x="635" y="312"/>
                    <a:pt x="636" y="307"/>
                    <a:pt x="636" y="302"/>
                  </a:cubicBezTo>
                  <a:cubicBezTo>
                    <a:pt x="632" y="256"/>
                    <a:pt x="610" y="212"/>
                    <a:pt x="576" y="178"/>
                  </a:cubicBezTo>
                  <a:cubicBezTo>
                    <a:pt x="538" y="139"/>
                    <a:pt x="486" y="117"/>
                    <a:pt x="436" y="117"/>
                  </a:cubicBezTo>
                  <a:lnTo>
                    <a:pt x="475" y="77"/>
                  </a:lnTo>
                  <a:cubicBezTo>
                    <a:pt x="495" y="58"/>
                    <a:pt x="522" y="47"/>
                    <a:pt x="552" y="47"/>
                  </a:cubicBezTo>
                  <a:cubicBezTo>
                    <a:pt x="589" y="47"/>
                    <a:pt x="629" y="64"/>
                    <a:pt x="658" y="94"/>
                  </a:cubicBezTo>
                  <a:cubicBezTo>
                    <a:pt x="686" y="122"/>
                    <a:pt x="703" y="157"/>
                    <a:pt x="706" y="192"/>
                  </a:cubicBezTo>
                  <a:cubicBezTo>
                    <a:pt x="708" y="225"/>
                    <a:pt x="697" y="255"/>
                    <a:pt x="675" y="278"/>
                  </a:cubicBezTo>
                  <a:close/>
                  <a:moveTo>
                    <a:pt x="208" y="675"/>
                  </a:moveTo>
                  <a:cubicBezTo>
                    <a:pt x="208" y="644"/>
                    <a:pt x="195" y="611"/>
                    <a:pt x="169" y="585"/>
                  </a:cubicBezTo>
                  <a:cubicBezTo>
                    <a:pt x="144" y="560"/>
                    <a:pt x="112" y="546"/>
                    <a:pt x="80" y="545"/>
                  </a:cubicBezTo>
                  <a:lnTo>
                    <a:pt x="104" y="459"/>
                  </a:lnTo>
                  <a:cubicBezTo>
                    <a:pt x="106" y="454"/>
                    <a:pt x="109" y="448"/>
                    <a:pt x="113" y="443"/>
                  </a:cubicBezTo>
                  <a:cubicBezTo>
                    <a:pt x="160" y="410"/>
                    <a:pt x="233" y="420"/>
                    <a:pt x="283" y="470"/>
                  </a:cubicBezTo>
                  <a:cubicBezTo>
                    <a:pt x="337" y="524"/>
                    <a:pt x="345" y="602"/>
                    <a:pt x="304" y="649"/>
                  </a:cubicBezTo>
                  <a:cubicBezTo>
                    <a:pt x="301" y="650"/>
                    <a:pt x="298" y="652"/>
                    <a:pt x="296" y="652"/>
                  </a:cubicBezTo>
                  <a:cubicBezTo>
                    <a:pt x="296" y="652"/>
                    <a:pt x="208" y="675"/>
                    <a:pt x="208" y="675"/>
                  </a:cubicBezTo>
                  <a:close/>
                  <a:moveTo>
                    <a:pt x="208" y="675"/>
                  </a:moveTo>
                  <a:close/>
                  <a:moveTo>
                    <a:pt x="98" y="704"/>
                  </a:moveTo>
                  <a:cubicBezTo>
                    <a:pt x="95" y="705"/>
                    <a:pt x="87" y="707"/>
                    <a:pt x="82" y="708"/>
                  </a:cubicBezTo>
                  <a:cubicBezTo>
                    <a:pt x="62" y="707"/>
                    <a:pt x="47" y="692"/>
                    <a:pt x="47" y="672"/>
                  </a:cubicBezTo>
                  <a:cubicBezTo>
                    <a:pt x="47" y="668"/>
                    <a:pt x="48" y="661"/>
                    <a:pt x="49" y="659"/>
                  </a:cubicBezTo>
                  <a:lnTo>
                    <a:pt x="74" y="569"/>
                  </a:lnTo>
                  <a:cubicBezTo>
                    <a:pt x="101" y="568"/>
                    <a:pt x="129" y="579"/>
                    <a:pt x="152" y="601"/>
                  </a:cubicBezTo>
                  <a:cubicBezTo>
                    <a:pt x="176" y="625"/>
                    <a:pt x="186" y="654"/>
                    <a:pt x="185" y="681"/>
                  </a:cubicBezTo>
                  <a:cubicBezTo>
                    <a:pt x="185" y="681"/>
                    <a:pt x="98" y="704"/>
                    <a:pt x="98" y="704"/>
                  </a:cubicBezTo>
                  <a:close/>
                  <a:moveTo>
                    <a:pt x="98" y="704"/>
                  </a:moveTo>
                  <a:close/>
                  <a:moveTo>
                    <a:pt x="246" y="391"/>
                  </a:moveTo>
                  <a:cubicBezTo>
                    <a:pt x="225" y="382"/>
                    <a:pt x="202" y="377"/>
                    <a:pt x="179" y="376"/>
                  </a:cubicBezTo>
                  <a:lnTo>
                    <a:pt x="360" y="193"/>
                  </a:lnTo>
                  <a:cubicBezTo>
                    <a:pt x="388" y="166"/>
                    <a:pt x="428" y="158"/>
                    <a:pt x="468" y="168"/>
                  </a:cubicBezTo>
                  <a:cubicBezTo>
                    <a:pt x="468" y="168"/>
                    <a:pt x="246" y="391"/>
                    <a:pt x="246" y="391"/>
                  </a:cubicBezTo>
                  <a:close/>
                  <a:moveTo>
                    <a:pt x="246" y="391"/>
                  </a:moveTo>
                  <a:close/>
                  <a:moveTo>
                    <a:pt x="348" y="478"/>
                  </a:moveTo>
                  <a:cubicBezTo>
                    <a:pt x="339" y="463"/>
                    <a:pt x="329" y="449"/>
                    <a:pt x="317" y="437"/>
                  </a:cubicBezTo>
                  <a:cubicBezTo>
                    <a:pt x="302" y="422"/>
                    <a:pt x="286" y="411"/>
                    <a:pt x="269" y="402"/>
                  </a:cubicBezTo>
                  <a:lnTo>
                    <a:pt x="493" y="177"/>
                  </a:lnTo>
                  <a:cubicBezTo>
                    <a:pt x="511" y="185"/>
                    <a:pt x="528" y="196"/>
                    <a:pt x="542" y="211"/>
                  </a:cubicBezTo>
                  <a:cubicBezTo>
                    <a:pt x="555" y="223"/>
                    <a:pt x="565" y="238"/>
                    <a:pt x="573" y="253"/>
                  </a:cubicBezTo>
                  <a:cubicBezTo>
                    <a:pt x="573" y="253"/>
                    <a:pt x="348" y="478"/>
                    <a:pt x="348" y="478"/>
                  </a:cubicBezTo>
                  <a:close/>
                  <a:moveTo>
                    <a:pt x="348" y="478"/>
                  </a:moveTo>
                  <a:close/>
                  <a:moveTo>
                    <a:pt x="376" y="561"/>
                  </a:moveTo>
                  <a:cubicBezTo>
                    <a:pt x="375" y="540"/>
                    <a:pt x="368" y="519"/>
                    <a:pt x="359" y="499"/>
                  </a:cubicBezTo>
                  <a:lnTo>
                    <a:pt x="582" y="276"/>
                  </a:lnTo>
                  <a:cubicBezTo>
                    <a:pt x="596" y="319"/>
                    <a:pt x="589" y="364"/>
                    <a:pt x="559" y="394"/>
                  </a:cubicBezTo>
                  <a:cubicBezTo>
                    <a:pt x="559" y="394"/>
                    <a:pt x="559" y="394"/>
                    <a:pt x="559" y="395"/>
                  </a:cubicBezTo>
                  <a:lnTo>
                    <a:pt x="559" y="395"/>
                  </a:lnTo>
                  <a:lnTo>
                    <a:pt x="377" y="579"/>
                  </a:lnTo>
                  <a:cubicBezTo>
                    <a:pt x="377" y="573"/>
                    <a:pt x="377" y="567"/>
                    <a:pt x="376" y="561"/>
                  </a:cubicBezTo>
                  <a:close/>
                  <a:moveTo>
                    <a:pt x="692" y="61"/>
                  </a:moveTo>
                  <a:cubicBezTo>
                    <a:pt x="653" y="22"/>
                    <a:pt x="602" y="0"/>
                    <a:pt x="552" y="0"/>
                  </a:cubicBezTo>
                  <a:cubicBezTo>
                    <a:pt x="509" y="0"/>
                    <a:pt x="470" y="16"/>
                    <a:pt x="441" y="44"/>
                  </a:cubicBezTo>
                  <a:lnTo>
                    <a:pt x="327" y="160"/>
                  </a:lnTo>
                  <a:cubicBezTo>
                    <a:pt x="327" y="160"/>
                    <a:pt x="326" y="160"/>
                    <a:pt x="326" y="161"/>
                  </a:cubicBezTo>
                  <a:cubicBezTo>
                    <a:pt x="326" y="161"/>
                    <a:pt x="326" y="161"/>
                    <a:pt x="326" y="161"/>
                  </a:cubicBezTo>
                  <a:lnTo>
                    <a:pt x="326" y="161"/>
                  </a:lnTo>
                  <a:lnTo>
                    <a:pt x="82" y="407"/>
                  </a:lnTo>
                  <a:cubicBezTo>
                    <a:pt x="71" y="418"/>
                    <a:pt x="63" y="432"/>
                    <a:pt x="59" y="447"/>
                  </a:cubicBezTo>
                  <a:lnTo>
                    <a:pt x="3" y="648"/>
                  </a:lnTo>
                  <a:cubicBezTo>
                    <a:pt x="3" y="648"/>
                    <a:pt x="0" y="664"/>
                    <a:pt x="0" y="672"/>
                  </a:cubicBezTo>
                  <a:cubicBezTo>
                    <a:pt x="0" y="718"/>
                    <a:pt x="36" y="755"/>
                    <a:pt x="82" y="755"/>
                  </a:cubicBezTo>
                  <a:cubicBezTo>
                    <a:pt x="91" y="755"/>
                    <a:pt x="108" y="751"/>
                    <a:pt x="109" y="750"/>
                  </a:cubicBezTo>
                  <a:lnTo>
                    <a:pt x="309" y="698"/>
                  </a:lnTo>
                  <a:cubicBezTo>
                    <a:pt x="324" y="693"/>
                    <a:pt x="338" y="685"/>
                    <a:pt x="349" y="674"/>
                  </a:cubicBezTo>
                  <a:lnTo>
                    <a:pt x="709" y="311"/>
                  </a:lnTo>
                  <a:cubicBezTo>
                    <a:pt x="774" y="245"/>
                    <a:pt x="766" y="135"/>
                    <a:pt x="692" y="61"/>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grpSp>
      <p:grpSp>
        <p:nvGrpSpPr>
          <p:cNvPr id="3" name="Group 3"/>
          <p:cNvGrpSpPr/>
          <p:nvPr/>
        </p:nvGrpSpPr>
        <p:grpSpPr>
          <a:xfrm>
            <a:off x="3262323" y="3286204"/>
            <a:ext cx="1508126" cy="1711770"/>
            <a:chOff x="1098549" y="3013075"/>
            <a:chExt cx="1508125" cy="1504950"/>
          </a:xfrm>
          <a:solidFill>
            <a:schemeClr val="bg1">
              <a:lumMod val="85000"/>
            </a:schemeClr>
          </a:solidFill>
        </p:grpSpPr>
        <p:sp>
          <p:nvSpPr>
            <p:cNvPr id="15" name="Freeform 19"/>
            <p:cNvSpPr/>
            <p:nvPr/>
          </p:nvSpPr>
          <p:spPr bwMode="auto">
            <a:xfrm>
              <a:off x="1098549" y="3013075"/>
              <a:ext cx="1508125" cy="1504950"/>
            </a:xfrm>
            <a:custGeom>
              <a:avLst/>
              <a:gdLst>
                <a:gd name="T0" fmla="*/ 478 w 2750"/>
                <a:gd name="T1" fmla="*/ 2271 h 2750"/>
                <a:gd name="T2" fmla="*/ 478 w 2750"/>
                <a:gd name="T3" fmla="*/ 538 h 2750"/>
                <a:gd name="T4" fmla="*/ 2610 w 2750"/>
                <a:gd name="T5" fmla="*/ 139 h 2750"/>
                <a:gd name="T6" fmla="*/ 2212 w 2750"/>
                <a:gd name="T7" fmla="*/ 2271 h 2750"/>
                <a:gd name="T8" fmla="*/ 478 w 2750"/>
                <a:gd name="T9" fmla="*/ 2271 h 2750"/>
              </a:gdLst>
              <a:ahLst/>
              <a:cxnLst>
                <a:cxn ang="0">
                  <a:pos x="T0" y="T1"/>
                </a:cxn>
                <a:cxn ang="0">
                  <a:pos x="T2" y="T3"/>
                </a:cxn>
                <a:cxn ang="0">
                  <a:pos x="T4" y="T5"/>
                </a:cxn>
                <a:cxn ang="0">
                  <a:pos x="T6" y="T7"/>
                </a:cxn>
                <a:cxn ang="0">
                  <a:pos x="T8" y="T9"/>
                </a:cxn>
              </a:cxnLst>
              <a:rect l="0" t="0" r="r" b="b"/>
              <a:pathLst>
                <a:path w="2750" h="2750">
                  <a:moveTo>
                    <a:pt x="478" y="2271"/>
                  </a:moveTo>
                  <a:cubicBezTo>
                    <a:pt x="0" y="1792"/>
                    <a:pt x="0" y="1016"/>
                    <a:pt x="478" y="538"/>
                  </a:cubicBezTo>
                  <a:cubicBezTo>
                    <a:pt x="1016" y="0"/>
                    <a:pt x="1905" y="98"/>
                    <a:pt x="2610" y="139"/>
                  </a:cubicBezTo>
                  <a:cubicBezTo>
                    <a:pt x="2652" y="844"/>
                    <a:pt x="2750" y="1733"/>
                    <a:pt x="2212" y="2271"/>
                  </a:cubicBezTo>
                  <a:cubicBezTo>
                    <a:pt x="1733" y="2750"/>
                    <a:pt x="957" y="2750"/>
                    <a:pt x="478" y="2271"/>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sp>
          <p:nvSpPr>
            <p:cNvPr id="16" name="Freeform 29"/>
            <p:cNvSpPr>
              <a:spLocks noEditPoints="1"/>
            </p:cNvSpPr>
            <p:nvPr/>
          </p:nvSpPr>
          <p:spPr bwMode="auto">
            <a:xfrm>
              <a:off x="1714499" y="3554413"/>
              <a:ext cx="284163" cy="412750"/>
            </a:xfrm>
            <a:custGeom>
              <a:avLst/>
              <a:gdLst>
                <a:gd name="T0" fmla="*/ 369 w 518"/>
                <a:gd name="T1" fmla="*/ 495 h 755"/>
                <a:gd name="T2" fmla="*/ 149 w 518"/>
                <a:gd name="T3" fmla="*/ 495 h 755"/>
                <a:gd name="T4" fmla="*/ 109 w 518"/>
                <a:gd name="T5" fmla="*/ 420 h 755"/>
                <a:gd name="T6" fmla="*/ 47 w 518"/>
                <a:gd name="T7" fmla="*/ 259 h 755"/>
                <a:gd name="T8" fmla="*/ 259 w 518"/>
                <a:gd name="T9" fmla="*/ 47 h 755"/>
                <a:gd name="T10" fmla="*/ 471 w 518"/>
                <a:gd name="T11" fmla="*/ 259 h 755"/>
                <a:gd name="T12" fmla="*/ 408 w 518"/>
                <a:gd name="T13" fmla="*/ 420 h 755"/>
                <a:gd name="T14" fmla="*/ 369 w 518"/>
                <a:gd name="T15" fmla="*/ 495 h 755"/>
                <a:gd name="T16" fmla="*/ 259 w 518"/>
                <a:gd name="T17" fmla="*/ 118 h 755"/>
                <a:gd name="T18" fmla="*/ 117 w 518"/>
                <a:gd name="T19" fmla="*/ 260 h 755"/>
                <a:gd name="T20" fmla="*/ 129 w 518"/>
                <a:gd name="T21" fmla="*/ 272 h 755"/>
                <a:gd name="T22" fmla="*/ 141 w 518"/>
                <a:gd name="T23" fmla="*/ 260 h 755"/>
                <a:gd name="T24" fmla="*/ 259 w 518"/>
                <a:gd name="T25" fmla="*/ 142 h 755"/>
                <a:gd name="T26" fmla="*/ 271 w 518"/>
                <a:gd name="T27" fmla="*/ 130 h 755"/>
                <a:gd name="T28" fmla="*/ 259 w 518"/>
                <a:gd name="T29" fmla="*/ 118 h 755"/>
                <a:gd name="T30" fmla="*/ 259 w 518"/>
                <a:gd name="T31" fmla="*/ 708 h 755"/>
                <a:gd name="T32" fmla="*/ 212 w 518"/>
                <a:gd name="T33" fmla="*/ 678 h 755"/>
                <a:gd name="T34" fmla="*/ 312 w 518"/>
                <a:gd name="T35" fmla="*/ 666 h 755"/>
                <a:gd name="T36" fmla="*/ 259 w 518"/>
                <a:gd name="T37" fmla="*/ 708 h 755"/>
                <a:gd name="T38" fmla="*/ 182 w 518"/>
                <a:gd name="T39" fmla="*/ 587 h 755"/>
                <a:gd name="T40" fmla="*/ 168 w 518"/>
                <a:gd name="T41" fmla="*/ 542 h 755"/>
                <a:gd name="T42" fmla="*/ 351 w 518"/>
                <a:gd name="T43" fmla="*/ 542 h 755"/>
                <a:gd name="T44" fmla="*/ 342 w 518"/>
                <a:gd name="T45" fmla="*/ 568 h 755"/>
                <a:gd name="T46" fmla="*/ 182 w 518"/>
                <a:gd name="T47" fmla="*/ 587 h 755"/>
                <a:gd name="T48" fmla="*/ 320 w 518"/>
                <a:gd name="T49" fmla="*/ 641 h 755"/>
                <a:gd name="T50" fmla="*/ 203 w 518"/>
                <a:gd name="T51" fmla="*/ 656 h 755"/>
                <a:gd name="T52" fmla="*/ 189 w 518"/>
                <a:gd name="T53" fmla="*/ 611 h 755"/>
                <a:gd name="T54" fmla="*/ 189 w 518"/>
                <a:gd name="T55" fmla="*/ 610 h 755"/>
                <a:gd name="T56" fmla="*/ 335 w 518"/>
                <a:gd name="T57" fmla="*/ 592 h 755"/>
                <a:gd name="T58" fmla="*/ 328 w 518"/>
                <a:gd name="T59" fmla="*/ 613 h 755"/>
                <a:gd name="T60" fmla="*/ 320 w 518"/>
                <a:gd name="T61" fmla="*/ 641 h 755"/>
                <a:gd name="T62" fmla="*/ 259 w 518"/>
                <a:gd name="T63" fmla="*/ 0 h 755"/>
                <a:gd name="T64" fmla="*/ 0 w 518"/>
                <a:gd name="T65" fmla="*/ 259 h 755"/>
                <a:gd name="T66" fmla="*/ 119 w 518"/>
                <a:gd name="T67" fmla="*/ 544 h 755"/>
                <a:gd name="T68" fmla="*/ 259 w 518"/>
                <a:gd name="T69" fmla="*/ 755 h 755"/>
                <a:gd name="T70" fmla="*/ 400 w 518"/>
                <a:gd name="T71" fmla="*/ 544 h 755"/>
                <a:gd name="T72" fmla="*/ 518 w 518"/>
                <a:gd name="T73" fmla="*/ 259 h 755"/>
                <a:gd name="T74" fmla="*/ 259 w 518"/>
                <a:gd name="T75"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8" h="755">
                  <a:moveTo>
                    <a:pt x="369" y="495"/>
                  </a:moveTo>
                  <a:lnTo>
                    <a:pt x="149" y="495"/>
                  </a:lnTo>
                  <a:cubicBezTo>
                    <a:pt x="137" y="470"/>
                    <a:pt x="123" y="444"/>
                    <a:pt x="109" y="420"/>
                  </a:cubicBezTo>
                  <a:cubicBezTo>
                    <a:pt x="79" y="364"/>
                    <a:pt x="47" y="307"/>
                    <a:pt x="47" y="259"/>
                  </a:cubicBezTo>
                  <a:cubicBezTo>
                    <a:pt x="47" y="142"/>
                    <a:pt x="142" y="47"/>
                    <a:pt x="259" y="47"/>
                  </a:cubicBezTo>
                  <a:cubicBezTo>
                    <a:pt x="376" y="47"/>
                    <a:pt x="471" y="142"/>
                    <a:pt x="471" y="259"/>
                  </a:cubicBezTo>
                  <a:cubicBezTo>
                    <a:pt x="471" y="307"/>
                    <a:pt x="439" y="364"/>
                    <a:pt x="408" y="420"/>
                  </a:cubicBezTo>
                  <a:cubicBezTo>
                    <a:pt x="395" y="445"/>
                    <a:pt x="381" y="470"/>
                    <a:pt x="369" y="495"/>
                  </a:cubicBezTo>
                  <a:close/>
                  <a:moveTo>
                    <a:pt x="259" y="118"/>
                  </a:moveTo>
                  <a:cubicBezTo>
                    <a:pt x="181" y="118"/>
                    <a:pt x="117" y="182"/>
                    <a:pt x="117" y="260"/>
                  </a:cubicBezTo>
                  <a:cubicBezTo>
                    <a:pt x="117" y="266"/>
                    <a:pt x="123" y="272"/>
                    <a:pt x="129" y="272"/>
                  </a:cubicBezTo>
                  <a:cubicBezTo>
                    <a:pt x="136" y="272"/>
                    <a:pt x="141" y="266"/>
                    <a:pt x="141" y="260"/>
                  </a:cubicBezTo>
                  <a:cubicBezTo>
                    <a:pt x="141" y="195"/>
                    <a:pt x="194" y="142"/>
                    <a:pt x="259" y="142"/>
                  </a:cubicBezTo>
                  <a:cubicBezTo>
                    <a:pt x="265" y="142"/>
                    <a:pt x="271" y="137"/>
                    <a:pt x="271" y="130"/>
                  </a:cubicBezTo>
                  <a:cubicBezTo>
                    <a:pt x="271" y="124"/>
                    <a:pt x="265" y="118"/>
                    <a:pt x="259" y="118"/>
                  </a:cubicBezTo>
                  <a:close/>
                  <a:moveTo>
                    <a:pt x="259" y="708"/>
                  </a:moveTo>
                  <a:cubicBezTo>
                    <a:pt x="235" y="708"/>
                    <a:pt x="224" y="705"/>
                    <a:pt x="212" y="678"/>
                  </a:cubicBezTo>
                  <a:lnTo>
                    <a:pt x="312" y="666"/>
                  </a:lnTo>
                  <a:cubicBezTo>
                    <a:pt x="297" y="704"/>
                    <a:pt x="287" y="708"/>
                    <a:pt x="259" y="708"/>
                  </a:cubicBezTo>
                  <a:close/>
                  <a:moveTo>
                    <a:pt x="182" y="587"/>
                  </a:moveTo>
                  <a:cubicBezTo>
                    <a:pt x="178" y="573"/>
                    <a:pt x="173" y="558"/>
                    <a:pt x="168" y="542"/>
                  </a:cubicBezTo>
                  <a:lnTo>
                    <a:pt x="351" y="542"/>
                  </a:lnTo>
                  <a:cubicBezTo>
                    <a:pt x="348" y="551"/>
                    <a:pt x="345" y="559"/>
                    <a:pt x="342" y="568"/>
                  </a:cubicBezTo>
                  <a:cubicBezTo>
                    <a:pt x="342" y="568"/>
                    <a:pt x="182" y="587"/>
                    <a:pt x="182" y="587"/>
                  </a:cubicBezTo>
                  <a:close/>
                  <a:moveTo>
                    <a:pt x="320" y="641"/>
                  </a:moveTo>
                  <a:lnTo>
                    <a:pt x="203" y="656"/>
                  </a:lnTo>
                  <a:cubicBezTo>
                    <a:pt x="199" y="643"/>
                    <a:pt x="195" y="629"/>
                    <a:pt x="189" y="611"/>
                  </a:cubicBezTo>
                  <a:cubicBezTo>
                    <a:pt x="189" y="611"/>
                    <a:pt x="189" y="610"/>
                    <a:pt x="189" y="610"/>
                  </a:cubicBezTo>
                  <a:lnTo>
                    <a:pt x="335" y="592"/>
                  </a:lnTo>
                  <a:cubicBezTo>
                    <a:pt x="332" y="599"/>
                    <a:pt x="330" y="606"/>
                    <a:pt x="328" y="613"/>
                  </a:cubicBezTo>
                  <a:cubicBezTo>
                    <a:pt x="325" y="623"/>
                    <a:pt x="323" y="633"/>
                    <a:pt x="320" y="641"/>
                  </a:cubicBezTo>
                  <a:close/>
                  <a:moveTo>
                    <a:pt x="259" y="0"/>
                  </a:moveTo>
                  <a:cubicBezTo>
                    <a:pt x="116" y="0"/>
                    <a:pt x="0" y="116"/>
                    <a:pt x="0" y="259"/>
                  </a:cubicBezTo>
                  <a:cubicBezTo>
                    <a:pt x="0" y="354"/>
                    <a:pt x="87" y="455"/>
                    <a:pt x="119" y="544"/>
                  </a:cubicBezTo>
                  <a:cubicBezTo>
                    <a:pt x="166" y="676"/>
                    <a:pt x="161" y="755"/>
                    <a:pt x="259" y="755"/>
                  </a:cubicBezTo>
                  <a:cubicBezTo>
                    <a:pt x="359" y="755"/>
                    <a:pt x="352" y="676"/>
                    <a:pt x="400" y="544"/>
                  </a:cubicBezTo>
                  <a:cubicBezTo>
                    <a:pt x="431" y="455"/>
                    <a:pt x="518" y="354"/>
                    <a:pt x="518" y="259"/>
                  </a:cubicBezTo>
                  <a:cubicBezTo>
                    <a:pt x="518" y="116"/>
                    <a:pt x="402" y="0"/>
                    <a:pt x="259" y="0"/>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grpSp>
      <p:grpSp>
        <p:nvGrpSpPr>
          <p:cNvPr id="4" name="Group 2"/>
          <p:cNvGrpSpPr/>
          <p:nvPr/>
        </p:nvGrpSpPr>
        <p:grpSpPr>
          <a:xfrm>
            <a:off x="4708535" y="1643050"/>
            <a:ext cx="1506539" cy="1713577"/>
            <a:chOff x="2544762" y="1568450"/>
            <a:chExt cx="1506538" cy="1506538"/>
          </a:xfrm>
          <a:solidFill>
            <a:schemeClr val="bg1">
              <a:lumMod val="85000"/>
            </a:schemeClr>
          </a:solidFill>
        </p:grpSpPr>
        <p:sp>
          <p:nvSpPr>
            <p:cNvPr id="18" name="Freeform 18"/>
            <p:cNvSpPr/>
            <p:nvPr/>
          </p:nvSpPr>
          <p:spPr bwMode="auto">
            <a:xfrm>
              <a:off x="2544762" y="1568450"/>
              <a:ext cx="1506538" cy="1506538"/>
            </a:xfrm>
            <a:custGeom>
              <a:avLst/>
              <a:gdLst>
                <a:gd name="T0" fmla="*/ 2271 w 2750"/>
                <a:gd name="T1" fmla="*/ 478 h 2750"/>
                <a:gd name="T2" fmla="*/ 538 w 2750"/>
                <a:gd name="T3" fmla="*/ 478 h 2750"/>
                <a:gd name="T4" fmla="*/ 139 w 2750"/>
                <a:gd name="T5" fmla="*/ 2610 h 2750"/>
                <a:gd name="T6" fmla="*/ 2271 w 2750"/>
                <a:gd name="T7" fmla="*/ 2212 h 2750"/>
                <a:gd name="T8" fmla="*/ 2271 w 2750"/>
                <a:gd name="T9" fmla="*/ 478 h 2750"/>
              </a:gdLst>
              <a:ahLst/>
              <a:cxnLst>
                <a:cxn ang="0">
                  <a:pos x="T0" y="T1"/>
                </a:cxn>
                <a:cxn ang="0">
                  <a:pos x="T2" y="T3"/>
                </a:cxn>
                <a:cxn ang="0">
                  <a:pos x="T4" y="T5"/>
                </a:cxn>
                <a:cxn ang="0">
                  <a:pos x="T6" y="T7"/>
                </a:cxn>
                <a:cxn ang="0">
                  <a:pos x="T8" y="T9"/>
                </a:cxn>
              </a:cxnLst>
              <a:rect l="0" t="0" r="r" b="b"/>
              <a:pathLst>
                <a:path w="2750" h="2750">
                  <a:moveTo>
                    <a:pt x="2271" y="478"/>
                  </a:moveTo>
                  <a:cubicBezTo>
                    <a:pt x="1792" y="0"/>
                    <a:pt x="1016" y="0"/>
                    <a:pt x="538" y="478"/>
                  </a:cubicBezTo>
                  <a:cubicBezTo>
                    <a:pt x="0" y="1016"/>
                    <a:pt x="98" y="1905"/>
                    <a:pt x="139" y="2610"/>
                  </a:cubicBezTo>
                  <a:cubicBezTo>
                    <a:pt x="844" y="2652"/>
                    <a:pt x="1733" y="2750"/>
                    <a:pt x="2271" y="2212"/>
                  </a:cubicBezTo>
                  <a:cubicBezTo>
                    <a:pt x="2750" y="1733"/>
                    <a:pt x="2750" y="957"/>
                    <a:pt x="2271" y="478"/>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sp>
          <p:nvSpPr>
            <p:cNvPr id="19" name="Freeform 30"/>
            <p:cNvSpPr>
              <a:spLocks noEditPoints="1"/>
            </p:cNvSpPr>
            <p:nvPr/>
          </p:nvSpPr>
          <p:spPr bwMode="auto">
            <a:xfrm>
              <a:off x="3086099" y="2119313"/>
              <a:ext cx="414338" cy="412750"/>
            </a:xfrm>
            <a:custGeom>
              <a:avLst/>
              <a:gdLst>
                <a:gd name="T0" fmla="*/ 519 w 755"/>
                <a:gd name="T1" fmla="*/ 424 h 754"/>
                <a:gd name="T2" fmla="*/ 424 w 755"/>
                <a:gd name="T3" fmla="*/ 397 h 754"/>
                <a:gd name="T4" fmla="*/ 415 w 755"/>
                <a:gd name="T5" fmla="*/ 406 h 754"/>
                <a:gd name="T6" fmla="*/ 389 w 755"/>
                <a:gd name="T7" fmla="*/ 432 h 754"/>
                <a:gd name="T8" fmla="*/ 344 w 755"/>
                <a:gd name="T9" fmla="*/ 477 h 754"/>
                <a:gd name="T10" fmla="*/ 330 w 755"/>
                <a:gd name="T11" fmla="*/ 510 h 754"/>
                <a:gd name="T12" fmla="*/ 330 w 755"/>
                <a:gd name="T13" fmla="*/ 565 h 754"/>
                <a:gd name="T14" fmla="*/ 283 w 755"/>
                <a:gd name="T15" fmla="*/ 565 h 754"/>
                <a:gd name="T16" fmla="*/ 236 w 755"/>
                <a:gd name="T17" fmla="*/ 612 h 754"/>
                <a:gd name="T18" fmla="*/ 236 w 755"/>
                <a:gd name="T19" fmla="*/ 659 h 754"/>
                <a:gd name="T20" fmla="*/ 180 w 755"/>
                <a:gd name="T21" fmla="*/ 659 h 754"/>
                <a:gd name="T22" fmla="*/ 147 w 755"/>
                <a:gd name="T23" fmla="*/ 673 h 754"/>
                <a:gd name="T24" fmla="*/ 114 w 755"/>
                <a:gd name="T25" fmla="*/ 707 h 754"/>
                <a:gd name="T26" fmla="*/ 47 w 755"/>
                <a:gd name="T27" fmla="*/ 706 h 754"/>
                <a:gd name="T28" fmla="*/ 47 w 755"/>
                <a:gd name="T29" fmla="*/ 640 h 754"/>
                <a:gd name="T30" fmla="*/ 322 w 755"/>
                <a:gd name="T31" fmla="*/ 366 h 754"/>
                <a:gd name="T32" fmla="*/ 322 w 755"/>
                <a:gd name="T33" fmla="*/ 366 h 754"/>
                <a:gd name="T34" fmla="*/ 357 w 755"/>
                <a:gd name="T35" fmla="*/ 331 h 754"/>
                <a:gd name="T36" fmla="*/ 330 w 755"/>
                <a:gd name="T37" fmla="*/ 236 h 754"/>
                <a:gd name="T38" fmla="*/ 519 w 755"/>
                <a:gd name="T39" fmla="*/ 47 h 754"/>
                <a:gd name="T40" fmla="*/ 708 w 755"/>
                <a:gd name="T41" fmla="*/ 236 h 754"/>
                <a:gd name="T42" fmla="*/ 519 w 755"/>
                <a:gd name="T43" fmla="*/ 424 h 754"/>
                <a:gd name="T44" fmla="*/ 585 w 755"/>
                <a:gd name="T45" fmla="*/ 259 h 754"/>
                <a:gd name="T46" fmla="*/ 495 w 755"/>
                <a:gd name="T47" fmla="*/ 170 h 754"/>
                <a:gd name="T48" fmla="*/ 546 w 755"/>
                <a:gd name="T49" fmla="*/ 117 h 754"/>
                <a:gd name="T50" fmla="*/ 636 w 755"/>
                <a:gd name="T51" fmla="*/ 207 h 754"/>
                <a:gd name="T52" fmla="*/ 585 w 755"/>
                <a:gd name="T53" fmla="*/ 259 h 754"/>
                <a:gd name="T54" fmla="*/ 655 w 755"/>
                <a:gd name="T55" fmla="*/ 194 h 754"/>
                <a:gd name="T56" fmla="*/ 560 w 755"/>
                <a:gd name="T57" fmla="*/ 98 h 754"/>
                <a:gd name="T58" fmla="*/ 539 w 755"/>
                <a:gd name="T59" fmla="*/ 96 h 754"/>
                <a:gd name="T60" fmla="*/ 473 w 755"/>
                <a:gd name="T61" fmla="*/ 162 h 754"/>
                <a:gd name="T62" fmla="*/ 471 w 755"/>
                <a:gd name="T63" fmla="*/ 169 h 754"/>
                <a:gd name="T64" fmla="*/ 476 w 755"/>
                <a:gd name="T65" fmla="*/ 183 h 754"/>
                <a:gd name="T66" fmla="*/ 571 w 755"/>
                <a:gd name="T67" fmla="*/ 278 h 754"/>
                <a:gd name="T68" fmla="*/ 591 w 755"/>
                <a:gd name="T69" fmla="*/ 281 h 754"/>
                <a:gd name="T70" fmla="*/ 658 w 755"/>
                <a:gd name="T71" fmla="*/ 215 h 754"/>
                <a:gd name="T72" fmla="*/ 659 w 755"/>
                <a:gd name="T73" fmla="*/ 207 h 754"/>
                <a:gd name="T74" fmla="*/ 655 w 755"/>
                <a:gd name="T75" fmla="*/ 194 h 754"/>
                <a:gd name="T76" fmla="*/ 519 w 755"/>
                <a:gd name="T77" fmla="*/ 0 h 754"/>
                <a:gd name="T78" fmla="*/ 283 w 755"/>
                <a:gd name="T79" fmla="*/ 236 h 754"/>
                <a:gd name="T80" fmla="*/ 300 w 755"/>
                <a:gd name="T81" fmla="*/ 321 h 754"/>
                <a:gd name="T82" fmla="*/ 13 w 755"/>
                <a:gd name="T83" fmla="*/ 607 h 754"/>
                <a:gd name="T84" fmla="*/ 0 w 755"/>
                <a:gd name="T85" fmla="*/ 636 h 754"/>
                <a:gd name="T86" fmla="*/ 0 w 755"/>
                <a:gd name="T87" fmla="*/ 706 h 754"/>
                <a:gd name="T88" fmla="*/ 47 w 755"/>
                <a:gd name="T89" fmla="*/ 754 h 754"/>
                <a:gd name="T90" fmla="*/ 118 w 755"/>
                <a:gd name="T91" fmla="*/ 754 h 754"/>
                <a:gd name="T92" fmla="*/ 147 w 755"/>
                <a:gd name="T93" fmla="*/ 741 h 754"/>
                <a:gd name="T94" fmla="*/ 180 w 755"/>
                <a:gd name="T95" fmla="*/ 706 h 754"/>
                <a:gd name="T96" fmla="*/ 236 w 755"/>
                <a:gd name="T97" fmla="*/ 706 h 754"/>
                <a:gd name="T98" fmla="*/ 283 w 755"/>
                <a:gd name="T99" fmla="*/ 659 h 754"/>
                <a:gd name="T100" fmla="*/ 283 w 755"/>
                <a:gd name="T101" fmla="*/ 612 h 754"/>
                <a:gd name="T102" fmla="*/ 330 w 755"/>
                <a:gd name="T103" fmla="*/ 612 h 754"/>
                <a:gd name="T104" fmla="*/ 377 w 755"/>
                <a:gd name="T105" fmla="*/ 565 h 754"/>
                <a:gd name="T106" fmla="*/ 377 w 755"/>
                <a:gd name="T107" fmla="*/ 510 h 754"/>
                <a:gd name="T108" fmla="*/ 433 w 755"/>
                <a:gd name="T109" fmla="*/ 454 h 754"/>
                <a:gd name="T110" fmla="*/ 519 w 755"/>
                <a:gd name="T111" fmla="*/ 471 h 754"/>
                <a:gd name="T112" fmla="*/ 755 w 755"/>
                <a:gd name="T113" fmla="*/ 236 h 754"/>
                <a:gd name="T114" fmla="*/ 519 w 755"/>
                <a:gd name="T11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5" h="754">
                  <a:moveTo>
                    <a:pt x="519" y="424"/>
                  </a:moveTo>
                  <a:cubicBezTo>
                    <a:pt x="484" y="424"/>
                    <a:pt x="452" y="414"/>
                    <a:pt x="424" y="397"/>
                  </a:cubicBezTo>
                  <a:lnTo>
                    <a:pt x="415" y="406"/>
                  </a:lnTo>
                  <a:lnTo>
                    <a:pt x="389" y="432"/>
                  </a:lnTo>
                  <a:lnTo>
                    <a:pt x="344" y="477"/>
                  </a:lnTo>
                  <a:cubicBezTo>
                    <a:pt x="335" y="486"/>
                    <a:pt x="330" y="498"/>
                    <a:pt x="330" y="510"/>
                  </a:cubicBezTo>
                  <a:lnTo>
                    <a:pt x="330" y="565"/>
                  </a:lnTo>
                  <a:lnTo>
                    <a:pt x="283" y="565"/>
                  </a:lnTo>
                  <a:cubicBezTo>
                    <a:pt x="257" y="565"/>
                    <a:pt x="236" y="587"/>
                    <a:pt x="236" y="612"/>
                  </a:cubicBezTo>
                  <a:lnTo>
                    <a:pt x="236" y="659"/>
                  </a:lnTo>
                  <a:lnTo>
                    <a:pt x="180" y="659"/>
                  </a:lnTo>
                  <a:cubicBezTo>
                    <a:pt x="168" y="659"/>
                    <a:pt x="156" y="664"/>
                    <a:pt x="147" y="673"/>
                  </a:cubicBezTo>
                  <a:lnTo>
                    <a:pt x="114" y="707"/>
                  </a:lnTo>
                  <a:lnTo>
                    <a:pt x="47" y="706"/>
                  </a:lnTo>
                  <a:lnTo>
                    <a:pt x="47" y="640"/>
                  </a:lnTo>
                  <a:lnTo>
                    <a:pt x="322" y="366"/>
                  </a:lnTo>
                  <a:cubicBezTo>
                    <a:pt x="322" y="366"/>
                    <a:pt x="322" y="366"/>
                    <a:pt x="322" y="366"/>
                  </a:cubicBezTo>
                  <a:lnTo>
                    <a:pt x="357" y="331"/>
                  </a:lnTo>
                  <a:cubicBezTo>
                    <a:pt x="340" y="303"/>
                    <a:pt x="330" y="270"/>
                    <a:pt x="330" y="236"/>
                  </a:cubicBezTo>
                  <a:cubicBezTo>
                    <a:pt x="330" y="131"/>
                    <a:pt x="415" y="47"/>
                    <a:pt x="519" y="47"/>
                  </a:cubicBezTo>
                  <a:cubicBezTo>
                    <a:pt x="623" y="47"/>
                    <a:pt x="708" y="131"/>
                    <a:pt x="708" y="236"/>
                  </a:cubicBezTo>
                  <a:cubicBezTo>
                    <a:pt x="708" y="340"/>
                    <a:pt x="623" y="424"/>
                    <a:pt x="519" y="424"/>
                  </a:cubicBezTo>
                  <a:close/>
                  <a:moveTo>
                    <a:pt x="585" y="259"/>
                  </a:moveTo>
                  <a:cubicBezTo>
                    <a:pt x="550" y="234"/>
                    <a:pt x="520" y="204"/>
                    <a:pt x="495" y="170"/>
                  </a:cubicBezTo>
                  <a:cubicBezTo>
                    <a:pt x="504" y="144"/>
                    <a:pt x="521" y="127"/>
                    <a:pt x="546" y="117"/>
                  </a:cubicBezTo>
                  <a:cubicBezTo>
                    <a:pt x="581" y="143"/>
                    <a:pt x="611" y="173"/>
                    <a:pt x="636" y="207"/>
                  </a:cubicBezTo>
                  <a:cubicBezTo>
                    <a:pt x="626" y="233"/>
                    <a:pt x="610" y="250"/>
                    <a:pt x="585" y="259"/>
                  </a:cubicBezTo>
                  <a:close/>
                  <a:moveTo>
                    <a:pt x="655" y="194"/>
                  </a:moveTo>
                  <a:cubicBezTo>
                    <a:pt x="629" y="157"/>
                    <a:pt x="597" y="125"/>
                    <a:pt x="560" y="98"/>
                  </a:cubicBezTo>
                  <a:cubicBezTo>
                    <a:pt x="554" y="94"/>
                    <a:pt x="546" y="93"/>
                    <a:pt x="539" y="96"/>
                  </a:cubicBezTo>
                  <a:cubicBezTo>
                    <a:pt x="506" y="107"/>
                    <a:pt x="484" y="129"/>
                    <a:pt x="473" y="162"/>
                  </a:cubicBezTo>
                  <a:cubicBezTo>
                    <a:pt x="472" y="164"/>
                    <a:pt x="471" y="167"/>
                    <a:pt x="471" y="169"/>
                  </a:cubicBezTo>
                  <a:cubicBezTo>
                    <a:pt x="471" y="174"/>
                    <a:pt x="473" y="179"/>
                    <a:pt x="476" y="183"/>
                  </a:cubicBezTo>
                  <a:cubicBezTo>
                    <a:pt x="502" y="220"/>
                    <a:pt x="534" y="252"/>
                    <a:pt x="571" y="278"/>
                  </a:cubicBezTo>
                  <a:cubicBezTo>
                    <a:pt x="577" y="282"/>
                    <a:pt x="585" y="284"/>
                    <a:pt x="591" y="281"/>
                  </a:cubicBezTo>
                  <a:cubicBezTo>
                    <a:pt x="624" y="270"/>
                    <a:pt x="647" y="247"/>
                    <a:pt x="658" y="215"/>
                  </a:cubicBezTo>
                  <a:cubicBezTo>
                    <a:pt x="659" y="212"/>
                    <a:pt x="659" y="210"/>
                    <a:pt x="659" y="207"/>
                  </a:cubicBezTo>
                  <a:cubicBezTo>
                    <a:pt x="659" y="202"/>
                    <a:pt x="658" y="198"/>
                    <a:pt x="655" y="194"/>
                  </a:cubicBezTo>
                  <a:close/>
                  <a:moveTo>
                    <a:pt x="519" y="0"/>
                  </a:moveTo>
                  <a:cubicBezTo>
                    <a:pt x="389" y="0"/>
                    <a:pt x="283" y="105"/>
                    <a:pt x="283" y="236"/>
                  </a:cubicBezTo>
                  <a:cubicBezTo>
                    <a:pt x="283" y="266"/>
                    <a:pt x="289" y="295"/>
                    <a:pt x="300" y="321"/>
                  </a:cubicBezTo>
                  <a:lnTo>
                    <a:pt x="13" y="607"/>
                  </a:lnTo>
                  <a:cubicBezTo>
                    <a:pt x="5" y="615"/>
                    <a:pt x="0" y="623"/>
                    <a:pt x="0" y="636"/>
                  </a:cubicBezTo>
                  <a:lnTo>
                    <a:pt x="0" y="706"/>
                  </a:lnTo>
                  <a:cubicBezTo>
                    <a:pt x="0" y="732"/>
                    <a:pt x="22" y="754"/>
                    <a:pt x="47" y="754"/>
                  </a:cubicBezTo>
                  <a:lnTo>
                    <a:pt x="118" y="754"/>
                  </a:lnTo>
                  <a:cubicBezTo>
                    <a:pt x="131" y="754"/>
                    <a:pt x="138" y="749"/>
                    <a:pt x="147" y="741"/>
                  </a:cubicBezTo>
                  <a:lnTo>
                    <a:pt x="180" y="706"/>
                  </a:lnTo>
                  <a:lnTo>
                    <a:pt x="236" y="706"/>
                  </a:lnTo>
                  <a:cubicBezTo>
                    <a:pt x="262" y="706"/>
                    <a:pt x="283" y="685"/>
                    <a:pt x="283" y="659"/>
                  </a:cubicBezTo>
                  <a:lnTo>
                    <a:pt x="283" y="612"/>
                  </a:lnTo>
                  <a:lnTo>
                    <a:pt x="330" y="612"/>
                  </a:lnTo>
                  <a:cubicBezTo>
                    <a:pt x="356" y="612"/>
                    <a:pt x="377" y="591"/>
                    <a:pt x="377" y="565"/>
                  </a:cubicBezTo>
                  <a:lnTo>
                    <a:pt x="377" y="510"/>
                  </a:lnTo>
                  <a:lnTo>
                    <a:pt x="433" y="454"/>
                  </a:lnTo>
                  <a:cubicBezTo>
                    <a:pt x="460" y="465"/>
                    <a:pt x="488" y="471"/>
                    <a:pt x="519" y="471"/>
                  </a:cubicBezTo>
                  <a:cubicBezTo>
                    <a:pt x="649" y="471"/>
                    <a:pt x="755" y="366"/>
                    <a:pt x="755" y="236"/>
                  </a:cubicBezTo>
                  <a:cubicBezTo>
                    <a:pt x="755" y="105"/>
                    <a:pt x="649" y="0"/>
                    <a:pt x="519" y="0"/>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grpSp>
      <p:grpSp>
        <p:nvGrpSpPr>
          <p:cNvPr id="5" name="Group 1"/>
          <p:cNvGrpSpPr/>
          <p:nvPr/>
        </p:nvGrpSpPr>
        <p:grpSpPr>
          <a:xfrm>
            <a:off x="3262323" y="1643050"/>
            <a:ext cx="1508126" cy="1713577"/>
            <a:chOff x="1098549" y="1568450"/>
            <a:chExt cx="1508125" cy="1506538"/>
          </a:xfrm>
          <a:solidFill>
            <a:schemeClr val="bg1">
              <a:lumMod val="50000"/>
            </a:schemeClr>
          </a:solidFill>
        </p:grpSpPr>
        <p:sp>
          <p:nvSpPr>
            <p:cNvPr id="21" name="Freeform 17"/>
            <p:cNvSpPr/>
            <p:nvPr/>
          </p:nvSpPr>
          <p:spPr bwMode="auto">
            <a:xfrm>
              <a:off x="1098549" y="1568450"/>
              <a:ext cx="1508125" cy="1506538"/>
            </a:xfrm>
            <a:custGeom>
              <a:avLst/>
              <a:gdLst>
                <a:gd name="T0" fmla="*/ 478 w 2750"/>
                <a:gd name="T1" fmla="*/ 478 h 2750"/>
                <a:gd name="T2" fmla="*/ 2212 w 2750"/>
                <a:gd name="T3" fmla="*/ 478 h 2750"/>
                <a:gd name="T4" fmla="*/ 2610 w 2750"/>
                <a:gd name="T5" fmla="*/ 2610 h 2750"/>
                <a:gd name="T6" fmla="*/ 478 w 2750"/>
                <a:gd name="T7" fmla="*/ 2212 h 2750"/>
                <a:gd name="T8" fmla="*/ 478 w 2750"/>
                <a:gd name="T9" fmla="*/ 478 h 2750"/>
              </a:gdLst>
              <a:ahLst/>
              <a:cxnLst>
                <a:cxn ang="0">
                  <a:pos x="T0" y="T1"/>
                </a:cxn>
                <a:cxn ang="0">
                  <a:pos x="T2" y="T3"/>
                </a:cxn>
                <a:cxn ang="0">
                  <a:pos x="T4" y="T5"/>
                </a:cxn>
                <a:cxn ang="0">
                  <a:pos x="T6" y="T7"/>
                </a:cxn>
                <a:cxn ang="0">
                  <a:pos x="T8" y="T9"/>
                </a:cxn>
              </a:cxnLst>
              <a:rect l="0" t="0" r="r" b="b"/>
              <a:pathLst>
                <a:path w="2750" h="2750">
                  <a:moveTo>
                    <a:pt x="478" y="478"/>
                  </a:moveTo>
                  <a:cubicBezTo>
                    <a:pt x="957" y="0"/>
                    <a:pt x="1733" y="0"/>
                    <a:pt x="2212" y="478"/>
                  </a:cubicBezTo>
                  <a:cubicBezTo>
                    <a:pt x="2750" y="1016"/>
                    <a:pt x="2652" y="1905"/>
                    <a:pt x="2610" y="2610"/>
                  </a:cubicBezTo>
                  <a:cubicBezTo>
                    <a:pt x="1905" y="2652"/>
                    <a:pt x="1016" y="2750"/>
                    <a:pt x="478" y="2212"/>
                  </a:cubicBezTo>
                  <a:cubicBezTo>
                    <a:pt x="0" y="1733"/>
                    <a:pt x="0" y="957"/>
                    <a:pt x="478" y="478"/>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sp>
          <p:nvSpPr>
            <p:cNvPr id="22" name="Freeform 31"/>
            <p:cNvSpPr>
              <a:spLocks noEditPoints="1"/>
            </p:cNvSpPr>
            <p:nvPr/>
          </p:nvSpPr>
          <p:spPr bwMode="auto">
            <a:xfrm>
              <a:off x="1630362" y="2163763"/>
              <a:ext cx="452438" cy="323850"/>
            </a:xfrm>
            <a:custGeom>
              <a:avLst/>
              <a:gdLst>
                <a:gd name="T0" fmla="*/ 632 w 826"/>
                <a:gd name="T1" fmla="*/ 543 h 594"/>
                <a:gd name="T2" fmla="*/ 632 w 826"/>
                <a:gd name="T3" fmla="*/ 543 h 594"/>
                <a:gd name="T4" fmla="*/ 168 w 826"/>
                <a:gd name="T5" fmla="*/ 543 h 594"/>
                <a:gd name="T6" fmla="*/ 52 w 826"/>
                <a:gd name="T7" fmla="*/ 426 h 594"/>
                <a:gd name="T8" fmla="*/ 110 w 826"/>
                <a:gd name="T9" fmla="*/ 326 h 594"/>
                <a:gd name="T10" fmla="*/ 133 w 826"/>
                <a:gd name="T11" fmla="*/ 265 h 594"/>
                <a:gd name="T12" fmla="*/ 129 w 826"/>
                <a:gd name="T13" fmla="*/ 245 h 594"/>
                <a:gd name="T14" fmla="*/ 194 w 826"/>
                <a:gd name="T15" fmla="*/ 181 h 594"/>
                <a:gd name="T16" fmla="*/ 229 w 826"/>
                <a:gd name="T17" fmla="*/ 187 h 594"/>
                <a:gd name="T18" fmla="*/ 275 w 826"/>
                <a:gd name="T19" fmla="*/ 157 h 594"/>
                <a:gd name="T20" fmla="*/ 439 w 826"/>
                <a:gd name="T21" fmla="*/ 52 h 594"/>
                <a:gd name="T22" fmla="*/ 618 w 826"/>
                <a:gd name="T23" fmla="*/ 215 h 594"/>
                <a:gd name="T24" fmla="*/ 659 w 826"/>
                <a:gd name="T25" fmla="*/ 261 h 594"/>
                <a:gd name="T26" fmla="*/ 774 w 826"/>
                <a:gd name="T27" fmla="*/ 400 h 594"/>
                <a:gd name="T28" fmla="*/ 632 w 826"/>
                <a:gd name="T29" fmla="*/ 543 h 594"/>
                <a:gd name="T30" fmla="*/ 669 w 826"/>
                <a:gd name="T31" fmla="*/ 210 h 594"/>
                <a:gd name="T32" fmla="*/ 439 w 826"/>
                <a:gd name="T33" fmla="*/ 0 h 594"/>
                <a:gd name="T34" fmla="*/ 229 w 826"/>
                <a:gd name="T35" fmla="*/ 135 h 594"/>
                <a:gd name="T36" fmla="*/ 194 w 826"/>
                <a:gd name="T37" fmla="*/ 129 h 594"/>
                <a:gd name="T38" fmla="*/ 77 w 826"/>
                <a:gd name="T39" fmla="*/ 245 h 594"/>
                <a:gd name="T40" fmla="*/ 84 w 826"/>
                <a:gd name="T41" fmla="*/ 282 h 594"/>
                <a:gd name="T42" fmla="*/ 0 w 826"/>
                <a:gd name="T43" fmla="*/ 426 h 594"/>
                <a:gd name="T44" fmla="*/ 168 w 826"/>
                <a:gd name="T45" fmla="*/ 594 h 594"/>
                <a:gd name="T46" fmla="*/ 168 w 826"/>
                <a:gd name="T47" fmla="*/ 594 h 594"/>
                <a:gd name="T48" fmla="*/ 632 w 826"/>
                <a:gd name="T49" fmla="*/ 594 h 594"/>
                <a:gd name="T50" fmla="*/ 632 w 826"/>
                <a:gd name="T51" fmla="*/ 594 h 594"/>
                <a:gd name="T52" fmla="*/ 826 w 826"/>
                <a:gd name="T53" fmla="*/ 400 h 594"/>
                <a:gd name="T54" fmla="*/ 669 w 826"/>
                <a:gd name="T55" fmla="*/ 21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6" h="594">
                  <a:moveTo>
                    <a:pt x="632" y="543"/>
                  </a:moveTo>
                  <a:lnTo>
                    <a:pt x="632" y="543"/>
                  </a:lnTo>
                  <a:lnTo>
                    <a:pt x="168" y="543"/>
                  </a:lnTo>
                  <a:cubicBezTo>
                    <a:pt x="104" y="543"/>
                    <a:pt x="52" y="490"/>
                    <a:pt x="52" y="426"/>
                  </a:cubicBezTo>
                  <a:cubicBezTo>
                    <a:pt x="52" y="385"/>
                    <a:pt x="73" y="348"/>
                    <a:pt x="110" y="326"/>
                  </a:cubicBezTo>
                  <a:cubicBezTo>
                    <a:pt x="145" y="306"/>
                    <a:pt x="148" y="302"/>
                    <a:pt x="133" y="265"/>
                  </a:cubicBezTo>
                  <a:cubicBezTo>
                    <a:pt x="130" y="258"/>
                    <a:pt x="129" y="251"/>
                    <a:pt x="129" y="245"/>
                  </a:cubicBezTo>
                  <a:cubicBezTo>
                    <a:pt x="129" y="210"/>
                    <a:pt x="158" y="181"/>
                    <a:pt x="194" y="181"/>
                  </a:cubicBezTo>
                  <a:cubicBezTo>
                    <a:pt x="194" y="181"/>
                    <a:pt x="210" y="180"/>
                    <a:pt x="229" y="187"/>
                  </a:cubicBezTo>
                  <a:cubicBezTo>
                    <a:pt x="258" y="199"/>
                    <a:pt x="261" y="187"/>
                    <a:pt x="275" y="157"/>
                  </a:cubicBezTo>
                  <a:cubicBezTo>
                    <a:pt x="305" y="93"/>
                    <a:pt x="369" y="52"/>
                    <a:pt x="439" y="52"/>
                  </a:cubicBezTo>
                  <a:cubicBezTo>
                    <a:pt x="532" y="52"/>
                    <a:pt x="608" y="122"/>
                    <a:pt x="618" y="215"/>
                  </a:cubicBezTo>
                  <a:cubicBezTo>
                    <a:pt x="621" y="252"/>
                    <a:pt x="621" y="252"/>
                    <a:pt x="659" y="261"/>
                  </a:cubicBezTo>
                  <a:cubicBezTo>
                    <a:pt x="726" y="274"/>
                    <a:pt x="774" y="333"/>
                    <a:pt x="774" y="400"/>
                  </a:cubicBezTo>
                  <a:cubicBezTo>
                    <a:pt x="774" y="479"/>
                    <a:pt x="711" y="543"/>
                    <a:pt x="632" y="543"/>
                  </a:cubicBezTo>
                  <a:close/>
                  <a:moveTo>
                    <a:pt x="669" y="210"/>
                  </a:moveTo>
                  <a:cubicBezTo>
                    <a:pt x="657" y="92"/>
                    <a:pt x="559" y="0"/>
                    <a:pt x="439" y="0"/>
                  </a:cubicBezTo>
                  <a:cubicBezTo>
                    <a:pt x="345" y="0"/>
                    <a:pt x="265" y="55"/>
                    <a:pt x="229" y="135"/>
                  </a:cubicBezTo>
                  <a:cubicBezTo>
                    <a:pt x="218" y="132"/>
                    <a:pt x="206" y="129"/>
                    <a:pt x="194" y="129"/>
                  </a:cubicBezTo>
                  <a:cubicBezTo>
                    <a:pt x="129" y="129"/>
                    <a:pt x="77" y="181"/>
                    <a:pt x="77" y="245"/>
                  </a:cubicBezTo>
                  <a:cubicBezTo>
                    <a:pt x="77" y="258"/>
                    <a:pt x="80" y="270"/>
                    <a:pt x="84" y="282"/>
                  </a:cubicBezTo>
                  <a:cubicBezTo>
                    <a:pt x="34" y="311"/>
                    <a:pt x="0" y="364"/>
                    <a:pt x="0" y="426"/>
                  </a:cubicBezTo>
                  <a:cubicBezTo>
                    <a:pt x="0" y="519"/>
                    <a:pt x="75" y="594"/>
                    <a:pt x="168" y="594"/>
                  </a:cubicBezTo>
                  <a:lnTo>
                    <a:pt x="168" y="594"/>
                  </a:lnTo>
                  <a:lnTo>
                    <a:pt x="632" y="594"/>
                  </a:lnTo>
                  <a:lnTo>
                    <a:pt x="632" y="594"/>
                  </a:lnTo>
                  <a:cubicBezTo>
                    <a:pt x="739" y="594"/>
                    <a:pt x="826" y="507"/>
                    <a:pt x="826" y="400"/>
                  </a:cubicBezTo>
                  <a:cubicBezTo>
                    <a:pt x="826" y="306"/>
                    <a:pt x="758" y="228"/>
                    <a:pt x="669" y="210"/>
                  </a:cubicBezTo>
                  <a:close/>
                </a:path>
              </a:pathLst>
            </a:custGeom>
            <a:grpFill/>
            <a:ln>
              <a:noFill/>
            </a:ln>
          </p:spPr>
          <p:txBody>
            <a:bodyPr lIns="121920" tIns="60960" rIns="121920" bIns="6096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Roboto" pitchFamily="2" charset="0"/>
                <a:ea typeface="Roboto" pitchFamily="2" charset="0"/>
                <a:cs typeface="+mn-cs"/>
              </a:endParaRPr>
            </a:p>
          </p:txBody>
        </p:sp>
      </p:grpSp>
      <p:sp>
        <p:nvSpPr>
          <p:cNvPr id="15366"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5367"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5368"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5369"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15371" name="矩形 12"/>
          <p:cNvSpPr/>
          <p:nvPr/>
        </p:nvSpPr>
        <p:spPr>
          <a:xfrm>
            <a:off x="4901248" y="2176780"/>
            <a:ext cx="1541145" cy="645160"/>
          </a:xfrm>
          <a:prstGeom prst="rect">
            <a:avLst/>
          </a:prstGeom>
          <a:noFill/>
          <a:ln w="9525">
            <a:noFill/>
          </a:ln>
        </p:spPr>
        <p:txBody>
          <a:bodyPr wrap="none">
            <a:spAutoFit/>
          </a:bodyPr>
          <a:lstStyle/>
          <a:p>
            <a:pPr algn="l"/>
            <a:r>
              <a:rPr lang="zh-CN" altLang="en-US" dirty="0">
                <a:latin typeface="微软雅黑" panose="020B0503020204020204" pitchFamily="34" charset="-122"/>
                <a:ea typeface="微软雅黑" panose="020B0503020204020204" pitchFamily="34" charset="-122"/>
                <a:sym typeface="+mn-ea"/>
              </a:rPr>
              <a:t>Google和</a:t>
            </a:r>
          </a:p>
          <a:p>
            <a:pPr algn="l"/>
            <a:r>
              <a:rPr lang="zh-CN" altLang="en-US" dirty="0">
                <a:latin typeface="微软雅黑" panose="020B0503020204020204" pitchFamily="34" charset="-122"/>
                <a:ea typeface="微软雅黑" panose="020B0503020204020204" pitchFamily="34" charset="-122"/>
                <a:sym typeface="+mn-ea"/>
              </a:rPr>
              <a:t>SEO理论浮现</a:t>
            </a:r>
            <a:endParaRPr lang="zh-CN" altLang="en-US" dirty="0">
              <a:latin typeface="微软雅黑" panose="020B0503020204020204" pitchFamily="34" charset="-122"/>
              <a:ea typeface="微软雅黑" panose="020B0503020204020204" pitchFamily="34" charset="-122"/>
            </a:endParaRPr>
          </a:p>
        </p:txBody>
      </p:sp>
      <p:sp>
        <p:nvSpPr>
          <p:cNvPr id="15372" name="矩形 13"/>
          <p:cNvSpPr/>
          <p:nvPr/>
        </p:nvSpPr>
        <p:spPr>
          <a:xfrm>
            <a:off x="4770438" y="3726180"/>
            <a:ext cx="1962785" cy="645160"/>
          </a:xfrm>
          <a:prstGeom prst="rect">
            <a:avLst/>
          </a:prstGeom>
          <a:noFill/>
          <a:ln w="9525">
            <a:noFill/>
          </a:ln>
        </p:spPr>
        <p:txBody>
          <a:bodyPr wrap="none">
            <a:spAutoFit/>
          </a:bodyPr>
          <a:lstStyle/>
          <a:p>
            <a:pPr algn="l"/>
            <a:r>
              <a:rPr lang="zh-CN" altLang="en-US" dirty="0">
                <a:latin typeface="微软雅黑" panose="020B0503020204020204" pitchFamily="34" charset="-122"/>
                <a:ea typeface="微软雅黑" panose="020B0503020204020204" pitchFamily="34" charset="-122"/>
                <a:sym typeface="+mn-ea"/>
              </a:rPr>
              <a:t>Google Dance和</a:t>
            </a:r>
          </a:p>
          <a:p>
            <a:pPr algn="l"/>
            <a:r>
              <a:rPr lang="zh-CN" altLang="en-US" dirty="0">
                <a:latin typeface="微软雅黑" panose="020B0503020204020204" pitchFamily="34" charset="-122"/>
                <a:ea typeface="微软雅黑" panose="020B0503020204020204" pitchFamily="34" charset="-122"/>
                <a:sym typeface="+mn-ea"/>
              </a:rPr>
              <a:t>SEO的不眠之夜</a:t>
            </a:r>
            <a:endParaRPr lang="zh-CN" altLang="en-US" dirty="0">
              <a:latin typeface="微软雅黑" panose="020B0503020204020204" pitchFamily="34" charset="-122"/>
              <a:ea typeface="微软雅黑" panose="020B0503020204020204" pitchFamily="34" charset="-122"/>
            </a:endParaRPr>
          </a:p>
        </p:txBody>
      </p:sp>
      <p:sp>
        <p:nvSpPr>
          <p:cNvPr id="15373" name="矩形 14"/>
          <p:cNvSpPr/>
          <p:nvPr/>
        </p:nvSpPr>
        <p:spPr>
          <a:xfrm>
            <a:off x="3353435" y="3680778"/>
            <a:ext cx="1325880" cy="922020"/>
          </a:xfrm>
          <a:prstGeom prst="rect">
            <a:avLst/>
          </a:prstGeom>
          <a:noFill/>
          <a:ln w="9525">
            <a:noFill/>
          </a:ln>
        </p:spPr>
        <p:txBody>
          <a:bodyPr wrap="none">
            <a:spAutoFit/>
          </a:bodyPr>
          <a:lstStyle/>
          <a:p>
            <a:pPr algn="l"/>
            <a:r>
              <a:rPr lang="zh-CN" altLang="en-US" dirty="0">
                <a:latin typeface="微软雅黑" panose="020B0503020204020204" pitchFamily="34" charset="-122"/>
                <a:ea typeface="微软雅黑" panose="020B0503020204020204" pitchFamily="34" charset="-122"/>
                <a:sym typeface="+mn-ea"/>
              </a:rPr>
              <a:t>百度和搜索</a:t>
            </a:r>
          </a:p>
          <a:p>
            <a:pPr algn="l"/>
            <a:r>
              <a:rPr lang="zh-CN" altLang="en-US" dirty="0">
                <a:latin typeface="微软雅黑" panose="020B0503020204020204" pitchFamily="34" charset="-122"/>
                <a:ea typeface="微软雅黑" panose="020B0503020204020204" pitchFamily="34" charset="-122"/>
                <a:sym typeface="+mn-ea"/>
              </a:rPr>
              <a:t>引擎的革新</a:t>
            </a:r>
          </a:p>
          <a:p>
            <a:endParaRPr lang="zh-CN" altLang="en-US" dirty="0">
              <a:latin typeface="微软雅黑" panose="020B0503020204020204" pitchFamily="34" charset="-122"/>
              <a:ea typeface="微软雅黑" panose="020B0503020204020204" pitchFamily="34" charset="-122"/>
            </a:endParaRPr>
          </a:p>
        </p:txBody>
      </p:sp>
      <p:sp>
        <p:nvSpPr>
          <p:cNvPr id="15374" name="矩形 15"/>
          <p:cNvSpPr/>
          <p:nvPr/>
        </p:nvSpPr>
        <p:spPr>
          <a:xfrm>
            <a:off x="3382328" y="2181860"/>
            <a:ext cx="1325880" cy="645160"/>
          </a:xfrm>
          <a:prstGeom prst="rect">
            <a:avLst/>
          </a:prstGeom>
          <a:noFill/>
          <a:ln w="9525">
            <a:noFill/>
          </a:ln>
        </p:spPr>
        <p:txBody>
          <a:bodyPr wrap="none">
            <a:spAutoFit/>
          </a:bodyPr>
          <a:lstStyle/>
          <a:p>
            <a:pPr algn="l"/>
            <a:r>
              <a:rPr lang="zh-CN" altLang="en-US" dirty="0">
                <a:latin typeface="微软雅黑" panose="020B0503020204020204" pitchFamily="34" charset="-122"/>
                <a:ea typeface="微软雅黑" panose="020B0503020204020204" pitchFamily="34" charset="-122"/>
                <a:sym typeface="+mn-ea"/>
              </a:rPr>
              <a:t>雅虎诞生与</a:t>
            </a:r>
          </a:p>
          <a:p>
            <a:pPr algn="l"/>
            <a:r>
              <a:rPr lang="zh-CN" altLang="en-US" dirty="0">
                <a:latin typeface="微软雅黑" panose="020B0503020204020204" pitchFamily="34" charset="-122"/>
                <a:ea typeface="微软雅黑" panose="020B0503020204020204" pitchFamily="34" charset="-122"/>
                <a:sym typeface="+mn-ea"/>
              </a:rPr>
              <a:t>SEO诞生</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350" y="670560"/>
            <a:ext cx="9130665" cy="583565"/>
          </a:xfrm>
          <a:prstGeom prst="rect">
            <a:avLst/>
          </a:prstGeom>
          <a:noFill/>
        </p:spPr>
        <p:txBody>
          <a:bodyPr wrap="square" rtlCol="0" anchor="t">
            <a:spAutoFit/>
          </a:bodyPr>
          <a:lstStyle/>
          <a:p>
            <a:pPr algn="ctr"/>
            <a:r>
              <a:rPr lang="zh-CN" altLang="en-US" sz="3200" b="1" dirty="0">
                <a:latin typeface="微软雅黑" panose="020B0503020204020204" pitchFamily="34" charset="-122"/>
                <a:ea typeface="微软雅黑" panose="020B0503020204020204" pitchFamily="34" charset="-122"/>
                <a:sym typeface="+mn-ea"/>
              </a:rPr>
              <a:t>历史重要时刻回顾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 name="文本框 2"/>
          <p:cNvSpPr txBox="1"/>
          <p:nvPr/>
        </p:nvSpPr>
        <p:spPr>
          <a:xfrm>
            <a:off x="191135" y="321310"/>
            <a:ext cx="8121015" cy="6216015"/>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sym typeface="+mn-ea"/>
              </a:rPr>
              <a:t>一、1994-1997年：雅虎诞生与SEO诞生</a:t>
            </a:r>
            <a:endParaRPr lang="zh-CN" altLang="en-US" sz="2400" dirty="0">
              <a:latin typeface="微软雅黑" panose="020B0503020204020204" pitchFamily="34" charset="-122"/>
              <a:ea typeface="微软雅黑" panose="020B0503020204020204" pitchFamily="34" charset="-122"/>
              <a:sym typeface="+mn-ea"/>
            </a:endParaRPr>
          </a:p>
          <a:p>
            <a:pPr algn="l"/>
            <a:endParaRPr lang="zh-CN" altLang="en-US"/>
          </a:p>
          <a:p>
            <a:pPr algn="l"/>
            <a:r>
              <a:rPr lang="zh-CN" altLang="en-US"/>
              <a:t>       1993年8月，Lycos推出了基于搜索机器人的数据发现技术，并支持搜索结果相关性排序额，它还第一次让搜索引擎能够使用网页自动摘要。</a:t>
            </a:r>
          </a:p>
          <a:p>
            <a:pPr algn="l"/>
            <a:endParaRPr lang="zh-CN" altLang="en-US"/>
          </a:p>
          <a:p>
            <a:pPr algn="l"/>
            <a:r>
              <a:rPr lang="zh-CN" altLang="en-US">
                <a:sym typeface="+mn-ea"/>
              </a:rPr>
              <a:t>       </a:t>
            </a:r>
            <a:r>
              <a:rPr lang="zh-CN" altLang="en-US"/>
              <a:t>这一阶段也是yahoo发展的初期阶段，大多数人在这个时候对搜索并不熟悉，也不太知道有搜索引擎这回事，但是对于yahoo，大多数人则有所了解，寻找网站就上Yahoo。所以这个时候，只要网站有个雏形，基本上都会想</a:t>
            </a:r>
            <a:r>
              <a:rPr lang="en-US" altLang="zh-CN"/>
              <a:t>yahoo</a:t>
            </a:r>
            <a:r>
              <a:rPr lang="zh-CN" altLang="en-US"/>
              <a:t>提交网站地址，他们很快就会收入目录中去，并且Yahoo对所有的网站进行人工归类，一般是按照字母顺序排列网站。这是搜索引擎优化的雏形。</a:t>
            </a:r>
          </a:p>
          <a:p>
            <a:pPr algn="l"/>
            <a:endParaRPr lang="zh-CN" altLang="en-US"/>
          </a:p>
          <a:p>
            <a:pPr algn="l"/>
            <a:r>
              <a:rPr lang="zh-CN" altLang="en-US">
                <a:sym typeface="+mn-ea"/>
              </a:rPr>
              <a:t>       </a:t>
            </a:r>
            <a:r>
              <a:rPr lang="zh-CN" altLang="en-US"/>
              <a:t>虽然在这个时期中文网站很少，而且大多数是美国的中文网和在台湾的网站，但是Yahoo显然注意到中文网站的未来，而且迅速有个中文译名“雅虎”，而这个不仅仅是因为它的创始人是杨致远。</a:t>
            </a:r>
          </a:p>
          <a:p>
            <a:pPr algn="l"/>
            <a:endParaRPr lang="zh-CN" altLang="en-US"/>
          </a:p>
          <a:p>
            <a:pPr algn="l"/>
            <a:r>
              <a:rPr lang="zh-CN" altLang="en-US">
                <a:sym typeface="+mn-ea"/>
              </a:rPr>
              <a:t>       </a:t>
            </a:r>
            <a:r>
              <a:rPr lang="zh-CN" altLang="en-US"/>
              <a:t>这一阶段也是SEO的雏形时期。而这个时候，网站收录到搜索引擎也是很容易的，你的网页只要关键词的使用达到一定密度就轻而易举地排列在搜索引擎上，所以SEO从一开始就是黑白两道开始的。白的，英文里是white-hat，就是按照能够悟出的搜索引擎原理来合理地调整自己的网站，使搜索引擎能收录并得到好的曝光。黑道，英文叫black-hat，这类优化者仿佛是黑客，寻找搜索引擎的弱点，力图将混淆的信息强塞给搜索引擎，从而为真实的网站提高曝光机会。</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 name="文本框 2"/>
          <p:cNvSpPr txBox="1"/>
          <p:nvPr/>
        </p:nvSpPr>
        <p:spPr>
          <a:xfrm>
            <a:off x="233045" y="320675"/>
            <a:ext cx="8121015" cy="6216015"/>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sym typeface="+mn-ea"/>
              </a:rPr>
              <a:t>二、1998-1999年：Google和SEO理论浮现</a:t>
            </a:r>
          </a:p>
          <a:p>
            <a:pPr algn="l"/>
            <a:endParaRPr lang="zh-CN" altLang="en-US"/>
          </a:p>
          <a:p>
            <a:pPr algn="l"/>
            <a:r>
              <a:rPr lang="zh-CN" altLang="en-US"/>
              <a:t>       这段时间，搜索引擎也知道了需要限制人们的网站提交来防止垃圾网站的泛滥，于是开始组织反击。比如开始大规模剔除含有“我们来优化”或者“我们来推广”这类文字的网页，导致SEO的实践者开始意识到，要破解搜索引擎的原理越来越难</a:t>
            </a:r>
          </a:p>
          <a:p>
            <a:pPr algn="l"/>
            <a:endParaRPr lang="zh-CN" altLang="en-US"/>
          </a:p>
          <a:p>
            <a:pPr algn="l"/>
            <a:r>
              <a:rPr lang="zh-CN" altLang="en-US">
                <a:sym typeface="+mn-ea"/>
              </a:rPr>
              <a:t>       而在</a:t>
            </a:r>
            <a:r>
              <a:rPr lang="zh-CN"/>
              <a:t>这个时候，</a:t>
            </a:r>
            <a:r>
              <a:rPr>
                <a:sym typeface="+mn-ea"/>
              </a:rPr>
              <a:t>Google</a:t>
            </a:r>
            <a:r>
              <a:t>收到了第一张十万美元的风险投资，搬出了斯坦福校园，正式命名为Google公司</a:t>
            </a:r>
            <a:r>
              <a:rPr lang="zh-CN" altLang="en-US"/>
              <a:t>。这个新的搜索引擎衡量网站的重要性首次将链接流行度作为排名的标准之一。</a:t>
            </a:r>
          </a:p>
          <a:p>
            <a:pPr algn="l"/>
            <a:endParaRPr lang="zh-CN" altLang="en-US"/>
          </a:p>
          <a:p>
            <a:pPr algn="l"/>
            <a:r>
              <a:rPr lang="zh-CN" altLang="en-US">
                <a:sym typeface="+mn-ea"/>
              </a:rPr>
              <a:t>       </a:t>
            </a:r>
            <a:r>
              <a:rPr lang="zh-CN" altLang="en-US"/>
              <a:t>1999年Google获得了两千五百万的资金，使Google再次搬家到旧金山——硅谷地区叫Palo Alto的城市。Google也开始结识合作伙伴，不久，Google再次搬家到的全球总部依然是旧金山——硅谷叫Mountain View的城市。这时候的搜索引擎开始设法控制市场，广告广泛地出现于在搜索引擎上。这引起了许多搜索者的反感，因为大家还是在用56KB modem上网，大量的广告使网站页面出现的太慢。</a:t>
            </a:r>
          </a:p>
          <a:p>
            <a:pPr algn="l"/>
            <a:endParaRPr lang="zh-CN" altLang="en-US"/>
          </a:p>
          <a:p>
            <a:pPr algn="l"/>
            <a:r>
              <a:rPr lang="zh-CN" altLang="en-US">
                <a:sym typeface="+mn-ea"/>
              </a:rPr>
              <a:t>       </a:t>
            </a:r>
            <a:r>
              <a:rPr lang="zh-CN" altLang="en-US"/>
              <a:t>Google发现了这个影响搜索步伐的致命的问题。简洁的网页设计使众人耳目一新，飞快地搜索速度更使得各个站主奔走相告，每个站主论坛都充满了对Google的极好评价，杂志的采访也是接连不断地对Google进行推荐，Google的全面演出就正式登台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 name="文本框 2"/>
          <p:cNvSpPr txBox="1"/>
          <p:nvPr/>
        </p:nvSpPr>
        <p:spPr>
          <a:xfrm>
            <a:off x="191135" y="402590"/>
            <a:ext cx="8121015" cy="4831080"/>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sym typeface="+mn-ea"/>
              </a:rPr>
              <a:t>三、百度和搜索引擎的革新</a:t>
            </a:r>
          </a:p>
          <a:p>
            <a:pPr algn="l"/>
            <a:endParaRPr lang="zh-CN" altLang="en-US"/>
          </a:p>
          <a:p>
            <a:pPr algn="l"/>
            <a:r>
              <a:rPr lang="zh-CN" altLang="en-US"/>
              <a:t>       从2000年开始，搜索引擎热衷于收费服务，从一个新的搜索引擎Inktomi到Alta Vista都染上了金钱。Google没有辜负人民的期望，它的精确搜索开始巩固它在搜索引擎中的地位。</a:t>
            </a:r>
          </a:p>
          <a:p>
            <a:pPr algn="l"/>
            <a:endParaRPr lang="zh-CN" altLang="en-US"/>
          </a:p>
          <a:p>
            <a:pPr algn="l"/>
            <a:r>
              <a:rPr lang="zh-CN" altLang="en-US">
                <a:sym typeface="+mn-ea"/>
              </a:rPr>
              <a:t>       但</a:t>
            </a:r>
            <a:r>
              <a:t>首先出局的是InfoSeek,这个InfoSeek在1998被迪士尼公司买下，变成Go. com。从那以后，InfoSeek被抛弃，而Go. com也使用Yahoo搜索来代替。在1999年，InfoSeek的一位华人工程师离开了这个搜索引擎而驶向北京，他力图要创立一个“中国人自己”的搜索引擎，并且受一句中国古词“众里寻他千百度，蓦然回首，那人却在灯火阑珊处”的启发，将中国人的搜索引擎起名叫“百度”。这个工程师就是百度的创始人之一—李彦宏。</a:t>
            </a:r>
          </a:p>
          <a:p>
            <a:pPr algn="l"/>
            <a:endParaRPr lang="zh-CN" altLang="en-US"/>
          </a:p>
          <a:p>
            <a:pPr algn="l"/>
            <a:r>
              <a:rPr lang="zh-CN" altLang="en-US">
                <a:sym typeface="+mn-ea"/>
              </a:rPr>
              <a:t>       </a:t>
            </a:r>
            <a:r>
              <a:rPr lang="zh-CN" altLang="en-US"/>
              <a:t>李彦宏自己就是新一代的搜索技术专家，百度公司结合硅谷搜索引擎人才精英，依托北京最优秀的软件人才，开发了大型商业化的中文搜索引擎，中文搜索从此与英文搜索站在了同一起跑线上，同时，百度搜索巧妙地解决了数据更新的瓶颈，整个中文网页的数据库可以最快每天更新一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 name="文本框 2"/>
          <p:cNvSpPr txBox="1"/>
          <p:nvPr/>
        </p:nvSpPr>
        <p:spPr>
          <a:xfrm>
            <a:off x="316230" y="182880"/>
            <a:ext cx="8121015" cy="6492875"/>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sym typeface="+mn-ea"/>
              </a:rPr>
              <a:t>四、2002-2007年：Google Dance和SEO的不眠之夜</a:t>
            </a:r>
          </a:p>
          <a:p>
            <a:pPr algn="l"/>
            <a:endParaRPr lang="zh-CN" altLang="en-US"/>
          </a:p>
          <a:p>
            <a:pPr algn="l"/>
            <a:r>
              <a:rPr lang="zh-CN" altLang="en-US"/>
              <a:t>       其实在2001年，敏感的站主和SEO实践者感觉到了一个从未有过的现象。有些人对网站在Google上的排名一夜之间消失，而有的网站则名列首位。这个现象几乎是每月一次。后来，人们知道，这就是Google定期地更新它的索引（Index）的距离活动，给人的感觉就像跳舞一样，因此被SEO实践者称为Google Dance。</a:t>
            </a:r>
          </a:p>
          <a:p>
            <a:pPr algn="l"/>
            <a:endParaRPr lang="zh-CN" altLang="en-US"/>
          </a:p>
          <a:p>
            <a:pPr algn="l"/>
            <a:r>
              <a:rPr lang="zh-CN" altLang="en-US">
                <a:sym typeface="+mn-ea"/>
              </a:rPr>
              <a:t>       </a:t>
            </a:r>
            <a:r>
              <a:t>2002年是大量SEO被滥用的一年。但是，搜索引擎从这些与SEO非法实践的斗争中不断丰富自己的辨别技术，对抓住的网站拒绝收录，已经收录的则给予剔除。但是这个封锁也冤枉了不少诚实的SEO网站。</a:t>
            </a:r>
          </a:p>
          <a:p>
            <a:pPr algn="l"/>
            <a:endParaRPr lang="zh-CN" altLang="en-US"/>
          </a:p>
          <a:p>
            <a:pPr algn="l"/>
            <a:r>
              <a:rPr lang="zh-CN" altLang="en-US">
                <a:sym typeface="+mn-ea"/>
              </a:rPr>
              <a:t>       </a:t>
            </a:r>
            <a:r>
              <a:rPr lang="zh-CN" altLang="en-US"/>
              <a:t>2003年，越来越多的网站设计对Flash的应用有了谨慎的态度。这一年也是搜索引擎继续反击垃圾泛滥的一年。许多SEO实践者明白黑帽技术（black-hat）已经行不通，而是要扎扎实实地真正提高网站的素质。Google在2003年更是挤掉了AltaVista和Inktomi，成为独大。Google诞生于一个搜索引擎纷杂的时代，在那个时代，像Alta Vista等搜索引擎对自己的市场份额太具信心而懒得变化。Google由各个站主和SEO实践者宣扬，从而一举后来居上。Google开始反击垃圾泛滥，矛头直接对向曾经支持它的这些站主和SEO实践者。这些人成了Google成功的牺牲品。</a:t>
            </a:r>
          </a:p>
          <a:p>
            <a:pPr algn="l"/>
            <a:r>
              <a:rPr lang="en-US" altLang="zh-CN"/>
              <a:t>	</a:t>
            </a:r>
            <a:r>
              <a:rPr lang="zh-CN" altLang="en-US"/>
              <a:t>比如一夜之间让千万个网站从搜索中消失或者从前十名刮到100页以后。这个发生在11月16日的更新，尤其对寄希望在即将来临的圣诞节狠赚一笔的电“佛罗里达更新”，是因为这个更新由Google在佛罗里达的数据中心开始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hidden="1"/>
          <p:cNvSpPr txBox="1"/>
          <p:nvPr/>
        </p:nvSpPr>
        <p:spPr>
          <a:xfrm>
            <a:off x="1939925" y="1954213"/>
            <a:ext cx="1943100" cy="369887"/>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0" name="矩形 6" hidden="1"/>
          <p:cNvSpPr/>
          <p:nvPr/>
        </p:nvSpPr>
        <p:spPr>
          <a:xfrm>
            <a:off x="1939925" y="3025775"/>
            <a:ext cx="1471613" cy="646113"/>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1" name="矩形 7" hidden="1"/>
          <p:cNvSpPr/>
          <p:nvPr/>
        </p:nvSpPr>
        <p:spPr>
          <a:xfrm>
            <a:off x="2011363" y="4240213"/>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9222" name="矩形 8" hidden="1"/>
          <p:cNvSpPr/>
          <p:nvPr/>
        </p:nvSpPr>
        <p:spPr>
          <a:xfrm>
            <a:off x="2011363" y="5526088"/>
            <a:ext cx="1471612" cy="646112"/>
          </a:xfrm>
          <a:prstGeom prst="rect">
            <a:avLst/>
          </a:prstGeom>
          <a:noFill/>
          <a:ln w="9525">
            <a:noFill/>
          </a:ln>
        </p:spPr>
        <p:txBody>
          <a:bodyPr>
            <a:spAutoFit/>
          </a:bodyPr>
          <a:lstStyle/>
          <a:p>
            <a:r>
              <a:rPr lang="zh-CN" altLang="en-US" dirty="0">
                <a:latin typeface="微软雅黑" panose="020B0503020204020204" pitchFamily="34" charset="-122"/>
                <a:ea typeface="微软雅黑" panose="020B0503020204020204" pitchFamily="34" charset="-122"/>
              </a:rPr>
              <a:t>点击添加文本</a:t>
            </a:r>
          </a:p>
        </p:txBody>
      </p:sp>
      <p:sp>
        <p:nvSpPr>
          <p:cNvPr id="3" name="文本框 2"/>
          <p:cNvSpPr txBox="1"/>
          <p:nvPr/>
        </p:nvSpPr>
        <p:spPr>
          <a:xfrm>
            <a:off x="232410" y="249555"/>
            <a:ext cx="8121015" cy="5354320"/>
          </a:xfrm>
          <a:prstGeom prst="rect">
            <a:avLst/>
          </a:prstGeom>
          <a:noFill/>
        </p:spPr>
        <p:txBody>
          <a:bodyPr wrap="square" rtlCol="0">
            <a:spAutoFit/>
          </a:bodyPr>
          <a:lstStyle/>
          <a:p>
            <a:pPr algn="l">
              <a:buNone/>
            </a:pPr>
            <a:r>
              <a:rPr lang="en-US" altLang="zh-CN">
                <a:sym typeface="+mn-ea"/>
              </a:rPr>
              <a:t>子商务网站损失惨重。Google的这个更新是反击垃圾网站和不法SEO行为的一次重要战役。</a:t>
            </a:r>
            <a:endParaRPr lang="en-US" altLang="zh-CN"/>
          </a:p>
          <a:p>
            <a:pPr algn="l">
              <a:buNone/>
            </a:pPr>
            <a:r>
              <a:rPr lang="en-US" altLang="zh-CN">
                <a:sym typeface="+mn-ea"/>
              </a:rPr>
              <a:t>        然而，由于使用的过滤器（filter）不完美，冲击了很多无辜网站。之所以叫“佛罗里达更新”，是因为这个更新由Google在佛罗里达的数据中心开始的</a:t>
            </a:r>
            <a:r>
              <a:rPr lang="en-US" altLang="zh-CN"/>
              <a:t>。</a:t>
            </a:r>
          </a:p>
          <a:p>
            <a:pPr algn="l">
              <a:buNone/>
            </a:pPr>
            <a:endParaRPr lang="zh-CN" altLang="en-US"/>
          </a:p>
          <a:p>
            <a:pPr algn="l"/>
            <a:r>
              <a:rPr lang="zh-CN" altLang="en-US"/>
              <a:t>        </a:t>
            </a:r>
            <a:r>
              <a:rPr lang="en-US" altLang="zh-CN"/>
              <a:t>y</a:t>
            </a:r>
            <a:r>
              <a:rPr lang="zh-CN" altLang="en-US"/>
              <a:t>ahoo在这个时候决定与Google正式分道扬镳。长久以来，为了弥补自己靠人工收录网站的不足，Yahoo一直采用Google的技术来提供网络搜索。Yahoo显示陆续购入Alta Vista，AllTheWeb和Inktomi公司，让人觉察到Yahoo的心情——它是否间接养大了Google？它的手上还有20%Google的股份！终于，在2004年2月16日，Yahoo出售了Google股份，正式告别Google，走上自己开发搜索引擎的道路。</a:t>
            </a:r>
          </a:p>
          <a:p>
            <a:pPr algn="l"/>
            <a:endParaRPr lang="zh-CN" altLang="en-US"/>
          </a:p>
          <a:p>
            <a:pPr algn="l"/>
            <a:r>
              <a:rPr lang="zh-CN" altLang="en-US"/>
              <a:t>        进入2005年，最大的变化是Google Update不再是定期的活动，而是逐渐地成为每天的递进更新。剧烈的变化不再看见。SEO实践者能够很快看到自己的努力是否出现了效果。遵循搜索引擎的纪律，以合理的方法来调整、提高网站的结构和内容，成为唯一能够保证网站稳定的方法。更重要的是，遵循这些规范操作而优化的网站，不仅在Google上排名良好，还会在Yahoo和MSN上也具有不错的结果。中文网站，如果扎实地做好网站的素质，也会在百度的排名上获益。</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3439</Words>
  <Application>Microsoft Office PowerPoint</Application>
  <PresentationFormat>全屏显示(4:3)</PresentationFormat>
  <Paragraphs>173</Paragraphs>
  <Slides>17</Slides>
  <Notes>0</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318</cp:revision>
  <dcterms:created xsi:type="dcterms:W3CDTF">2013-10-30T09:04:00Z</dcterms:created>
  <dcterms:modified xsi:type="dcterms:W3CDTF">2018-08-06T01:58:29Z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