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96008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295280" y="4097520"/>
            <a:ext cx="96008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15040" y="409752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295280" y="409752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96008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95280" y="1828800"/>
            <a:ext cx="96008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pic>
        <p:nvPicPr>
          <p:cNvPr id="82" name="图片 81"/>
          <p:cNvPicPr/>
          <p:nvPr/>
        </p:nvPicPr>
        <p:blipFill>
          <a:blip r:embed="rId2"/>
          <a:stretch>
            <a:fillRect/>
          </a:stretch>
        </p:blipFill>
        <p:spPr>
          <a:xfrm>
            <a:off x="3373920" y="18288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83" name="图片 82"/>
          <p:cNvPicPr/>
          <p:nvPr/>
        </p:nvPicPr>
        <p:blipFill>
          <a:blip r:embed="rId3"/>
          <a:stretch>
            <a:fillRect/>
          </a:stretch>
        </p:blipFill>
        <p:spPr>
          <a:xfrm>
            <a:off x="3373920" y="1828800"/>
            <a:ext cx="544320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295280" y="1828800"/>
            <a:ext cx="9600840" cy="43430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96008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46850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6850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95280" y="255240"/>
            <a:ext cx="9600840" cy="48056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95280" y="409752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6850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4685040" cy="43430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15040" y="409752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5280" y="182880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6850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95280" y="4097520"/>
            <a:ext cx="9600840" cy="2071440"/>
          </a:xfrm>
          <a:prstGeom prst="rect">
            <a:avLst/>
          </a:prstGeom>
        </p:spPr>
        <p:txBody>
          <a:bodyPr lIns="0" tIns="0" rIns="0" bIns="0"/>
          <a:p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1371600"/>
            <a:ext cx="12191760" cy="81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0" y="1442880"/>
            <a:ext cx="12191760" cy="8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1295280" y="255240"/>
            <a:ext cx="9600840" cy="10364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单击此处编辑母版标题样式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295280" y="1828800"/>
            <a:ext cx="9600840" cy="434304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单击鼠标编辑大纲文字格式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第二个大纲级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第三大纲级别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第四大纲级别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第五大纲级别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第六大纲级别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10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第七大纲级别单击此处编辑母版文本样式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548640" lvl="1" indent="-227965">
              <a:lnSpc>
                <a:spcPct val="10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第二级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822960" lvl="2" indent="-227965">
              <a:lnSpc>
                <a:spcPct val="10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第三级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1097280" lvl="3" indent="-227965">
              <a:lnSpc>
                <a:spcPct val="10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第四级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1325880" lvl="4" indent="-227965">
              <a:lnSpc>
                <a:spcPct val="10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第五级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7791480" y="6374880"/>
            <a:ext cx="1480320" cy="273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6/16/17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1295280" y="6374880"/>
            <a:ext cx="6242760" cy="27396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9524880" y="6374880"/>
            <a:ext cx="1371240" cy="2739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E336D6-9F58-445C-9D73-3DDBB079C2A2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二、互联网安全——立体型的安全防护体系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4.1	LINUX系统安全（2）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使用sudo分配账户权限；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严格配置防火墙策略；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登录服务器的账户IP严格限制；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对安装自动生成的账户严格限制；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对系统中重要文件进行锁定；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缩小linux命令的使用范围；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对于账户的登录实时监控并报警；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对账户命令的使用实时监控并报警；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对于重要的日志要实时监控或报警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4.2	WINDOWS系统安全（1）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安装最小化的系统；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删除无需的应用——画图、计算器等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定期手工补丁升级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用户口令策略加固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禁用guest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降权administrator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调整日志和审核的策略配置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4.2	WINDOWS系统安全（2）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调整本地安全策略；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调整用户权限策略；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注册表安全加固；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配置WINDOWS自带的防火墙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定期更改密码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查找并关闭异常端口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配置IPSEC策略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5、数据库安全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数据库服务器安全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数据库安全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5.1	数据库服务器安全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严格设置防火墙安全策略；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系统和数据库参数优化；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尽量限制本地系统账号登录数据库；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对数据库应用程序安装完毕后进行安全加固；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尽量避免使用-e参数；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禁止在linux命令中带有密码；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禁止在脚本中使用最高权限的账号密码；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脚本中必须带数据库账号密码的情况，必须严格限制账号的权限；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5.2	数据库安全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每个WEB应用调用数据库，使用单独的账号密码，根据工作需要开放最小的权限，避免使用all privilages的权限；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对于帐号权限要定位到来源IP，避免使用%，使用密码器生成的复杂密码；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根据功能的不通，使用不同的账号、密码、权限；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定期或根据情况更改账号、密码，频率可以比系统账号低些；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对于开发人员账号，尽量让其通过WEB服务器登录对应数据库；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不同的数据库应用最好放在不同的数据库服务器上；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三、安全认识误区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使用安全设备就能解决安全问题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安全是运维部门的事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大公司的安全都出事，安全不重要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没出事，就是安全的，等出事了再说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安全成本太高，等公司有钱了再搞安全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就一两台服务器，不需要搞安全和架构设计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安全太影响效率，效益、回报率更重要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云主机供应商会提供安全产品，不需要安全和运维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只要员工或别人不知道，我就是安全的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黑客太厉害，安全技术难度太高，让高手或专业安全公司来搞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做的再好，老板看不到，做了也白做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四、如何做好安全？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1、安全分类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拓扑架构安全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网络安全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操作系统安全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应用环境安全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开发代码安全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数据库安全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邮件服务器安全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共享存储安全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等等。。。。。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忧患意识——定期巡检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警觉意识——命令痕迹（蛛丝马迹）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换位思考——狙击手之间的较量、灵魂共鸣、斗智斗勇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勇于探索——发现新情况，及时修补，不断深入学习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敬畏之心——不能玩弄技术，不能沽名钓誉，不做“砖家”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工匠之心——对待技术要专心、专研、厚积薄发、不要急功近利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严格自律——任何技术困难都是纸老虎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五、总结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十年磨一剑，十年入门，二十年进阶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中国黑客不可怕，无视安全最可怕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今天玩弄技术，明天就被黑客玩弄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牛蛙很多，牛人很少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2、拓扑架构安全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主要应用服务器不要直接连接互联网；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WEB或应用服务与数据库服务部署在不同的服务器上；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管理后台、数据库、操作系统的登录不要与外部互联网普通用户的访问使用同一条线路，需要隔离或剥离；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注意高级别权限的登录操作的安全性；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通过网络对不同级别的权限进行分类或分组限制；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对于互联网普通用户的访问进出权限也需要进行严格限制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3、网络安全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（1）外网安全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（2）内网安全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（3）交换机安全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3.1	外网安全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连接外网的设备越少越好；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中等规模的互联网公司最多只需要4台服务器或设备连接外网即可；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内网对外网的调用需求，通过转发方式严格控制；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在服务器上架应用之初，就应该严格做好连接外网的服务器对于DDOS等攻击和入侵做好安全防护和加固；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对于连接外网的服务器内容和日志要重点防范，多频率的定期巡检，人工巡检与实时监控报警相结合；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3.2	内网安全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内网服务器之间根据彼此调用关系开放相应的端口，防火墙策略必须严格细致，比如来源IP，到本机的目的地IP，网卡、请求的协议，请求的端口号，允许请求的频率，接受或拒绝等等；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默认策略设置为拒绝！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尽量不要为了调试而随便关闭防火墙；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对防火墙实时监控，一旦失效或关闭，立即报警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3.3	交换机安全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禁止WEB访问，调试需要时开启，调试完毕后立即关闭；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禁止TELNET访问；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设置SSH访问；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最好使用证书方式登录，如果不行，使用复杂密码，设置密码复杂程度；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定期更换证书或密码；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使用VPN方式，并限制来源IP；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对交换机账户权限分组，严格管理；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4、操作系统安全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（1）LINUX系统安全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（2）WINDOWS系统安全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95280" y="255240"/>
            <a:ext cx="9600840" cy="103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4.1	LINUX系统安全（1）</a:t>
            </a:r>
            <a:endParaRPr lang="en-US" sz="18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295280" y="1828800"/>
            <a:ext cx="960084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系统安装最小化裁剪——贫瘠，无编译环境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最少的自启动服务——network、sshd、iptables、rsyslog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删除无用的RPM包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SSH安全加固——允许登录的账户，禁止的账户，重试次数等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手工分配账户的UID、GID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禁止异地或本地密码登录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禁止SU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对重要文件缩小相关权限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禁用root账户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 marL="274320" indent="-273685">
              <a:lnSpc>
                <a:spcPct val="90000"/>
              </a:lnSpc>
              <a:buClr>
                <a:srgbClr val="595959"/>
              </a:buClr>
              <a:buFont typeface="Arial" panose="02080604020202020204" charset="0"/>
              <a:buChar char="•"/>
            </a:pPr>
            <a:r>
              <a:rPr lang="zh-C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禁止使用编辑器，使用命令修改文件内容</a:t>
            </a: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10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  <a:p>
            <a:pPr>
              <a:lnSpc>
                <a:spcPct val="90000"/>
              </a:lnSpc>
            </a:pPr>
            <a:endParaRPr lang="zh-CN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Microsoft YaHei U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企业方向演示文稿(宽屏)</Template>
  <TotalTime>0</TotalTime>
  <Words>2011</Words>
  <Application>Kingsoft Office WPP</Application>
  <PresentationFormat/>
  <Paragraphs>203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brucectl</cp:lastModifiedBy>
  <cp:revision>3</cp:revision>
  <dcterms:created xsi:type="dcterms:W3CDTF">2018-05-17T09:30:00Z</dcterms:created>
  <dcterms:modified xsi:type="dcterms:W3CDTF">2018-05-17T09:30:00Z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</vt:i4>
  </property>
  <property fmtid="{D5CDD505-2E9C-101B-9397-08002B2CF9AE}" pid="12" name="_TemplateID">
    <vt:lpwstr>TC034313749991</vt:lpwstr>
  </property>
  <property fmtid="{D5CDD505-2E9C-101B-9397-08002B2CF9AE}" pid="13" name="KSOProductBuildVer">
    <vt:lpwstr>2052-10.1.0.5707</vt:lpwstr>
  </property>
</Properties>
</file>