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heme/themeOverride2.xml" ContentType="application/vnd.openxmlformats-officedocument.themeOverride+xml"/>
  <Override PartName="/ppt/tags/tag82.xml" ContentType="application/vnd.openxmlformats-officedocument.presentationml.tags+xml"/>
  <Override PartName="/ppt/tags/tag83.xml" ContentType="application/vnd.openxmlformats-officedocument.presentationml.tags+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258" r:id="rId3"/>
    <p:sldId id="257" r:id="rId4"/>
    <p:sldId id="263" r:id="rId5"/>
    <p:sldId id="264" r:id="rId6"/>
    <p:sldId id="292" r:id="rId7"/>
    <p:sldId id="294" r:id="rId8"/>
    <p:sldId id="295" r:id="rId9"/>
    <p:sldId id="296" r:id="rId10"/>
    <p:sldId id="265" r:id="rId11"/>
    <p:sldId id="267" r:id="rId12"/>
    <p:sldId id="269" r:id="rId13"/>
    <p:sldId id="274" r:id="rId14"/>
    <p:sldId id="275" r:id="rId15"/>
    <p:sldId id="276" r:id="rId16"/>
    <p:sldId id="270" r:id="rId17"/>
    <p:sldId id="271" r:id="rId18"/>
    <p:sldId id="277" r:id="rId19"/>
    <p:sldId id="272" r:id="rId20"/>
    <p:sldId id="278" r:id="rId21"/>
    <p:sldId id="279" r:id="rId22"/>
    <p:sldId id="280" r:id="rId23"/>
    <p:sldId id="281" r:id="rId24"/>
    <p:sldId id="282" r:id="rId25"/>
    <p:sldId id="284" r:id="rId26"/>
    <p:sldId id="285" r:id="rId27"/>
    <p:sldId id="297" r:id="rId28"/>
    <p:sldId id="298" r:id="rId29"/>
    <p:sldId id="299" r:id="rId30"/>
    <p:sldId id="300" r:id="rId31"/>
    <p:sldId id="301" r:id="rId32"/>
    <p:sldId id="302" r:id="rId33"/>
    <p:sldId id="26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7" name="任意多边形: 形状 6"/>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30"/>
          <p:cNvSpPr/>
          <p:nvPr/>
        </p:nvSpPr>
        <p:spPr>
          <a:xfrm rot="20700000" flipH="1">
            <a:off x="9058963" y="426699"/>
            <a:ext cx="895556" cy="619197"/>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888343" y="2678966"/>
            <a:ext cx="6415314" cy="830997"/>
          </a:xfrm>
        </p:spPr>
        <p:txBody>
          <a:bodyPr anchor="b">
            <a:normAutofit/>
          </a:bodyPr>
          <a:lstStyle>
            <a:lvl1pPr algn="ctr">
              <a:defRPr sz="4000" b="1">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2888343" y="3573010"/>
            <a:ext cx="6415314" cy="461665"/>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7" name="椭圆 6"/>
          <p:cNvSpPr/>
          <p:nvPr/>
        </p:nvSpPr>
        <p:spPr>
          <a:xfrm rot="10800000">
            <a:off x="1281392"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0800000">
            <a:off x="1913518" y="3328786"/>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2484831"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50376"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78054" y="3328787"/>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73550"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560528" y="3420693"/>
            <a:ext cx="440457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a:off x="1" y="4882636"/>
            <a:ext cx="12191999" cy="1975365"/>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2" y="5412809"/>
            <a:ext cx="12192001" cy="1445191"/>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0" y="5724661"/>
            <a:ext cx="12192001" cy="1133339"/>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19"/>
          <p:cNvSpPr/>
          <p:nvPr/>
        </p:nvSpPr>
        <p:spPr>
          <a:xfrm rot="20700000" flipH="1">
            <a:off x="8862054" y="447672"/>
            <a:ext cx="886409" cy="612872"/>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560528" y="2566153"/>
            <a:ext cx="4815701" cy="830997"/>
          </a:xfrm>
        </p:spPr>
        <p:txBody>
          <a:bodyPr anchor="b">
            <a:normAutofit/>
          </a:bodyPr>
          <a:lstStyle>
            <a:lvl1pPr algn="l">
              <a:defRPr sz="4000" b="1">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4560528" y="3482194"/>
            <a:ext cx="4815701" cy="461665"/>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pSp>
        <p:nvGrpSpPr>
          <p:cNvPr id="10" name="组合 9"/>
          <p:cNvGrpSpPr/>
          <p:nvPr/>
        </p:nvGrpSpPr>
        <p:grpSpPr>
          <a:xfrm>
            <a:off x="9661847" y="815909"/>
            <a:ext cx="1743908" cy="267237"/>
            <a:chOff x="8626149" y="409857"/>
            <a:chExt cx="1743908" cy="267237"/>
          </a:xfrm>
        </p:grpSpPr>
        <p:sp>
          <p:nvSpPr>
            <p:cNvPr id="11" name="椭圆 10"/>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784013" y="803288"/>
            <a:ext cx="1743908" cy="267237"/>
            <a:chOff x="8626149" y="409857"/>
            <a:chExt cx="1743908" cy="267237"/>
          </a:xfrm>
        </p:grpSpPr>
        <p:sp>
          <p:nvSpPr>
            <p:cNvPr id="15" name="椭圆 14"/>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2527921" y="288925"/>
            <a:ext cx="7133926"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accent1"/>
        </a:solidFill>
        <a:effectLst/>
      </p:bgPr>
    </p:bg>
    <p:spTree>
      <p:nvGrpSpPr>
        <p:cNvPr id="1" name=""/>
        <p:cNvGrpSpPr/>
        <p:nvPr/>
      </p:nvGrpSpPr>
      <p:grpSpPr>
        <a:xfrm>
          <a:off x="0" y="0"/>
          <a:ext cx="0" cy="0"/>
          <a:chOff x="0" y="0"/>
          <a:chExt cx="0" cy="0"/>
        </a:xfrm>
      </p:grpSpPr>
      <p:sp>
        <p:nvSpPr>
          <p:cNvPr id="14" name="椭圆 13"/>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nvPr>
        </p:nvSpPr>
        <p:spPr>
          <a:xfrm>
            <a:off x="2756250" y="3065322"/>
            <a:ext cx="6679500" cy="830997"/>
          </a:xfrm>
        </p:spPr>
        <p:txBody>
          <a:bodyPr>
            <a:normAutofit/>
          </a:bodyPr>
          <a:lstStyle>
            <a:lvl1pPr algn="ctr">
              <a:defRPr sz="4000">
                <a:solidFill>
                  <a:schemeClr val="bg1"/>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t>‹#›</a:t>
            </a:fld>
            <a:endParaRPr lang="zh-CN" altLang="en-US"/>
          </a:p>
        </p:txBody>
      </p:sp>
      <p:sp>
        <p:nvSpPr>
          <p:cNvPr id="20" name="任意多边形 30"/>
          <p:cNvSpPr/>
          <p:nvPr/>
        </p:nvSpPr>
        <p:spPr>
          <a:xfrm rot="20700000" flipH="1">
            <a:off x="5461137" y="1538364"/>
            <a:ext cx="1269722" cy="877899"/>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49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lgn="l">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75900" y="365125"/>
            <a:ext cx="977900" cy="5811838"/>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94488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9661847" y="894287"/>
            <a:ext cx="1743908" cy="267237"/>
            <a:chOff x="8626149" y="409857"/>
            <a:chExt cx="1743908" cy="267237"/>
          </a:xfrm>
          <a:solidFill>
            <a:schemeClr val="accent1"/>
          </a:solidFill>
        </p:grpSpPr>
        <p:sp>
          <p:nvSpPr>
            <p:cNvPr id="8" name="椭圆 7"/>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84013" y="881666"/>
            <a:ext cx="1743908" cy="267237"/>
            <a:chOff x="8626149" y="409857"/>
            <a:chExt cx="1743908" cy="267237"/>
          </a:xfrm>
          <a:solidFill>
            <a:schemeClr val="accent1"/>
          </a:solidFill>
        </p:grpSpPr>
        <p:sp>
          <p:nvSpPr>
            <p:cNvPr id="12" name="椭圆 11"/>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2"/>
            </p:custDataLst>
          </p:nvPr>
        </p:nvSpPr>
        <p:spPr>
          <a:xfrm>
            <a:off x="2527921" y="365125"/>
            <a:ext cx="7133926"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D7E32B8C-E81A-4559-905F-EA468C4AE0F6}" type="datetimeFigureOut">
              <a:rPr lang="zh-CN" altLang="en-US" smtClean="0"/>
              <a:t>2018/1/22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5DC302A8-733F-4FC4-86EA-56C94980066F}" type="slidenum">
              <a:rPr lang="zh-CN" altLang="en-US" smtClean="0"/>
              <a:t>‹#›</a:t>
            </a:fld>
            <a:endParaRPr lang="zh-CN" altLang="en-US"/>
          </a:p>
        </p:txBody>
      </p:sp>
      <p:sp>
        <p:nvSpPr>
          <p:cNvPr id="15"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0.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3.xml"/><Relationship Id="rId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4.xml"/><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6.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16.xml"/><Relationship Id="rId4"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17.xml"/><Relationship Id="rId4"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0.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1.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2.xml"/><Relationship Id="rId4"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png"/><Relationship Id="rId5" Type="http://schemas.openxmlformats.org/officeDocument/2006/relationships/notesSlide" Target="../notesSlides/notesSlide23.xml"/><Relationship Id="rId4"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4.xml"/><Relationship Id="rId4"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5.xml"/><Relationship Id="rId4"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26.xml"/><Relationship Id="rId4"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27.xml"/><Relationship Id="rId4"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hemeOverride" Target="../theme/themeOverride2.xml"/><Relationship Id="rId5" Type="http://schemas.openxmlformats.org/officeDocument/2006/relationships/notesSlide" Target="../notesSlides/notesSlide28.xml"/><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3"/>
            </p:custDataLst>
          </p:nvPr>
        </p:nvSpPr>
        <p:spPr>
          <a:xfrm>
            <a:off x="2888343" y="2678966"/>
            <a:ext cx="6415314" cy="830997"/>
          </a:xfrm>
          <a:prstGeom prst="rect">
            <a:avLst/>
          </a:prstGeom>
        </p:spPr>
        <p:txBody>
          <a:bodyPr vert="horz" lIns="90000" tIns="46800" rIns="90000" bIns="468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en-US" altLang="zh-CN"/>
              <a:t>webpack</a:t>
            </a:r>
          </a:p>
        </p:txBody>
      </p:sp>
      <p:sp>
        <p:nvSpPr>
          <p:cNvPr id="5" name="矩形 4"/>
          <p:cNvSpPr/>
          <p:nvPr>
            <p:custDataLst>
              <p:tags r:id="rId4"/>
            </p:custDataLst>
          </p:nvPr>
        </p:nvSpPr>
        <p:spPr>
          <a:xfrm>
            <a:off x="4289181" y="764928"/>
            <a:ext cx="3613639" cy="1512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p>
        </p:txBody>
      </p:sp>
    </p:spTree>
    <p:custDataLst>
      <p:tags r:id="rId2"/>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sym typeface="+mn-ea"/>
              </a:rPr>
              <a:t>入口(entry)</a:t>
            </a:r>
            <a:endParaRPr lang="en-US" altLang="zh-CN" dirty="0">
              <a:solidFill>
                <a:schemeClr val="tx1"/>
              </a:solidFill>
            </a:endParaRPr>
          </a:p>
        </p:txBody>
      </p:sp>
      <p:sp>
        <p:nvSpPr>
          <p:cNvPr id="3" name="内容占位符 2"/>
          <p:cNvSpPr>
            <a:spLocks noGrp="1"/>
          </p:cNvSpPr>
          <p:nvPr>
            <p:ph idx="1"/>
            <p:custDataLst>
              <p:tags r:id="rId3"/>
            </p:custDataLst>
          </p:nvPr>
        </p:nvSpPr>
        <p:spPr>
          <a:xfrm>
            <a:off x="442595" y="1200785"/>
            <a:ext cx="10911205" cy="4976495"/>
          </a:xfrm>
        </p:spPr>
        <p:txBody>
          <a:bodyPr>
            <a:normAutofit/>
          </a:bodyPr>
          <a:lstStyle/>
          <a:p>
            <a:pPr marL="0" indent="0" algn="just">
              <a:lnSpc>
                <a:spcPct val="120000"/>
              </a:lnSpc>
              <a:buNone/>
            </a:pPr>
            <a:r>
              <a:rPr lang="zh-CN" altLang="en-US" sz="2000" dirty="0"/>
              <a:t>entry也可以是一个数组</a:t>
            </a:r>
          </a:p>
          <a:p>
            <a:pPr marL="0" indent="0" algn="just">
              <a:lnSpc>
                <a:spcPct val="120000"/>
              </a:lnSpc>
              <a:buNone/>
            </a:pPr>
            <a:endParaRPr lang="zh-CN" altLang="en-US" sz="2000" dirty="0"/>
          </a:p>
          <a:p>
            <a:pPr marL="0" indent="0" algn="just">
              <a:lnSpc>
                <a:spcPct val="120000"/>
              </a:lnSpc>
              <a:buNone/>
            </a:pPr>
            <a:endParaRPr lang="zh-CN" altLang="en-US" sz="2000" dirty="0"/>
          </a:p>
          <a:p>
            <a:pPr marL="0" indent="0" algn="just">
              <a:lnSpc>
                <a:spcPct val="120000"/>
              </a:lnSpc>
              <a:buNone/>
            </a:pPr>
            <a:endParaRPr lang="zh-CN" altLang="en-US" sz="2000" dirty="0"/>
          </a:p>
          <a:p>
            <a:pPr marL="0" indent="0" algn="just">
              <a:lnSpc>
                <a:spcPct val="120000"/>
              </a:lnSpc>
              <a:buNone/>
            </a:pPr>
            <a:r>
              <a:rPr lang="zh-CN" altLang="en-US" sz="2000" dirty="0"/>
              <a:t>如果是一个数组，会将数组里面的文件一起打包到bundle.js</a:t>
            </a:r>
          </a:p>
          <a:p>
            <a:pPr marL="0" indent="0" algn="just">
              <a:lnSpc>
                <a:spcPct val="120000"/>
              </a:lnSpc>
              <a:buNone/>
            </a:pPr>
            <a:r>
              <a:rPr lang="zh-CN" altLang="en-US" sz="2000" dirty="0"/>
              <a:t>entry也可以是一个对象。</a:t>
            </a:r>
          </a:p>
          <a:p>
            <a:pPr marL="0" indent="0" algn="just">
              <a:lnSpc>
                <a:spcPct val="120000"/>
              </a:lnSpc>
              <a:buNone/>
            </a:pPr>
            <a:endParaRPr lang="zh-CN" altLang="en-US" sz="2000" dirty="0"/>
          </a:p>
        </p:txBody>
      </p:sp>
      <p:pic>
        <p:nvPicPr>
          <p:cNvPr id="4" name="图片 3"/>
          <p:cNvPicPr>
            <a:picLocks noChangeAspect="1"/>
          </p:cNvPicPr>
          <p:nvPr/>
        </p:nvPicPr>
        <p:blipFill>
          <a:blip r:embed="rId6"/>
          <a:stretch>
            <a:fillRect/>
          </a:stretch>
        </p:blipFill>
        <p:spPr>
          <a:xfrm>
            <a:off x="781685" y="1691005"/>
            <a:ext cx="10628630" cy="2000250"/>
          </a:xfrm>
          <a:prstGeom prst="rect">
            <a:avLst/>
          </a:prstGeom>
        </p:spPr>
      </p:pic>
      <p:pic>
        <p:nvPicPr>
          <p:cNvPr id="5" name="图片 4"/>
          <p:cNvPicPr>
            <a:picLocks noChangeAspect="1"/>
          </p:cNvPicPr>
          <p:nvPr/>
        </p:nvPicPr>
        <p:blipFill>
          <a:blip r:embed="rId7"/>
          <a:stretch>
            <a:fillRect/>
          </a:stretch>
        </p:blipFill>
        <p:spPr>
          <a:xfrm>
            <a:off x="1000125" y="4215765"/>
            <a:ext cx="7463155" cy="222059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rPr>
              <a:t>出口(output)</a:t>
            </a:r>
          </a:p>
        </p:txBody>
      </p:sp>
      <p:sp>
        <p:nvSpPr>
          <p:cNvPr id="3" name="内容占位符 2"/>
          <p:cNvSpPr>
            <a:spLocks noGrp="1"/>
          </p:cNvSpPr>
          <p:nvPr>
            <p:ph idx="1"/>
            <p:custDataLst>
              <p:tags r:id="rId3"/>
            </p:custDataLst>
          </p:nvPr>
        </p:nvSpPr>
        <p:spPr>
          <a:xfrm>
            <a:off x="838200" y="1825625"/>
            <a:ext cx="10515600" cy="4671695"/>
          </a:xfrm>
        </p:spPr>
        <p:txBody>
          <a:bodyPr>
            <a:noAutofit/>
          </a:bodyPr>
          <a:lstStyle/>
          <a:p>
            <a:pPr marL="0" indent="0" algn="just">
              <a:lnSpc>
                <a:spcPct val="120000"/>
              </a:lnSpc>
              <a:buNone/>
            </a:pPr>
            <a:r>
              <a:rPr lang="zh-CN" altLang="en-US" sz="1400" dirty="0"/>
              <a:t>output 属性告诉 webpack 在哪里输出它所创建的 bundles，以及如何命名这些文件。你可以通过在配置中指定一个 output 字段，来配置这些处理过程：</a:t>
            </a:r>
          </a:p>
          <a:p>
            <a:pPr marL="0" indent="0" algn="just">
              <a:lnSpc>
                <a:spcPct val="120000"/>
              </a:lnSpc>
              <a:buNone/>
            </a:pPr>
            <a:r>
              <a:rPr lang="zh-CN" altLang="en-US" sz="1400" dirty="0"/>
              <a:t>//导入Node.js的path模块,主要用来转换成绝对路径,比如path.resolve(__dirname, 'build')</a:t>
            </a:r>
          </a:p>
          <a:p>
            <a:pPr marL="0" indent="0" algn="just">
              <a:lnSpc>
                <a:spcPct val="120000"/>
              </a:lnSpc>
              <a:buNone/>
            </a:pPr>
            <a:r>
              <a:rPr lang="zh-CN" altLang="en-US" sz="1400" dirty="0"/>
              <a:t>const path = require('path');</a:t>
            </a:r>
          </a:p>
          <a:p>
            <a:pPr marL="0" indent="0" algn="just">
              <a:lnSpc>
                <a:spcPct val="120000"/>
              </a:lnSpc>
              <a:buNone/>
            </a:pPr>
            <a:r>
              <a:rPr lang="zh-CN" altLang="en-US" sz="1400" dirty="0"/>
              <a:t>//path 输出目录 通常用path.resolve(__dirname, 'build')转换成绝对路径,也可以使用相对路径,比如 './build'</a:t>
            </a:r>
          </a:p>
          <a:p>
            <a:pPr marL="0" indent="0" algn="just">
              <a:lnSpc>
                <a:spcPct val="120000"/>
              </a:lnSpc>
              <a:buNone/>
            </a:pPr>
            <a:r>
              <a:rPr lang="zh-CN" altLang="en-US" sz="1400" dirty="0"/>
              <a:t>    //publicPath 开发代码中url的转换拼接处理,通常是代码中各种资源的地址,比如图片等, url目录前缀或完整网址url前缀'http://cdn.com/'</a:t>
            </a:r>
          </a:p>
          <a:p>
            <a:pPr marL="0" indent="0" algn="just">
              <a:lnSpc>
                <a:spcPct val="120000"/>
              </a:lnSpc>
              <a:buNone/>
            </a:pPr>
            <a:r>
              <a:rPr lang="zh-CN" altLang="en-US" sz="1400" dirty="0"/>
              <a:t>    //filename 输出js文件名,[name]对应entry对象键名,也可以指定名字,加上id和hash可以避免缓存问题,webpack会用实际值替换类似[hash]这样字符串</a:t>
            </a:r>
          </a:p>
          <a:p>
            <a:pPr marL="0" indent="0" algn="just">
              <a:lnSpc>
                <a:spcPct val="120000"/>
              </a:lnSpc>
              <a:buNone/>
            </a:pPr>
            <a:r>
              <a:rPr lang="zh-CN" altLang="en-US" sz="1400" dirty="0"/>
              <a:t>    output: {</a:t>
            </a:r>
          </a:p>
          <a:p>
            <a:pPr marL="0" indent="0" algn="just">
              <a:lnSpc>
                <a:spcPct val="120000"/>
              </a:lnSpc>
              <a:buNone/>
            </a:pPr>
            <a:r>
              <a:rPr lang="zh-CN" altLang="en-US" sz="1400" dirty="0"/>
              <a:t>        path: path.resolve(__dirname, 'dist/build'),</a:t>
            </a:r>
          </a:p>
          <a:p>
            <a:pPr marL="0" indent="0" algn="just">
              <a:lnSpc>
                <a:spcPct val="120000"/>
              </a:lnSpc>
              <a:buNone/>
            </a:pPr>
            <a:r>
              <a:rPr lang="zh-CN" altLang="en-US" sz="1400" dirty="0"/>
              <a:t>        publicPath: './build/',</a:t>
            </a:r>
          </a:p>
          <a:p>
            <a:pPr marL="0" indent="0" algn="just">
              <a:lnSpc>
                <a:spcPct val="120000"/>
              </a:lnSpc>
              <a:buNone/>
            </a:pPr>
            <a:r>
              <a:rPr lang="zh-CN" altLang="en-US" sz="1400" dirty="0"/>
              <a:t>        filename: '[name].[id].[hash].js',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614170" y="365125"/>
            <a:ext cx="8977630" cy="1325880"/>
          </a:xfrm>
        </p:spPr>
        <p:txBody>
          <a:bodyPr vert="horz" wrap="square" lIns="91440" tIns="45720" rIns="91440" bIns="45720" rtlCol="0" anchor="ctr">
            <a:normAutofit/>
          </a:bodyPr>
          <a:lstStyle/>
          <a:p>
            <a:r>
              <a:rPr lang="zh-CN" altLang="en-US" dirty="0">
                <a:solidFill>
                  <a:schemeClr val="tx1"/>
                </a:solidFill>
              </a:rPr>
              <a:t>output — “path” Vs “publicPath”</a:t>
            </a: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zh-CN" altLang="en-US" sz="2000" dirty="0"/>
              <a:t>“path”会简单地告诉Webpack生成文件输出位置。“publicPath”多被一些Webpack的插件使用，在HTML文件以生产环境方式被构建的时候，更新CSS文件内的URL地址。</a:t>
            </a:r>
          </a:p>
          <a:p>
            <a:pPr marL="0" indent="0" algn="just">
              <a:lnSpc>
                <a:spcPct val="120000"/>
              </a:lnSpc>
              <a:buNone/>
            </a:pPr>
            <a:endParaRPr lang="zh-CN" altLang="en-US" sz="2000" dirty="0"/>
          </a:p>
        </p:txBody>
      </p:sp>
      <p:pic>
        <p:nvPicPr>
          <p:cNvPr id="4" name="图片 3"/>
          <p:cNvPicPr>
            <a:picLocks noChangeAspect="1"/>
          </p:cNvPicPr>
          <p:nvPr/>
        </p:nvPicPr>
        <p:blipFill>
          <a:blip r:embed="rId6"/>
          <a:stretch>
            <a:fillRect/>
          </a:stretch>
        </p:blipFill>
        <p:spPr>
          <a:xfrm>
            <a:off x="1006475" y="2700020"/>
            <a:ext cx="10711815" cy="366585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674495" y="365125"/>
            <a:ext cx="8489950" cy="1325880"/>
          </a:xfrm>
        </p:spPr>
        <p:txBody>
          <a:bodyPr vert="horz" wrap="square" lIns="91440" tIns="45720" rIns="91440" bIns="45720" rtlCol="0" anchor="ctr">
            <a:normAutofit fontScale="90000"/>
          </a:bodyPr>
          <a:lstStyle/>
          <a:p>
            <a:r>
              <a:rPr lang="zh-CN" altLang="en-US" dirty="0">
                <a:solidFill>
                  <a:schemeClr val="tx1"/>
                </a:solidFill>
                <a:sym typeface="+mn-ea"/>
              </a:rPr>
              <a:t>output — “path” Vs “publicPath”</a:t>
            </a: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zh-CN" altLang="en-US" sz="2000" dirty="0"/>
              <a:t>举个栗子，在你的CSS文件里面，你可能会在URL里面加载./test.png。但是在生产环境中，test.png很可能放在CDN内——比如当你的node.js服务器运行在Heroku的时候。这意味着，你可能在生产环境内不得不手动更新文件内的URL指向。</a:t>
            </a:r>
          </a:p>
          <a:p>
            <a:pPr marL="0" indent="0" algn="just">
              <a:lnSpc>
                <a:spcPct val="120000"/>
              </a:lnSpc>
              <a:buNone/>
            </a:pPr>
            <a:endParaRPr lang="zh-CN" altLang="en-US" sz="2000" dirty="0"/>
          </a:p>
          <a:p>
            <a:pPr marL="0" indent="0" algn="just">
              <a:lnSpc>
                <a:spcPct val="120000"/>
              </a:lnSpc>
              <a:buNone/>
            </a:pPr>
            <a:r>
              <a:rPr lang="zh-CN" altLang="en-US" sz="2000" dirty="0"/>
              <a:t>相反，你可以使用Webpack的publicPath以及其他适用于这个属性的插件在生产环境中自动地更新文件内部的URL指向。</a:t>
            </a:r>
          </a:p>
          <a:p>
            <a:pPr marL="0" indent="0" algn="just">
              <a:lnSpc>
                <a:spcPct val="120000"/>
              </a:lnSpc>
              <a:buNone/>
            </a:pPr>
            <a:endParaRPr lang="zh-CN" altLang="en-US" sz="2000" dirty="0"/>
          </a:p>
        </p:txBody>
      </p:sp>
      <p:pic>
        <p:nvPicPr>
          <p:cNvPr id="4" name="图片 3"/>
          <p:cNvPicPr>
            <a:picLocks noChangeAspect="1"/>
          </p:cNvPicPr>
          <p:nvPr/>
        </p:nvPicPr>
        <p:blipFill>
          <a:blip r:embed="rId6"/>
          <a:stretch>
            <a:fillRect/>
          </a:stretch>
        </p:blipFill>
        <p:spPr>
          <a:xfrm>
            <a:off x="434340" y="3004185"/>
            <a:ext cx="11550015" cy="357632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781175" y="365125"/>
            <a:ext cx="8992870" cy="1325880"/>
          </a:xfrm>
        </p:spPr>
        <p:txBody>
          <a:bodyPr vert="horz" wrap="square" lIns="91440" tIns="45720" rIns="91440" bIns="45720" rtlCol="0" anchor="ctr">
            <a:normAutofit/>
          </a:bodyPr>
          <a:lstStyle/>
          <a:p>
            <a:r>
              <a:rPr lang="zh-CN" altLang="en-US" dirty="0">
                <a:solidFill>
                  <a:schemeClr val="tx1"/>
                </a:solidFill>
                <a:sym typeface="+mn-ea"/>
              </a:rPr>
              <a:t>output — “path” Vs “publicPath”</a:t>
            </a: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lnSpcReduction="10000"/>
          </a:bodyPr>
          <a:lstStyle/>
          <a:p>
            <a:pPr marL="0" indent="0" algn="just">
              <a:lnSpc>
                <a:spcPct val="120000"/>
              </a:lnSpc>
              <a:buNone/>
            </a:pPr>
            <a:r>
              <a:rPr lang="zh-CN" altLang="en-US" sz="2000" dirty="0"/>
              <a:t>//开发环境：服务器和图片都放在本地</a:t>
            </a:r>
          </a:p>
          <a:p>
            <a:pPr marL="0" indent="0" algn="just">
              <a:lnSpc>
                <a:spcPct val="120000"/>
              </a:lnSpc>
              <a:buNone/>
            </a:pPr>
            <a:r>
              <a:rPr lang="zh-CN" altLang="en-US" sz="2000" dirty="0"/>
              <a:t>.image { </a:t>
            </a:r>
          </a:p>
          <a:p>
            <a:pPr marL="0" indent="0" algn="just">
              <a:lnSpc>
                <a:spcPct val="120000"/>
              </a:lnSpc>
              <a:buNone/>
            </a:pPr>
            <a:r>
              <a:rPr lang="zh-CN" altLang="en-US" sz="2000" dirty="0"/>
              <a:t>  background-image: url(‘./test.png’);</a:t>
            </a:r>
          </a:p>
          <a:p>
            <a:pPr marL="0" indent="0" algn="just">
              <a:lnSpc>
                <a:spcPct val="120000"/>
              </a:lnSpc>
              <a:buNone/>
            </a:pPr>
            <a:r>
              <a:rPr lang="zh-CN" altLang="en-US" sz="2000" dirty="0"/>
              <a:t> }</a:t>
            </a:r>
          </a:p>
          <a:p>
            <a:pPr marL="0" indent="0" algn="just">
              <a:lnSpc>
                <a:spcPct val="120000"/>
              </a:lnSpc>
              <a:buNone/>
            </a:pPr>
            <a:endParaRPr lang="zh-CN" altLang="en-US" sz="2000" dirty="0"/>
          </a:p>
          <a:p>
            <a:pPr marL="0" indent="0" algn="just">
              <a:lnSpc>
                <a:spcPct val="120000"/>
              </a:lnSpc>
              <a:buNone/>
            </a:pPr>
            <a:r>
              <a:rPr lang="zh-CN" altLang="en-US" sz="2000" dirty="0"/>
              <a:t>//生产环境：服务器在Heroku而图片在CDN</a:t>
            </a:r>
          </a:p>
          <a:p>
            <a:pPr marL="0" indent="0" algn="just">
              <a:lnSpc>
                <a:spcPct val="120000"/>
              </a:lnSpc>
              <a:buNone/>
            </a:pPr>
            <a:r>
              <a:rPr lang="zh-CN" altLang="en-US" sz="2000" dirty="0"/>
              <a:t>.image { </a:t>
            </a:r>
          </a:p>
          <a:p>
            <a:pPr marL="0" indent="0" algn="just">
              <a:lnSpc>
                <a:spcPct val="120000"/>
              </a:lnSpc>
              <a:buNone/>
            </a:pPr>
            <a:r>
              <a:rPr lang="zh-CN" altLang="en-US" sz="2000" dirty="0"/>
              <a:t>  background-image: url(‘https://someCDN/test.png’);</a:t>
            </a:r>
          </a:p>
          <a:p>
            <a:pPr marL="0" indent="0" algn="just">
              <a:lnSpc>
                <a:spcPct val="120000"/>
              </a:lnSpc>
              <a:buNone/>
            </a:pPr>
            <a:r>
              <a:rPr lang="zh-CN" altLang="en-US" sz="2000" dirty="0"/>
              <a:t>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zh-CN" altLang="en-US" dirty="0">
                <a:solidFill>
                  <a:schemeClr val="tx1"/>
                </a:solidFill>
              </a:rPr>
              <a:t>loader</a:t>
            </a:r>
            <a:r>
              <a:rPr lang="en-US" altLang="zh-CN" dirty="0">
                <a:solidFill>
                  <a:schemeClr val="tx1"/>
                </a:solidFill>
                <a:sym typeface="+mn-ea"/>
              </a:rPr>
              <a:t>(加载器 )</a:t>
            </a:r>
            <a:br>
              <a:rPr lang="en-US" altLang="zh-CN" dirty="0">
                <a:solidFill>
                  <a:schemeClr val="tx1"/>
                </a:solidFill>
                <a:sym typeface="+mn-ea"/>
              </a:rPr>
            </a:b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en-US" altLang="zh-CN" sz="2000" dirty="0"/>
              <a:t>l</a:t>
            </a:r>
            <a:r>
              <a:rPr lang="zh-CN" altLang="en-US" sz="2000" dirty="0"/>
              <a:t>oader 让 webpack 能够去处理那些非 JavaScript 文件（webpack 自身只理解 JavaScript）。loader 可以将所有类型的文件转换为 webpack 能够处理的有效模块，然后你就可以利用 webpack 的打包能力，对它们进行处理。</a:t>
            </a:r>
          </a:p>
          <a:p>
            <a:pPr marL="0" indent="0" algn="just">
              <a:lnSpc>
                <a:spcPct val="120000"/>
              </a:lnSpc>
              <a:buNone/>
            </a:pPr>
            <a:r>
              <a:rPr lang="zh-CN" altLang="en-US" sz="2000" dirty="0"/>
              <a:t>本质上，webpack loader 将所有类型的文件，转换为应用程序的依赖图可以直接引用的模块。</a:t>
            </a:r>
          </a:p>
          <a:p>
            <a:pPr marL="0" indent="0" algn="just">
              <a:lnSpc>
                <a:spcPct val="120000"/>
              </a:lnSpc>
              <a:buNone/>
            </a:pPr>
            <a:r>
              <a:rPr lang="zh-CN" altLang="en-US" sz="2000" dirty="0"/>
              <a:t>在更高层面，在 webpack 的配置中 loader 有两个目标。</a:t>
            </a:r>
          </a:p>
          <a:p>
            <a:pPr marL="0" indent="0" algn="just">
              <a:lnSpc>
                <a:spcPct val="120000"/>
              </a:lnSpc>
              <a:buNone/>
            </a:pPr>
            <a:r>
              <a:rPr lang="en-US" altLang="zh-CN" sz="2000" dirty="0"/>
              <a:t>1,</a:t>
            </a:r>
            <a:r>
              <a:rPr lang="zh-CN" altLang="en-US" sz="2000" dirty="0"/>
              <a:t>识别出应该被对应的 loader 进行转换的那些文件。(使用 test 属性)</a:t>
            </a:r>
          </a:p>
          <a:p>
            <a:pPr marL="0" indent="0" algn="just">
              <a:lnSpc>
                <a:spcPct val="120000"/>
              </a:lnSpc>
              <a:buNone/>
            </a:pPr>
            <a:r>
              <a:rPr lang="en-US" altLang="zh-CN" sz="2000" dirty="0"/>
              <a:t>2,</a:t>
            </a:r>
            <a:r>
              <a:rPr lang="zh-CN" altLang="en-US" sz="2000" dirty="0"/>
              <a:t>转换这些文件，从而使其能够被添加到依赖图中（并且最终添加到 bundle 中）(use 属性)</a:t>
            </a:r>
          </a:p>
          <a:p>
            <a:pPr marL="0" indent="0" algn="just">
              <a:lnSpc>
                <a:spcPct val="120000"/>
              </a:lnSpc>
              <a:buNone/>
            </a:pPr>
            <a:r>
              <a:rPr lang="zh-CN" altLang="en-US" sz="2000" dirty="0"/>
              <a:t>            module.rules 允许你在 webpack 配置中指定多个 loader。</a:t>
            </a:r>
          </a:p>
          <a:p>
            <a:pPr marL="0" indent="0" algn="just">
              <a:lnSpc>
                <a:spcPct val="120000"/>
              </a:lnSpc>
              <a:buNone/>
            </a:pPr>
            <a:r>
              <a:rPr lang="zh-CN" altLang="en-US" sz="2000" dirty="0"/>
              <a:t>例子：loader 允许你直接在 JavaScript 模块中 import CSS文件！</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sym typeface="+mn-ea"/>
              </a:rPr>
              <a:t>loader</a:t>
            </a:r>
            <a:r>
              <a:rPr lang="en-US" altLang="zh-CN" dirty="0">
                <a:solidFill>
                  <a:schemeClr val="tx1"/>
                </a:solidFill>
                <a:sym typeface="+mn-ea"/>
              </a:rPr>
              <a:t>(加载器 )</a:t>
            </a:r>
          </a:p>
        </p:txBody>
      </p:sp>
      <p:pic>
        <p:nvPicPr>
          <p:cNvPr id="4" name="内容占位符 3"/>
          <p:cNvPicPr>
            <a:picLocks noGrp="1" noChangeAspect="1"/>
          </p:cNvPicPr>
          <p:nvPr>
            <p:ph idx="1"/>
          </p:nvPr>
        </p:nvPicPr>
        <p:blipFill>
          <a:blip r:embed="rId5"/>
          <a:stretch>
            <a:fillRect/>
          </a:stretch>
        </p:blipFill>
        <p:spPr>
          <a:xfrm>
            <a:off x="504190" y="1492250"/>
            <a:ext cx="11181715" cy="3644265"/>
          </a:xfrm>
          <a:prstGeom prst="rect">
            <a:avLst/>
          </a:prstGeom>
        </p:spPr>
      </p:pic>
      <p:sp>
        <p:nvSpPr>
          <p:cNvPr id="5" name="文本框 4"/>
          <p:cNvSpPr txBox="1"/>
          <p:nvPr/>
        </p:nvSpPr>
        <p:spPr>
          <a:xfrm>
            <a:off x="655320" y="5379720"/>
            <a:ext cx="10683240" cy="2030095"/>
          </a:xfrm>
          <a:prstGeom prst="rect">
            <a:avLst/>
          </a:prstGeom>
          <a:noFill/>
        </p:spPr>
        <p:txBody>
          <a:bodyPr wrap="square" rtlCol="0">
            <a:spAutoFit/>
          </a:bodyPr>
          <a:lstStyle/>
          <a:p>
            <a:r>
              <a:rPr lang="zh-CN" altLang="en-US"/>
              <a:t>“嘿，webpack 编译器，当你碰到「在 require()/import 语句中被解析为 '.</a:t>
            </a:r>
            <a:r>
              <a:rPr lang="en-US" altLang="zh-CN"/>
              <a:t>css</a:t>
            </a:r>
            <a:r>
              <a:rPr lang="zh-CN" altLang="en-US"/>
              <a:t>' 的路径」时，在你对它打包之前，先使用 </a:t>
            </a:r>
            <a:r>
              <a:rPr lang="en-US" altLang="zh-CN"/>
              <a:t>css-loader(解析文件) ,style</a:t>
            </a:r>
            <a:r>
              <a:rPr lang="zh-CN" altLang="en-US"/>
              <a:t>-loader </a:t>
            </a:r>
            <a:r>
              <a:rPr lang="en-US" altLang="zh-CN"/>
              <a:t>(r生成一个内容为最终解析完的css代码的style标签，放到head标签里。)</a:t>
            </a:r>
            <a:r>
              <a:rPr lang="zh-CN" altLang="en-US"/>
              <a:t>转换一下。”</a:t>
            </a:r>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rPr>
              <a:t>Loader 特性</a:t>
            </a: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en-US" altLang="zh-CN" sz="2000" dirty="0"/>
              <a:t>1,</a:t>
            </a:r>
            <a:r>
              <a:rPr lang="zh-CN" altLang="en-US" sz="2000" dirty="0"/>
              <a:t>loader 支持链式传递。能够对资源使用流水线(pipeline)。一组链式的 loader 将按照相反的顺序执行。loader 链中的第一个 loader 返回值给下一个 loader。在最后一个 loader，返回 webpack 所预期的 JavaScript。</a:t>
            </a:r>
          </a:p>
          <a:p>
            <a:pPr marL="0" indent="0" algn="just">
              <a:lnSpc>
                <a:spcPct val="120000"/>
              </a:lnSpc>
              <a:buNone/>
            </a:pPr>
            <a:r>
              <a:rPr lang="en-US" altLang="zh-CN" sz="2000" dirty="0"/>
              <a:t>2,loader 也能够使用 options 对象进行配置。..........</a:t>
            </a:r>
          </a:p>
          <a:p>
            <a:pPr marL="0" indent="0" algn="just">
              <a:lnSpc>
                <a:spcPct val="120000"/>
              </a:lnSpc>
              <a:buNone/>
            </a:pPr>
            <a:r>
              <a:rPr lang="en-US" altLang="zh-CN" sz="2000" dirty="0"/>
              <a:t>webpack </a:t>
            </a:r>
            <a:r>
              <a:rPr lang="zh-CN" altLang="en-US" sz="2000" dirty="0"/>
              <a:t>有很多常用的</a:t>
            </a:r>
            <a:r>
              <a:rPr lang="en-US" altLang="zh-CN" sz="2000" dirty="0"/>
              <a:t>loader</a:t>
            </a:r>
            <a:r>
              <a:rPr lang="zh-CN" altLang="en-US" sz="2000" dirty="0"/>
              <a:t>加载器</a:t>
            </a:r>
          </a:p>
          <a:p>
            <a:pPr marL="0" indent="0" algn="just">
              <a:lnSpc>
                <a:spcPct val="120000"/>
              </a:lnSpc>
              <a:buNone/>
            </a:pPr>
            <a:r>
              <a:rPr lang="zh-CN" altLang="en-US" sz="2000" dirty="0"/>
              <a:t>主要介绍一下</a:t>
            </a:r>
            <a:r>
              <a:rPr lang="en-US" altLang="zh-CN" sz="2000" dirty="0"/>
              <a:t>babel</a:t>
            </a:r>
            <a:r>
              <a:rPr lang="zh-CN" altLang="en-US" sz="2000" dirty="0"/>
              <a:t>：</a:t>
            </a:r>
          </a:p>
          <a:p>
            <a:pPr marL="0" indent="0" algn="just">
              <a:lnSpc>
                <a:spcPct val="120000"/>
              </a:lnSpc>
              <a:buNone/>
            </a:pPr>
            <a:r>
              <a:rPr lang="zh-CN" altLang="en-US" sz="2000" dirty="0"/>
              <a:t>Babel是一个编译JavaScript的平台，它的强大之处表现在可以通过编译帮你达到：</a:t>
            </a:r>
          </a:p>
          <a:p>
            <a:pPr marL="0" indent="0" algn="just">
              <a:lnSpc>
                <a:spcPct val="120000"/>
              </a:lnSpc>
              <a:buNone/>
            </a:pPr>
            <a:r>
              <a:rPr lang="en-US" altLang="zh-CN" sz="2000" dirty="0"/>
              <a:t>1</a:t>
            </a:r>
            <a:r>
              <a:rPr lang="zh-CN" altLang="en-US" sz="2000" dirty="0"/>
              <a:t>，使用下一代的javascript（ES6，ES7,……）代码，即使当前浏览器没有完成支持；</a:t>
            </a:r>
          </a:p>
          <a:p>
            <a:pPr marL="0" indent="0" algn="just">
              <a:lnSpc>
                <a:spcPct val="120000"/>
              </a:lnSpc>
              <a:buNone/>
            </a:pPr>
            <a:r>
              <a:rPr lang="en-US" altLang="zh-CN" sz="2000" dirty="0"/>
              <a:t>2</a:t>
            </a:r>
            <a:r>
              <a:rPr lang="zh-CN" altLang="en-US" sz="2000" dirty="0"/>
              <a:t>，使用基于JavvScript进行扩展语言，比如React的JSX；</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dirty="0">
                <a:solidFill>
                  <a:schemeClr val="tx1"/>
                </a:solidFill>
              </a:rPr>
              <a:t>Babel</a:t>
            </a:r>
          </a:p>
        </p:txBody>
      </p:sp>
      <p:sp>
        <p:nvSpPr>
          <p:cNvPr id="3" name="内容占位符 2"/>
          <p:cNvSpPr>
            <a:spLocks noGrp="1"/>
          </p:cNvSpPr>
          <p:nvPr>
            <p:ph idx="1"/>
            <p:custDataLst>
              <p:tags r:id="rId3"/>
            </p:custDataLst>
          </p:nvPr>
        </p:nvSpPr>
        <p:spPr/>
        <p:txBody>
          <a:bodyPr>
            <a:normAutofit lnSpcReduction="10000"/>
          </a:bodyPr>
          <a:lstStyle/>
          <a:p>
            <a:pPr marL="0" indent="0" algn="just">
              <a:lnSpc>
                <a:spcPct val="120000"/>
              </a:lnSpc>
              <a:buNone/>
            </a:pPr>
            <a:r>
              <a:rPr lang="zh-CN" altLang="en-US" sz="2000" dirty="0"/>
              <a:t>webpack配置Babel    安装依赖包：</a:t>
            </a:r>
          </a:p>
          <a:p>
            <a:pPr marL="0" indent="0" algn="just">
              <a:lnSpc>
                <a:spcPct val="120000"/>
              </a:lnSpc>
              <a:buNone/>
            </a:pPr>
            <a:r>
              <a:rPr lang="zh-CN" altLang="en-US" sz="2000" dirty="0"/>
              <a:t>npm install --save-dev babel-core babel-loader babel-preset-react babel-preset-env</a:t>
            </a:r>
          </a:p>
          <a:p>
            <a:pPr marL="0" indent="0" algn="just">
              <a:lnSpc>
                <a:spcPct val="120000"/>
              </a:lnSpc>
              <a:buNone/>
            </a:pPr>
            <a:r>
              <a:rPr lang="en-US" altLang="zh-CN" sz="2000" dirty="0"/>
              <a:t>babel-core:babel</a:t>
            </a:r>
            <a:r>
              <a:rPr lang="zh-CN" altLang="en-US" sz="2000" dirty="0"/>
              <a:t>的核心包</a:t>
            </a:r>
          </a:p>
          <a:p>
            <a:pPr marL="0" indent="0" algn="just">
              <a:lnSpc>
                <a:spcPct val="120000"/>
              </a:lnSpc>
              <a:buNone/>
            </a:pPr>
            <a:r>
              <a:rPr lang="en-US" altLang="zh-CN" sz="2000" dirty="0"/>
              <a:t>babel-loader</a:t>
            </a:r>
            <a:r>
              <a:rPr lang="zh-CN" altLang="en-US" sz="2000" dirty="0"/>
              <a:t>：</a:t>
            </a:r>
            <a:r>
              <a:rPr lang="en-US" altLang="zh-CN" sz="2000" dirty="0"/>
              <a:t>babel</a:t>
            </a:r>
            <a:r>
              <a:rPr lang="zh-CN" altLang="en-US" sz="2000" dirty="0"/>
              <a:t>的</a:t>
            </a:r>
            <a:r>
              <a:rPr lang="en-US" altLang="zh-CN" sz="2000" dirty="0"/>
              <a:t>loader</a:t>
            </a:r>
            <a:r>
              <a:rPr lang="zh-CN" altLang="en-US" sz="2000" dirty="0"/>
              <a:t>包</a:t>
            </a:r>
          </a:p>
          <a:p>
            <a:pPr marL="0" indent="0" algn="just">
              <a:lnSpc>
                <a:spcPct val="120000"/>
              </a:lnSpc>
              <a:buNone/>
            </a:pPr>
            <a:r>
              <a:rPr lang="en-US" altLang="zh-CN" sz="2000" dirty="0"/>
              <a:t>babel-preset-es2015</a:t>
            </a:r>
            <a:r>
              <a:rPr lang="zh-CN" altLang="en-US" sz="2000" dirty="0"/>
              <a:t>：解析</a:t>
            </a:r>
            <a:r>
              <a:rPr lang="en-US" altLang="zh-CN" sz="2000" dirty="0"/>
              <a:t>es6</a:t>
            </a:r>
            <a:r>
              <a:rPr lang="zh-CN" altLang="en-US" sz="2000" dirty="0"/>
              <a:t>的包，</a:t>
            </a:r>
          </a:p>
          <a:p>
            <a:pPr marL="0" indent="0" algn="just">
              <a:lnSpc>
                <a:spcPct val="120000"/>
              </a:lnSpc>
              <a:buNone/>
            </a:pPr>
            <a:r>
              <a:rPr lang="en-US" altLang="zh-CN" sz="2000" dirty="0"/>
              <a:t>babel-preset-env</a:t>
            </a:r>
            <a:r>
              <a:rPr lang="zh-CN" altLang="en-US" sz="2000" dirty="0"/>
              <a:t>：解析</a:t>
            </a:r>
            <a:r>
              <a:rPr lang="en-US" altLang="zh-CN" sz="2000" dirty="0"/>
              <a:t>es6</a:t>
            </a:r>
            <a:r>
              <a:rPr lang="zh-CN" altLang="en-US" sz="2000" dirty="0"/>
              <a:t>的包（官方最新推荐）</a:t>
            </a:r>
          </a:p>
          <a:p>
            <a:pPr marL="0" indent="0" algn="just">
              <a:lnSpc>
                <a:spcPct val="120000"/>
              </a:lnSpc>
              <a:buNone/>
            </a:pPr>
            <a:r>
              <a:rPr lang="zh-CN" altLang="en-US" sz="2000" dirty="0"/>
              <a:t>babel-preset-react：解析React的JSX的包；</a:t>
            </a:r>
          </a:p>
          <a:p>
            <a:pPr marL="0" indent="0" algn="just">
              <a:lnSpc>
                <a:spcPct val="120000"/>
              </a:lnSpc>
              <a:buNone/>
            </a:pPr>
            <a:endParaRPr lang="zh-CN" altLang="en-US" sz="2000" dirty="0"/>
          </a:p>
          <a:p>
            <a:pPr marL="0" indent="0" algn="just">
              <a:lnSpc>
                <a:spcPct val="120000"/>
              </a:lnSpc>
              <a:buNone/>
            </a:pPr>
            <a:r>
              <a:rPr lang="zh-CN" altLang="en-US" sz="2000" dirty="0"/>
              <a:t>在webpack.config.js中配置babel:</a:t>
            </a:r>
          </a:p>
          <a:p>
            <a:pPr marL="0" indent="0" algn="just">
              <a:lnSpc>
                <a:spcPct val="120000"/>
              </a:lnSpc>
              <a:buNone/>
            </a:pPr>
            <a:endParaRPr lang="zh-CN" altLang="en-US" sz="2000"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custDataLst>
              <p:tags r:id="rId2"/>
            </p:custDataLst>
          </p:nvPr>
        </p:nvSpPr>
        <p:spPr>
          <a:xfrm>
            <a:off x="838200" y="155575"/>
            <a:ext cx="10515600" cy="5955030"/>
          </a:xfrm>
        </p:spPr>
        <p:txBody>
          <a:bodyPr>
            <a:normAutofit/>
          </a:bodyPr>
          <a:lstStyle/>
          <a:p>
            <a:pPr marL="0" lvl="0" indent="0">
              <a:buNone/>
            </a:pPr>
            <a:r>
              <a:rPr lang="en-US" altLang="zh-CN" sz="1600" dirty="0"/>
              <a:t>在webpack.config.js中配置babel:</a:t>
            </a:r>
          </a:p>
          <a:p>
            <a:pPr marL="0" lvl="0" indent="0">
              <a:buNone/>
            </a:pPr>
            <a:endParaRPr lang="en-US" altLang="zh-CN" sz="1600" dirty="0"/>
          </a:p>
          <a:p>
            <a:pPr marL="0" lvl="0" indent="0">
              <a:buNone/>
            </a:pPr>
            <a:r>
              <a:rPr lang="en-US" altLang="zh-CN" sz="1600" dirty="0"/>
              <a:t>module:{</a:t>
            </a:r>
          </a:p>
          <a:p>
            <a:pPr marL="0" lvl="0" indent="0">
              <a:buNone/>
            </a:pPr>
            <a:r>
              <a:rPr lang="en-US" altLang="zh-CN" sz="1600" dirty="0"/>
              <a:t>    rules:[</a:t>
            </a:r>
          </a:p>
          <a:p>
            <a:pPr marL="0" lvl="0" indent="0">
              <a:buNone/>
            </a:pPr>
            <a:r>
              <a:rPr lang="en-US" altLang="zh-CN" sz="1600" dirty="0"/>
              <a:t>        {</a:t>
            </a:r>
          </a:p>
          <a:p>
            <a:pPr marL="0" lvl="0" indent="0">
              <a:buNone/>
            </a:pPr>
            <a:r>
              <a:rPr lang="en-US" altLang="zh-CN" sz="1600" dirty="0"/>
              <a:t>            test:'/\.(js|jsx)$/',</a:t>
            </a:r>
          </a:p>
          <a:p>
            <a:pPr marL="0" lvl="0" indent="0">
              <a:buNone/>
            </a:pPr>
            <a:r>
              <a:rPr lang="en-US" altLang="zh-CN" sz="1600" dirty="0"/>
              <a:t>            use:{</a:t>
            </a:r>
          </a:p>
          <a:p>
            <a:pPr marL="0" lvl="0" indent="0">
              <a:buNone/>
            </a:pPr>
            <a:r>
              <a:rPr lang="en-US" altLang="zh-CN" sz="1600" dirty="0"/>
              <a:t>                loader:'babel-loader'</a:t>
            </a:r>
          </a:p>
          <a:p>
            <a:pPr marL="0" lvl="0" indent="0">
              <a:buNone/>
            </a:pPr>
            <a:r>
              <a:rPr lang="en-US" altLang="zh-CN" sz="1600" dirty="0"/>
              <a:t>            },</a:t>
            </a:r>
          </a:p>
          <a:p>
            <a:pPr marL="0" lvl="0" indent="0">
              <a:buNone/>
            </a:pPr>
            <a:r>
              <a:rPr lang="en-US" altLang="zh-CN" sz="1600" dirty="0"/>
              <a:t>            exclude:/node_module/</a:t>
            </a:r>
          </a:p>
          <a:p>
            <a:pPr marL="0" lvl="0" indent="0">
              <a:buNone/>
            </a:pPr>
            <a:r>
              <a:rPr lang="en-US" altLang="zh-CN" sz="1600" dirty="0"/>
              <a:t>        }</a:t>
            </a:r>
          </a:p>
          <a:p>
            <a:pPr marL="0" lvl="0" indent="0">
              <a:buNone/>
            </a:pPr>
            <a:r>
              <a:rPr lang="en-US" altLang="zh-CN" sz="1600" dirty="0"/>
              <a:t>    ]</a:t>
            </a:r>
          </a:p>
          <a:p>
            <a:pPr marL="0" lvl="0" indent="0">
              <a:buNone/>
            </a:pPr>
            <a:r>
              <a:rPr lang="en-US" altLang="zh-CN" sz="1600" dirty="0"/>
              <a:t>}</a:t>
            </a:r>
          </a:p>
          <a:p>
            <a:pPr marL="0" lvl="0" indent="0">
              <a:buNone/>
            </a:pPr>
            <a:endParaRPr lang="en-US" altLang="zh-CN" sz="160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485765"/>
          </a:xfrm>
        </p:spPr>
        <p:txBody>
          <a:bodyPr>
            <a:normAutofit fontScale="90000"/>
          </a:bodyPr>
          <a:lstStyle/>
          <a:p>
            <a:r>
              <a:rPr lang="zh-CN" altLang="en-US">
                <a:latin typeface="+mj-ea"/>
              </a:rPr>
              <a:t>概念</a:t>
            </a:r>
            <a:br>
              <a:rPr lang="zh-CN" altLang="en-US">
                <a:latin typeface="+mj-ea"/>
              </a:rPr>
            </a:br>
            <a:br>
              <a:rPr lang="zh-CN" altLang="en-US">
                <a:latin typeface="+mj-ea"/>
              </a:rPr>
            </a:br>
            <a:r>
              <a:rPr lang="zh-CN" altLang="en-US">
                <a:latin typeface="+mn-ea"/>
                <a:ea typeface="+mn-ea"/>
              </a:rPr>
              <a:t>本质上，webpack 是一个现代 JavaScript 应用程序的静态模块打包器(module bundler)。当 webpack 处理应用程序时，它会递归地构建一个依赖关系图(dependency graph)，其中包含应用程序需要的每个模块，然后将所有这些模块打包成一个或多个 bundle。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custDataLst>
              <p:tags r:id="rId2"/>
            </p:custDataLst>
          </p:nvPr>
        </p:nvSpPr>
        <p:spPr/>
        <p:txBody>
          <a:bodyPr>
            <a:normAutofit lnSpcReduction="10000"/>
          </a:bodyPr>
          <a:lstStyle/>
          <a:p>
            <a:pPr marL="0" lvl="0" indent="0">
              <a:buNone/>
            </a:pPr>
            <a:r>
              <a:rPr lang="en-US" altLang="zh-CN" dirty="0">
                <a:sym typeface="+mn-ea"/>
              </a:rPr>
              <a:t>在根目录下建立.babelrc文件，虽然Babel可以直接在webpack.config.js中进行配置，但是考虑到babel具有非常多的配置选项，如果</a:t>
            </a:r>
            <a:r>
              <a:rPr lang="zh-CN" altLang="en-US" dirty="0">
                <a:sym typeface="+mn-ea"/>
              </a:rPr>
              <a:t>写在</a:t>
            </a:r>
            <a:r>
              <a:rPr lang="en-US" altLang="zh-CN" dirty="0">
                <a:sym typeface="+mn-ea"/>
              </a:rPr>
              <a:t>webapck.config.js中会非常的雍长不可阅读，所以我们经常把配置</a:t>
            </a:r>
            <a:r>
              <a:rPr lang="zh-CN" altLang="en-US" dirty="0">
                <a:sym typeface="+mn-ea"/>
              </a:rPr>
              <a:t>写在</a:t>
            </a:r>
            <a:r>
              <a:rPr lang="en-US" altLang="zh-CN" dirty="0">
                <a:sym typeface="+mn-ea"/>
              </a:rPr>
              <a:t>.babelrc文件里。</a:t>
            </a:r>
            <a:endParaRPr lang="en-US" altLang="zh-CN" dirty="0"/>
          </a:p>
          <a:p>
            <a:pPr marL="0" lvl="0" indent="0">
              <a:buNone/>
            </a:pPr>
            <a:r>
              <a:rPr lang="en-US" altLang="zh-CN" dirty="0"/>
              <a:t>//创建一个.babelrc,webpack中的babel会自动调用该文件的配置到babel中转换js</a:t>
            </a:r>
          </a:p>
          <a:p>
            <a:pPr marL="0" lvl="0" indent="0">
              <a:buNone/>
            </a:pPr>
            <a:r>
              <a:rPr lang="en-US" altLang="zh-CN" dirty="0">
                <a:sym typeface="+mn-ea"/>
              </a:rPr>
              <a:t>.babelrc</a:t>
            </a:r>
            <a:endParaRPr lang="en-US" altLang="zh-CN" dirty="0"/>
          </a:p>
          <a:p>
            <a:pPr marL="0" lvl="0" indent="0">
              <a:buNone/>
            </a:pPr>
            <a:endParaRPr lang="en-US" altLang="zh-CN" dirty="0"/>
          </a:p>
          <a:p>
            <a:pPr marL="0" lvl="0" indent="0">
              <a:buNone/>
            </a:pPr>
            <a:r>
              <a:rPr lang="en-US" altLang="zh-CN" dirty="0">
                <a:sym typeface="+mn-ea"/>
              </a:rPr>
              <a:t>{</a:t>
            </a:r>
            <a:endParaRPr lang="en-US" altLang="zh-CN" dirty="0"/>
          </a:p>
          <a:p>
            <a:pPr marL="0" lvl="0" indent="0">
              <a:buNone/>
            </a:pPr>
            <a:r>
              <a:rPr lang="en-US" altLang="zh-CN" dirty="0">
                <a:sym typeface="+mn-ea"/>
              </a:rPr>
              <a:t>    "presets":["env","react"]</a:t>
            </a:r>
            <a:endParaRPr lang="en-US" altLang="zh-CN" dirty="0"/>
          </a:p>
          <a:p>
            <a:pPr marL="0" lvl="0" indent="0">
              <a:buNone/>
            </a:pPr>
            <a:r>
              <a:rPr lang="en-US" altLang="zh-CN" dirty="0">
                <a:sym typeface="+mn-ea"/>
              </a:rPr>
              <a:t>}</a:t>
            </a:r>
            <a:endParaRPr lang="en-US" altLang="zh-CN"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rPr>
              <a:t>插件(plugins)</a:t>
            </a:r>
          </a:p>
        </p:txBody>
      </p:sp>
      <p:sp>
        <p:nvSpPr>
          <p:cNvPr id="3" name="内容占位符 2"/>
          <p:cNvSpPr>
            <a:spLocks noGrp="1"/>
          </p:cNvSpPr>
          <p:nvPr>
            <p:ph idx="1"/>
            <p:custDataLst>
              <p:tags r:id="rId3"/>
            </p:custDataLst>
          </p:nvPr>
        </p:nvSpPr>
        <p:spPr/>
        <p:txBody>
          <a:bodyPr>
            <a:normAutofit fontScale="92500" lnSpcReduction="20000"/>
          </a:bodyPr>
          <a:lstStyle/>
          <a:p>
            <a:pPr marL="0" indent="0" algn="just">
              <a:lnSpc>
                <a:spcPct val="120000"/>
              </a:lnSpc>
              <a:buNone/>
            </a:pPr>
            <a:r>
              <a:rPr lang="zh-CN" altLang="en-US" sz="2000" dirty="0"/>
              <a:t>插件的范围包括，从打包优化和压缩，一直到重新定义环境中的变量。插件接口功能极其强大，可以用来处理各种各样的任务。</a:t>
            </a:r>
          </a:p>
          <a:p>
            <a:pPr marL="0" indent="0" algn="just">
              <a:lnSpc>
                <a:spcPct val="120000"/>
              </a:lnSpc>
              <a:buNone/>
            </a:pPr>
            <a:endParaRPr lang="zh-CN" altLang="en-US" sz="2000" dirty="0"/>
          </a:p>
          <a:p>
            <a:pPr marL="0" indent="0" algn="just">
              <a:lnSpc>
                <a:spcPct val="120000"/>
              </a:lnSpc>
              <a:buNone/>
            </a:pPr>
            <a:r>
              <a:rPr lang="zh-CN" altLang="en-US" sz="2000" dirty="0"/>
              <a:t>想要使用一个插件，你只需要 require() 它，然后把它添加到 plugins 数组中。多数插件可以通过选项(option)自定义。你也可以在一个配置文件中因为不同目的而多次使用同一个插件，这时需要通过使用 new 操作符来创建它的一个实例。</a:t>
            </a:r>
          </a:p>
          <a:p>
            <a:pPr marL="0" indent="0" algn="just">
              <a:lnSpc>
                <a:spcPct val="120000"/>
              </a:lnSpc>
              <a:buNone/>
            </a:pPr>
            <a:r>
              <a:rPr lang="zh-CN" altLang="en-US" sz="2000" dirty="0"/>
              <a:t>几个常用的插件：</a:t>
            </a:r>
          </a:p>
          <a:p>
            <a:pPr marL="0" indent="0" algn="just">
              <a:lnSpc>
                <a:spcPct val="120000"/>
              </a:lnSpc>
              <a:buNone/>
            </a:pPr>
            <a:r>
              <a:rPr lang="zh-CN" altLang="en-US" sz="2000" dirty="0"/>
              <a:t>1) HtmlWebpackPlugin</a:t>
            </a:r>
          </a:p>
          <a:p>
            <a:pPr marL="0" indent="0" algn="just">
              <a:lnSpc>
                <a:spcPct val="120000"/>
              </a:lnSpc>
              <a:buNone/>
            </a:pPr>
            <a:r>
              <a:rPr lang="zh-CN" altLang="en-US" sz="2000" dirty="0"/>
              <a:t>这个插件的作用是依据一个简单的模板，帮助生成最终的Html5文件，这个文件中自动引用了打包后的JS文件。每次编译都在文件名中插入一个不同的哈希值。</a:t>
            </a:r>
          </a:p>
          <a:p>
            <a:pPr marL="0" indent="0" algn="just">
              <a:lnSpc>
                <a:spcPct val="120000"/>
              </a:lnSpc>
              <a:buNone/>
            </a:pPr>
            <a:r>
              <a:rPr lang="zh-CN" altLang="en-US" sz="2000" dirty="0"/>
              <a:t>安装命令：npm install --save-dev html-webpack-plugin</a:t>
            </a:r>
          </a:p>
          <a:p>
            <a:pPr marL="0" indent="0" algn="just">
              <a:lnSpc>
                <a:spcPct val="120000"/>
              </a:lnSpc>
              <a:buNone/>
            </a:pPr>
            <a:endParaRPr lang="zh-CN" altLang="en-US" sz="2000" dirty="0"/>
          </a:p>
          <a:p>
            <a:pPr marL="0" indent="0" algn="just">
              <a:lnSpc>
                <a:spcPct val="120000"/>
              </a:lnSpc>
              <a:buNone/>
            </a:pPr>
            <a:endParaRPr lang="zh-CN" altLang="en-US" sz="2000"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2527935" y="365125"/>
            <a:ext cx="7134225" cy="960755"/>
          </a:xfrm>
        </p:spPr>
        <p:txBody>
          <a:bodyPr vert="horz" wrap="square" lIns="91440" tIns="45720" rIns="91440" bIns="45720" rtlCol="0" anchor="ctr">
            <a:normAutofit/>
          </a:bodyPr>
          <a:lstStyle/>
          <a:p>
            <a:r>
              <a:rPr lang="zh-CN" altLang="en-US" dirty="0">
                <a:solidFill>
                  <a:schemeClr val="tx1"/>
                </a:solidFill>
              </a:rPr>
              <a:t>插件(plugins)</a:t>
            </a:r>
          </a:p>
        </p:txBody>
      </p:sp>
      <p:sp>
        <p:nvSpPr>
          <p:cNvPr id="3" name="内容占位符 2"/>
          <p:cNvSpPr>
            <a:spLocks noGrp="1"/>
          </p:cNvSpPr>
          <p:nvPr>
            <p:ph idx="1"/>
            <p:custDataLst>
              <p:tags r:id="rId3"/>
            </p:custDataLst>
          </p:nvPr>
        </p:nvSpPr>
        <p:spPr>
          <a:xfrm>
            <a:off x="365760" y="1490345"/>
            <a:ext cx="11643360" cy="5143500"/>
          </a:xfrm>
        </p:spPr>
        <p:txBody>
          <a:bodyPr>
            <a:normAutofit fontScale="87500" lnSpcReduction="10000"/>
          </a:bodyPr>
          <a:lstStyle/>
          <a:p>
            <a:pPr marL="0" indent="0" algn="just">
              <a:lnSpc>
                <a:spcPct val="120000"/>
              </a:lnSpc>
              <a:buNone/>
            </a:pPr>
            <a:r>
              <a:rPr lang="zh-CN" altLang="en-US" sz="2000" dirty="0"/>
              <a:t>该插件将为你生成一个HTML5文件，其中包括使用script标签的body中的所有webpack包。 只需添加插件到你的webpack配置如下：</a:t>
            </a:r>
          </a:p>
          <a:p>
            <a:pPr marL="0" indent="0" algn="just">
              <a:lnSpc>
                <a:spcPct val="120000"/>
              </a:lnSpc>
              <a:buNone/>
            </a:pPr>
            <a:r>
              <a:rPr lang="zh-CN" altLang="en-US" sz="2000" dirty="0"/>
              <a:t>var HtmlWebpackPlugin = require('html-webpack-plugin');</a:t>
            </a:r>
          </a:p>
          <a:p>
            <a:pPr marL="0" indent="0" algn="just">
              <a:lnSpc>
                <a:spcPct val="120000"/>
              </a:lnSpc>
              <a:buNone/>
            </a:pPr>
            <a:r>
              <a:rPr lang="zh-CN" altLang="en-US" sz="2000" dirty="0"/>
              <a:t>var path = require('path');</a:t>
            </a:r>
          </a:p>
          <a:p>
            <a:pPr marL="0" indent="0" algn="just">
              <a:lnSpc>
                <a:spcPct val="120000"/>
              </a:lnSpc>
              <a:buNone/>
            </a:pPr>
            <a:r>
              <a:rPr lang="zh-CN" altLang="en-US" sz="2000" dirty="0"/>
              <a:t>var webpackConfig = {</a:t>
            </a:r>
          </a:p>
          <a:p>
            <a:pPr marL="0" indent="0" algn="just">
              <a:lnSpc>
                <a:spcPct val="120000"/>
              </a:lnSpc>
              <a:buNone/>
            </a:pPr>
            <a:r>
              <a:rPr lang="zh-CN" altLang="en-US" sz="2000" dirty="0"/>
              <a:t>  entry: 'index.js',</a:t>
            </a:r>
          </a:p>
          <a:p>
            <a:pPr marL="0" indent="0" algn="just">
              <a:lnSpc>
                <a:spcPct val="120000"/>
              </a:lnSpc>
              <a:buNone/>
            </a:pPr>
            <a:r>
              <a:rPr lang="zh-CN" altLang="en-US" sz="2000" dirty="0"/>
              <a:t>  output: {</a:t>
            </a:r>
          </a:p>
          <a:p>
            <a:pPr marL="0" indent="0" algn="just">
              <a:lnSpc>
                <a:spcPct val="120000"/>
              </a:lnSpc>
              <a:buNone/>
            </a:pPr>
            <a:r>
              <a:rPr lang="zh-CN" altLang="en-US" sz="2000" dirty="0"/>
              <a:t>    path: path.resolve(__dirname, './dist'),</a:t>
            </a:r>
          </a:p>
          <a:p>
            <a:pPr marL="0" indent="0" algn="just">
              <a:lnSpc>
                <a:spcPct val="120000"/>
              </a:lnSpc>
              <a:buNone/>
            </a:pPr>
            <a:r>
              <a:rPr lang="zh-CN" altLang="en-US" sz="2000" dirty="0"/>
              <a:t>    filename: 'index_bundle.js'</a:t>
            </a:r>
          </a:p>
          <a:p>
            <a:pPr marL="0" indent="0" algn="just">
              <a:lnSpc>
                <a:spcPct val="120000"/>
              </a:lnSpc>
              <a:buNone/>
            </a:pPr>
            <a:r>
              <a:rPr lang="zh-CN" altLang="en-US" sz="2000" dirty="0"/>
              <a:t>  },</a:t>
            </a:r>
          </a:p>
          <a:p>
            <a:pPr marL="0" indent="0" algn="just">
              <a:lnSpc>
                <a:spcPct val="120000"/>
              </a:lnSpc>
              <a:buNone/>
            </a:pPr>
            <a:r>
              <a:rPr lang="zh-CN" altLang="en-US" sz="2000" dirty="0"/>
              <a:t>  plugins: [new HtmlWebpackPlugin()]</a:t>
            </a:r>
          </a:p>
          <a:p>
            <a:pPr marL="0" indent="0" algn="just">
              <a:lnSpc>
                <a:spcPct val="120000"/>
              </a:lnSpc>
              <a:buNone/>
            </a:pPr>
            <a:r>
              <a:rPr lang="zh-CN" altLang="en-US" sz="2000" dirty="0"/>
              <a:t>};</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2527935" y="654050"/>
            <a:ext cx="7134225" cy="945515"/>
          </a:xfrm>
        </p:spPr>
        <p:txBody>
          <a:bodyPr vert="horz" wrap="square" lIns="91440" tIns="45720" rIns="91440" bIns="45720" rtlCol="0" anchor="ctr">
            <a:normAutofit fontScale="90000"/>
          </a:bodyPr>
          <a:lstStyle/>
          <a:p>
            <a:r>
              <a:rPr lang="zh-CN" altLang="en-US" dirty="0">
                <a:solidFill>
                  <a:schemeClr val="tx1"/>
                </a:solidFill>
                <a:sym typeface="+mn-ea"/>
              </a:rPr>
              <a:t>插件(plugins)</a:t>
            </a:r>
            <a:br>
              <a:rPr lang="zh-CN" altLang="en-US" dirty="0">
                <a:solidFill>
                  <a:schemeClr val="tx1"/>
                </a:solidFill>
              </a:rPr>
            </a:br>
            <a:endParaRPr lang="zh-CN" altLang="en-US" dirty="0">
              <a:solidFill>
                <a:schemeClr val="tx1"/>
              </a:solidFill>
            </a:endParaRPr>
          </a:p>
        </p:txBody>
      </p:sp>
      <p:sp>
        <p:nvSpPr>
          <p:cNvPr id="3" name="内容占位符 2"/>
          <p:cNvSpPr>
            <a:spLocks noGrp="1"/>
          </p:cNvSpPr>
          <p:nvPr>
            <p:ph idx="1"/>
            <p:custDataLst>
              <p:tags r:id="rId3"/>
            </p:custDataLst>
          </p:nvPr>
        </p:nvSpPr>
        <p:spPr>
          <a:xfrm>
            <a:off x="457835" y="1383665"/>
            <a:ext cx="10895965" cy="5220335"/>
          </a:xfrm>
        </p:spPr>
        <p:txBody>
          <a:bodyPr>
            <a:noAutofit/>
          </a:bodyPr>
          <a:lstStyle/>
          <a:p>
            <a:pPr marL="0" indent="0" algn="just">
              <a:lnSpc>
                <a:spcPct val="120000"/>
              </a:lnSpc>
              <a:buNone/>
            </a:pPr>
            <a:r>
              <a:rPr lang="zh-CN" altLang="en-US" sz="1400" dirty="0"/>
              <a:t>这将会产生一个包含以下内容的文件 dist/index.html：</a:t>
            </a:r>
          </a:p>
          <a:p>
            <a:pPr marL="0" indent="0" algn="just">
              <a:lnSpc>
                <a:spcPct val="120000"/>
              </a:lnSpc>
              <a:buNone/>
            </a:pPr>
            <a:r>
              <a:rPr lang="zh-CN" altLang="en-US" sz="1400" dirty="0"/>
              <a:t>&lt;!DOCTYPE html&gt;</a:t>
            </a:r>
          </a:p>
          <a:p>
            <a:pPr marL="0" indent="0" algn="just">
              <a:lnSpc>
                <a:spcPct val="120000"/>
              </a:lnSpc>
              <a:buNone/>
            </a:pPr>
            <a:r>
              <a:rPr lang="zh-CN" altLang="en-US" sz="1400" dirty="0"/>
              <a:t>&lt;html&gt;</a:t>
            </a:r>
          </a:p>
          <a:p>
            <a:pPr marL="0" indent="0" algn="just">
              <a:lnSpc>
                <a:spcPct val="120000"/>
              </a:lnSpc>
              <a:buNone/>
            </a:pPr>
            <a:r>
              <a:rPr lang="zh-CN" altLang="en-US" sz="1400" dirty="0"/>
              <a:t>  &lt;head&gt;</a:t>
            </a:r>
          </a:p>
          <a:p>
            <a:pPr marL="0" indent="0" algn="just">
              <a:lnSpc>
                <a:spcPct val="120000"/>
              </a:lnSpc>
              <a:buNone/>
            </a:pPr>
            <a:r>
              <a:rPr lang="zh-CN" altLang="en-US" sz="1400" dirty="0"/>
              <a:t>    &lt;meta charset="UTF-8"&gt;</a:t>
            </a:r>
          </a:p>
          <a:p>
            <a:pPr marL="0" indent="0" algn="just">
              <a:lnSpc>
                <a:spcPct val="120000"/>
              </a:lnSpc>
              <a:buNone/>
            </a:pPr>
            <a:r>
              <a:rPr lang="zh-CN" altLang="en-US" sz="1400" dirty="0"/>
              <a:t>    &lt;title&gt;webpack App&lt;/title&gt;</a:t>
            </a:r>
          </a:p>
          <a:p>
            <a:pPr marL="0" indent="0" algn="just">
              <a:lnSpc>
                <a:spcPct val="120000"/>
              </a:lnSpc>
              <a:buNone/>
            </a:pPr>
            <a:r>
              <a:rPr lang="zh-CN" altLang="en-US" sz="1400" dirty="0"/>
              <a:t>  &lt;/head&gt;</a:t>
            </a:r>
          </a:p>
          <a:p>
            <a:pPr marL="0" indent="0" algn="just">
              <a:lnSpc>
                <a:spcPct val="120000"/>
              </a:lnSpc>
              <a:buNone/>
            </a:pPr>
            <a:r>
              <a:rPr lang="zh-CN" altLang="en-US" sz="1400" dirty="0"/>
              <a:t>  &lt;body&gt;</a:t>
            </a:r>
          </a:p>
          <a:p>
            <a:pPr marL="0" indent="0" algn="just">
              <a:lnSpc>
                <a:spcPct val="120000"/>
              </a:lnSpc>
              <a:buNone/>
            </a:pPr>
            <a:r>
              <a:rPr lang="zh-CN" altLang="en-US" sz="1400" dirty="0"/>
              <a:t>    &lt;script src="index_bundle.js"&gt;&lt;/script&gt;</a:t>
            </a:r>
          </a:p>
          <a:p>
            <a:pPr marL="0" indent="0" algn="just">
              <a:lnSpc>
                <a:spcPct val="120000"/>
              </a:lnSpc>
              <a:buNone/>
            </a:pPr>
            <a:r>
              <a:rPr lang="zh-CN" altLang="en-US" sz="1400" dirty="0"/>
              <a:t>  &lt;/body&gt;</a:t>
            </a:r>
          </a:p>
          <a:p>
            <a:pPr marL="0" indent="0" algn="just">
              <a:lnSpc>
                <a:spcPct val="120000"/>
              </a:lnSpc>
              <a:buNone/>
            </a:pPr>
            <a:r>
              <a:rPr lang="zh-CN" altLang="en-US" sz="1400" dirty="0"/>
              <a:t>&lt;/html&gt;</a:t>
            </a:r>
          </a:p>
          <a:p>
            <a:pPr marL="0" indent="0" algn="just">
              <a:lnSpc>
                <a:spcPct val="120000"/>
              </a:lnSpc>
              <a:buNone/>
            </a:pPr>
            <a:r>
              <a:rPr lang="zh-CN" altLang="en-US" sz="1400" dirty="0"/>
              <a:t>如果你有多多个webpack入口点，他们都会在生成的HTML文件中的script标签内。</a:t>
            </a:r>
          </a:p>
          <a:p>
            <a:pPr marL="0" indent="0" algn="just">
              <a:lnSpc>
                <a:spcPct val="120000"/>
              </a:lnSpc>
              <a:buNone/>
            </a:pPr>
            <a:r>
              <a:rPr lang="zh-CN" altLang="en-US" sz="1400" dirty="0"/>
              <a:t>如果你有任何CSS assets 在webpack的输出中（例如，利用ExtractTextPlugin提取CSS），那么这些将被包含在HTML head中的&lt;link&gt;标签内。</a:t>
            </a:r>
          </a:p>
          <a:p>
            <a:pPr marL="0" indent="0" algn="just">
              <a:lnSpc>
                <a:spcPct val="120000"/>
              </a:lnSpc>
              <a:buNone/>
            </a:pPr>
            <a:endParaRPr lang="zh-CN" altLang="en-US" sz="1400"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2527935" y="502285"/>
            <a:ext cx="7134225" cy="853440"/>
          </a:xfrm>
        </p:spPr>
        <p:txBody>
          <a:bodyPr vert="horz" wrap="square" lIns="91440" tIns="45720" rIns="91440" bIns="45720" rtlCol="0" anchor="ctr">
            <a:normAutofit fontScale="90000"/>
          </a:bodyPr>
          <a:lstStyle/>
          <a:p>
            <a:r>
              <a:rPr lang="zh-CN" altLang="en-US" dirty="0">
                <a:solidFill>
                  <a:schemeClr val="tx1"/>
                </a:solidFill>
                <a:sym typeface="+mn-ea"/>
              </a:rPr>
              <a:t>插件(plugins)</a:t>
            </a:r>
            <a:br>
              <a:rPr lang="zh-CN" altLang="en-US" dirty="0">
                <a:solidFill>
                  <a:schemeClr val="tx1"/>
                </a:solidFill>
                <a:sym typeface="+mn-ea"/>
              </a:rPr>
            </a:b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en-US" altLang="zh-CN" sz="2000" dirty="0"/>
              <a:t>2.</a:t>
            </a:r>
            <a:r>
              <a:rPr lang="zh-CN" altLang="en-US" sz="2000" dirty="0"/>
              <a:t>ExtractTextWebpackPlugin（从 bundle 中提取文本（CSS）到单独的文件）</a:t>
            </a:r>
          </a:p>
          <a:p>
            <a:pPr marL="0" indent="0" algn="just">
              <a:lnSpc>
                <a:spcPct val="120000"/>
              </a:lnSpc>
              <a:buNone/>
            </a:pPr>
            <a:r>
              <a:rPr lang="zh-CN" altLang="en-US" sz="2000" dirty="0"/>
              <a:t>安装：npm install --save-dev extract-text-webpack-plugin</a:t>
            </a:r>
          </a:p>
          <a:p>
            <a:pPr marL="0" indent="0" algn="just">
              <a:lnSpc>
                <a:spcPct val="120000"/>
              </a:lnSpc>
              <a:buNone/>
            </a:pPr>
            <a:endParaRPr lang="zh-CN" altLang="en-US" sz="2000" dirty="0"/>
          </a:p>
        </p:txBody>
      </p:sp>
      <p:pic>
        <p:nvPicPr>
          <p:cNvPr id="4" name="图片 3"/>
          <p:cNvPicPr>
            <a:picLocks noChangeAspect="1"/>
          </p:cNvPicPr>
          <p:nvPr/>
        </p:nvPicPr>
        <p:blipFill>
          <a:blip r:embed="rId6"/>
          <a:stretch>
            <a:fillRect/>
          </a:stretch>
        </p:blipFill>
        <p:spPr>
          <a:xfrm>
            <a:off x="838200" y="3124200"/>
            <a:ext cx="10019665" cy="3595370"/>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zh-CN" altLang="en-US" dirty="0">
                <a:solidFill>
                  <a:schemeClr val="tx1"/>
                </a:solidFill>
                <a:sym typeface="+mn-ea"/>
              </a:rPr>
              <a:t>插件(plugins)</a:t>
            </a:r>
            <a:br>
              <a:rPr lang="zh-CN" altLang="en-US" dirty="0">
                <a:solidFill>
                  <a:schemeClr val="tx1"/>
                </a:solidFill>
                <a:sym typeface="+mn-ea"/>
              </a:rPr>
            </a:b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a:bodyPr>
          <a:lstStyle/>
          <a:p>
            <a:pPr algn="just">
              <a:lnSpc>
                <a:spcPct val="120000"/>
              </a:lnSpc>
            </a:pPr>
            <a:r>
              <a:rPr lang="zh-CN" altLang="en-US" sz="2000" dirty="0"/>
              <a:t>它会将所有的入口 chunk(entry chunks)中引用的 *.css，移动到独立分离的 CSS 文件。因此，你的样式将不再内嵌到 JS bundle 中，而是会放到一个单独的 CSS 文件（即 styles.css）当中。 如果你的样式文件大小较大，这会做更快提前加载，因为 CSS bundle 会跟 JS bundle 并行加载。</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zh-CN" altLang="en-US" dirty="0">
                <a:solidFill>
                  <a:schemeClr val="tx1"/>
                </a:solidFill>
              </a:rPr>
              <a:t>使用webpack构建本地服务器</a:t>
            </a: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zh-CN" altLang="en-US" sz="2000" dirty="0"/>
              <a:t>想不想让你的浏览器监测你的代码的修改，并自动刷新修改后的结果，其实Webpack提供一个可选的本地开发服务器，这个本地服务器基于node.js构建，可以实现你想要的这些功能，不过它是一个单独的组件，在webpack中进行配置之前需要单独安装它作为项目依赖</a:t>
            </a:r>
          </a:p>
          <a:p>
            <a:pPr marL="0" indent="0" algn="just">
              <a:lnSpc>
                <a:spcPct val="120000"/>
              </a:lnSpc>
              <a:buNone/>
            </a:pPr>
            <a:endParaRPr lang="zh-CN" altLang="en-US" sz="2000" dirty="0"/>
          </a:p>
          <a:p>
            <a:pPr marL="0" indent="0" algn="just">
              <a:lnSpc>
                <a:spcPct val="120000"/>
              </a:lnSpc>
              <a:buNone/>
            </a:pPr>
            <a:r>
              <a:rPr lang="zh-CN" altLang="en-US" sz="2000" dirty="0"/>
              <a:t>npm install --save-dev webpack-dev-server</a:t>
            </a:r>
          </a:p>
          <a:p>
            <a:pPr marL="0" indent="0" algn="just">
              <a:lnSpc>
                <a:spcPct val="120000"/>
              </a:lnSpc>
              <a:buNone/>
            </a:pPr>
            <a:r>
              <a:rPr lang="zh-CN" altLang="en-US" sz="2000" dirty="0"/>
              <a:t>1</a:t>
            </a:r>
          </a:p>
          <a:p>
            <a:pPr marL="0" indent="0" algn="just">
              <a:lnSpc>
                <a:spcPct val="120000"/>
              </a:lnSpc>
              <a:buNone/>
            </a:pPr>
            <a:r>
              <a:rPr lang="zh-CN" altLang="en-US" sz="2000" dirty="0"/>
              <a:t>devserver作为webpack配置选项中的一项，具有以下配置选项：</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zh-CN" altLang="en-US" dirty="0">
                <a:solidFill>
                  <a:schemeClr val="tx1"/>
                </a:solidFill>
                <a:sym typeface="+mn-ea"/>
              </a:rPr>
              <a:t>使用webpack构建本地服务器</a:t>
            </a: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zh-CN" altLang="en-US" sz="2000" dirty="0"/>
              <a:t>devserver配置选项 功能描述 </a:t>
            </a:r>
          </a:p>
          <a:p>
            <a:pPr marL="0" indent="0" algn="just">
              <a:lnSpc>
                <a:spcPct val="120000"/>
              </a:lnSpc>
              <a:buNone/>
            </a:pPr>
            <a:r>
              <a:rPr lang="zh-CN" altLang="en-US" sz="2000" dirty="0"/>
              <a:t>contentBase 默认webpack-dev-server会为根文件夹提供本地服务器，如果想为另外一个目录下的文件提供本地服务器，应该在这里设置其所在目录（本例设置到“public”目录） </a:t>
            </a:r>
          </a:p>
          <a:p>
            <a:pPr marL="0" indent="0" algn="just">
              <a:lnSpc>
                <a:spcPct val="120000"/>
              </a:lnSpc>
              <a:buNone/>
            </a:pPr>
            <a:r>
              <a:rPr lang="zh-CN" altLang="en-US" sz="2000" dirty="0"/>
              <a:t>port 设置默认监听端口，如果省略，默认为”8080“ </a:t>
            </a:r>
          </a:p>
          <a:p>
            <a:pPr marL="0" indent="0" algn="just">
              <a:lnSpc>
                <a:spcPct val="120000"/>
              </a:lnSpc>
              <a:buNone/>
            </a:pPr>
            <a:r>
              <a:rPr lang="zh-CN" altLang="en-US" sz="2000" dirty="0"/>
              <a:t>inline 设置为true，当源文件改变时会自动刷新页面 </a:t>
            </a:r>
          </a:p>
          <a:p>
            <a:pPr marL="0" indent="0" algn="just">
              <a:lnSpc>
                <a:spcPct val="120000"/>
              </a:lnSpc>
              <a:buNone/>
            </a:pPr>
            <a:r>
              <a:rPr lang="zh-CN" altLang="en-US" sz="2000" dirty="0"/>
              <a:t>colors 设置为true，使终端输出的文件为彩色的 </a:t>
            </a:r>
          </a:p>
          <a:p>
            <a:pPr marL="0" indent="0" algn="just">
              <a:lnSpc>
                <a:spcPct val="120000"/>
              </a:lnSpc>
              <a:buNone/>
            </a:pPr>
            <a:r>
              <a:rPr lang="zh-CN" altLang="en-US" sz="2000" dirty="0"/>
              <a:t>historyApiFallback 在开发单页应用时非常有用，它依赖于HTML5 history API，如果设置为true，所有的跳转将指向index.html</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zh-CN" altLang="en-US" dirty="0">
                <a:solidFill>
                  <a:schemeClr val="tx1"/>
                </a:solidFill>
                <a:sym typeface="+mn-ea"/>
              </a:rPr>
              <a:t>使用webpack构建本地服务器</a:t>
            </a:r>
            <a:endParaRPr lang="zh-CN" altLang="en-US" dirty="0">
              <a:solidFill>
                <a:schemeClr val="tx1"/>
              </a:solidFill>
            </a:endParaRPr>
          </a:p>
        </p:txBody>
      </p:sp>
      <p:sp>
        <p:nvSpPr>
          <p:cNvPr id="3" name="内容占位符 2"/>
          <p:cNvSpPr>
            <a:spLocks noGrp="1"/>
          </p:cNvSpPr>
          <p:nvPr>
            <p:ph idx="1"/>
            <p:custDataLst>
              <p:tags r:id="rId3"/>
            </p:custDataLst>
          </p:nvPr>
        </p:nvSpPr>
        <p:spPr/>
        <p:txBody>
          <a:bodyPr>
            <a:normAutofit fontScale="57500" lnSpcReduction="20000"/>
          </a:bodyPr>
          <a:lstStyle/>
          <a:p>
            <a:pPr marL="0" indent="0" algn="just">
              <a:lnSpc>
                <a:spcPct val="120000"/>
              </a:lnSpc>
              <a:buNone/>
            </a:pPr>
            <a:r>
              <a:rPr lang="zh-CN" altLang="en-US" sz="2000" dirty="0"/>
              <a:t>module.exports = {   </a:t>
            </a:r>
          </a:p>
          <a:p>
            <a:pPr marL="0" indent="0" algn="just">
              <a:lnSpc>
                <a:spcPct val="120000"/>
              </a:lnSpc>
              <a:buNone/>
            </a:pPr>
            <a:r>
              <a:rPr lang="zh-CN" altLang="en-US" sz="2000" dirty="0"/>
              <a:t>    devtool: 'eval-source-map',   </a:t>
            </a:r>
          </a:p>
          <a:p>
            <a:pPr marL="0" indent="0" algn="just">
              <a:lnSpc>
                <a:spcPct val="120000"/>
              </a:lnSpc>
              <a:buNone/>
            </a:pPr>
            <a:r>
              <a:rPr lang="zh-CN" altLang="en-US" sz="2000" dirty="0"/>
              <a:t>    entry: __dirname + "/app/main.js",   </a:t>
            </a:r>
          </a:p>
          <a:p>
            <a:pPr marL="0" indent="0" algn="just">
              <a:lnSpc>
                <a:spcPct val="120000"/>
              </a:lnSpc>
              <a:buNone/>
            </a:pPr>
            <a:r>
              <a:rPr lang="zh-CN" altLang="en-US" sz="2000" dirty="0"/>
              <a:t>    output: {     </a:t>
            </a:r>
          </a:p>
          <a:p>
            <a:pPr marL="0" indent="0" algn="just">
              <a:lnSpc>
                <a:spcPct val="120000"/>
              </a:lnSpc>
              <a:buNone/>
            </a:pPr>
            <a:r>
              <a:rPr lang="zh-CN" altLang="en-US" sz="2000" dirty="0"/>
              <a:t>        path: __dirname + "/public",     </a:t>
            </a:r>
          </a:p>
          <a:p>
            <a:pPr marL="0" indent="0" algn="just">
              <a:lnSpc>
                <a:spcPct val="120000"/>
              </a:lnSpc>
              <a:buNone/>
            </a:pPr>
            <a:r>
              <a:rPr lang="zh-CN" altLang="en-US" sz="2000" dirty="0"/>
              <a:t>        filename: "bundle.js" </a:t>
            </a:r>
          </a:p>
          <a:p>
            <a:pPr marL="0" indent="0" algn="just">
              <a:lnSpc>
                <a:spcPct val="120000"/>
              </a:lnSpc>
              <a:buNone/>
            </a:pPr>
            <a:r>
              <a:rPr lang="zh-CN" altLang="en-US" sz="2000" dirty="0"/>
              <a:t>    },   </a:t>
            </a:r>
          </a:p>
          <a:p>
            <a:pPr marL="0" indent="0" algn="just">
              <a:lnSpc>
                <a:spcPct val="120000"/>
              </a:lnSpc>
              <a:buNone/>
            </a:pPr>
            <a:r>
              <a:rPr lang="zh-CN" altLang="en-US" sz="2000" dirty="0"/>
              <a:t>    devServer: {     </a:t>
            </a:r>
          </a:p>
          <a:p>
            <a:pPr marL="0" indent="0" algn="just">
              <a:lnSpc>
                <a:spcPct val="120000"/>
              </a:lnSpc>
              <a:buNone/>
            </a:pPr>
            <a:r>
              <a:rPr lang="zh-CN" altLang="en-US" sz="2000" dirty="0"/>
              <a:t>        contentBase: "./public",//本地服务器所加载的页面所在的目录</a:t>
            </a:r>
          </a:p>
          <a:p>
            <a:pPr marL="0" indent="0" algn="just">
              <a:lnSpc>
                <a:spcPct val="120000"/>
              </a:lnSpc>
              <a:buNone/>
            </a:pPr>
            <a:r>
              <a:rPr lang="zh-CN" altLang="en-US" sz="2000" dirty="0"/>
              <a:t>        colors: true,//终端中输出结果为彩色     </a:t>
            </a:r>
          </a:p>
          <a:p>
            <a:pPr marL="0" indent="0" algn="just">
              <a:lnSpc>
                <a:spcPct val="120000"/>
              </a:lnSpc>
              <a:buNone/>
            </a:pPr>
            <a:r>
              <a:rPr lang="zh-CN" altLang="en-US" sz="2000" dirty="0"/>
              <a:t>        historyApiFallback: true,//不跳转     </a:t>
            </a:r>
          </a:p>
          <a:p>
            <a:pPr marL="0" indent="0" algn="just">
              <a:lnSpc>
                <a:spcPct val="120000"/>
              </a:lnSpc>
              <a:buNone/>
            </a:pPr>
            <a:r>
              <a:rPr lang="zh-CN" altLang="en-US" sz="2000" dirty="0"/>
              <a:t>        inline: true//实时刷新 </a:t>
            </a:r>
          </a:p>
          <a:p>
            <a:pPr marL="0" indent="0" algn="just">
              <a:lnSpc>
                <a:spcPct val="120000"/>
              </a:lnSpc>
              <a:buNone/>
            </a:pPr>
            <a:r>
              <a:rPr lang="zh-CN" altLang="en-US" sz="2000" dirty="0"/>
              <a:t>    } </a:t>
            </a:r>
          </a:p>
          <a:p>
            <a:pPr marL="0" indent="0" algn="just">
              <a:lnSpc>
                <a:spcPct val="120000"/>
              </a:lnSpc>
              <a:buNone/>
            </a:pPr>
            <a:r>
              <a:rPr lang="zh-CN" altLang="en-US" sz="2000" dirty="0"/>
              <a:t>}</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0A0D5-D7DF-4DD8-96A6-6DBBB3E30930}"/>
              </a:ext>
            </a:extLst>
          </p:cNvPr>
          <p:cNvSpPr>
            <a:spLocks noGrp="1"/>
          </p:cNvSpPr>
          <p:nvPr>
            <p:ph type="title"/>
          </p:nvPr>
        </p:nvSpPr>
        <p:spPr/>
        <p:txBody>
          <a:bodyPr>
            <a:normAutofit fontScale="90000"/>
          </a:bodyPr>
          <a:lstStyle/>
          <a:p>
            <a:r>
              <a:rPr lang="en-US" altLang="zh-CN" dirty="0"/>
              <a:t>.</a:t>
            </a:r>
            <a:r>
              <a:rPr lang="en-US" altLang="zh-CN" dirty="0" err="1"/>
              <a:t>resolve.extensions</a:t>
            </a:r>
            <a:r>
              <a:rPr lang="zh-CN" altLang="en-US" dirty="0"/>
              <a:t>详细说明</a:t>
            </a:r>
          </a:p>
        </p:txBody>
      </p:sp>
      <p:sp>
        <p:nvSpPr>
          <p:cNvPr id="3" name="内容占位符 2">
            <a:extLst>
              <a:ext uri="{FF2B5EF4-FFF2-40B4-BE49-F238E27FC236}">
                <a16:creationId xmlns:a16="http://schemas.microsoft.com/office/drawing/2014/main" id="{563835D3-3727-4323-9F99-9C739E47D6CD}"/>
              </a:ext>
            </a:extLst>
          </p:cNvPr>
          <p:cNvSpPr>
            <a:spLocks noGrp="1"/>
          </p:cNvSpPr>
          <p:nvPr>
            <p:ph idx="1"/>
          </p:nvPr>
        </p:nvSpPr>
        <p:spPr/>
        <p:txBody>
          <a:bodyPr/>
          <a:lstStyle/>
          <a:p>
            <a:pPr marL="0" indent="0">
              <a:buNone/>
            </a:pPr>
            <a:r>
              <a:rPr lang="zh-CN" altLang="en-US" dirty="0"/>
              <a:t>（</a:t>
            </a:r>
            <a:r>
              <a:rPr lang="en-US" altLang="zh-CN" dirty="0"/>
              <a:t>1</a:t>
            </a:r>
            <a:r>
              <a:rPr lang="zh-CN" altLang="en-US" dirty="0"/>
              <a:t>）</a:t>
            </a:r>
            <a:r>
              <a:rPr lang="en-US" altLang="zh-CN" dirty="0" err="1"/>
              <a:t>resolve.extensions</a:t>
            </a:r>
            <a:r>
              <a:rPr lang="zh-CN" altLang="en-US" dirty="0"/>
              <a:t>并不是必须配置的，当不配置时，会使用默认值</a:t>
            </a:r>
            <a:br>
              <a:rPr lang="zh-CN" altLang="en-US" dirty="0"/>
            </a:br>
            <a:r>
              <a:rPr lang="zh-CN" altLang="en-US" dirty="0"/>
              <a:t>　　　　</a:t>
            </a:r>
            <a:r>
              <a:rPr lang="en-US" altLang="zh-CN" dirty="0"/>
              <a:t>["", ".webpack.js", ".web.js", ".</a:t>
            </a:r>
            <a:r>
              <a:rPr lang="en-US" altLang="zh-CN" dirty="0" err="1"/>
              <a:t>js</a:t>
            </a:r>
            <a:r>
              <a:rPr lang="en-US" altLang="zh-CN" dirty="0"/>
              <a:t>"]</a:t>
            </a:r>
            <a:r>
              <a:rPr lang="zh-CN" altLang="en-US" dirty="0"/>
              <a:t>，当手动为</a:t>
            </a:r>
            <a:r>
              <a:rPr lang="en-US" altLang="zh-CN" dirty="0" err="1"/>
              <a:t>resolve.extensions</a:t>
            </a:r>
            <a:r>
              <a:rPr lang="zh-CN" altLang="en-US" dirty="0"/>
              <a:t>设置值，</a:t>
            </a:r>
            <a:br>
              <a:rPr lang="zh-CN" altLang="en-US" dirty="0"/>
            </a:br>
            <a:r>
              <a:rPr lang="zh-CN" altLang="en-US" dirty="0"/>
              <a:t>　　　　它的默认值会被覆盖</a:t>
            </a:r>
            <a:br>
              <a:rPr lang="zh-CN" altLang="en-US" dirty="0"/>
            </a:br>
            <a:r>
              <a:rPr lang="zh-CN" altLang="en-US" dirty="0"/>
              <a:t>　　　　（</a:t>
            </a:r>
            <a:r>
              <a:rPr lang="en-US" altLang="zh-CN" dirty="0"/>
              <a:t>2</a:t>
            </a:r>
            <a:r>
              <a:rPr lang="zh-CN" altLang="en-US" dirty="0"/>
              <a:t>）如果你想要每个模块都能够按照它们自己扩展名正确的被解析，要在数组中添加一个空字符串。</a:t>
            </a:r>
            <a:br>
              <a:rPr lang="zh-CN" altLang="en-US" dirty="0"/>
            </a:br>
            <a:r>
              <a:rPr lang="zh-CN" altLang="en-US" dirty="0"/>
              <a:t>　　　　（</a:t>
            </a:r>
            <a:r>
              <a:rPr lang="en-US" altLang="zh-CN" dirty="0"/>
              <a:t>3</a:t>
            </a:r>
            <a:r>
              <a:rPr lang="zh-CN" altLang="en-US" dirty="0"/>
              <a:t>）如果你想请求一个</a:t>
            </a:r>
            <a:r>
              <a:rPr lang="en-US" altLang="zh-CN" dirty="0" err="1"/>
              <a:t>js</a:t>
            </a:r>
            <a:r>
              <a:rPr lang="zh-CN" altLang="en-US" dirty="0"/>
              <a:t>文件但是在请求时不带扩展（如：</a:t>
            </a:r>
            <a:r>
              <a:rPr lang="en-US" altLang="zh-CN" dirty="0"/>
              <a:t>require('</a:t>
            </a:r>
            <a:r>
              <a:rPr lang="en-US" altLang="zh-CN" dirty="0" err="1"/>
              <a:t>somecode</a:t>
            </a:r>
            <a:r>
              <a:rPr lang="en-US" altLang="zh-CN" dirty="0"/>
              <a:t>')</a:t>
            </a:r>
            <a:r>
              <a:rPr lang="zh-CN" altLang="en-US" dirty="0"/>
              <a:t>）</a:t>
            </a:r>
            <a:r>
              <a:rPr lang="en-US" altLang="zh-CN" dirty="0"/>
              <a:t>,</a:t>
            </a:r>
            <a:r>
              <a:rPr lang="zh-CN" altLang="en-US" dirty="0"/>
              <a:t>那么就需要</a:t>
            </a:r>
            <a:br>
              <a:rPr lang="zh-CN" altLang="en-US" dirty="0"/>
            </a:br>
            <a:r>
              <a:rPr lang="zh-CN" altLang="en-US" dirty="0"/>
              <a:t>　　　　将</a:t>
            </a:r>
            <a:r>
              <a:rPr lang="en-US" altLang="zh-CN" dirty="0"/>
              <a:t>'.</a:t>
            </a:r>
            <a:r>
              <a:rPr lang="en-US" altLang="zh-CN" dirty="0" err="1"/>
              <a:t>js</a:t>
            </a:r>
            <a:r>
              <a:rPr lang="en-US" altLang="zh-CN" dirty="0"/>
              <a:t>'</a:t>
            </a:r>
            <a:r>
              <a:rPr lang="zh-CN" altLang="en-US" dirty="0"/>
              <a:t>添加到数组中。其他文件一样</a:t>
            </a:r>
            <a:endParaRPr lang="en-US" altLang="zh-CN" dirty="0"/>
          </a:p>
          <a:p>
            <a:pPr marL="0" indent="0">
              <a:buNone/>
            </a:pPr>
            <a:endParaRPr lang="zh-CN" altLang="en-US" dirty="0"/>
          </a:p>
        </p:txBody>
      </p:sp>
    </p:spTree>
    <p:extLst>
      <p:ext uri="{BB962C8B-B14F-4D97-AF65-F5344CB8AC3E}">
        <p14:creationId xmlns:p14="http://schemas.microsoft.com/office/powerpoint/2010/main" val="35825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rPr>
              <a:t>webpack的优点</a:t>
            </a:r>
          </a:p>
        </p:txBody>
      </p:sp>
      <p:sp>
        <p:nvSpPr>
          <p:cNvPr id="3" name="内容占位符 2"/>
          <p:cNvSpPr>
            <a:spLocks noGrp="1"/>
          </p:cNvSpPr>
          <p:nvPr>
            <p:ph idx="1"/>
            <p:custDataLst>
              <p:tags r:id="rId3"/>
            </p:custDataLst>
          </p:nvPr>
        </p:nvSpPr>
        <p:spPr/>
        <p:txBody>
          <a:bodyPr>
            <a:normAutofit/>
          </a:bodyPr>
          <a:lstStyle/>
          <a:p>
            <a:pPr algn="just">
              <a:lnSpc>
                <a:spcPct val="120000"/>
              </a:lnSpc>
            </a:pPr>
            <a:r>
              <a:rPr lang="zh-CN" altLang="en-US" sz="2000" dirty="0"/>
              <a:t>代码分割（code splitting），在开发过程中，webpack允许我们将代码按照不同职能分割成不同模块进行开发，并且在加载中可以按需加载，减少加载时间。</a:t>
            </a:r>
          </a:p>
          <a:p>
            <a:pPr algn="just">
              <a:lnSpc>
                <a:spcPct val="120000"/>
              </a:lnSpc>
            </a:pPr>
            <a:r>
              <a:rPr lang="zh-CN" altLang="en-US" sz="2000" dirty="0"/>
              <a:t>插件化，webpack提供了丰富的插件接口，通过配置不同的插件，可以实现我们想要的效果，非常灵活。</a:t>
            </a:r>
          </a:p>
          <a:p>
            <a:pPr algn="just">
              <a:lnSpc>
                <a:spcPct val="120000"/>
              </a:lnSpc>
            </a:pPr>
            <a:r>
              <a:rPr lang="zh-CN" altLang="en-US" sz="2000" dirty="0"/>
              <a:t>装载机制，webpack中，我们可以通过提供的loaders预处理项目文件，包括js、css、html、image等。</a:t>
            </a:r>
          </a:p>
          <a:p>
            <a:pPr algn="just">
              <a:lnSpc>
                <a:spcPct val="120000"/>
              </a:lnSpc>
            </a:pPr>
            <a:r>
              <a:rPr lang="zh-CN" altLang="en-US" sz="2000" dirty="0"/>
              <a:t>高性能，webpack使用异步I/O流加载模块，并具有多个缓存级别，在渐进式编译中，速度表现很棒。</a:t>
            </a:r>
          </a:p>
          <a:p>
            <a:pPr algn="just">
              <a:lnSpc>
                <a:spcPct val="120000"/>
              </a:lnSpc>
            </a:pPr>
            <a:r>
              <a:rPr lang="zh-CN" altLang="en-US" sz="2000" dirty="0"/>
              <a:t>开发方便，weback提供sourceMap和sourceUrl,方便开发者定位调试，并且通过中间件可以实现项目的热更新，这个在开发中很有作用。</a:t>
            </a:r>
          </a:p>
          <a:p>
            <a:pPr algn="just">
              <a:lnSpc>
                <a:spcPct val="120000"/>
              </a:lnSpc>
            </a:pPr>
            <a:endParaRPr lang="zh-CN" altLang="en-US" sz="2000" dirty="0"/>
          </a:p>
          <a:p>
            <a:pPr algn="just">
              <a:lnSpc>
                <a:spcPct val="120000"/>
              </a:lnSpc>
            </a:pPr>
            <a:endParaRPr lang="zh-CN" altLang="en-US" sz="2000"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58183-AF8F-48D3-9A2D-77A45DE4F466}"/>
              </a:ext>
            </a:extLst>
          </p:cNvPr>
          <p:cNvSpPr>
            <a:spLocks noGrp="1"/>
          </p:cNvSpPr>
          <p:nvPr>
            <p:ph type="title"/>
          </p:nvPr>
        </p:nvSpPr>
        <p:spPr>
          <a:xfrm>
            <a:off x="2527921" y="365126"/>
            <a:ext cx="7133926" cy="792556"/>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138EC270-8980-4047-BABF-8FBAE7C48CB2}"/>
              </a:ext>
            </a:extLst>
          </p:cNvPr>
          <p:cNvSpPr>
            <a:spLocks noGrp="1"/>
          </p:cNvSpPr>
          <p:nvPr>
            <p:ph idx="1"/>
          </p:nvPr>
        </p:nvSpPr>
        <p:spPr>
          <a:xfrm>
            <a:off x="838200" y="1417739"/>
            <a:ext cx="10515600" cy="4759224"/>
          </a:xfrm>
        </p:spPr>
        <p:txBody>
          <a:bodyPr>
            <a:normAutofit lnSpcReduction="10000"/>
          </a:bodyPr>
          <a:lstStyle/>
          <a:p>
            <a:r>
              <a:rPr lang="en-US" altLang="zh-CN" dirty="0"/>
              <a:t>8.</a:t>
            </a:r>
            <a:r>
              <a:rPr lang="zh-CN" altLang="en-US" dirty="0"/>
              <a:t>补充</a:t>
            </a:r>
          </a:p>
          <a:p>
            <a:r>
              <a:rPr lang="zh-CN" altLang="en-US" dirty="0"/>
              <a:t>　　　　（</a:t>
            </a:r>
            <a:r>
              <a:rPr lang="en-US" altLang="zh-CN" dirty="0"/>
              <a:t>1</a:t>
            </a:r>
            <a:r>
              <a:rPr lang="zh-CN" altLang="en-US" dirty="0"/>
              <a:t>）当设置了配置文件后，在命令行中输入</a:t>
            </a:r>
            <a:r>
              <a:rPr lang="en-US" altLang="zh-CN" dirty="0" err="1"/>
              <a:t>webpack</a:t>
            </a:r>
            <a:r>
              <a:rPr lang="zh-CN" altLang="en-US" dirty="0"/>
              <a:t>就可按照默认配置文件中的配置项打包模块了。</a:t>
            </a:r>
          </a:p>
          <a:p>
            <a:r>
              <a:rPr lang="zh-CN" altLang="en-US" dirty="0"/>
              <a:t>　　　　（</a:t>
            </a:r>
            <a:r>
              <a:rPr lang="en-US" altLang="zh-CN" dirty="0"/>
              <a:t>2</a:t>
            </a:r>
            <a:r>
              <a:rPr lang="zh-CN" altLang="en-US" dirty="0"/>
              <a:t>）设置多个</a:t>
            </a:r>
            <a:r>
              <a:rPr lang="en-US" altLang="zh-CN" dirty="0" err="1"/>
              <a:t>webpack</a:t>
            </a:r>
            <a:r>
              <a:rPr lang="zh-CN" altLang="en-US" dirty="0"/>
              <a:t>配置文件。</a:t>
            </a:r>
            <a:r>
              <a:rPr lang="en-US" altLang="zh-CN" dirty="0" err="1"/>
              <a:t>webpack</a:t>
            </a:r>
            <a:r>
              <a:rPr lang="zh-CN" altLang="en-US" dirty="0"/>
              <a:t>默认的配置文件是</a:t>
            </a:r>
            <a:r>
              <a:rPr lang="en-US" altLang="zh-CN" dirty="0"/>
              <a:t>webpack.config.js,</a:t>
            </a:r>
            <a:r>
              <a:rPr lang="zh-CN" altLang="en-US" dirty="0"/>
              <a:t>当在命令行中输入</a:t>
            </a:r>
            <a:r>
              <a:rPr lang="en-US" altLang="zh-CN" dirty="0" err="1"/>
              <a:t>webpack</a:t>
            </a:r>
            <a:r>
              <a:rPr lang="zh-CN" altLang="en-US" dirty="0"/>
              <a:t>时默认找的是　　　　　　　　　　</a:t>
            </a:r>
            <a:r>
              <a:rPr lang="en-US" altLang="zh-CN" dirty="0"/>
              <a:t>webpack.config.js</a:t>
            </a:r>
            <a:r>
              <a:rPr lang="zh-CN" altLang="en-US" dirty="0"/>
              <a:t>。通过在</a:t>
            </a:r>
            <a:r>
              <a:rPr lang="en-US" altLang="zh-CN" dirty="0" err="1"/>
              <a:t>package.json</a:t>
            </a:r>
            <a:r>
              <a:rPr lang="zh-CN" altLang="en-US" dirty="0"/>
              <a:t>的</a:t>
            </a:r>
            <a:r>
              <a:rPr lang="en-US" altLang="zh-CN" dirty="0"/>
              <a:t>scripts</a:t>
            </a:r>
            <a:r>
              <a:rPr lang="zh-CN" altLang="en-US" dirty="0"/>
              <a:t>中添加例如</a:t>
            </a:r>
            <a:br>
              <a:rPr lang="zh-CN" altLang="en-US" dirty="0"/>
            </a:br>
            <a:r>
              <a:rPr lang="zh-CN" altLang="en-US" dirty="0"/>
              <a:t>　　　　</a:t>
            </a:r>
            <a:r>
              <a:rPr lang="en-US" altLang="zh-CN" dirty="0"/>
              <a:t>"start-html":"</a:t>
            </a:r>
            <a:r>
              <a:rPr lang="en-US" altLang="zh-CN" dirty="0" err="1"/>
              <a:t>webpack</a:t>
            </a:r>
            <a:r>
              <a:rPr lang="en-US" altLang="zh-CN" dirty="0"/>
              <a:t> --config webpack.html.config.js"</a:t>
            </a:r>
            <a:br>
              <a:rPr lang="en-US" altLang="zh-CN" dirty="0"/>
            </a:br>
            <a:r>
              <a:rPr lang="zh-CN" altLang="en-US" dirty="0"/>
              <a:t>　　　　在命令行中输入</a:t>
            </a:r>
            <a:r>
              <a:rPr lang="en-US" altLang="zh-CN" dirty="0" err="1"/>
              <a:t>npm</a:t>
            </a:r>
            <a:r>
              <a:rPr lang="en-US" altLang="zh-CN" dirty="0"/>
              <a:t> run start-html</a:t>
            </a:r>
            <a:r>
              <a:rPr lang="zh-CN" altLang="en-US" dirty="0"/>
              <a:t>查找的就是</a:t>
            </a:r>
            <a:r>
              <a:rPr lang="en-US" altLang="zh-CN" dirty="0"/>
              <a:t>webpack.html.config.js</a:t>
            </a:r>
            <a:r>
              <a:rPr lang="zh-CN" altLang="en-US" dirty="0"/>
              <a:t>，通过这种方式可以实现不同的配置文件</a:t>
            </a:r>
            <a:endParaRPr lang="en-US" altLang="zh-CN" dirty="0"/>
          </a:p>
          <a:p>
            <a:r>
              <a:rPr lang="en-US" altLang="zh-CN" dirty="0"/>
              <a:t>http://www.css88.com/doc/webpack/plugins/commons-chunk-plugin/</a:t>
            </a:r>
            <a:endParaRPr lang="zh-CN" altLang="en-US" dirty="0"/>
          </a:p>
          <a:p>
            <a:pPr marL="0" indent="0">
              <a:buNone/>
            </a:pPr>
            <a:endParaRPr lang="zh-CN" altLang="en-US" dirty="0"/>
          </a:p>
        </p:txBody>
      </p:sp>
    </p:spTree>
    <p:extLst>
      <p:ext uri="{BB962C8B-B14F-4D97-AF65-F5344CB8AC3E}">
        <p14:creationId xmlns:p14="http://schemas.microsoft.com/office/powerpoint/2010/main" val="1740627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B03D7-DC2A-4952-8FCB-F94109E1A1AD}"/>
              </a:ext>
            </a:extLst>
          </p:cNvPr>
          <p:cNvSpPr>
            <a:spLocks noGrp="1"/>
          </p:cNvSpPr>
          <p:nvPr>
            <p:ph type="title"/>
          </p:nvPr>
        </p:nvSpPr>
        <p:spPr/>
        <p:txBody>
          <a:bodyPr/>
          <a:lstStyle/>
          <a:p>
            <a:r>
              <a:rPr lang="zh-CN" altLang="en-US" dirty="0"/>
              <a:t>简单配置</a:t>
            </a:r>
          </a:p>
        </p:txBody>
      </p:sp>
      <p:pic>
        <p:nvPicPr>
          <p:cNvPr id="5" name="内容占位符 4">
            <a:extLst>
              <a:ext uri="{FF2B5EF4-FFF2-40B4-BE49-F238E27FC236}">
                <a16:creationId xmlns:a16="http://schemas.microsoft.com/office/drawing/2014/main" id="{C2523060-F7EE-4794-B97E-E88220AF74D9}"/>
              </a:ext>
            </a:extLst>
          </p:cNvPr>
          <p:cNvPicPr>
            <a:picLocks noGrp="1" noChangeAspect="1"/>
          </p:cNvPicPr>
          <p:nvPr>
            <p:ph idx="1"/>
          </p:nvPr>
        </p:nvPicPr>
        <p:blipFill>
          <a:blip r:embed="rId2"/>
          <a:stretch>
            <a:fillRect/>
          </a:stretch>
        </p:blipFill>
        <p:spPr>
          <a:xfrm>
            <a:off x="2928936" y="1825625"/>
            <a:ext cx="6334128" cy="4351338"/>
          </a:xfrm>
          <a:prstGeom prst="rect">
            <a:avLst/>
          </a:prstGeom>
        </p:spPr>
      </p:pic>
    </p:spTree>
    <p:extLst>
      <p:ext uri="{BB962C8B-B14F-4D97-AF65-F5344CB8AC3E}">
        <p14:creationId xmlns:p14="http://schemas.microsoft.com/office/powerpoint/2010/main" val="76327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p:txBody>
          <a:bodyPr/>
          <a:lstStyle/>
          <a:p>
            <a:r>
              <a:rPr lang="en-US" altLang="zh-CN"/>
              <a:t>THANKS FOR WATCHING</a:t>
            </a:r>
          </a:p>
        </p:txBody>
      </p:sp>
    </p:spTree>
    <p:custDataLst>
      <p:tags r:id="rId2"/>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dirty="0">
                <a:solidFill>
                  <a:schemeClr val="tx1"/>
                </a:solidFill>
              </a:rPr>
              <a:t>webpack(3.10.0)</a:t>
            </a: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en-US" altLang="zh-CN" sz="2000" dirty="0"/>
              <a:t>webpack</a:t>
            </a:r>
            <a:r>
              <a:rPr lang="zh-CN" altLang="en-US" sz="2000" dirty="0"/>
              <a:t>它是高度可配置的，在开始前你需要先理解四个核心概念：</a:t>
            </a:r>
          </a:p>
          <a:p>
            <a:pPr marL="0" indent="0" algn="just">
              <a:lnSpc>
                <a:spcPct val="120000"/>
              </a:lnSpc>
              <a:buNone/>
            </a:pPr>
            <a:endParaRPr lang="zh-CN" altLang="en-US" sz="2000" dirty="0"/>
          </a:p>
          <a:p>
            <a:pPr marL="0" indent="0" algn="just">
              <a:lnSpc>
                <a:spcPct val="120000"/>
              </a:lnSpc>
              <a:buNone/>
            </a:pPr>
            <a:r>
              <a:rPr lang="zh-CN" altLang="en-US" sz="2000" dirty="0"/>
              <a:t>入口(entry)</a:t>
            </a:r>
          </a:p>
          <a:p>
            <a:pPr marL="0" indent="0" algn="just">
              <a:lnSpc>
                <a:spcPct val="120000"/>
              </a:lnSpc>
              <a:buNone/>
            </a:pPr>
            <a:r>
              <a:rPr lang="zh-CN" altLang="en-US" sz="2000" dirty="0"/>
              <a:t>输出(output)</a:t>
            </a:r>
          </a:p>
          <a:p>
            <a:pPr marL="0" indent="0" algn="just">
              <a:lnSpc>
                <a:spcPct val="120000"/>
              </a:lnSpc>
              <a:buNone/>
            </a:pPr>
            <a:r>
              <a:rPr lang="zh-CN" altLang="en-US" sz="2000" dirty="0"/>
              <a:t>loader</a:t>
            </a:r>
          </a:p>
          <a:p>
            <a:pPr marL="0" indent="0" algn="just">
              <a:lnSpc>
                <a:spcPct val="120000"/>
              </a:lnSpc>
              <a:buNone/>
            </a:pPr>
            <a:r>
              <a:rPr lang="zh-CN" altLang="en-US" sz="2000" dirty="0"/>
              <a:t>插件(plugins)</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2527935" y="365125"/>
            <a:ext cx="7134225" cy="1067435"/>
          </a:xfrm>
        </p:spPr>
        <p:txBody>
          <a:bodyPr vert="horz" wrap="square" lIns="91440" tIns="45720" rIns="91440" bIns="45720" rtlCol="0" anchor="ctr">
            <a:normAutofit/>
          </a:bodyPr>
          <a:lstStyle/>
          <a:p>
            <a:r>
              <a:rPr lang="en-US" altLang="zh-CN" dirty="0">
                <a:solidFill>
                  <a:schemeClr val="tx1"/>
                </a:solidFill>
              </a:rPr>
              <a:t>webpack</a:t>
            </a:r>
          </a:p>
        </p:txBody>
      </p:sp>
      <p:sp>
        <p:nvSpPr>
          <p:cNvPr id="3" name="内容占位符 2"/>
          <p:cNvSpPr>
            <a:spLocks noGrp="1"/>
          </p:cNvSpPr>
          <p:nvPr>
            <p:ph idx="1"/>
            <p:custDataLst>
              <p:tags r:id="rId3"/>
            </p:custDataLst>
          </p:nvPr>
        </p:nvSpPr>
        <p:spPr>
          <a:xfrm>
            <a:off x="838200" y="1431925"/>
            <a:ext cx="10515600" cy="4745355"/>
          </a:xfrm>
        </p:spPr>
        <p:txBody>
          <a:bodyPr>
            <a:normAutofit/>
          </a:bodyPr>
          <a:lstStyle/>
          <a:p>
            <a:pPr marL="0" indent="0" algn="just">
              <a:lnSpc>
                <a:spcPct val="120000"/>
              </a:lnSpc>
              <a:buNone/>
            </a:pPr>
            <a:r>
              <a:rPr lang="zh-CN" altLang="en-US" sz="2000" dirty="0"/>
              <a:t>安装</a:t>
            </a:r>
          </a:p>
          <a:p>
            <a:pPr marL="0" indent="0" algn="just">
              <a:lnSpc>
                <a:spcPct val="120000"/>
              </a:lnSpc>
              <a:buNone/>
            </a:pPr>
            <a:endParaRPr lang="zh-CN" altLang="en-US" sz="2000" dirty="0"/>
          </a:p>
          <a:p>
            <a:pPr marL="0" indent="0" algn="just">
              <a:lnSpc>
                <a:spcPct val="120000"/>
              </a:lnSpc>
              <a:buNone/>
            </a:pPr>
            <a:r>
              <a:rPr lang="zh-CN" altLang="en-US" sz="2000" dirty="0"/>
              <a:t>Webpack可以使用npm安装，新建一个空的练习文件夹（此处命名为webpack sample project），在终端中转到该文件夹后执行下述指令就可以完成安装。</a:t>
            </a:r>
          </a:p>
          <a:p>
            <a:pPr marL="0" indent="0" algn="just">
              <a:lnSpc>
                <a:spcPct val="120000"/>
              </a:lnSpc>
              <a:buNone/>
            </a:pPr>
            <a:endParaRPr lang="zh-CN" altLang="en-US" sz="2000" dirty="0"/>
          </a:p>
          <a:p>
            <a:pPr marL="0" indent="0" algn="just">
              <a:lnSpc>
                <a:spcPct val="120000"/>
              </a:lnSpc>
              <a:buNone/>
            </a:pPr>
            <a:r>
              <a:rPr lang="zh-CN" altLang="en-US" sz="2000" dirty="0"/>
              <a:t>//全局安装</a:t>
            </a:r>
          </a:p>
          <a:p>
            <a:pPr marL="0" indent="0" algn="just">
              <a:lnSpc>
                <a:spcPct val="120000"/>
              </a:lnSpc>
              <a:buNone/>
            </a:pPr>
            <a:r>
              <a:rPr lang="zh-CN" altLang="en-US" sz="2000" dirty="0"/>
              <a:t>npm install -g webpack</a:t>
            </a:r>
          </a:p>
          <a:p>
            <a:pPr marL="0" indent="0" algn="just">
              <a:lnSpc>
                <a:spcPct val="120000"/>
              </a:lnSpc>
              <a:buNone/>
            </a:pPr>
            <a:r>
              <a:rPr lang="zh-CN" altLang="en-US" sz="2000" dirty="0"/>
              <a:t>//安装到你的项目目录</a:t>
            </a:r>
          </a:p>
          <a:p>
            <a:pPr marL="0" indent="0" algn="just">
              <a:lnSpc>
                <a:spcPct val="120000"/>
              </a:lnSpc>
              <a:buNone/>
            </a:pPr>
            <a:r>
              <a:rPr lang="zh-CN" altLang="en-US" sz="2000" dirty="0"/>
              <a:t>npm install --save-dev webpack</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dirty="0">
                <a:solidFill>
                  <a:schemeClr val="tx1"/>
                </a:solidFill>
              </a:rPr>
              <a:t>webpack</a:t>
            </a:r>
          </a:p>
        </p:txBody>
      </p:sp>
      <p:sp>
        <p:nvSpPr>
          <p:cNvPr id="3" name="内容占位符 2"/>
          <p:cNvSpPr>
            <a:spLocks noGrp="1"/>
          </p:cNvSpPr>
          <p:nvPr>
            <p:ph idx="1"/>
            <p:custDataLst>
              <p:tags r:id="rId3"/>
            </p:custDataLst>
          </p:nvPr>
        </p:nvSpPr>
        <p:spPr/>
        <p:txBody>
          <a:bodyPr>
            <a:normAutofit lnSpcReduction="10000"/>
          </a:bodyPr>
          <a:lstStyle/>
          <a:p>
            <a:pPr marL="0" indent="0" algn="just">
              <a:lnSpc>
                <a:spcPct val="120000"/>
              </a:lnSpc>
              <a:buNone/>
            </a:pPr>
            <a:r>
              <a:rPr lang="zh-CN" altLang="en-US" sz="2000" dirty="0"/>
              <a:t>正式使用Webpack前的准备</a:t>
            </a:r>
          </a:p>
          <a:p>
            <a:pPr marL="0" indent="0" algn="just">
              <a:lnSpc>
                <a:spcPct val="120000"/>
              </a:lnSpc>
              <a:buNone/>
            </a:pPr>
            <a:endParaRPr lang="zh-CN" altLang="en-US" sz="2000" dirty="0"/>
          </a:p>
          <a:p>
            <a:pPr marL="0" indent="0" algn="just">
              <a:lnSpc>
                <a:spcPct val="120000"/>
              </a:lnSpc>
              <a:buNone/>
            </a:pPr>
            <a:r>
              <a:rPr lang="zh-CN" altLang="en-US" sz="2000" dirty="0"/>
              <a:t>1</a:t>
            </a:r>
            <a:r>
              <a:rPr lang="en-US" altLang="zh-CN" sz="2000" dirty="0"/>
              <a:t>,</a:t>
            </a:r>
            <a:r>
              <a:rPr lang="zh-CN" altLang="en-US" sz="2000" dirty="0"/>
              <a:t>文件夹中创建一个package.json文件，这是一个标准的npm说明文件，里面蕴含了丰富的信息，包括当前项目的依赖模块，自定义的脚本任务等等。在终端中使用npm init命令可以自动创建这个package.json文件</a:t>
            </a:r>
          </a:p>
          <a:p>
            <a:pPr marL="0" indent="0" algn="just">
              <a:lnSpc>
                <a:spcPct val="120000"/>
              </a:lnSpc>
              <a:buNone/>
            </a:pPr>
            <a:endParaRPr lang="zh-CN" altLang="en-US" sz="2000" dirty="0"/>
          </a:p>
          <a:p>
            <a:pPr marL="0" indent="0" algn="just">
              <a:lnSpc>
                <a:spcPct val="120000"/>
              </a:lnSpc>
              <a:buNone/>
            </a:pPr>
            <a:r>
              <a:rPr lang="zh-CN" altLang="en-US" sz="2000" dirty="0"/>
              <a:t>npm init</a:t>
            </a:r>
          </a:p>
          <a:p>
            <a:pPr marL="0" indent="0" algn="just">
              <a:lnSpc>
                <a:spcPct val="120000"/>
              </a:lnSpc>
              <a:buNone/>
            </a:pPr>
            <a:r>
              <a:rPr lang="zh-CN" altLang="en-US" sz="2000" dirty="0"/>
              <a:t>1</a:t>
            </a:r>
          </a:p>
          <a:p>
            <a:pPr marL="0" indent="0" algn="just">
              <a:lnSpc>
                <a:spcPct val="120000"/>
              </a:lnSpc>
              <a:buNone/>
            </a:pPr>
            <a:r>
              <a:rPr lang="zh-CN" altLang="en-US" sz="2000" dirty="0"/>
              <a:t>输入这个命令后，终端会问你一系列诸如项目名称，项目描述，作者等信息，不过不用担心，如果你不准备在npm中发布你的模块，这些问题的答案都不重要，回车默认即可。</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dirty="0">
                <a:solidFill>
                  <a:schemeClr val="tx1"/>
                </a:solidFill>
              </a:rPr>
              <a:t>webpack</a:t>
            </a:r>
          </a:p>
        </p:txBody>
      </p:sp>
      <p:sp>
        <p:nvSpPr>
          <p:cNvPr id="3" name="内容占位符 2"/>
          <p:cNvSpPr>
            <a:spLocks noGrp="1"/>
          </p:cNvSpPr>
          <p:nvPr>
            <p:ph idx="1"/>
            <p:custDataLst>
              <p:tags r:id="rId3"/>
            </p:custDataLst>
          </p:nvPr>
        </p:nvSpPr>
        <p:spPr/>
        <p:txBody>
          <a:bodyPr>
            <a:normAutofit fontScale="75000" lnSpcReduction="20000"/>
          </a:bodyPr>
          <a:lstStyle/>
          <a:p>
            <a:pPr marL="0" indent="0" algn="just">
              <a:lnSpc>
                <a:spcPct val="120000"/>
              </a:lnSpc>
              <a:buNone/>
            </a:pPr>
            <a:r>
              <a:rPr lang="zh-CN" altLang="en-US" sz="2000" dirty="0"/>
              <a:t>更快捷的执行打包任务</a:t>
            </a:r>
          </a:p>
          <a:p>
            <a:pPr marL="0" indent="0" algn="just">
              <a:lnSpc>
                <a:spcPct val="120000"/>
              </a:lnSpc>
              <a:buNone/>
            </a:pPr>
            <a:r>
              <a:rPr lang="zh-CN" altLang="en-US" sz="2000" dirty="0"/>
              <a:t>npm可以引导任务执行，对其进行配置后可以使用简单的npm start命令来代替这些繁琐的命令。在package.json中对npm的脚本部分进行相关设置即可，设置方法如下。</a:t>
            </a:r>
          </a:p>
          <a:p>
            <a:pPr marL="0" indent="0" algn="just">
              <a:lnSpc>
                <a:spcPct val="120000"/>
              </a:lnSpc>
              <a:buNone/>
            </a:pPr>
            <a:r>
              <a:rPr lang="zh-CN" altLang="en-US" sz="2000" dirty="0"/>
              <a:t>{ </a:t>
            </a:r>
          </a:p>
          <a:p>
            <a:pPr marL="0" indent="0" algn="just">
              <a:lnSpc>
                <a:spcPct val="120000"/>
              </a:lnSpc>
              <a:buNone/>
            </a:pPr>
            <a:r>
              <a:rPr lang="zh-CN" altLang="en-US" sz="2000" dirty="0"/>
              <a:t>    "name": "webpack-sample-project", </a:t>
            </a:r>
          </a:p>
          <a:p>
            <a:pPr marL="0" indent="0" algn="just">
              <a:lnSpc>
                <a:spcPct val="120000"/>
              </a:lnSpc>
              <a:buNone/>
            </a:pPr>
            <a:r>
              <a:rPr lang="zh-CN" altLang="en-US" sz="2000" dirty="0"/>
              <a:t>    "version": "1.0.0", </a:t>
            </a:r>
          </a:p>
          <a:p>
            <a:pPr marL="0" indent="0" algn="just">
              <a:lnSpc>
                <a:spcPct val="120000"/>
              </a:lnSpc>
              <a:buNone/>
            </a:pPr>
            <a:r>
              <a:rPr lang="zh-CN" altLang="en-US" sz="2000" dirty="0"/>
              <a:t>    "description": "Sample webpack project", </a:t>
            </a:r>
          </a:p>
          <a:p>
            <a:pPr marL="0" indent="0" algn="just">
              <a:lnSpc>
                <a:spcPct val="120000"/>
              </a:lnSpc>
              <a:buNone/>
            </a:pPr>
            <a:r>
              <a:rPr lang="zh-CN" altLang="en-US" sz="2000" dirty="0"/>
              <a:t>    "scripts": { "start": "webpack" //配置的地方就是这里啦，相当于把npm的start命令指向webpack命令 }, </a:t>
            </a:r>
          </a:p>
          <a:p>
            <a:pPr marL="0" indent="0" algn="just">
              <a:lnSpc>
                <a:spcPct val="120000"/>
              </a:lnSpc>
              <a:buNone/>
            </a:pPr>
            <a:r>
              <a:rPr lang="zh-CN" altLang="en-US" sz="2000" dirty="0"/>
              <a:t>    "author": "zhang", </a:t>
            </a:r>
          </a:p>
          <a:p>
            <a:pPr marL="0" indent="0" algn="just">
              <a:lnSpc>
                <a:spcPct val="120000"/>
              </a:lnSpc>
              <a:buNone/>
            </a:pPr>
            <a:r>
              <a:rPr lang="zh-CN" altLang="en-US" sz="2000" dirty="0"/>
              <a:t>    "license": "ISC", </a:t>
            </a:r>
          </a:p>
          <a:p>
            <a:pPr marL="0" indent="0" algn="just">
              <a:lnSpc>
                <a:spcPct val="120000"/>
              </a:lnSpc>
              <a:buNone/>
            </a:pPr>
            <a:r>
              <a:rPr lang="zh-CN" altLang="en-US" sz="2000" dirty="0"/>
              <a:t>    "devDependencies": { "webpack": "^1.12.9" }</a:t>
            </a:r>
          </a:p>
          <a:p>
            <a:pPr marL="0" indent="0" algn="just">
              <a:lnSpc>
                <a:spcPct val="120000"/>
              </a:lnSpc>
              <a:buNone/>
            </a:pPr>
            <a:r>
              <a:rPr lang="zh-CN" altLang="en-US" sz="2000" dirty="0"/>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dirty="0">
                <a:solidFill>
                  <a:schemeClr val="tx1"/>
                </a:solidFill>
              </a:rPr>
              <a:t>webpack</a:t>
            </a:r>
          </a:p>
        </p:txBody>
      </p:sp>
      <p:sp>
        <p:nvSpPr>
          <p:cNvPr id="3" name="内容占位符 2"/>
          <p:cNvSpPr>
            <a:spLocks noGrp="1"/>
          </p:cNvSpPr>
          <p:nvPr>
            <p:ph idx="1"/>
            <p:custDataLst>
              <p:tags r:id="rId3"/>
            </p:custDataLst>
          </p:nvPr>
        </p:nvSpPr>
        <p:spPr/>
        <p:txBody>
          <a:bodyPr>
            <a:normAutofit/>
          </a:bodyPr>
          <a:lstStyle/>
          <a:p>
            <a:pPr marL="0" indent="0" algn="just">
              <a:lnSpc>
                <a:spcPct val="120000"/>
              </a:lnSpc>
              <a:buNone/>
            </a:pPr>
            <a:r>
              <a:rPr lang="zh-CN" altLang="en-US" sz="2000" dirty="0"/>
              <a:t>注： package.json中的脚本部分已经默认在命令前添加了node_modules/.bin路径，所以无论是全局还是局部安装的Webpack，你都不需要写前面那指明详细的路径了。</a:t>
            </a:r>
          </a:p>
          <a:p>
            <a:pPr marL="0" indent="0" algn="just">
              <a:lnSpc>
                <a:spcPct val="120000"/>
              </a:lnSpc>
              <a:buNone/>
            </a:pPr>
            <a:endParaRPr lang="zh-CN" altLang="en-US" sz="2000" dirty="0"/>
          </a:p>
          <a:p>
            <a:pPr marL="0" indent="0" algn="just">
              <a:lnSpc>
                <a:spcPct val="120000"/>
              </a:lnSpc>
              <a:buNone/>
            </a:pPr>
            <a:r>
              <a:rPr lang="zh-CN" altLang="en-US" sz="2000" dirty="0"/>
              <a:t>npm的start是一个特殊的脚本名称，它的特殊性表现在，在命令行中使用npm start就可以执行相关命令，如果对应的此脚本名称不是start，想要在命令行中运行时，需要这样用npm run {script name}如npm run build，</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dirty="0">
                <a:solidFill>
                  <a:schemeClr val="tx1"/>
                </a:solidFill>
              </a:rPr>
              <a:t>入口(entry)</a:t>
            </a:r>
          </a:p>
        </p:txBody>
      </p:sp>
      <p:sp>
        <p:nvSpPr>
          <p:cNvPr id="3" name="内容占位符 2"/>
          <p:cNvSpPr>
            <a:spLocks noGrp="1"/>
          </p:cNvSpPr>
          <p:nvPr>
            <p:ph idx="1"/>
            <p:custDataLst>
              <p:tags r:id="rId3"/>
            </p:custDataLst>
          </p:nvPr>
        </p:nvSpPr>
        <p:spPr>
          <a:xfrm>
            <a:off x="838200" y="1825625"/>
            <a:ext cx="10515600" cy="4778375"/>
          </a:xfrm>
        </p:spPr>
        <p:txBody>
          <a:bodyPr>
            <a:noAutofit/>
          </a:bodyPr>
          <a:lstStyle/>
          <a:p>
            <a:pPr marL="0" indent="0" algn="just">
              <a:lnSpc>
                <a:spcPct val="120000"/>
              </a:lnSpc>
              <a:buNone/>
            </a:pPr>
            <a:r>
              <a:rPr lang="zh-CN" altLang="en-US" sz="1700" dirty="0"/>
              <a:t>入口起点(entry point)指示 webpack 应该使用哪个模块，来作为构建其内部依赖图的开始。进入入口起点后，webpack 会找出有哪些模块和库是入口起点（直接和间接）依赖的。</a:t>
            </a:r>
          </a:p>
          <a:p>
            <a:pPr marL="0" indent="0" algn="just">
              <a:lnSpc>
                <a:spcPct val="120000"/>
              </a:lnSpc>
              <a:buNone/>
            </a:pPr>
            <a:r>
              <a:rPr lang="zh-CN" altLang="en-US" sz="1700" dirty="0"/>
              <a:t>每个依赖项随即被处理，最后输出到称之为 bundles 的文件中，</a:t>
            </a:r>
          </a:p>
          <a:p>
            <a:pPr marL="0" indent="0" algn="just">
              <a:lnSpc>
                <a:spcPct val="120000"/>
              </a:lnSpc>
              <a:buNone/>
            </a:pPr>
            <a:endParaRPr lang="zh-CN" altLang="en-US" sz="600" dirty="0"/>
          </a:p>
          <a:p>
            <a:pPr marL="0" indent="0" algn="just">
              <a:lnSpc>
                <a:spcPct val="120000"/>
              </a:lnSpc>
              <a:buNone/>
            </a:pPr>
            <a:r>
              <a:rPr lang="zh-CN" altLang="en-US" sz="1700" dirty="0"/>
              <a:t>可以通过在 webpack 配置中配置 entry 属性，来指定一个入口起点（或多个入口起点）</a:t>
            </a:r>
          </a:p>
          <a:p>
            <a:pPr marL="0" indent="0" algn="just">
              <a:lnSpc>
                <a:spcPct val="120000"/>
              </a:lnSpc>
              <a:buNone/>
            </a:pPr>
            <a:r>
              <a:rPr lang="zh-CN" altLang="en-US" sz="1700" dirty="0"/>
              <a:t>用法：</a:t>
            </a:r>
            <a:r>
              <a:rPr lang="en-US" altLang="zh-CN" sz="1700" dirty="0"/>
              <a:t>entry:string || Array|| Object</a:t>
            </a:r>
          </a:p>
          <a:p>
            <a:pPr marL="0" indent="0" algn="just">
              <a:lnSpc>
                <a:spcPct val="120000"/>
              </a:lnSpc>
              <a:buNone/>
            </a:pPr>
            <a:r>
              <a:rPr lang="zh-CN" altLang="en-US" sz="1700" dirty="0"/>
              <a:t>简单例子：</a:t>
            </a:r>
          </a:p>
          <a:p>
            <a:pPr marL="0" indent="0" algn="just">
              <a:lnSpc>
                <a:spcPct val="120000"/>
              </a:lnSpc>
              <a:buNone/>
            </a:pPr>
            <a:r>
              <a:rPr lang="zh-CN" altLang="en-US" sz="1700" dirty="0"/>
              <a:t>在webpack.config.js中entry是唯一入口文件</a:t>
            </a:r>
          </a:p>
          <a:p>
            <a:pPr marL="0" indent="0" algn="just">
              <a:lnSpc>
                <a:spcPct val="120000"/>
              </a:lnSpc>
              <a:buNone/>
            </a:pPr>
            <a:endParaRPr lang="zh-CN" altLang="en-US" sz="600" dirty="0"/>
          </a:p>
          <a:p>
            <a:pPr marL="0" indent="0" algn="just">
              <a:lnSpc>
                <a:spcPct val="120000"/>
              </a:lnSpc>
              <a:buNone/>
            </a:pPr>
            <a:endParaRPr lang="zh-CN" altLang="en-US" sz="200" dirty="0"/>
          </a:p>
          <a:p>
            <a:pPr marL="0" indent="0" algn="just">
              <a:lnSpc>
                <a:spcPct val="120000"/>
              </a:lnSpc>
              <a:buNone/>
            </a:pPr>
            <a:endParaRPr lang="zh-CN" altLang="en-US" dirty="0"/>
          </a:p>
          <a:p>
            <a:pPr marL="0" indent="0" algn="just">
              <a:lnSpc>
                <a:spcPct val="120000"/>
              </a:lnSpc>
              <a:buNone/>
            </a:pPr>
            <a:endParaRPr lang="zh-CN" altLang="en-US" dirty="0"/>
          </a:p>
          <a:p>
            <a:pPr marL="0" indent="0" algn="just">
              <a:lnSpc>
                <a:spcPct val="120000"/>
              </a:lnSpc>
              <a:buNone/>
            </a:pPr>
            <a:endParaRPr lang="zh-CN" altLang="en-US" sz="600" dirty="0"/>
          </a:p>
        </p:txBody>
      </p:sp>
      <p:pic>
        <p:nvPicPr>
          <p:cNvPr id="4" name="图片 3"/>
          <p:cNvPicPr>
            <a:picLocks noChangeAspect="1"/>
          </p:cNvPicPr>
          <p:nvPr/>
        </p:nvPicPr>
        <p:blipFill>
          <a:blip r:embed="rId6"/>
          <a:stretch>
            <a:fillRect/>
          </a:stretch>
        </p:blipFill>
        <p:spPr>
          <a:xfrm>
            <a:off x="1447800" y="4935855"/>
            <a:ext cx="7216140" cy="166878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2774"/>
</p:tagLst>
</file>

<file path=ppt/tags/tag10.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3.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6.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9.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2774"/>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2.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5.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8.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TEMPLATE_THUMBS_INDEX" val="1、9、12、16、19、22、23"/>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1.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4.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7.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SLIDE_ID" val="custom20182774_1"/>
  <p:tag name="KSO_WM_SLIDE_INDEX" val="1"/>
  <p:tag name="KSO_WM_SLIDE_ITEM_CNT" val="3"/>
  <p:tag name="KSO_WM_SLIDE_LAYOUT" val="a_b"/>
  <p:tag name="KSO_WM_SLIDE_LAYOUT_CNT" val="1_1"/>
  <p:tag name="KSO_WM_SLIDE_TYPE" val="title"/>
  <p:tag name="KSO_WM_TEMPLATE_THUMBS_INDEX" val="1、9、12、16、19、22、23、"/>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3.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6.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8.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UNIT_TYPE" val="a"/>
  <p:tag name="KSO_WM_UNIT_INDEX" val="1"/>
  <p:tag name="KSO_WM_UNIT_ID" val="custom20182774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BUSINESS TEMPLATE"/>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1.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4.xml><?xml version="1.0" encoding="utf-8"?>
<p:tagLst xmlns:a="http://schemas.openxmlformats.org/drawingml/2006/main" xmlns:r="http://schemas.openxmlformats.org/officeDocument/2006/relationships"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SLIDE_INDEX" val="21"/>
  <p:tag name="KSO_WM_SLIDE_ID" val="custom20182774_21"/>
  <p:tag name="KSO_WM_TAG_VERSION" val="1.0"/>
  <p:tag name="KSO_WM_TEMPLATE_INDEX" val="20182774"/>
  <p:tag name="KSO_WM_TEMPLATE_CATEGORY" val="custom"/>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ID" val="custom20182774_21*f*1"/>
  <p:tag name="KSO_WM_UNIT_TYPE" val="f"/>
</p:tagLst>
</file>

<file path=ppt/tags/tag56.xml><?xml version="1.0" encoding="utf-8"?>
<p:tagLst xmlns:a="http://schemas.openxmlformats.org/drawingml/2006/main" xmlns:r="http://schemas.openxmlformats.org/officeDocument/2006/relationships" xmlns:p="http://schemas.openxmlformats.org/presentationml/2006/main">
  <p:tag name="KSO_WM_SLIDE_SIZE" val="828*438"/>
  <p:tag name="KSO_WM_SLIDE_POSITION" val="66*43"/>
  <p:tag name="KSO_WM_SLIDE_LAYOUT_CNT" val="1"/>
  <p:tag name="KSO_WM_SLIDE_LAYOUT" val="f"/>
  <p:tag name="KSO_WM_BEAUTIFY_FLAG" val="#wm#"/>
  <p:tag name="KSO_WM_SLIDE_TYPE" val="text"/>
  <p:tag name="KSO_WM_SLIDE_ITEM_CNT" val="1"/>
  <p:tag name="KSO_WM_SLIDE_INDEX" val="21"/>
  <p:tag name="KSO_WM_SLIDE_ID" val="custom20182774_21"/>
  <p:tag name="KSO_WM_TAG_VERSION" val="1.0"/>
  <p:tag name="KSO_WM_TEMPLATE_INDEX" val="20182774"/>
  <p:tag name="KSO_WM_TEMPLATE_CATEGORY" val="custom"/>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698"/>
  <p:tag name="KSO_WM_UNIT_PRESET_TEXT_INDEX" val="5"/>
  <p:tag name="KSO_WM_UNIT_CLEAR" val="0"/>
  <p:tag name="KSO_WM_UNIT_COMPATIBLE" val="0"/>
  <p:tag name="KSO_WM_UNIT_HIGHLIGHT" val="0"/>
  <p:tag name="KSO_WM_UNIT_VALUE" val="396"/>
  <p:tag name="KSO_WM_UNIT_LAYERLEVEL" val="1"/>
  <p:tag name="KSO_WM_UNIT_INDEX" val="1"/>
  <p:tag name="KSO_WM_UNIT_ID" val="custom20182774_21*f*1"/>
  <p:tag name="KSO_WM_UNIT_TYPE" val="f"/>
</p:tagLst>
</file>

<file path=ppt/tags/tag58.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2774_1*i*2"/>
  <p:tag name="KSO_WM_TEMPLATE_CATEGORY" val="custom"/>
  <p:tag name="KSO_WM_TEMPLATE_INDEX" val="20182774"/>
  <p:tag name="KSO_WM_UNIT_INDEX" val="2"/>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1.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4.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7.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0.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3.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6.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9.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SLIDE_ID" val="custom20182774_23"/>
  <p:tag name="KSO_WM_SLIDE_INDEX" val="23"/>
  <p:tag name="KSO_WM_SLIDE_ITEM_CNT" val="1"/>
  <p:tag name="KSO_WM_SLIDE_LAYOUT" val="a"/>
  <p:tag name="KSO_WM_SLIDE_LAYOUT_CNT" val="1"/>
  <p:tag name="KSO_WM_SLIDE_TYPE" val="endPage"/>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UNIT_TYPE" val="a"/>
  <p:tag name="KSO_WM_UNIT_INDEX" val="1"/>
  <p:tag name="KSO_WM_UNIT_ID" val="custom20182774_23*a*1"/>
  <p:tag name="KSO_WM_UNIT_LAYERLEVEL" val="1"/>
  <p:tag name="KSO_WM_UNIT_VALUE" val="14"/>
  <p:tag name="KSO_WM_UNIT_ISCONTENTSTITLE" val="0"/>
  <p:tag name="KSO_WM_UNIT_HIGHLIGHT" val="0"/>
  <p:tag name="KSO_WM_UNIT_COMPATIBLE" val="0"/>
  <p:tag name="KSO_WM_UNIT_CLEAR" val="0"/>
  <p:tag name="KSO_WM_BEAUTIFY_FLAG" val="#wm#"/>
  <p:tag name="KSO_WM_TAG_VERSION" val="1.0"/>
  <p:tag name="KSO_WM_UNIT_PRESET_TEXT" val="THANKS FOR WATCHING"/>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5B9BD5"/>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5B9BD5"/>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5B9BD5"/>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58</TotalTime>
  <Words>2698</Words>
  <Application>Microsoft Office PowerPoint</Application>
  <PresentationFormat>宽屏</PresentationFormat>
  <Paragraphs>246</Paragraphs>
  <Slides>32</Slides>
  <Notes>28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黑体</vt:lpstr>
      <vt:lpstr>宋体</vt:lpstr>
      <vt:lpstr>微软雅黑</vt:lpstr>
      <vt:lpstr>Arial</vt:lpstr>
      <vt:lpstr>Calibri</vt:lpstr>
      <vt:lpstr>Calibri Light</vt:lpstr>
      <vt:lpstr>Office 主题</vt:lpstr>
      <vt:lpstr>1_Office 主题</vt:lpstr>
      <vt:lpstr>PowerPoint 演示文稿</vt:lpstr>
      <vt:lpstr>概念  本质上，webpack 是一个现代 JavaScript 应用程序的静态模块打包器(module bundler)。当 webpack 处理应用程序时，它会递归地构建一个依赖关系图(dependency graph)，其中包含应用程序需要的每个模块，然后将所有这些模块打包成一个或多个 bundle。</vt:lpstr>
      <vt:lpstr>webpack的优点</vt:lpstr>
      <vt:lpstr>webpack(3.10.0)</vt:lpstr>
      <vt:lpstr>webpack</vt:lpstr>
      <vt:lpstr>webpack</vt:lpstr>
      <vt:lpstr>webpack</vt:lpstr>
      <vt:lpstr>webpack</vt:lpstr>
      <vt:lpstr>入口(entry)</vt:lpstr>
      <vt:lpstr>入口(entry)</vt:lpstr>
      <vt:lpstr>出口(output)</vt:lpstr>
      <vt:lpstr>output — “path” Vs “publicPath”</vt:lpstr>
      <vt:lpstr>output — “path” Vs “publicPath”</vt:lpstr>
      <vt:lpstr>output — “path” Vs “publicPath”</vt:lpstr>
      <vt:lpstr>loader(加载器 ) </vt:lpstr>
      <vt:lpstr>loader(加载器 )</vt:lpstr>
      <vt:lpstr>Loader 特性</vt:lpstr>
      <vt:lpstr>Babel</vt:lpstr>
      <vt:lpstr>PowerPoint 演示文稿</vt:lpstr>
      <vt:lpstr>PowerPoint 演示文稿</vt:lpstr>
      <vt:lpstr>插件(plugins)</vt:lpstr>
      <vt:lpstr>插件(plugins)</vt:lpstr>
      <vt:lpstr>插件(plugins) </vt:lpstr>
      <vt:lpstr>插件(plugins) </vt:lpstr>
      <vt:lpstr>插件(plugins) </vt:lpstr>
      <vt:lpstr>使用webpack构建本地服务器</vt:lpstr>
      <vt:lpstr>使用webpack构建本地服务器</vt:lpstr>
      <vt:lpstr>使用webpack构建本地服务器</vt:lpstr>
      <vt:lpstr>.resolve.extensions详细说明</vt:lpstr>
      <vt:lpstr>PowerPoint 演示文稿</vt:lpstr>
      <vt:lpstr>简单配置</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luoxia</dc:creator>
  <cp:lastModifiedBy>Administrator</cp:lastModifiedBy>
  <cp:revision>116</cp:revision>
  <dcterms:created xsi:type="dcterms:W3CDTF">2015-05-05T08:02:00Z</dcterms:created>
  <dcterms:modified xsi:type="dcterms:W3CDTF">2018-01-22T10:40:20Z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