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"/>
          <p:cNvGrpSpPr/>
          <p:nvPr/>
        </p:nvGrpSpPr>
        <p:grpSpPr>
          <a:xfrm>
            <a:off x="5573565" y="163290"/>
            <a:ext cx="16125259" cy="13389420"/>
            <a:chOff x="0" y="0"/>
            <a:chExt cx="16125257" cy="13389418"/>
          </a:xfrm>
        </p:grpSpPr>
        <p:sp>
          <p:nvSpPr>
            <p:cNvPr id="151" name="Square"/>
            <p:cNvSpPr/>
            <p:nvPr/>
          </p:nvSpPr>
          <p:spPr>
            <a:xfrm>
              <a:off x="0" y="12057529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371145" y="9227093"/>
              <a:ext cx="5631597" cy="3100773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" name="Rectangle"/>
            <p:cNvSpPr/>
            <p:nvPr/>
          </p:nvSpPr>
          <p:spPr>
            <a:xfrm>
              <a:off x="3571796" y="9411804"/>
              <a:ext cx="2007219" cy="125196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" name="Circle"/>
            <p:cNvSpPr/>
            <p:nvPr/>
          </p:nvSpPr>
          <p:spPr>
            <a:xfrm>
              <a:off x="7335994" y="6305637"/>
              <a:ext cx="1270001" cy="1270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Circle"/>
            <p:cNvSpPr/>
            <p:nvPr/>
          </p:nvSpPr>
          <p:spPr>
            <a:xfrm>
              <a:off x="7335994" y="7857214"/>
              <a:ext cx="1270001" cy="1270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6" name="Circle"/>
            <p:cNvSpPr/>
            <p:nvPr/>
          </p:nvSpPr>
          <p:spPr>
            <a:xfrm>
              <a:off x="7335994" y="9408790"/>
              <a:ext cx="1270001" cy="1270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" name="Circle"/>
            <p:cNvSpPr/>
            <p:nvPr/>
          </p:nvSpPr>
          <p:spPr>
            <a:xfrm>
              <a:off x="13594024" y="7040619"/>
              <a:ext cx="1270001" cy="1270001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" name="Circle"/>
            <p:cNvSpPr/>
            <p:nvPr/>
          </p:nvSpPr>
          <p:spPr>
            <a:xfrm>
              <a:off x="10037157" y="7857214"/>
              <a:ext cx="1270001" cy="1270001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" name="Circle"/>
            <p:cNvSpPr/>
            <p:nvPr/>
          </p:nvSpPr>
          <p:spPr>
            <a:xfrm>
              <a:off x="10037157" y="9622476"/>
              <a:ext cx="1270001" cy="1270001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0" name="Circle"/>
            <p:cNvSpPr/>
            <p:nvPr/>
          </p:nvSpPr>
          <p:spPr>
            <a:xfrm>
              <a:off x="10037157" y="6091950"/>
              <a:ext cx="1270001" cy="1270001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226" name="Group"/>
            <p:cNvGrpSpPr/>
            <p:nvPr/>
          </p:nvGrpSpPr>
          <p:grpSpPr>
            <a:xfrm>
              <a:off x="259212" y="0"/>
              <a:ext cx="5631597" cy="5697902"/>
              <a:chOff x="0" y="0"/>
              <a:chExt cx="5631595" cy="5697901"/>
            </a:xfrm>
          </p:grpSpPr>
          <p:sp>
            <p:nvSpPr>
              <p:cNvPr id="161" name="Square"/>
              <p:cNvSpPr/>
              <p:nvPr/>
            </p:nvSpPr>
            <p:spPr>
              <a:xfrm>
                <a:off x="0" y="10187"/>
                <a:ext cx="710274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2" name="Square"/>
              <p:cNvSpPr/>
              <p:nvPr/>
            </p:nvSpPr>
            <p:spPr>
              <a:xfrm>
                <a:off x="708406" y="10187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3" name="Square"/>
              <p:cNvSpPr/>
              <p:nvPr/>
            </p:nvSpPr>
            <p:spPr>
              <a:xfrm>
                <a:off x="1416812" y="10187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4" name="Square"/>
              <p:cNvSpPr/>
              <p:nvPr/>
            </p:nvSpPr>
            <p:spPr>
              <a:xfrm>
                <a:off x="0" y="716814"/>
                <a:ext cx="710274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5" name="Square"/>
              <p:cNvSpPr/>
              <p:nvPr/>
            </p:nvSpPr>
            <p:spPr>
              <a:xfrm>
                <a:off x="708406" y="716814"/>
                <a:ext cx="710275" cy="710275"/>
              </a:xfrm>
              <a:prstGeom prst="rect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>
                <a:off x="1416812" y="716814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7" name="Square"/>
              <p:cNvSpPr/>
              <p:nvPr/>
            </p:nvSpPr>
            <p:spPr>
              <a:xfrm>
                <a:off x="0" y="1435645"/>
                <a:ext cx="710274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8" name="Square"/>
              <p:cNvSpPr/>
              <p:nvPr/>
            </p:nvSpPr>
            <p:spPr>
              <a:xfrm>
                <a:off x="708406" y="1435645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9" name="Square"/>
              <p:cNvSpPr/>
              <p:nvPr/>
            </p:nvSpPr>
            <p:spPr>
              <a:xfrm>
                <a:off x="1416812" y="1435645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0" name="Square"/>
              <p:cNvSpPr/>
              <p:nvPr/>
            </p:nvSpPr>
            <p:spPr>
              <a:xfrm>
                <a:off x="0" y="2142271"/>
                <a:ext cx="710274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1" name="Square"/>
              <p:cNvSpPr/>
              <p:nvPr/>
            </p:nvSpPr>
            <p:spPr>
              <a:xfrm>
                <a:off x="708406" y="2142271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2" name="Square"/>
              <p:cNvSpPr/>
              <p:nvPr/>
            </p:nvSpPr>
            <p:spPr>
              <a:xfrm>
                <a:off x="1416812" y="2142271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3" name="Square"/>
              <p:cNvSpPr/>
              <p:nvPr/>
            </p:nvSpPr>
            <p:spPr>
              <a:xfrm>
                <a:off x="2098039" y="1542"/>
                <a:ext cx="710274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4" name="Square"/>
              <p:cNvSpPr/>
              <p:nvPr/>
            </p:nvSpPr>
            <p:spPr>
              <a:xfrm>
                <a:off x="2098039" y="708169"/>
                <a:ext cx="710274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5" name="Square"/>
              <p:cNvSpPr/>
              <p:nvPr/>
            </p:nvSpPr>
            <p:spPr>
              <a:xfrm>
                <a:off x="2098039" y="1427000"/>
                <a:ext cx="710274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6" name="Square"/>
              <p:cNvSpPr/>
              <p:nvPr/>
            </p:nvSpPr>
            <p:spPr>
              <a:xfrm>
                <a:off x="2104370" y="2142271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7" name="Square"/>
              <p:cNvSpPr/>
              <p:nvPr/>
            </p:nvSpPr>
            <p:spPr>
              <a:xfrm>
                <a:off x="2812317" y="8644"/>
                <a:ext cx="710274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8" name="Square"/>
              <p:cNvSpPr/>
              <p:nvPr/>
            </p:nvSpPr>
            <p:spPr>
              <a:xfrm>
                <a:off x="3520723" y="8644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9" name="Square"/>
              <p:cNvSpPr/>
              <p:nvPr/>
            </p:nvSpPr>
            <p:spPr>
              <a:xfrm>
                <a:off x="4229129" y="8644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0" name="Square"/>
              <p:cNvSpPr/>
              <p:nvPr/>
            </p:nvSpPr>
            <p:spPr>
              <a:xfrm>
                <a:off x="2812317" y="715272"/>
                <a:ext cx="710274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1" name="Square"/>
              <p:cNvSpPr/>
              <p:nvPr/>
            </p:nvSpPr>
            <p:spPr>
              <a:xfrm>
                <a:off x="3520723" y="715272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2" name="Square"/>
              <p:cNvSpPr/>
              <p:nvPr/>
            </p:nvSpPr>
            <p:spPr>
              <a:xfrm>
                <a:off x="4229129" y="715272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3" name="Square"/>
              <p:cNvSpPr/>
              <p:nvPr/>
            </p:nvSpPr>
            <p:spPr>
              <a:xfrm>
                <a:off x="2812317" y="1434102"/>
                <a:ext cx="710274" cy="710275"/>
              </a:xfrm>
              <a:prstGeom prst="rect">
                <a:avLst/>
              </a:prstGeom>
              <a:solidFill>
                <a:schemeClr val="accent4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4" name="Square"/>
              <p:cNvSpPr/>
              <p:nvPr/>
            </p:nvSpPr>
            <p:spPr>
              <a:xfrm>
                <a:off x="3520723" y="1434102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5" name="Square"/>
              <p:cNvSpPr/>
              <p:nvPr/>
            </p:nvSpPr>
            <p:spPr>
              <a:xfrm>
                <a:off x="4229129" y="1434102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6" name="Square"/>
              <p:cNvSpPr/>
              <p:nvPr/>
            </p:nvSpPr>
            <p:spPr>
              <a:xfrm>
                <a:off x="2812317" y="2140729"/>
                <a:ext cx="710274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7" name="Square"/>
              <p:cNvSpPr/>
              <p:nvPr/>
            </p:nvSpPr>
            <p:spPr>
              <a:xfrm>
                <a:off x="3520723" y="2140729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8" name="Square"/>
              <p:cNvSpPr/>
              <p:nvPr/>
            </p:nvSpPr>
            <p:spPr>
              <a:xfrm>
                <a:off x="4229129" y="2140729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9" name="Square"/>
              <p:cNvSpPr/>
              <p:nvPr/>
            </p:nvSpPr>
            <p:spPr>
              <a:xfrm>
                <a:off x="4910356" y="0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0" name="Square"/>
              <p:cNvSpPr/>
              <p:nvPr/>
            </p:nvSpPr>
            <p:spPr>
              <a:xfrm>
                <a:off x="4910356" y="706627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1" name="Square"/>
              <p:cNvSpPr/>
              <p:nvPr/>
            </p:nvSpPr>
            <p:spPr>
              <a:xfrm>
                <a:off x="4910356" y="1425457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2" name="Square"/>
              <p:cNvSpPr/>
              <p:nvPr/>
            </p:nvSpPr>
            <p:spPr>
              <a:xfrm>
                <a:off x="4916688" y="2140729"/>
                <a:ext cx="710274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3" name="Square"/>
              <p:cNvSpPr/>
              <p:nvPr/>
            </p:nvSpPr>
            <p:spPr>
              <a:xfrm>
                <a:off x="4633" y="2855542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4" name="Square"/>
              <p:cNvSpPr/>
              <p:nvPr/>
            </p:nvSpPr>
            <p:spPr>
              <a:xfrm>
                <a:off x="713040" y="2855542"/>
                <a:ext cx="710274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5" name="Square"/>
              <p:cNvSpPr/>
              <p:nvPr/>
            </p:nvSpPr>
            <p:spPr>
              <a:xfrm>
                <a:off x="1421446" y="2855542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6" name="Square"/>
              <p:cNvSpPr/>
              <p:nvPr/>
            </p:nvSpPr>
            <p:spPr>
              <a:xfrm>
                <a:off x="4633" y="3562169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7" name="Square"/>
              <p:cNvSpPr/>
              <p:nvPr/>
            </p:nvSpPr>
            <p:spPr>
              <a:xfrm>
                <a:off x="713040" y="3562169"/>
                <a:ext cx="710274" cy="710275"/>
              </a:xfrm>
              <a:prstGeom prst="rect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8" name="Square"/>
              <p:cNvSpPr/>
              <p:nvPr/>
            </p:nvSpPr>
            <p:spPr>
              <a:xfrm>
                <a:off x="1421446" y="3562169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9" name="Square"/>
              <p:cNvSpPr/>
              <p:nvPr/>
            </p:nvSpPr>
            <p:spPr>
              <a:xfrm>
                <a:off x="4633" y="4281000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0" name="Square"/>
              <p:cNvSpPr/>
              <p:nvPr/>
            </p:nvSpPr>
            <p:spPr>
              <a:xfrm>
                <a:off x="713040" y="4281000"/>
                <a:ext cx="710274" cy="710275"/>
              </a:xfrm>
              <a:prstGeom prst="rect">
                <a:avLst/>
              </a:prstGeom>
              <a:solidFill>
                <a:srgbClr val="D5D5D5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1" name="Square"/>
              <p:cNvSpPr/>
              <p:nvPr/>
            </p:nvSpPr>
            <p:spPr>
              <a:xfrm>
                <a:off x="1421446" y="4281000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2" name="Square"/>
              <p:cNvSpPr/>
              <p:nvPr/>
            </p:nvSpPr>
            <p:spPr>
              <a:xfrm>
                <a:off x="4633" y="4987627"/>
                <a:ext cx="710275" cy="710275"/>
              </a:xfrm>
              <a:prstGeom prst="rect">
                <a:avLst/>
              </a:prstGeom>
              <a:solidFill>
                <a:srgbClr val="D5D5D5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3" name="Square"/>
              <p:cNvSpPr/>
              <p:nvPr/>
            </p:nvSpPr>
            <p:spPr>
              <a:xfrm>
                <a:off x="713040" y="4987627"/>
                <a:ext cx="710274" cy="710275"/>
              </a:xfrm>
              <a:prstGeom prst="rect">
                <a:avLst/>
              </a:prstGeom>
              <a:solidFill>
                <a:srgbClr val="D5D5D5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4" name="Square"/>
              <p:cNvSpPr/>
              <p:nvPr/>
            </p:nvSpPr>
            <p:spPr>
              <a:xfrm>
                <a:off x="1421446" y="4987627"/>
                <a:ext cx="710275" cy="710275"/>
              </a:xfrm>
              <a:prstGeom prst="rect">
                <a:avLst/>
              </a:prstGeom>
              <a:solidFill>
                <a:srgbClr val="D5D5D5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5" name="Square"/>
              <p:cNvSpPr/>
              <p:nvPr/>
            </p:nvSpPr>
            <p:spPr>
              <a:xfrm>
                <a:off x="2102672" y="2846897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6" name="Square"/>
              <p:cNvSpPr/>
              <p:nvPr/>
            </p:nvSpPr>
            <p:spPr>
              <a:xfrm>
                <a:off x="2102672" y="3553524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7" name="Square"/>
              <p:cNvSpPr/>
              <p:nvPr/>
            </p:nvSpPr>
            <p:spPr>
              <a:xfrm>
                <a:off x="2102672" y="4272355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8" name="Square"/>
              <p:cNvSpPr/>
              <p:nvPr/>
            </p:nvSpPr>
            <p:spPr>
              <a:xfrm>
                <a:off x="2109004" y="4987627"/>
                <a:ext cx="710275" cy="710275"/>
              </a:xfrm>
              <a:prstGeom prst="rect">
                <a:avLst/>
              </a:prstGeom>
              <a:solidFill>
                <a:srgbClr val="D5D5D5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9" name="Square"/>
              <p:cNvSpPr/>
              <p:nvPr/>
            </p:nvSpPr>
            <p:spPr>
              <a:xfrm>
                <a:off x="2816950" y="2854000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0" name="Square"/>
              <p:cNvSpPr/>
              <p:nvPr/>
            </p:nvSpPr>
            <p:spPr>
              <a:xfrm>
                <a:off x="3525357" y="2854000"/>
                <a:ext cx="710274" cy="710274"/>
              </a:xfrm>
              <a:prstGeom prst="rect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1" name="Square"/>
              <p:cNvSpPr/>
              <p:nvPr/>
            </p:nvSpPr>
            <p:spPr>
              <a:xfrm>
                <a:off x="4233763" y="2854000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2" name="Square"/>
              <p:cNvSpPr/>
              <p:nvPr/>
            </p:nvSpPr>
            <p:spPr>
              <a:xfrm>
                <a:off x="2816950" y="3560627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3" name="Square"/>
              <p:cNvSpPr/>
              <p:nvPr/>
            </p:nvSpPr>
            <p:spPr>
              <a:xfrm>
                <a:off x="3525357" y="3560627"/>
                <a:ext cx="710274" cy="710274"/>
              </a:xfrm>
              <a:prstGeom prst="rect">
                <a:avLst/>
              </a:prstGeom>
              <a:solidFill>
                <a:srgbClr val="60D937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4" name="Square"/>
              <p:cNvSpPr/>
              <p:nvPr/>
            </p:nvSpPr>
            <p:spPr>
              <a:xfrm>
                <a:off x="4233763" y="3560627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5" name="Square"/>
              <p:cNvSpPr/>
              <p:nvPr/>
            </p:nvSpPr>
            <p:spPr>
              <a:xfrm>
                <a:off x="2816950" y="4279457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6" name="Square"/>
              <p:cNvSpPr/>
              <p:nvPr/>
            </p:nvSpPr>
            <p:spPr>
              <a:xfrm>
                <a:off x="3525357" y="4279457"/>
                <a:ext cx="710274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7" name="Square"/>
              <p:cNvSpPr/>
              <p:nvPr/>
            </p:nvSpPr>
            <p:spPr>
              <a:xfrm>
                <a:off x="4233763" y="4279457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8" name="Square"/>
              <p:cNvSpPr/>
              <p:nvPr/>
            </p:nvSpPr>
            <p:spPr>
              <a:xfrm>
                <a:off x="2816950" y="4986084"/>
                <a:ext cx="710275" cy="710275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9" name="Square"/>
              <p:cNvSpPr/>
              <p:nvPr/>
            </p:nvSpPr>
            <p:spPr>
              <a:xfrm>
                <a:off x="3525357" y="4986084"/>
                <a:ext cx="710274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0" name="Square"/>
              <p:cNvSpPr/>
              <p:nvPr/>
            </p:nvSpPr>
            <p:spPr>
              <a:xfrm>
                <a:off x="4233763" y="4986084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1" name="Square"/>
              <p:cNvSpPr/>
              <p:nvPr/>
            </p:nvSpPr>
            <p:spPr>
              <a:xfrm>
                <a:off x="4914990" y="2845355"/>
                <a:ext cx="710275" cy="71027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2" name="Square"/>
              <p:cNvSpPr/>
              <p:nvPr/>
            </p:nvSpPr>
            <p:spPr>
              <a:xfrm>
                <a:off x="4914990" y="3551982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3" name="Square"/>
              <p:cNvSpPr/>
              <p:nvPr/>
            </p:nvSpPr>
            <p:spPr>
              <a:xfrm>
                <a:off x="4914990" y="4270813"/>
                <a:ext cx="710275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4" name="Square"/>
              <p:cNvSpPr/>
              <p:nvPr/>
            </p:nvSpPr>
            <p:spPr>
              <a:xfrm>
                <a:off x="4921322" y="4986084"/>
                <a:ext cx="710274" cy="710275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5" name="Rat"/>
              <p:cNvSpPr/>
              <p:nvPr/>
            </p:nvSpPr>
            <p:spPr>
              <a:xfrm>
                <a:off x="1618503" y="5157352"/>
                <a:ext cx="1237838" cy="36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7" h="21600" fill="norm" stroke="1" extrusionOk="0">
                    <a:moveTo>
                      <a:pt x="13667" y="0"/>
                    </a:moveTo>
                    <a:cubicBezTo>
                      <a:pt x="10830" y="0"/>
                      <a:pt x="9751" y="8353"/>
                      <a:pt x="8764" y="11768"/>
                    </a:cubicBezTo>
                    <a:cubicBezTo>
                      <a:pt x="7204" y="13348"/>
                      <a:pt x="4501" y="19835"/>
                      <a:pt x="2554" y="19835"/>
                    </a:cubicBezTo>
                    <a:cubicBezTo>
                      <a:pt x="1423" y="19835"/>
                      <a:pt x="618" y="19107"/>
                      <a:pt x="114" y="18398"/>
                    </a:cubicBezTo>
                    <a:cubicBezTo>
                      <a:pt x="12" y="18253"/>
                      <a:pt x="-48" y="18857"/>
                      <a:pt x="49" y="19057"/>
                    </a:cubicBezTo>
                    <a:cubicBezTo>
                      <a:pt x="531" y="20074"/>
                      <a:pt x="1347" y="21486"/>
                      <a:pt x="2645" y="21486"/>
                    </a:cubicBezTo>
                    <a:cubicBezTo>
                      <a:pt x="5182" y="21486"/>
                      <a:pt x="7928" y="15038"/>
                      <a:pt x="9327" y="15038"/>
                    </a:cubicBezTo>
                    <a:cubicBezTo>
                      <a:pt x="9580" y="15038"/>
                      <a:pt x="9800" y="15110"/>
                      <a:pt x="9988" y="15219"/>
                    </a:cubicBezTo>
                    <a:cubicBezTo>
                      <a:pt x="9907" y="16255"/>
                      <a:pt x="9827" y="17404"/>
                      <a:pt x="9827" y="17785"/>
                    </a:cubicBezTo>
                    <a:cubicBezTo>
                      <a:pt x="9827" y="18530"/>
                      <a:pt x="10658" y="21509"/>
                      <a:pt x="10658" y="21509"/>
                    </a:cubicBezTo>
                    <a:lnTo>
                      <a:pt x="11843" y="21509"/>
                    </a:lnTo>
                    <a:cubicBezTo>
                      <a:pt x="11843" y="20801"/>
                      <a:pt x="11715" y="20617"/>
                      <a:pt x="11387" y="20453"/>
                    </a:cubicBezTo>
                    <a:cubicBezTo>
                      <a:pt x="10744" y="20108"/>
                      <a:pt x="10664" y="19636"/>
                      <a:pt x="10546" y="18092"/>
                    </a:cubicBezTo>
                    <a:cubicBezTo>
                      <a:pt x="10519" y="17728"/>
                      <a:pt x="10728" y="17074"/>
                      <a:pt x="10895" y="16366"/>
                    </a:cubicBezTo>
                    <a:cubicBezTo>
                      <a:pt x="11104" y="16693"/>
                      <a:pt x="11397" y="17094"/>
                      <a:pt x="11773" y="17348"/>
                    </a:cubicBezTo>
                    <a:cubicBezTo>
                      <a:pt x="12207" y="19183"/>
                      <a:pt x="12836" y="21526"/>
                      <a:pt x="12836" y="21526"/>
                    </a:cubicBezTo>
                    <a:lnTo>
                      <a:pt x="14021" y="21526"/>
                    </a:lnTo>
                    <a:cubicBezTo>
                      <a:pt x="14021" y="20818"/>
                      <a:pt x="13892" y="20692"/>
                      <a:pt x="13586" y="20510"/>
                    </a:cubicBezTo>
                    <a:cubicBezTo>
                      <a:pt x="13034" y="20201"/>
                      <a:pt x="12824" y="19001"/>
                      <a:pt x="12712" y="17621"/>
                    </a:cubicBezTo>
                    <a:cubicBezTo>
                      <a:pt x="12937" y="17602"/>
                      <a:pt x="13179" y="17529"/>
                      <a:pt x="13431" y="17365"/>
                    </a:cubicBezTo>
                    <a:cubicBezTo>
                      <a:pt x="14439" y="16748"/>
                      <a:pt x="15157" y="15964"/>
                      <a:pt x="15769" y="15310"/>
                    </a:cubicBezTo>
                    <a:cubicBezTo>
                      <a:pt x="15731" y="16491"/>
                      <a:pt x="15678" y="17926"/>
                      <a:pt x="15625" y="18943"/>
                    </a:cubicBezTo>
                    <a:cubicBezTo>
                      <a:pt x="15710" y="19815"/>
                      <a:pt x="16044" y="21509"/>
                      <a:pt x="16044" y="21509"/>
                    </a:cubicBezTo>
                    <a:lnTo>
                      <a:pt x="17250" y="21509"/>
                    </a:lnTo>
                    <a:cubicBezTo>
                      <a:pt x="17250" y="21509"/>
                      <a:pt x="17250" y="20544"/>
                      <a:pt x="16773" y="20544"/>
                    </a:cubicBezTo>
                    <a:cubicBezTo>
                      <a:pt x="16429" y="20544"/>
                      <a:pt x="16171" y="20415"/>
                      <a:pt x="16246" y="18852"/>
                    </a:cubicBezTo>
                    <a:cubicBezTo>
                      <a:pt x="16289" y="17999"/>
                      <a:pt x="16654" y="16566"/>
                      <a:pt x="16976" y="15458"/>
                    </a:cubicBezTo>
                    <a:cubicBezTo>
                      <a:pt x="17072" y="16657"/>
                      <a:pt x="17180" y="18017"/>
                      <a:pt x="17255" y="19034"/>
                    </a:cubicBezTo>
                    <a:cubicBezTo>
                      <a:pt x="17465" y="19906"/>
                      <a:pt x="18092" y="21600"/>
                      <a:pt x="18092" y="21600"/>
                    </a:cubicBezTo>
                    <a:lnTo>
                      <a:pt x="19250" y="21600"/>
                    </a:lnTo>
                    <a:cubicBezTo>
                      <a:pt x="19250" y="21600"/>
                      <a:pt x="19283" y="20561"/>
                      <a:pt x="18601" y="20561"/>
                    </a:cubicBezTo>
                    <a:cubicBezTo>
                      <a:pt x="18258" y="20561"/>
                      <a:pt x="18017" y="20234"/>
                      <a:pt x="17867" y="18654"/>
                    </a:cubicBezTo>
                    <a:cubicBezTo>
                      <a:pt x="17798" y="17909"/>
                      <a:pt x="17846" y="16365"/>
                      <a:pt x="17921" y="14930"/>
                    </a:cubicBezTo>
                    <a:cubicBezTo>
                      <a:pt x="18913" y="16220"/>
                      <a:pt x="19079" y="14098"/>
                      <a:pt x="19781" y="13970"/>
                    </a:cubicBezTo>
                    <a:cubicBezTo>
                      <a:pt x="20548" y="13825"/>
                      <a:pt x="20994" y="13407"/>
                      <a:pt x="21273" y="12426"/>
                    </a:cubicBezTo>
                    <a:cubicBezTo>
                      <a:pt x="21552" y="11445"/>
                      <a:pt x="21513" y="10990"/>
                      <a:pt x="21266" y="10445"/>
                    </a:cubicBezTo>
                    <a:cubicBezTo>
                      <a:pt x="20703" y="9174"/>
                      <a:pt x="20376" y="6811"/>
                      <a:pt x="19443" y="5467"/>
                    </a:cubicBezTo>
                    <a:cubicBezTo>
                      <a:pt x="19437" y="4558"/>
                      <a:pt x="19401" y="3557"/>
                      <a:pt x="19240" y="3321"/>
                    </a:cubicBezTo>
                    <a:cubicBezTo>
                      <a:pt x="19106" y="3121"/>
                      <a:pt x="18950" y="3794"/>
                      <a:pt x="18816" y="4575"/>
                    </a:cubicBezTo>
                    <a:cubicBezTo>
                      <a:pt x="18730" y="3649"/>
                      <a:pt x="18559" y="2125"/>
                      <a:pt x="18328" y="2089"/>
                    </a:cubicBezTo>
                    <a:cubicBezTo>
                      <a:pt x="18146" y="2071"/>
                      <a:pt x="18070" y="3324"/>
                      <a:pt x="18038" y="4451"/>
                    </a:cubicBezTo>
                    <a:cubicBezTo>
                      <a:pt x="16236" y="3688"/>
                      <a:pt x="15190" y="0"/>
                      <a:pt x="13667" y="0"/>
                    </a:cubicBezTo>
                    <a:close/>
                  </a:path>
                </a:pathLst>
              </a:custGeom>
              <a:solidFill>
                <a:schemeClr val="accent4">
                  <a:hueOff val="-1247790"/>
                  <a:lumOff val="-1232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227" name="Rat"/>
            <p:cNvSpPr/>
            <p:nvPr/>
          </p:nvSpPr>
          <p:spPr>
            <a:xfrm>
              <a:off x="746545" y="10995737"/>
              <a:ext cx="3563581" cy="105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13667" y="0"/>
                  </a:moveTo>
                  <a:cubicBezTo>
                    <a:pt x="10830" y="0"/>
                    <a:pt x="9751" y="8353"/>
                    <a:pt x="8764" y="11768"/>
                  </a:cubicBezTo>
                  <a:cubicBezTo>
                    <a:pt x="7204" y="13348"/>
                    <a:pt x="4501" y="19835"/>
                    <a:pt x="2554" y="19835"/>
                  </a:cubicBezTo>
                  <a:cubicBezTo>
                    <a:pt x="1423" y="19835"/>
                    <a:pt x="618" y="19107"/>
                    <a:pt x="114" y="18398"/>
                  </a:cubicBezTo>
                  <a:cubicBezTo>
                    <a:pt x="12" y="18253"/>
                    <a:pt x="-48" y="18857"/>
                    <a:pt x="49" y="19057"/>
                  </a:cubicBezTo>
                  <a:cubicBezTo>
                    <a:pt x="531" y="20074"/>
                    <a:pt x="1347" y="21486"/>
                    <a:pt x="2645" y="21486"/>
                  </a:cubicBezTo>
                  <a:cubicBezTo>
                    <a:pt x="5182" y="21486"/>
                    <a:pt x="7928" y="15038"/>
                    <a:pt x="9327" y="15038"/>
                  </a:cubicBezTo>
                  <a:cubicBezTo>
                    <a:pt x="9580" y="15038"/>
                    <a:pt x="9800" y="15110"/>
                    <a:pt x="9988" y="15219"/>
                  </a:cubicBezTo>
                  <a:cubicBezTo>
                    <a:pt x="9907" y="16255"/>
                    <a:pt x="9827" y="17404"/>
                    <a:pt x="9827" y="17785"/>
                  </a:cubicBezTo>
                  <a:cubicBezTo>
                    <a:pt x="9827" y="18530"/>
                    <a:pt x="10658" y="21509"/>
                    <a:pt x="10658" y="21509"/>
                  </a:cubicBezTo>
                  <a:lnTo>
                    <a:pt x="11843" y="21509"/>
                  </a:lnTo>
                  <a:cubicBezTo>
                    <a:pt x="11843" y="20801"/>
                    <a:pt x="11715" y="20617"/>
                    <a:pt x="11387" y="20453"/>
                  </a:cubicBezTo>
                  <a:cubicBezTo>
                    <a:pt x="10744" y="20108"/>
                    <a:pt x="10664" y="19636"/>
                    <a:pt x="10546" y="18092"/>
                  </a:cubicBezTo>
                  <a:cubicBezTo>
                    <a:pt x="10519" y="17728"/>
                    <a:pt x="10728" y="17074"/>
                    <a:pt x="10895" y="16366"/>
                  </a:cubicBezTo>
                  <a:cubicBezTo>
                    <a:pt x="11104" y="16693"/>
                    <a:pt x="11397" y="17094"/>
                    <a:pt x="11773" y="17348"/>
                  </a:cubicBezTo>
                  <a:cubicBezTo>
                    <a:pt x="12207" y="19183"/>
                    <a:pt x="12836" y="21526"/>
                    <a:pt x="12836" y="21526"/>
                  </a:cubicBezTo>
                  <a:lnTo>
                    <a:pt x="14021" y="21526"/>
                  </a:lnTo>
                  <a:cubicBezTo>
                    <a:pt x="14021" y="20818"/>
                    <a:pt x="13892" y="20692"/>
                    <a:pt x="13586" y="20510"/>
                  </a:cubicBezTo>
                  <a:cubicBezTo>
                    <a:pt x="13034" y="20201"/>
                    <a:pt x="12824" y="19001"/>
                    <a:pt x="12712" y="17621"/>
                  </a:cubicBezTo>
                  <a:cubicBezTo>
                    <a:pt x="12937" y="17602"/>
                    <a:pt x="13179" y="17529"/>
                    <a:pt x="13431" y="17365"/>
                  </a:cubicBezTo>
                  <a:cubicBezTo>
                    <a:pt x="14439" y="16748"/>
                    <a:pt x="15157" y="15964"/>
                    <a:pt x="15769" y="15310"/>
                  </a:cubicBezTo>
                  <a:cubicBezTo>
                    <a:pt x="15731" y="16491"/>
                    <a:pt x="15678" y="17926"/>
                    <a:pt x="15625" y="18943"/>
                  </a:cubicBezTo>
                  <a:cubicBezTo>
                    <a:pt x="15710" y="19815"/>
                    <a:pt x="16044" y="21509"/>
                    <a:pt x="16044" y="21509"/>
                  </a:cubicBezTo>
                  <a:lnTo>
                    <a:pt x="17250" y="21509"/>
                  </a:lnTo>
                  <a:cubicBezTo>
                    <a:pt x="17250" y="21509"/>
                    <a:pt x="17250" y="20544"/>
                    <a:pt x="16773" y="20544"/>
                  </a:cubicBezTo>
                  <a:cubicBezTo>
                    <a:pt x="16429" y="20544"/>
                    <a:pt x="16171" y="20415"/>
                    <a:pt x="16246" y="18852"/>
                  </a:cubicBezTo>
                  <a:cubicBezTo>
                    <a:pt x="16289" y="17999"/>
                    <a:pt x="16654" y="16566"/>
                    <a:pt x="16976" y="15458"/>
                  </a:cubicBezTo>
                  <a:cubicBezTo>
                    <a:pt x="17072" y="16657"/>
                    <a:pt x="17180" y="18017"/>
                    <a:pt x="17255" y="19034"/>
                  </a:cubicBezTo>
                  <a:cubicBezTo>
                    <a:pt x="17465" y="19906"/>
                    <a:pt x="18092" y="21600"/>
                    <a:pt x="18092" y="21600"/>
                  </a:cubicBezTo>
                  <a:lnTo>
                    <a:pt x="19250" y="21600"/>
                  </a:lnTo>
                  <a:cubicBezTo>
                    <a:pt x="19250" y="21600"/>
                    <a:pt x="19283" y="20561"/>
                    <a:pt x="18601" y="20561"/>
                  </a:cubicBezTo>
                  <a:cubicBezTo>
                    <a:pt x="18258" y="20561"/>
                    <a:pt x="18017" y="20234"/>
                    <a:pt x="17867" y="18654"/>
                  </a:cubicBezTo>
                  <a:cubicBezTo>
                    <a:pt x="17798" y="17909"/>
                    <a:pt x="17846" y="16365"/>
                    <a:pt x="17921" y="14930"/>
                  </a:cubicBezTo>
                  <a:cubicBezTo>
                    <a:pt x="18913" y="16220"/>
                    <a:pt x="19079" y="14098"/>
                    <a:pt x="19781" y="13970"/>
                  </a:cubicBezTo>
                  <a:cubicBezTo>
                    <a:pt x="20548" y="13825"/>
                    <a:pt x="20994" y="13407"/>
                    <a:pt x="21273" y="12426"/>
                  </a:cubicBezTo>
                  <a:cubicBezTo>
                    <a:pt x="21552" y="11445"/>
                    <a:pt x="21513" y="10990"/>
                    <a:pt x="21266" y="10445"/>
                  </a:cubicBezTo>
                  <a:cubicBezTo>
                    <a:pt x="20703" y="9174"/>
                    <a:pt x="20376" y="6811"/>
                    <a:pt x="19443" y="5467"/>
                  </a:cubicBezTo>
                  <a:cubicBezTo>
                    <a:pt x="19437" y="4558"/>
                    <a:pt x="19401" y="3557"/>
                    <a:pt x="19240" y="3321"/>
                  </a:cubicBezTo>
                  <a:cubicBezTo>
                    <a:pt x="19106" y="3121"/>
                    <a:pt x="18950" y="3794"/>
                    <a:pt x="18816" y="4575"/>
                  </a:cubicBezTo>
                  <a:cubicBezTo>
                    <a:pt x="18730" y="3649"/>
                    <a:pt x="18559" y="2125"/>
                    <a:pt x="18328" y="2089"/>
                  </a:cubicBezTo>
                  <a:cubicBezTo>
                    <a:pt x="18146" y="2071"/>
                    <a:pt x="18070" y="3324"/>
                    <a:pt x="18038" y="4451"/>
                  </a:cubicBezTo>
                  <a:cubicBezTo>
                    <a:pt x="16236" y="3688"/>
                    <a:pt x="15190" y="0"/>
                    <a:pt x="13667" y="0"/>
                  </a:cubicBezTo>
                  <a:close/>
                </a:path>
              </a:pathLst>
            </a:custGeom>
            <a:solidFill>
              <a:schemeClr val="accent4">
                <a:hueOff val="-1247790"/>
                <a:lumOff val="-1232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8" name="Circle"/>
            <p:cNvSpPr/>
            <p:nvPr/>
          </p:nvSpPr>
          <p:spPr>
            <a:xfrm>
              <a:off x="11673209" y="8739845"/>
              <a:ext cx="1270001" cy="1270001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" name="Circle"/>
            <p:cNvSpPr/>
            <p:nvPr/>
          </p:nvSpPr>
          <p:spPr>
            <a:xfrm>
              <a:off x="11673209" y="6974582"/>
              <a:ext cx="1270001" cy="1270001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 flipV="1">
              <a:off x="7791419" y="6636517"/>
              <a:ext cx="2200842" cy="188574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1" name="Line"/>
            <p:cNvSpPr/>
            <p:nvPr/>
          </p:nvSpPr>
          <p:spPr>
            <a:xfrm flipV="1">
              <a:off x="8058734" y="6485587"/>
              <a:ext cx="1933526" cy="50767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8326652" y="6822380"/>
              <a:ext cx="1679693" cy="290700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3" name="Line"/>
            <p:cNvSpPr/>
            <p:nvPr/>
          </p:nvSpPr>
          <p:spPr>
            <a:xfrm>
              <a:off x="7748311" y="8543014"/>
              <a:ext cx="2266398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4" name="Line"/>
            <p:cNvSpPr/>
            <p:nvPr/>
          </p:nvSpPr>
          <p:spPr>
            <a:xfrm>
              <a:off x="8082320" y="7188709"/>
              <a:ext cx="1909941" cy="124302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7812059" y="8645562"/>
              <a:ext cx="2202650" cy="152312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6" name="Line"/>
            <p:cNvSpPr/>
            <p:nvPr/>
          </p:nvSpPr>
          <p:spPr>
            <a:xfrm>
              <a:off x="8246219" y="8956621"/>
              <a:ext cx="1746041" cy="125614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7" name="Line"/>
            <p:cNvSpPr/>
            <p:nvPr/>
          </p:nvSpPr>
          <p:spPr>
            <a:xfrm>
              <a:off x="8077157" y="7041480"/>
              <a:ext cx="1915812" cy="301945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8" name="Line"/>
            <p:cNvSpPr/>
            <p:nvPr/>
          </p:nvSpPr>
          <p:spPr>
            <a:xfrm>
              <a:off x="8055498" y="10056755"/>
              <a:ext cx="1937471" cy="35033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9" name="Line"/>
            <p:cNvSpPr/>
            <p:nvPr/>
          </p:nvSpPr>
          <p:spPr>
            <a:xfrm>
              <a:off x="13054240" y="7586719"/>
              <a:ext cx="43995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0" name="Line"/>
            <p:cNvSpPr/>
            <p:nvPr/>
          </p:nvSpPr>
          <p:spPr>
            <a:xfrm flipV="1">
              <a:off x="12837596" y="7669920"/>
              <a:ext cx="671880" cy="129395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1" name="Circle"/>
            <p:cNvSpPr/>
            <p:nvPr/>
          </p:nvSpPr>
          <p:spPr>
            <a:xfrm>
              <a:off x="13594024" y="8785181"/>
              <a:ext cx="1270001" cy="1270001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 flipV="1">
              <a:off x="13059486" y="9420181"/>
              <a:ext cx="42946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>
              <a:off x="13089060" y="7866099"/>
              <a:ext cx="349280" cy="136275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>
              <a:off x="11171353" y="6971125"/>
              <a:ext cx="703796" cy="525887"/>
            </a:xfrm>
            <a:prstGeom prst="line">
              <a:avLst/>
            </a:prstGeom>
            <a:noFill/>
            <a:ln w="635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10799530" y="7624011"/>
              <a:ext cx="1202619" cy="1014269"/>
            </a:xfrm>
            <a:prstGeom prst="line">
              <a:avLst/>
            </a:prstGeom>
            <a:noFill/>
            <a:ln w="635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10807411" y="7751011"/>
              <a:ext cx="1321738" cy="2855234"/>
            </a:xfrm>
            <a:prstGeom prst="line">
              <a:avLst/>
            </a:prstGeom>
            <a:noFill/>
            <a:ln w="635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0934411" y="9536235"/>
              <a:ext cx="1197010" cy="1197010"/>
            </a:xfrm>
            <a:prstGeom prst="line">
              <a:avLst/>
            </a:prstGeom>
            <a:noFill/>
            <a:ln w="635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10543258" y="8443747"/>
              <a:ext cx="1729247" cy="1004383"/>
            </a:xfrm>
            <a:prstGeom prst="line">
              <a:avLst/>
            </a:prstGeom>
            <a:noFill/>
            <a:ln w="635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>
              <a:off x="10430343" y="6472054"/>
              <a:ext cx="1955078" cy="2830417"/>
            </a:xfrm>
            <a:prstGeom prst="line">
              <a:avLst/>
            </a:prstGeom>
            <a:noFill/>
            <a:ln w="635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0" name="RL Model - Agent"/>
            <p:cNvSpPr txBox="1"/>
            <p:nvPr/>
          </p:nvSpPr>
          <p:spPr>
            <a:xfrm>
              <a:off x="1056206" y="12627418"/>
              <a:ext cx="4395249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45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RL Model - Agent</a:t>
              </a:r>
            </a:p>
          </p:txBody>
        </p:sp>
        <p:sp>
          <p:nvSpPr>
            <p:cNvPr id="251" name="Maze Environment"/>
            <p:cNvSpPr txBox="1"/>
            <p:nvPr/>
          </p:nvSpPr>
          <p:spPr>
            <a:xfrm>
              <a:off x="693654" y="5787064"/>
              <a:ext cx="480238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45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Maze Environment</a:t>
              </a:r>
            </a:p>
          </p:txBody>
        </p:sp>
        <p:sp>
          <p:nvSpPr>
            <p:cNvPr id="252" name="Blocked…"/>
            <p:cNvSpPr txBox="1"/>
            <p:nvPr/>
          </p:nvSpPr>
          <p:spPr>
            <a:xfrm>
              <a:off x="6650777" y="196884"/>
              <a:ext cx="1803749" cy="218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825500">
                <a:defRPr sz="35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Blocked </a:t>
              </a:r>
            </a:p>
            <a:p>
              <a:pPr algn="l" defTabSz="825500">
                <a:defRPr sz="35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Goal</a:t>
              </a:r>
            </a:p>
            <a:p>
              <a:pPr algn="l" defTabSz="825500">
                <a:defRPr sz="35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Visited</a:t>
              </a:r>
            </a:p>
            <a:p>
              <a:pPr algn="l" defTabSz="825500">
                <a:defRPr sz="35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Cell</a:t>
              </a:r>
            </a:p>
          </p:txBody>
        </p:sp>
        <p:grpSp>
          <p:nvGrpSpPr>
            <p:cNvPr id="257" name="Group"/>
            <p:cNvGrpSpPr/>
            <p:nvPr/>
          </p:nvGrpSpPr>
          <p:grpSpPr>
            <a:xfrm>
              <a:off x="6050816" y="261300"/>
              <a:ext cx="439953" cy="2055569"/>
              <a:chOff x="0" y="0"/>
              <a:chExt cx="439952" cy="2055567"/>
            </a:xfrm>
          </p:grpSpPr>
          <p:sp>
            <p:nvSpPr>
              <p:cNvPr id="253" name="Square"/>
              <p:cNvSpPr/>
              <p:nvPr/>
            </p:nvSpPr>
            <p:spPr>
              <a:xfrm>
                <a:off x="0" y="0"/>
                <a:ext cx="439953" cy="439953"/>
              </a:xfrm>
              <a:prstGeom prst="rect">
                <a:avLst/>
              </a:prstGeom>
              <a:solidFill>
                <a:srgbClr val="ED220D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4" name="Square"/>
              <p:cNvSpPr/>
              <p:nvPr/>
            </p:nvSpPr>
            <p:spPr>
              <a:xfrm>
                <a:off x="0" y="538538"/>
                <a:ext cx="439953" cy="439953"/>
              </a:xfrm>
              <a:prstGeom prst="rect">
                <a:avLst/>
              </a:prstGeom>
              <a:solidFill>
                <a:schemeClr val="accent4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5" name="Square"/>
              <p:cNvSpPr/>
              <p:nvPr/>
            </p:nvSpPr>
            <p:spPr>
              <a:xfrm>
                <a:off x="0" y="1615614"/>
                <a:ext cx="439953" cy="439954"/>
              </a:xfrm>
              <a:prstGeom prst="rect">
                <a:avLst/>
              </a:prstGeom>
              <a:solidFill>
                <a:srgbClr val="60D937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6" name="Square"/>
              <p:cNvSpPr/>
              <p:nvPr/>
            </p:nvSpPr>
            <p:spPr>
              <a:xfrm>
                <a:off x="0" y="1077076"/>
                <a:ext cx="439953" cy="439953"/>
              </a:xfrm>
              <a:prstGeom prst="rect">
                <a:avLst/>
              </a:prstGeom>
              <a:solidFill>
                <a:srgbClr val="D5D5D5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258" name="Circle"/>
            <p:cNvSpPr/>
            <p:nvPr/>
          </p:nvSpPr>
          <p:spPr>
            <a:xfrm>
              <a:off x="10179893" y="3084022"/>
              <a:ext cx="1270001" cy="1270001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9" name="Circle"/>
            <p:cNvSpPr/>
            <p:nvPr/>
          </p:nvSpPr>
          <p:spPr>
            <a:xfrm>
              <a:off x="10179893" y="76093"/>
              <a:ext cx="1270001" cy="1270001"/>
            </a:xfrm>
            <a:prstGeom prst="ellipse">
              <a:avLst/>
            </a:prstGeom>
            <a:solidFill>
              <a:schemeClr val="accent6">
                <a:lumOff val="1616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0" name="Rounded Rectangle"/>
            <p:cNvSpPr/>
            <p:nvPr/>
          </p:nvSpPr>
          <p:spPr>
            <a:xfrm>
              <a:off x="10058846" y="1459011"/>
              <a:ext cx="1512094" cy="1512094"/>
            </a:xfrm>
            <a:prstGeom prst="roundRect">
              <a:avLst>
                <a:gd name="adj" fmla="val 15000"/>
              </a:avLst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1" name="Recurrent Node"/>
            <p:cNvSpPr txBox="1"/>
            <p:nvPr/>
          </p:nvSpPr>
          <p:spPr>
            <a:xfrm>
              <a:off x="9065335" y="4749832"/>
              <a:ext cx="3213646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5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Recurrent Node</a:t>
              </a:r>
            </a:p>
          </p:txBody>
        </p:sp>
        <p:sp>
          <p:nvSpPr>
            <p:cNvPr id="262" name="Hidden Layers"/>
            <p:cNvSpPr txBox="1"/>
            <p:nvPr/>
          </p:nvSpPr>
          <p:spPr>
            <a:xfrm>
              <a:off x="9941169" y="11816391"/>
              <a:ext cx="2919339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5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Hidden Layers</a:t>
              </a:r>
            </a:p>
          </p:txBody>
        </p:sp>
        <p:sp>
          <p:nvSpPr>
            <p:cNvPr id="263" name="Output"/>
            <p:cNvSpPr txBox="1"/>
            <p:nvPr/>
          </p:nvSpPr>
          <p:spPr>
            <a:xfrm>
              <a:off x="13600923" y="11831566"/>
              <a:ext cx="163358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5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Output </a:t>
              </a:r>
            </a:p>
          </p:txBody>
        </p:sp>
        <p:sp>
          <p:nvSpPr>
            <p:cNvPr id="264" name="Input"/>
            <p:cNvSpPr txBox="1"/>
            <p:nvPr/>
          </p:nvSpPr>
          <p:spPr>
            <a:xfrm>
              <a:off x="7293310" y="11831566"/>
              <a:ext cx="128154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5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Input </a:t>
              </a:r>
            </a:p>
          </p:txBody>
        </p:sp>
        <p:sp>
          <p:nvSpPr>
            <p:cNvPr id="265" name="Deep Neural Network"/>
            <p:cNvSpPr txBox="1"/>
            <p:nvPr/>
          </p:nvSpPr>
          <p:spPr>
            <a:xfrm>
              <a:off x="7836619" y="12627418"/>
              <a:ext cx="5575921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45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Deep Neural Network</a:t>
              </a:r>
            </a:p>
          </p:txBody>
        </p:sp>
        <p:sp>
          <p:nvSpPr>
            <p:cNvPr id="266" name="Xt * W"/>
            <p:cNvSpPr txBox="1"/>
            <p:nvPr/>
          </p:nvSpPr>
          <p:spPr>
            <a:xfrm>
              <a:off x="11691433" y="3366603"/>
              <a:ext cx="1347745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825500">
                <a:defRPr sz="35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X</a:t>
              </a:r>
              <a:r>
                <a:rPr baseline="-28571"/>
                <a:t>t</a:t>
              </a:r>
              <a:r>
                <a:t> * W</a:t>
              </a:r>
            </a:p>
          </p:txBody>
        </p:sp>
        <p:sp>
          <p:nvSpPr>
            <p:cNvPr id="267" name="Yt"/>
            <p:cNvSpPr txBox="1"/>
            <p:nvPr/>
          </p:nvSpPr>
          <p:spPr>
            <a:xfrm>
              <a:off x="11691433" y="302883"/>
              <a:ext cx="544042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825500">
                <a:defRPr sz="35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Y</a:t>
              </a:r>
              <a:r>
                <a:rPr baseline="-28571"/>
                <a:t>t</a:t>
              </a:r>
            </a:p>
          </p:txBody>
        </p:sp>
        <p:sp>
          <p:nvSpPr>
            <p:cNvPr id="268" name="H - Cell State"/>
            <p:cNvSpPr txBox="1"/>
            <p:nvPr/>
          </p:nvSpPr>
          <p:spPr>
            <a:xfrm>
              <a:off x="11854451" y="1903908"/>
              <a:ext cx="278282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defRPr sz="3500"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H - Cell State</a:t>
              </a:r>
            </a:p>
          </p:txBody>
        </p:sp>
        <p:sp>
          <p:nvSpPr>
            <p:cNvPr id="269" name="Line"/>
            <p:cNvSpPr/>
            <p:nvPr/>
          </p:nvSpPr>
          <p:spPr>
            <a:xfrm flipH="1" flipV="1">
              <a:off x="9797990" y="4127978"/>
              <a:ext cx="404544" cy="1946100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11057247" y="4130325"/>
              <a:ext cx="822064" cy="2009484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1" name="Past Learning"/>
            <p:cNvSpPr txBox="1"/>
            <p:nvPr/>
          </p:nvSpPr>
          <p:spPr>
            <a:xfrm>
              <a:off x="6165474" y="3578521"/>
              <a:ext cx="2774355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5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Past Learning</a:t>
              </a:r>
            </a:p>
          </p:txBody>
        </p:sp>
        <p:sp>
          <p:nvSpPr>
            <p:cNvPr id="272" name="Line"/>
            <p:cNvSpPr/>
            <p:nvPr/>
          </p:nvSpPr>
          <p:spPr>
            <a:xfrm flipV="1">
              <a:off x="7938644" y="2415486"/>
              <a:ext cx="1919754" cy="104766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3" name="Layer 1 RNN"/>
            <p:cNvSpPr txBox="1"/>
            <p:nvPr/>
          </p:nvSpPr>
          <p:spPr>
            <a:xfrm>
              <a:off x="13361725" y="4131754"/>
              <a:ext cx="2534308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825500">
                <a:defRPr sz="35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Layer </a:t>
              </a:r>
              <a:r>
                <a:rPr baseline="-28571"/>
                <a:t>1</a:t>
              </a:r>
              <a:r>
                <a:t> RNN</a:t>
              </a:r>
            </a:p>
          </p:txBody>
        </p:sp>
        <p:sp>
          <p:nvSpPr>
            <p:cNvPr id="274" name="x1"/>
            <p:cNvSpPr txBox="1"/>
            <p:nvPr/>
          </p:nvSpPr>
          <p:spPr>
            <a:xfrm>
              <a:off x="7696619" y="6565987"/>
              <a:ext cx="570087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825500">
                <a:defRPr sz="35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x</a:t>
              </a:r>
              <a:r>
                <a:rPr baseline="-28571"/>
                <a:t>1</a:t>
              </a:r>
            </a:p>
          </p:txBody>
        </p:sp>
        <p:sp>
          <p:nvSpPr>
            <p:cNvPr id="275" name="x2"/>
            <p:cNvSpPr txBox="1"/>
            <p:nvPr/>
          </p:nvSpPr>
          <p:spPr>
            <a:xfrm>
              <a:off x="7696619" y="8184637"/>
              <a:ext cx="570087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825500">
                <a:defRPr sz="35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x</a:t>
              </a:r>
              <a:r>
                <a:rPr baseline="-28571"/>
                <a:t>2</a:t>
              </a:r>
            </a:p>
          </p:txBody>
        </p:sp>
        <p:sp>
          <p:nvSpPr>
            <p:cNvPr id="276" name="xn"/>
            <p:cNvSpPr txBox="1"/>
            <p:nvPr/>
          </p:nvSpPr>
          <p:spPr>
            <a:xfrm>
              <a:off x="7681068" y="9714991"/>
              <a:ext cx="579854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825500">
                <a:defRPr sz="35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x</a:t>
              </a:r>
              <a:r>
                <a:rPr baseline="-28571"/>
                <a:t>n</a:t>
              </a:r>
            </a:p>
          </p:txBody>
        </p:sp>
        <p:sp>
          <p:nvSpPr>
            <p:cNvPr id="277" name="y1"/>
            <p:cNvSpPr txBox="1"/>
            <p:nvPr/>
          </p:nvSpPr>
          <p:spPr>
            <a:xfrm>
              <a:off x="13945717" y="7300969"/>
              <a:ext cx="566615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825500">
                <a:defRPr sz="35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y</a:t>
              </a:r>
              <a:r>
                <a:rPr baseline="-28571"/>
                <a:t>1</a:t>
              </a:r>
            </a:p>
          </p:txBody>
        </p:sp>
        <p:sp>
          <p:nvSpPr>
            <p:cNvPr id="278" name="Y2"/>
            <p:cNvSpPr txBox="1"/>
            <p:nvPr/>
          </p:nvSpPr>
          <p:spPr>
            <a:xfrm>
              <a:off x="13928571" y="9063695"/>
              <a:ext cx="600907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5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Y2</a:t>
              </a:r>
            </a:p>
          </p:txBody>
        </p:sp>
        <p:sp>
          <p:nvSpPr>
            <p:cNvPr id="279" name="Layer l Dense"/>
            <p:cNvSpPr txBox="1"/>
            <p:nvPr/>
          </p:nvSpPr>
          <p:spPr>
            <a:xfrm>
              <a:off x="13338748" y="5709656"/>
              <a:ext cx="2786510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825500">
                <a:defRPr sz="35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Layer </a:t>
              </a:r>
              <a:r>
                <a:rPr baseline="-28571"/>
                <a:t>l</a:t>
              </a:r>
              <a:r>
                <a:t> Dense</a:t>
              </a:r>
            </a:p>
          </p:txBody>
        </p:sp>
        <p:sp>
          <p:nvSpPr>
            <p:cNvPr id="280" name="Line"/>
            <p:cNvSpPr/>
            <p:nvPr/>
          </p:nvSpPr>
          <p:spPr>
            <a:xfrm flipV="1">
              <a:off x="14864025" y="5059696"/>
              <a:ext cx="1" cy="5205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1" name="Line"/>
            <p:cNvSpPr/>
            <p:nvPr/>
          </p:nvSpPr>
          <p:spPr>
            <a:xfrm flipV="1">
              <a:off x="11386856" y="4884355"/>
              <a:ext cx="1901382" cy="1490545"/>
            </a:xfrm>
            <a:prstGeom prst="line">
              <a:avLst/>
            </a:prstGeom>
            <a:noFill/>
            <a:ln w="63500" cap="flat">
              <a:solidFill>
                <a:srgbClr val="929292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2" name="Line"/>
            <p:cNvSpPr/>
            <p:nvPr/>
          </p:nvSpPr>
          <p:spPr>
            <a:xfrm flipV="1">
              <a:off x="12354362" y="6421973"/>
              <a:ext cx="914065" cy="339131"/>
            </a:xfrm>
            <a:prstGeom prst="line">
              <a:avLst/>
            </a:prstGeom>
            <a:noFill/>
            <a:ln w="63500" cap="flat">
              <a:solidFill>
                <a:srgbClr val="929292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3" name="Y = Q Learning…"/>
            <p:cNvSpPr txBox="1"/>
            <p:nvPr/>
          </p:nvSpPr>
          <p:spPr>
            <a:xfrm>
              <a:off x="13006137" y="10624168"/>
              <a:ext cx="2823159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825500">
                <a:defRPr sz="3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Y = Q Learning</a:t>
              </a:r>
            </a:p>
            <a:p>
              <a:pPr defTabSz="825500">
                <a:defRPr sz="3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values of Action</a:t>
              </a:r>
            </a:p>
          </p:txBody>
        </p:sp>
        <p:sp>
          <p:nvSpPr>
            <p:cNvPr id="284" name="X = Independent…"/>
            <p:cNvSpPr txBox="1"/>
            <p:nvPr/>
          </p:nvSpPr>
          <p:spPr>
            <a:xfrm>
              <a:off x="6586456" y="10770034"/>
              <a:ext cx="2897573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825500">
                <a:defRPr sz="3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X = Independent</a:t>
              </a:r>
            </a:p>
            <a:p>
              <a:pPr defTabSz="825500">
                <a:defRPr sz="3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Variable States</a:t>
              </a:r>
            </a:p>
          </p:txBody>
        </p:sp>
        <p:sp>
          <p:nvSpPr>
            <p:cNvPr id="285" name="Rectangle"/>
            <p:cNvSpPr/>
            <p:nvPr/>
          </p:nvSpPr>
          <p:spPr>
            <a:xfrm>
              <a:off x="691246" y="9411804"/>
              <a:ext cx="2007218" cy="125196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Spatial…"/>
            <p:cNvSpPr txBox="1"/>
            <p:nvPr/>
          </p:nvSpPr>
          <p:spPr>
            <a:xfrm>
              <a:off x="859070" y="9466285"/>
              <a:ext cx="1671570" cy="114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825500">
                <a:defRPr sz="35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Spatial </a:t>
              </a:r>
            </a:p>
            <a:p>
              <a:pPr algn="l" defTabSz="825500">
                <a:defRPr sz="35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Memory</a:t>
              </a:r>
            </a:p>
          </p:txBody>
        </p:sp>
        <p:sp>
          <p:nvSpPr>
            <p:cNvPr id="287" name="DNN…"/>
            <p:cNvSpPr txBox="1"/>
            <p:nvPr/>
          </p:nvSpPr>
          <p:spPr>
            <a:xfrm>
              <a:off x="3659056" y="9411804"/>
              <a:ext cx="1289361" cy="114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825500">
                <a:defRPr sz="35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DNN </a:t>
              </a:r>
            </a:p>
            <a:p>
              <a:pPr algn="l" defTabSz="825500">
                <a:defRPr sz="35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Model</a:t>
              </a:r>
            </a:p>
          </p:txBody>
        </p:sp>
        <p:sp>
          <p:nvSpPr>
            <p:cNvPr id="288" name="+"/>
            <p:cNvSpPr txBox="1"/>
            <p:nvPr/>
          </p:nvSpPr>
          <p:spPr>
            <a:xfrm>
              <a:off x="2804596" y="9473268"/>
              <a:ext cx="580505" cy="114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defRPr sz="7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89" name="States Observations"/>
            <p:cNvSpPr txBox="1"/>
            <p:nvPr/>
          </p:nvSpPr>
          <p:spPr>
            <a:xfrm>
              <a:off x="1519294" y="6638228"/>
              <a:ext cx="346907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States Observations</a:t>
              </a:r>
            </a:p>
          </p:txBody>
        </p:sp>
        <p:sp>
          <p:nvSpPr>
            <p:cNvPr id="290" name="Action"/>
            <p:cNvSpPr txBox="1"/>
            <p:nvPr/>
          </p:nvSpPr>
          <p:spPr>
            <a:xfrm>
              <a:off x="5044430" y="8084405"/>
              <a:ext cx="12000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Action</a:t>
              </a:r>
            </a:p>
          </p:txBody>
        </p:sp>
        <p:sp>
          <p:nvSpPr>
            <p:cNvPr id="291" name="Rewards"/>
            <p:cNvSpPr txBox="1"/>
            <p:nvPr/>
          </p:nvSpPr>
          <p:spPr>
            <a:xfrm>
              <a:off x="434721" y="8037097"/>
              <a:ext cx="152668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Rewards</a:t>
              </a:r>
            </a:p>
          </p:txBody>
        </p:sp>
        <p:sp>
          <p:nvSpPr>
            <p:cNvPr id="292" name="Rectangle"/>
            <p:cNvSpPr/>
            <p:nvPr/>
          </p:nvSpPr>
          <p:spPr>
            <a:xfrm>
              <a:off x="149598" y="7924103"/>
              <a:ext cx="2901582" cy="772088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3" name="Rectangle"/>
            <p:cNvSpPr/>
            <p:nvPr/>
          </p:nvSpPr>
          <p:spPr>
            <a:xfrm>
              <a:off x="3613210" y="7930411"/>
              <a:ext cx="2901582" cy="772089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4" name="Rectangle"/>
            <p:cNvSpPr/>
            <p:nvPr/>
          </p:nvSpPr>
          <p:spPr>
            <a:xfrm>
              <a:off x="1118611" y="6525235"/>
              <a:ext cx="3952474" cy="772088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 flipV="1">
              <a:off x="5873639" y="5882645"/>
              <a:ext cx="1" cy="177487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6" name="Line"/>
            <p:cNvSpPr/>
            <p:nvPr/>
          </p:nvSpPr>
          <p:spPr>
            <a:xfrm flipH="1">
              <a:off x="529239" y="6008900"/>
              <a:ext cx="1" cy="152363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7" name="Line"/>
            <p:cNvSpPr/>
            <p:nvPr/>
          </p:nvSpPr>
          <p:spPr>
            <a:xfrm>
              <a:off x="3328079" y="7447771"/>
              <a:ext cx="1" cy="167274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"/>
          <p:cNvGrpSpPr/>
          <p:nvPr/>
        </p:nvGrpSpPr>
        <p:grpSpPr>
          <a:xfrm>
            <a:off x="4167923" y="1917142"/>
            <a:ext cx="14463660" cy="7741054"/>
            <a:chOff x="0" y="0"/>
            <a:chExt cx="14463659" cy="7741052"/>
          </a:xfrm>
        </p:grpSpPr>
        <p:pic>
          <p:nvPicPr>
            <p:cNvPr id="300" name="Screenshot 2021-03-16 at 5.46.45 AM.png" descr="Screenshot 2021-03-16 at 5.46.45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09765"/>
              <a:ext cx="14022695" cy="6506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Square"/>
            <p:cNvSpPr/>
            <p:nvPr/>
          </p:nvSpPr>
          <p:spPr>
            <a:xfrm>
              <a:off x="13193659" y="0"/>
              <a:ext cx="1270001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2" name="Square"/>
            <p:cNvSpPr/>
            <p:nvPr/>
          </p:nvSpPr>
          <p:spPr>
            <a:xfrm>
              <a:off x="13193659" y="5884002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3" name="Square"/>
            <p:cNvSpPr/>
            <p:nvPr/>
          </p:nvSpPr>
          <p:spPr>
            <a:xfrm>
              <a:off x="12987609" y="1276938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4" name="Rectangle"/>
            <p:cNvSpPr/>
            <p:nvPr/>
          </p:nvSpPr>
          <p:spPr>
            <a:xfrm>
              <a:off x="2195335" y="6220057"/>
              <a:ext cx="9206975" cy="152099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" name="Human Brain"/>
            <p:cNvSpPr txBox="1"/>
            <p:nvPr/>
          </p:nvSpPr>
          <p:spPr>
            <a:xfrm>
              <a:off x="857757" y="6870044"/>
              <a:ext cx="3722625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>
                <a:defRPr b="1" sz="4000"/>
              </a:pPr>
              <a:r>
                <a:t>Human Brain</a:t>
              </a:r>
            </a:p>
          </p:txBody>
        </p:sp>
        <p:sp>
          <p:nvSpPr>
            <p:cNvPr id="306" name="Rat Brain"/>
            <p:cNvSpPr txBox="1"/>
            <p:nvPr/>
          </p:nvSpPr>
          <p:spPr>
            <a:xfrm>
              <a:off x="9282001" y="6870044"/>
              <a:ext cx="2829053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>
                <a:defRPr b="1" sz="4000"/>
              </a:pPr>
              <a:r>
                <a:t>Rat Brain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