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05841A-833F-451D-9DF8-85E529E16E12}"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4FD948-88ED-4C21-8C40-847E813110A2}" type="slidenum">
              <a:rPr lang="en-IN" smtClean="0"/>
              <a:t>‹#›</a:t>
            </a:fld>
            <a:endParaRPr lang="en-IN"/>
          </a:p>
        </p:txBody>
      </p:sp>
    </p:spTree>
    <p:extLst>
      <p:ext uri="{BB962C8B-B14F-4D97-AF65-F5344CB8AC3E}">
        <p14:creationId xmlns:p14="http://schemas.microsoft.com/office/powerpoint/2010/main" val="4129786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05841A-833F-451D-9DF8-85E529E16E12}"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4FD948-88ED-4C21-8C40-847E813110A2}" type="slidenum">
              <a:rPr lang="en-IN" smtClean="0"/>
              <a:t>‹#›</a:t>
            </a:fld>
            <a:endParaRPr lang="en-IN"/>
          </a:p>
        </p:txBody>
      </p:sp>
    </p:spTree>
    <p:extLst>
      <p:ext uri="{BB962C8B-B14F-4D97-AF65-F5344CB8AC3E}">
        <p14:creationId xmlns:p14="http://schemas.microsoft.com/office/powerpoint/2010/main" val="512689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05841A-833F-451D-9DF8-85E529E16E12}"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4FD948-88ED-4C21-8C40-847E813110A2}" type="slidenum">
              <a:rPr lang="en-IN" smtClean="0"/>
              <a:t>‹#›</a:t>
            </a:fld>
            <a:endParaRPr lang="en-IN"/>
          </a:p>
        </p:txBody>
      </p:sp>
    </p:spTree>
    <p:extLst>
      <p:ext uri="{BB962C8B-B14F-4D97-AF65-F5344CB8AC3E}">
        <p14:creationId xmlns:p14="http://schemas.microsoft.com/office/powerpoint/2010/main" val="1620182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05841A-833F-451D-9DF8-85E529E16E12}"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4FD948-88ED-4C21-8C40-847E813110A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75514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05841A-833F-451D-9DF8-85E529E16E12}"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4FD948-88ED-4C21-8C40-847E813110A2}" type="slidenum">
              <a:rPr lang="en-IN" smtClean="0"/>
              <a:t>‹#›</a:t>
            </a:fld>
            <a:endParaRPr lang="en-IN"/>
          </a:p>
        </p:txBody>
      </p:sp>
    </p:spTree>
    <p:extLst>
      <p:ext uri="{BB962C8B-B14F-4D97-AF65-F5344CB8AC3E}">
        <p14:creationId xmlns:p14="http://schemas.microsoft.com/office/powerpoint/2010/main" val="2736989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05841A-833F-451D-9DF8-85E529E16E12}" type="datetimeFigureOut">
              <a:rPr lang="en-IN" smtClean="0"/>
              <a:t>08-08-2024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4FD948-88ED-4C21-8C40-847E813110A2}" type="slidenum">
              <a:rPr lang="en-IN" smtClean="0"/>
              <a:t>‹#›</a:t>
            </a:fld>
            <a:endParaRPr lang="en-IN"/>
          </a:p>
        </p:txBody>
      </p:sp>
    </p:spTree>
    <p:extLst>
      <p:ext uri="{BB962C8B-B14F-4D97-AF65-F5344CB8AC3E}">
        <p14:creationId xmlns:p14="http://schemas.microsoft.com/office/powerpoint/2010/main" val="862108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05841A-833F-451D-9DF8-85E529E16E12}" type="datetimeFigureOut">
              <a:rPr lang="en-IN" smtClean="0"/>
              <a:t>08-08-2024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4FD948-88ED-4C21-8C40-847E813110A2}" type="slidenum">
              <a:rPr lang="en-IN" smtClean="0"/>
              <a:t>‹#›</a:t>
            </a:fld>
            <a:endParaRPr lang="en-IN"/>
          </a:p>
        </p:txBody>
      </p:sp>
    </p:spTree>
    <p:extLst>
      <p:ext uri="{BB962C8B-B14F-4D97-AF65-F5344CB8AC3E}">
        <p14:creationId xmlns:p14="http://schemas.microsoft.com/office/powerpoint/2010/main" val="135379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05841A-833F-451D-9DF8-85E529E16E12}"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4FD948-88ED-4C21-8C40-847E813110A2}" type="slidenum">
              <a:rPr lang="en-IN" smtClean="0"/>
              <a:t>‹#›</a:t>
            </a:fld>
            <a:endParaRPr lang="en-IN"/>
          </a:p>
        </p:txBody>
      </p:sp>
    </p:spTree>
    <p:extLst>
      <p:ext uri="{BB962C8B-B14F-4D97-AF65-F5344CB8AC3E}">
        <p14:creationId xmlns:p14="http://schemas.microsoft.com/office/powerpoint/2010/main" val="3666428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05841A-833F-451D-9DF8-85E529E16E12}"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4FD948-88ED-4C21-8C40-847E813110A2}" type="slidenum">
              <a:rPr lang="en-IN" smtClean="0"/>
              <a:t>‹#›</a:t>
            </a:fld>
            <a:endParaRPr lang="en-IN"/>
          </a:p>
        </p:txBody>
      </p:sp>
    </p:spTree>
    <p:extLst>
      <p:ext uri="{BB962C8B-B14F-4D97-AF65-F5344CB8AC3E}">
        <p14:creationId xmlns:p14="http://schemas.microsoft.com/office/powerpoint/2010/main" val="4027439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A05841A-833F-451D-9DF8-85E529E16E12}"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4FD948-88ED-4C21-8C40-847E813110A2}" type="slidenum">
              <a:rPr lang="en-IN" smtClean="0"/>
              <a:t>‹#›</a:t>
            </a:fld>
            <a:endParaRPr lang="en-IN"/>
          </a:p>
        </p:txBody>
      </p:sp>
    </p:spTree>
    <p:extLst>
      <p:ext uri="{BB962C8B-B14F-4D97-AF65-F5344CB8AC3E}">
        <p14:creationId xmlns:p14="http://schemas.microsoft.com/office/powerpoint/2010/main" val="900066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05841A-833F-451D-9DF8-85E529E16E12}"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4FD948-88ED-4C21-8C40-847E813110A2}" type="slidenum">
              <a:rPr lang="en-IN" smtClean="0"/>
              <a:t>‹#›</a:t>
            </a:fld>
            <a:endParaRPr lang="en-IN"/>
          </a:p>
        </p:txBody>
      </p:sp>
    </p:spTree>
    <p:extLst>
      <p:ext uri="{BB962C8B-B14F-4D97-AF65-F5344CB8AC3E}">
        <p14:creationId xmlns:p14="http://schemas.microsoft.com/office/powerpoint/2010/main" val="2139704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05841A-833F-451D-9DF8-85E529E16E12}"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4FD948-88ED-4C21-8C40-847E813110A2}" type="slidenum">
              <a:rPr lang="en-IN" smtClean="0"/>
              <a:t>‹#›</a:t>
            </a:fld>
            <a:endParaRPr lang="en-IN"/>
          </a:p>
        </p:txBody>
      </p:sp>
    </p:spTree>
    <p:extLst>
      <p:ext uri="{BB962C8B-B14F-4D97-AF65-F5344CB8AC3E}">
        <p14:creationId xmlns:p14="http://schemas.microsoft.com/office/powerpoint/2010/main" val="3295825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05841A-833F-451D-9DF8-85E529E16E12}" type="datetimeFigureOut">
              <a:rPr lang="en-IN" smtClean="0"/>
              <a:t>08-08-2024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4FD948-88ED-4C21-8C40-847E813110A2}" type="slidenum">
              <a:rPr lang="en-IN" smtClean="0"/>
              <a:t>‹#›</a:t>
            </a:fld>
            <a:endParaRPr lang="en-IN"/>
          </a:p>
        </p:txBody>
      </p:sp>
    </p:spTree>
    <p:extLst>
      <p:ext uri="{BB962C8B-B14F-4D97-AF65-F5344CB8AC3E}">
        <p14:creationId xmlns:p14="http://schemas.microsoft.com/office/powerpoint/2010/main" val="2173932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A05841A-833F-451D-9DF8-85E529E16E12}" type="datetimeFigureOut">
              <a:rPr lang="en-IN" smtClean="0"/>
              <a:t>08-08-2024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74FD948-88ED-4C21-8C40-847E813110A2}" type="slidenum">
              <a:rPr lang="en-IN" smtClean="0"/>
              <a:t>‹#›</a:t>
            </a:fld>
            <a:endParaRPr lang="en-IN"/>
          </a:p>
        </p:txBody>
      </p:sp>
    </p:spTree>
    <p:extLst>
      <p:ext uri="{BB962C8B-B14F-4D97-AF65-F5344CB8AC3E}">
        <p14:creationId xmlns:p14="http://schemas.microsoft.com/office/powerpoint/2010/main" val="2146049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A05841A-833F-451D-9DF8-85E529E16E12}" type="datetimeFigureOut">
              <a:rPr lang="en-IN" smtClean="0"/>
              <a:t>08-08-2024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74FD948-88ED-4C21-8C40-847E813110A2}" type="slidenum">
              <a:rPr lang="en-IN" smtClean="0"/>
              <a:t>‹#›</a:t>
            </a:fld>
            <a:endParaRPr lang="en-IN"/>
          </a:p>
        </p:txBody>
      </p:sp>
    </p:spTree>
    <p:extLst>
      <p:ext uri="{BB962C8B-B14F-4D97-AF65-F5344CB8AC3E}">
        <p14:creationId xmlns:p14="http://schemas.microsoft.com/office/powerpoint/2010/main" val="3381891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A05841A-833F-451D-9DF8-85E529E16E12}" type="datetimeFigureOut">
              <a:rPr lang="en-IN" smtClean="0"/>
              <a:t>08-08-2024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74FD948-88ED-4C21-8C40-847E813110A2}" type="slidenum">
              <a:rPr lang="en-IN" smtClean="0"/>
              <a:t>‹#›</a:t>
            </a:fld>
            <a:endParaRPr lang="en-IN"/>
          </a:p>
        </p:txBody>
      </p:sp>
    </p:spTree>
    <p:extLst>
      <p:ext uri="{BB962C8B-B14F-4D97-AF65-F5344CB8AC3E}">
        <p14:creationId xmlns:p14="http://schemas.microsoft.com/office/powerpoint/2010/main" val="1562313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05841A-833F-451D-9DF8-85E529E16E12}"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4FD948-88ED-4C21-8C40-847E813110A2}" type="slidenum">
              <a:rPr lang="en-IN" smtClean="0"/>
              <a:t>‹#›</a:t>
            </a:fld>
            <a:endParaRPr lang="en-IN"/>
          </a:p>
        </p:txBody>
      </p:sp>
    </p:spTree>
    <p:extLst>
      <p:ext uri="{BB962C8B-B14F-4D97-AF65-F5344CB8AC3E}">
        <p14:creationId xmlns:p14="http://schemas.microsoft.com/office/powerpoint/2010/main" val="3684301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A05841A-833F-451D-9DF8-85E529E16E12}" type="datetimeFigureOut">
              <a:rPr lang="en-IN" smtClean="0"/>
              <a:t>08-08-2024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74FD948-88ED-4C21-8C40-847E813110A2}" type="slidenum">
              <a:rPr lang="en-IN" smtClean="0"/>
              <a:t>‹#›</a:t>
            </a:fld>
            <a:endParaRPr lang="en-IN"/>
          </a:p>
        </p:txBody>
      </p:sp>
    </p:spTree>
    <p:extLst>
      <p:ext uri="{BB962C8B-B14F-4D97-AF65-F5344CB8AC3E}">
        <p14:creationId xmlns:p14="http://schemas.microsoft.com/office/powerpoint/2010/main" val="6305160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1EE59D-3543-4232-BB66-3DA06CBE0AD8}"/>
              </a:ext>
            </a:extLst>
          </p:cNvPr>
          <p:cNvSpPr txBox="1"/>
          <p:nvPr/>
        </p:nvSpPr>
        <p:spPr>
          <a:xfrm>
            <a:off x="1645920" y="635267"/>
            <a:ext cx="8826366" cy="1323439"/>
          </a:xfrm>
          <a:prstGeom prst="rect">
            <a:avLst/>
          </a:prstGeom>
          <a:noFill/>
        </p:spPr>
        <p:txBody>
          <a:bodyPr wrap="square" rtlCol="0">
            <a:spAutoFit/>
          </a:bodyPr>
          <a:lstStyle/>
          <a:p>
            <a:pPr algn="ctr"/>
            <a:r>
              <a:rPr lang="en-US" sz="4000" dirty="0">
                <a:latin typeface="Algerian" panose="04020705040A02060702" pitchFamily="82" charset="0"/>
              </a:rPr>
              <a:t>INSURANCE Analytics PROJECT</a:t>
            </a:r>
            <a:br>
              <a:rPr lang="en-US" sz="4000" dirty="0">
                <a:latin typeface="Algerian" panose="04020705040A02060702" pitchFamily="82" charset="0"/>
              </a:rPr>
            </a:br>
            <a:r>
              <a:rPr lang="en-US" sz="4000" dirty="0">
                <a:latin typeface="Algerian" panose="04020705040A02060702" pitchFamily="82" charset="0"/>
              </a:rPr>
              <a:t>(P574)</a:t>
            </a:r>
            <a:endParaRPr lang="en-IN" sz="4000" dirty="0"/>
          </a:p>
        </p:txBody>
      </p:sp>
      <p:sp>
        <p:nvSpPr>
          <p:cNvPr id="5" name="TextBox 4">
            <a:extLst>
              <a:ext uri="{FF2B5EF4-FFF2-40B4-BE49-F238E27FC236}">
                <a16:creationId xmlns:a16="http://schemas.microsoft.com/office/drawing/2014/main" id="{C6CBB05E-9AA9-402E-AC59-76356155CB22}"/>
              </a:ext>
            </a:extLst>
          </p:cNvPr>
          <p:cNvSpPr txBox="1"/>
          <p:nvPr/>
        </p:nvSpPr>
        <p:spPr>
          <a:xfrm>
            <a:off x="8171848" y="5265217"/>
            <a:ext cx="590991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Shweta Sandesh Shelke</a:t>
            </a:r>
          </a:p>
        </p:txBody>
      </p:sp>
    </p:spTree>
    <p:extLst>
      <p:ext uri="{BB962C8B-B14F-4D97-AF65-F5344CB8AC3E}">
        <p14:creationId xmlns:p14="http://schemas.microsoft.com/office/powerpoint/2010/main" val="2187990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611E18-0854-4A5D-AD5E-7A054A7B2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984" y="265528"/>
            <a:ext cx="6344174" cy="6383749"/>
          </a:xfrm>
          <a:prstGeom prst="rect">
            <a:avLst/>
          </a:prstGeom>
        </p:spPr>
      </p:pic>
      <p:pic>
        <p:nvPicPr>
          <p:cNvPr id="3" name="Picture 2">
            <a:extLst>
              <a:ext uri="{FF2B5EF4-FFF2-40B4-BE49-F238E27FC236}">
                <a16:creationId xmlns:a16="http://schemas.microsoft.com/office/drawing/2014/main" id="{E52EFA93-F86D-4546-A200-56F8E12F59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8365" y="288235"/>
            <a:ext cx="5270644" cy="828791"/>
          </a:xfrm>
          <a:prstGeom prst="rect">
            <a:avLst/>
          </a:prstGeom>
        </p:spPr>
      </p:pic>
      <p:pic>
        <p:nvPicPr>
          <p:cNvPr id="4" name="Picture 3">
            <a:extLst>
              <a:ext uri="{FF2B5EF4-FFF2-40B4-BE49-F238E27FC236}">
                <a16:creationId xmlns:a16="http://schemas.microsoft.com/office/drawing/2014/main" id="{FCEFAA01-37DE-4EE2-BC4C-12AA3EC716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8362" y="1218034"/>
            <a:ext cx="5270645" cy="828791"/>
          </a:xfrm>
          <a:prstGeom prst="rect">
            <a:avLst/>
          </a:prstGeom>
        </p:spPr>
      </p:pic>
      <p:pic>
        <p:nvPicPr>
          <p:cNvPr id="5" name="Picture 4">
            <a:extLst>
              <a:ext uri="{FF2B5EF4-FFF2-40B4-BE49-F238E27FC236}">
                <a16:creationId xmlns:a16="http://schemas.microsoft.com/office/drawing/2014/main" id="{27893CE0-B773-49E6-80B3-B365ECD211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8361" y="2159630"/>
            <a:ext cx="5270646" cy="1258017"/>
          </a:xfrm>
          <a:prstGeom prst="rect">
            <a:avLst/>
          </a:prstGeom>
        </p:spPr>
      </p:pic>
      <p:pic>
        <p:nvPicPr>
          <p:cNvPr id="6" name="Picture 5">
            <a:extLst>
              <a:ext uri="{FF2B5EF4-FFF2-40B4-BE49-F238E27FC236}">
                <a16:creationId xmlns:a16="http://schemas.microsoft.com/office/drawing/2014/main" id="{E5291402-E245-4F26-A30A-F384C33C82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98361" y="3505701"/>
            <a:ext cx="5270646" cy="1417930"/>
          </a:xfrm>
          <a:prstGeom prst="rect">
            <a:avLst/>
          </a:prstGeom>
        </p:spPr>
      </p:pic>
      <p:pic>
        <p:nvPicPr>
          <p:cNvPr id="7" name="Picture 6">
            <a:extLst>
              <a:ext uri="{FF2B5EF4-FFF2-40B4-BE49-F238E27FC236}">
                <a16:creationId xmlns:a16="http://schemas.microsoft.com/office/drawing/2014/main" id="{E522F5D2-8E86-44CB-9AF6-BDDDA291CF2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98362" y="5011685"/>
            <a:ext cx="5270646" cy="1637591"/>
          </a:xfrm>
          <a:prstGeom prst="rect">
            <a:avLst/>
          </a:prstGeom>
        </p:spPr>
      </p:pic>
    </p:spTree>
    <p:extLst>
      <p:ext uri="{BB962C8B-B14F-4D97-AF65-F5344CB8AC3E}">
        <p14:creationId xmlns:p14="http://schemas.microsoft.com/office/powerpoint/2010/main" val="1211393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D7F70-FF18-4244-AE3A-A261DCBE598B}"/>
              </a:ext>
            </a:extLst>
          </p:cNvPr>
          <p:cNvSpPr txBox="1">
            <a:spLocks/>
          </p:cNvSpPr>
          <p:nvPr/>
        </p:nvSpPr>
        <p:spPr>
          <a:xfrm>
            <a:off x="838200" y="126586"/>
            <a:ext cx="10515600" cy="1325563"/>
          </a:xfrm>
          <a:prstGeom prst="rect">
            <a:avLst/>
          </a:prstGeom>
        </p:spPr>
        <p:txBody>
          <a:bodyP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200">
                <a:latin typeface="Algerian" panose="04020705040A02060702" pitchFamily="82" charset="0"/>
              </a:rPr>
              <a:t>Key Takeaways</a:t>
            </a:r>
            <a:endParaRPr lang="en-IN" sz="3200" dirty="0">
              <a:latin typeface="Algerian" panose="04020705040A02060702" pitchFamily="82" charset="0"/>
            </a:endParaRPr>
          </a:p>
        </p:txBody>
      </p:sp>
      <p:sp>
        <p:nvSpPr>
          <p:cNvPr id="3" name="Content Placeholder 2">
            <a:extLst>
              <a:ext uri="{FF2B5EF4-FFF2-40B4-BE49-F238E27FC236}">
                <a16:creationId xmlns:a16="http://schemas.microsoft.com/office/drawing/2014/main" id="{BA3389AE-275F-49E8-B8A8-D705553F8FDF}"/>
              </a:ext>
            </a:extLst>
          </p:cNvPr>
          <p:cNvSpPr txBox="1">
            <a:spLocks/>
          </p:cNvSpPr>
          <p:nvPr/>
        </p:nvSpPr>
        <p:spPr>
          <a:xfrm>
            <a:off x="1120000" y="1452149"/>
            <a:ext cx="10233800" cy="4351338"/>
          </a:xfrm>
          <a:prstGeom prst="rect">
            <a:avLst/>
          </a:prstGeom>
        </p:spPr>
        <p:txBody>
          <a:bodyP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3" charset="2"/>
              <a:buAutoNum type="arabicPeriod"/>
            </a:pPr>
            <a:r>
              <a:rPr lang="en-IN" sz="1800">
                <a:latin typeface="Times New Roman" panose="02020603050405020304" pitchFamily="18" charset="0"/>
                <a:cs typeface="Times New Roman" panose="02020603050405020304" pitchFamily="18" charset="0"/>
              </a:rPr>
              <a:t>The company performed well in renewal achieved business. However, invoice, new and cross-sell achievements need improvement.</a:t>
            </a:r>
          </a:p>
          <a:p>
            <a:pPr>
              <a:buFont typeface="Wingdings 3" charset="2"/>
              <a:buAutoNum type="arabicPeriod"/>
            </a:pPr>
            <a:r>
              <a:rPr lang="en-IN" sz="1800">
                <a:latin typeface="Times New Roman" panose="02020603050405020304" pitchFamily="18" charset="0"/>
                <a:cs typeface="Times New Roman" panose="02020603050405020304" pitchFamily="18" charset="0"/>
              </a:rPr>
              <a:t>Encouraging consistent meeting participation by account executives can enhance results.</a:t>
            </a:r>
          </a:p>
          <a:p>
            <a:pPr>
              <a:buFont typeface="Wingdings 3" charset="2"/>
              <a:buAutoNum type="arabicPeriod"/>
            </a:pPr>
            <a:r>
              <a:rPr lang="en-IN" sz="1800">
                <a:latin typeface="Times New Roman" panose="02020603050405020304" pitchFamily="18" charset="0"/>
                <a:cs typeface="Times New Roman" panose="02020603050405020304" pitchFamily="18" charset="0"/>
              </a:rPr>
              <a:t>In any business, for a company to grow the customers are really important. Besides, maintaining relations with the old ones, one has to look out for the new customers, it’ll help the business grow.</a:t>
            </a:r>
          </a:p>
          <a:p>
            <a:pPr>
              <a:buFont typeface="Wingdings 3" charset="2"/>
              <a:buAutoNum type="arabicPeriod"/>
            </a:pPr>
            <a:r>
              <a:rPr lang="en-IN" sz="1800">
                <a:latin typeface="Times New Roman" panose="02020603050405020304" pitchFamily="18" charset="0"/>
                <a:cs typeface="Times New Roman" panose="02020603050405020304" pitchFamily="18" charset="0"/>
              </a:rPr>
              <a:t>Divya Dhingra excelled in generating invoices, it should be a norm to every other executive in the company. Diversifying across segments can boost company profits.</a:t>
            </a:r>
          </a:p>
          <a:p>
            <a:pPr>
              <a:buFont typeface="Wingdings 3" charset="2"/>
              <a:buAutoNum type="arabicPeriod"/>
            </a:pPr>
            <a:r>
              <a:rPr lang="en-IN" sz="1800">
                <a:latin typeface="Times New Roman" panose="02020603050405020304" pitchFamily="18" charset="0"/>
                <a:cs typeface="Times New Roman" panose="02020603050405020304" pitchFamily="18" charset="0"/>
              </a:rPr>
              <a:t>There is room for improvement in the business. Leveraging existing clients for referrals can be beneficial.</a:t>
            </a:r>
          </a:p>
          <a:p>
            <a:pPr>
              <a:buFont typeface="Wingdings 3" charset="2"/>
              <a:buAutoNum type="arabicPeriod"/>
            </a:pPr>
            <a:r>
              <a:rPr lang="en-IN" sz="1800">
                <a:latin typeface="Times New Roman" panose="02020603050405020304" pitchFamily="18" charset="0"/>
                <a:cs typeface="Times New Roman" panose="02020603050405020304" pitchFamily="18" charset="0"/>
              </a:rPr>
              <a:t>Employee Benefits and Fire are the top-selling products. Efforts need to be made to improve sales of lesser-known products.</a:t>
            </a:r>
          </a:p>
          <a:p>
            <a:pPr>
              <a:buFont typeface="Wingdings 3" charset="2"/>
              <a:buAutoNum type="arabicPeriod"/>
            </a:pPr>
            <a:r>
              <a:rPr lang="en-IN" sz="1800">
                <a:latin typeface="Times New Roman" panose="02020603050405020304" pitchFamily="18" charset="0"/>
                <a:cs typeface="Times New Roman" panose="02020603050405020304" pitchFamily="18" charset="0"/>
              </a:rPr>
              <a:t>There is a distinct gap between qualify opportunity and propose solution. Ensuring business remains in the pipeline can lead to profitability.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5992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6B8EC-A5DA-41C7-9931-3CD086DF5228}"/>
              </a:ext>
            </a:extLst>
          </p:cNvPr>
          <p:cNvSpPr txBox="1">
            <a:spLocks/>
          </p:cNvSpPr>
          <p:nvPr/>
        </p:nvSpPr>
        <p:spPr>
          <a:xfrm>
            <a:off x="838200" y="2492100"/>
            <a:ext cx="10515600" cy="1325563"/>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latin typeface="Algerian" panose="04020705040A02060702" pitchFamily="82" charset="0"/>
              </a:rPr>
              <a:t>Thank you</a:t>
            </a:r>
            <a:endParaRPr lang="en-IN" dirty="0">
              <a:latin typeface="Algerian" panose="04020705040A02060702" pitchFamily="82" charset="0"/>
            </a:endParaRPr>
          </a:p>
        </p:txBody>
      </p:sp>
    </p:spTree>
    <p:extLst>
      <p:ext uri="{BB962C8B-B14F-4D97-AF65-F5344CB8AC3E}">
        <p14:creationId xmlns:p14="http://schemas.microsoft.com/office/powerpoint/2010/main" val="586680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1A4CB8-050E-4913-ADC2-AD0F569C1BC1}"/>
              </a:ext>
            </a:extLst>
          </p:cNvPr>
          <p:cNvSpPr txBox="1"/>
          <p:nvPr/>
        </p:nvSpPr>
        <p:spPr>
          <a:xfrm>
            <a:off x="1443790" y="500513"/>
            <a:ext cx="9625263" cy="584775"/>
          </a:xfrm>
          <a:prstGeom prst="rect">
            <a:avLst/>
          </a:prstGeom>
          <a:noFill/>
        </p:spPr>
        <p:txBody>
          <a:bodyPr wrap="square" rtlCol="0">
            <a:spAutoFit/>
          </a:bodyPr>
          <a:lstStyle/>
          <a:p>
            <a:pPr algn="ctr"/>
            <a:r>
              <a:rPr lang="en-IN" sz="3200" dirty="0">
                <a:latin typeface="Algerian" panose="04020705040A02060702" pitchFamily="82" charset="0"/>
              </a:rPr>
              <a:t>summary</a:t>
            </a:r>
            <a:endParaRPr lang="en-IN" sz="3200" dirty="0"/>
          </a:p>
        </p:txBody>
      </p:sp>
      <p:sp>
        <p:nvSpPr>
          <p:cNvPr id="5" name="TextBox 4">
            <a:extLst>
              <a:ext uri="{FF2B5EF4-FFF2-40B4-BE49-F238E27FC236}">
                <a16:creationId xmlns:a16="http://schemas.microsoft.com/office/drawing/2014/main" id="{FEE17C3D-DED8-4F6B-8218-835822897370}"/>
              </a:ext>
            </a:extLst>
          </p:cNvPr>
          <p:cNvSpPr txBox="1"/>
          <p:nvPr/>
        </p:nvSpPr>
        <p:spPr>
          <a:xfrm>
            <a:off x="933651" y="2079057"/>
            <a:ext cx="10029524" cy="3785652"/>
          </a:xfrm>
          <a:prstGeom prst="rect">
            <a:avLst/>
          </a:prstGeom>
          <a:noFill/>
        </p:spPr>
        <p:txBody>
          <a:bodyPr wrap="square" rtlCol="0">
            <a:spAutoFit/>
          </a:bodyPr>
          <a:lstStyle/>
          <a:p>
            <a:pPr marL="0" indent="0">
              <a:buNone/>
            </a:pPr>
            <a:r>
              <a:rPr lang="en-IN" sz="2000" dirty="0">
                <a:latin typeface="Times New Roman" panose="02020603050405020304" pitchFamily="18" charset="0"/>
                <a:cs typeface="Times New Roman" panose="02020603050405020304" pitchFamily="18" charset="0"/>
              </a:rPr>
              <a:t>The Insurance Analytics Project was initiated with the purpose to evaluate the branch sales. The primary objectives were to focus on different targets, employee performance and to identify areas of opportunity. To achieve these goals we employed different strategies, created relationships between the datasets, used calculated fields and measures.</a:t>
            </a:r>
          </a:p>
          <a:p>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Throughout the project, we made use of KPIs and essential visualizations to make the dashboard easily readable. The key findings include the individual targets, their achievements, and the various opportunities that exists. These results are significant because,  it helps in finding the underlying growth areas and to develop strategies to improve the performance of individuals.</a:t>
            </a:r>
          </a:p>
          <a:p>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In conclusion, this sales oriented Insurance Analytics dashboard provides us the branch sales for a certain period and also the areas in which the business needs to focus more on.</a:t>
            </a:r>
          </a:p>
        </p:txBody>
      </p:sp>
    </p:spTree>
    <p:extLst>
      <p:ext uri="{BB962C8B-B14F-4D97-AF65-F5344CB8AC3E}">
        <p14:creationId xmlns:p14="http://schemas.microsoft.com/office/powerpoint/2010/main" val="4143048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64F438-4DA9-4D04-A83F-860C0DBE94C4}"/>
              </a:ext>
            </a:extLst>
          </p:cNvPr>
          <p:cNvSpPr txBox="1"/>
          <p:nvPr/>
        </p:nvSpPr>
        <p:spPr>
          <a:xfrm>
            <a:off x="2752825" y="404261"/>
            <a:ext cx="6843562" cy="584775"/>
          </a:xfrm>
          <a:prstGeom prst="rect">
            <a:avLst/>
          </a:prstGeom>
          <a:noFill/>
        </p:spPr>
        <p:txBody>
          <a:bodyPr wrap="square" rtlCol="0">
            <a:spAutoFit/>
          </a:bodyPr>
          <a:lstStyle/>
          <a:p>
            <a:pPr algn="ctr"/>
            <a:r>
              <a:rPr lang="en-IN" sz="3200" dirty="0" err="1">
                <a:latin typeface="Algerian" panose="04020705040A02060702" pitchFamily="82" charset="0"/>
              </a:rPr>
              <a:t>Kpi</a:t>
            </a:r>
            <a:r>
              <a:rPr lang="en-IN" sz="3200" dirty="0">
                <a:latin typeface="Algerian" panose="04020705040A02060702" pitchFamily="82" charset="0"/>
              </a:rPr>
              <a:t> list</a:t>
            </a:r>
            <a:endParaRPr lang="en-IN" sz="3200" dirty="0"/>
          </a:p>
        </p:txBody>
      </p:sp>
      <p:sp>
        <p:nvSpPr>
          <p:cNvPr id="3" name="TextBox 2">
            <a:extLst>
              <a:ext uri="{FF2B5EF4-FFF2-40B4-BE49-F238E27FC236}">
                <a16:creationId xmlns:a16="http://schemas.microsoft.com/office/drawing/2014/main" id="{D7ACC9D8-9473-4699-B15A-45E859F6484C}"/>
              </a:ext>
            </a:extLst>
          </p:cNvPr>
          <p:cNvSpPr txBox="1"/>
          <p:nvPr/>
        </p:nvSpPr>
        <p:spPr>
          <a:xfrm>
            <a:off x="1241659" y="1973179"/>
            <a:ext cx="7719461" cy="4093428"/>
          </a:xfrm>
          <a:prstGeom prst="rect">
            <a:avLst/>
          </a:prstGeom>
          <a:noFill/>
        </p:spPr>
        <p:txBody>
          <a:bodyPr wrap="square" rtlCol="0">
            <a:spAutoFit/>
          </a:bodyPr>
          <a:lstStyle/>
          <a:p>
            <a:pPr marL="0" indent="0">
              <a:buNone/>
            </a:pPr>
            <a:r>
              <a:rPr lang="en-US" sz="2000" dirty="0">
                <a:latin typeface="Times New Roman" panose="02020603050405020304" pitchFamily="18" charset="0"/>
                <a:cs typeface="Times New Roman" panose="02020603050405020304" pitchFamily="18" charset="0"/>
              </a:rPr>
              <a:t>1.  No of Invoice by Account Executive</a:t>
            </a:r>
          </a:p>
          <a:p>
            <a:pPr marL="0" indent="0">
              <a:buNone/>
            </a:pPr>
            <a:r>
              <a:rPr lang="en-US" sz="2000" dirty="0">
                <a:latin typeface="Times New Roman" panose="02020603050405020304" pitchFamily="18" charset="0"/>
                <a:cs typeface="Times New Roman" panose="02020603050405020304" pitchFamily="18" charset="0"/>
              </a:rPr>
              <a:t>2.  Yearly Meeting Count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3.  a. Cross Sell- Target, Achieved, Invoice</a:t>
            </a:r>
          </a:p>
          <a:p>
            <a:pPr marL="0" indent="0">
              <a:buNone/>
            </a:pPr>
            <a:r>
              <a:rPr lang="en-US" sz="2000" dirty="0">
                <a:latin typeface="Times New Roman" panose="02020603050405020304" pitchFamily="18" charset="0"/>
                <a:cs typeface="Times New Roman" panose="02020603050405020304" pitchFamily="18" charset="0"/>
              </a:rPr>
              <a:t>     b. New- Target, Achieved, Invoice</a:t>
            </a:r>
          </a:p>
          <a:p>
            <a:pPr marL="0" indent="0">
              <a:buNone/>
            </a:pPr>
            <a:r>
              <a:rPr lang="en-US" sz="2000" dirty="0">
                <a:latin typeface="Times New Roman" panose="02020603050405020304" pitchFamily="18" charset="0"/>
                <a:cs typeface="Times New Roman" panose="02020603050405020304" pitchFamily="18" charset="0"/>
              </a:rPr>
              <a:t>     c. Renewal- Target,  Achieved, Invoice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4.  Stage Funnel by Revenue</a:t>
            </a:r>
          </a:p>
          <a:p>
            <a:pPr marL="0" indent="0">
              <a:buNone/>
            </a:pPr>
            <a:r>
              <a:rPr lang="en-US" sz="2000" dirty="0">
                <a:latin typeface="Times New Roman" panose="02020603050405020304" pitchFamily="18" charset="0"/>
                <a:cs typeface="Times New Roman" panose="02020603050405020304" pitchFamily="18" charset="0"/>
              </a:rPr>
              <a:t>5.  No of meeting by Account Executive</a:t>
            </a:r>
          </a:p>
          <a:p>
            <a:pPr marL="342900" indent="-342900">
              <a:buAutoNum type="arabicPeriod" startAt="6"/>
            </a:pPr>
            <a:r>
              <a:rPr lang="en-US" sz="2000" dirty="0">
                <a:latin typeface="Times New Roman" panose="02020603050405020304" pitchFamily="18" charset="0"/>
                <a:cs typeface="Times New Roman" panose="02020603050405020304" pitchFamily="18" charset="0"/>
              </a:rPr>
              <a:t>Top Open Opportunity</a:t>
            </a:r>
          </a:p>
          <a:p>
            <a:pPr marL="342900" indent="-342900">
              <a:buAutoNum type="arabicPeriod" startAt="6"/>
            </a:pPr>
            <a:r>
              <a:rPr lang="en-US" sz="2000" dirty="0">
                <a:latin typeface="Times New Roman" panose="02020603050405020304" pitchFamily="18" charset="0"/>
                <a:cs typeface="Times New Roman" panose="02020603050405020304" pitchFamily="18" charset="0"/>
              </a:rPr>
              <a:t>Opportunity Product Distribution</a:t>
            </a:r>
          </a:p>
          <a:p>
            <a:pPr marL="342900" indent="-342900">
              <a:buAutoNum type="arabicPeriod" startAt="6"/>
            </a:pPr>
            <a:r>
              <a:rPr lang="en-US" sz="2000" dirty="0">
                <a:latin typeface="Times New Roman" panose="02020603050405020304" pitchFamily="18" charset="0"/>
                <a:cs typeface="Times New Roman" panose="02020603050405020304" pitchFamily="18" charset="0"/>
              </a:rPr>
              <a:t>Top Opportunity by Revenue</a:t>
            </a:r>
            <a:endParaRPr lang="en-IN" sz="2000"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1230922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744A45-0157-4659-A3ED-81D91549E902}"/>
              </a:ext>
            </a:extLst>
          </p:cNvPr>
          <p:cNvSpPr txBox="1"/>
          <p:nvPr/>
        </p:nvSpPr>
        <p:spPr>
          <a:xfrm>
            <a:off x="2127183" y="115503"/>
            <a:ext cx="7642459" cy="584775"/>
          </a:xfrm>
          <a:prstGeom prst="rect">
            <a:avLst/>
          </a:prstGeom>
          <a:noFill/>
        </p:spPr>
        <p:txBody>
          <a:bodyPr wrap="square" rtlCol="0">
            <a:spAutoFit/>
          </a:bodyPr>
          <a:lstStyle/>
          <a:p>
            <a:pPr algn="ctr"/>
            <a:r>
              <a:rPr lang="en-IN" sz="3200" dirty="0">
                <a:latin typeface="Algerian" panose="04020705040A02060702" pitchFamily="82" charset="0"/>
              </a:rPr>
              <a:t>Excel dashboard</a:t>
            </a:r>
            <a:endParaRPr lang="en-IN" sz="3200" dirty="0"/>
          </a:p>
        </p:txBody>
      </p:sp>
      <p:pic>
        <p:nvPicPr>
          <p:cNvPr id="5" name="Picture 4">
            <a:extLst>
              <a:ext uri="{FF2B5EF4-FFF2-40B4-BE49-F238E27FC236}">
                <a16:creationId xmlns:a16="http://schemas.microsoft.com/office/drawing/2014/main" id="{F9C0CDE7-D964-471E-9996-06F13EA920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140" y="700278"/>
            <a:ext cx="11328934" cy="5786197"/>
          </a:xfrm>
          <a:prstGeom prst="rect">
            <a:avLst/>
          </a:prstGeom>
        </p:spPr>
      </p:pic>
    </p:spTree>
    <p:extLst>
      <p:ext uri="{BB962C8B-B14F-4D97-AF65-F5344CB8AC3E}">
        <p14:creationId xmlns:p14="http://schemas.microsoft.com/office/powerpoint/2010/main" val="705716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DFE38-2335-459E-86F9-8ED27C782415}"/>
              </a:ext>
            </a:extLst>
          </p:cNvPr>
          <p:cNvSpPr txBox="1">
            <a:spLocks/>
          </p:cNvSpPr>
          <p:nvPr/>
        </p:nvSpPr>
        <p:spPr>
          <a:xfrm>
            <a:off x="838200" y="139148"/>
            <a:ext cx="10515600" cy="765627"/>
          </a:xfrm>
          <a:prstGeom prst="rect">
            <a:avLst/>
          </a:prstGeom>
        </p:spPr>
        <p:txBody>
          <a:bodyP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200" dirty="0">
                <a:latin typeface="Algerian" panose="04020705040A02060702" pitchFamily="82" charset="0"/>
              </a:rPr>
              <a:t>Tableau dashboard</a:t>
            </a:r>
          </a:p>
        </p:txBody>
      </p:sp>
      <p:pic>
        <p:nvPicPr>
          <p:cNvPr id="4" name="Picture 3">
            <a:extLst>
              <a:ext uri="{FF2B5EF4-FFF2-40B4-BE49-F238E27FC236}">
                <a16:creationId xmlns:a16="http://schemas.microsoft.com/office/drawing/2014/main" id="{B8C26C34-3417-485B-87B5-5C273CB8A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381" y="827773"/>
            <a:ext cx="11656194" cy="5871394"/>
          </a:xfrm>
          <a:prstGeom prst="rect">
            <a:avLst/>
          </a:prstGeom>
        </p:spPr>
      </p:pic>
    </p:spTree>
    <p:extLst>
      <p:ext uri="{BB962C8B-B14F-4D97-AF65-F5344CB8AC3E}">
        <p14:creationId xmlns:p14="http://schemas.microsoft.com/office/powerpoint/2010/main" val="2116644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6CE90-B704-4DA9-87D9-1FFB02C79F5B}"/>
              </a:ext>
            </a:extLst>
          </p:cNvPr>
          <p:cNvSpPr txBox="1">
            <a:spLocks/>
          </p:cNvSpPr>
          <p:nvPr/>
        </p:nvSpPr>
        <p:spPr>
          <a:xfrm>
            <a:off x="838200" y="216038"/>
            <a:ext cx="10515600" cy="659861"/>
          </a:xfrm>
          <a:prstGeom prst="rect">
            <a:avLst/>
          </a:prstGeom>
        </p:spPr>
        <p:txBody>
          <a:bodyP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200" dirty="0">
                <a:latin typeface="Algerian" panose="04020705040A02060702" pitchFamily="82" charset="0"/>
              </a:rPr>
              <a:t>Power bi dashboard</a:t>
            </a:r>
          </a:p>
        </p:txBody>
      </p:sp>
      <p:pic>
        <p:nvPicPr>
          <p:cNvPr id="4" name="Picture 3">
            <a:extLst>
              <a:ext uri="{FF2B5EF4-FFF2-40B4-BE49-F238E27FC236}">
                <a16:creationId xmlns:a16="http://schemas.microsoft.com/office/drawing/2014/main" id="{86BB1EA6-14C0-4AB2-BDD3-671911E4E448}"/>
              </a:ext>
            </a:extLst>
          </p:cNvPr>
          <p:cNvPicPr>
            <a:picLocks noChangeAspect="1"/>
          </p:cNvPicPr>
          <p:nvPr/>
        </p:nvPicPr>
        <p:blipFill rotWithShape="1">
          <a:blip r:embed="rId2">
            <a:extLst>
              <a:ext uri="{28A0092B-C50C-407E-A947-70E740481C1C}">
                <a14:useLocalDpi xmlns:a14="http://schemas.microsoft.com/office/drawing/2010/main" val="0"/>
              </a:ext>
            </a:extLst>
          </a:blip>
          <a:srcRect b="4183"/>
          <a:stretch/>
        </p:blipFill>
        <p:spPr>
          <a:xfrm>
            <a:off x="192505" y="875899"/>
            <a:ext cx="11771697" cy="5766063"/>
          </a:xfrm>
          <a:prstGeom prst="rect">
            <a:avLst/>
          </a:prstGeom>
        </p:spPr>
      </p:pic>
    </p:spTree>
    <p:extLst>
      <p:ext uri="{BB962C8B-B14F-4D97-AF65-F5344CB8AC3E}">
        <p14:creationId xmlns:p14="http://schemas.microsoft.com/office/powerpoint/2010/main" val="248525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A27E12-B8DB-4C4D-BF75-201C43DB491A}"/>
              </a:ext>
            </a:extLst>
          </p:cNvPr>
          <p:cNvPicPr>
            <a:picLocks noChangeAspect="1"/>
          </p:cNvPicPr>
          <p:nvPr/>
        </p:nvPicPr>
        <p:blipFill rotWithShape="1">
          <a:blip r:embed="rId2">
            <a:extLst>
              <a:ext uri="{28A0092B-C50C-407E-A947-70E740481C1C}">
                <a14:useLocalDpi xmlns:a14="http://schemas.microsoft.com/office/drawing/2010/main" val="0"/>
              </a:ext>
            </a:extLst>
          </a:blip>
          <a:srcRect t="1428"/>
          <a:stretch/>
        </p:blipFill>
        <p:spPr>
          <a:xfrm>
            <a:off x="299228" y="837398"/>
            <a:ext cx="11593543" cy="5929162"/>
          </a:xfrm>
          <a:prstGeom prst="rect">
            <a:avLst/>
          </a:prstGeom>
        </p:spPr>
      </p:pic>
      <p:sp>
        <p:nvSpPr>
          <p:cNvPr id="4" name="Title 1">
            <a:extLst>
              <a:ext uri="{FF2B5EF4-FFF2-40B4-BE49-F238E27FC236}">
                <a16:creationId xmlns:a16="http://schemas.microsoft.com/office/drawing/2014/main" id="{ECE57E11-BB17-493D-B91E-D88303BC0C08}"/>
              </a:ext>
            </a:extLst>
          </p:cNvPr>
          <p:cNvSpPr txBox="1">
            <a:spLocks/>
          </p:cNvSpPr>
          <p:nvPr/>
        </p:nvSpPr>
        <p:spPr>
          <a:xfrm>
            <a:off x="838200" y="216038"/>
            <a:ext cx="10515600" cy="659861"/>
          </a:xfrm>
          <a:prstGeom prst="rect">
            <a:avLst/>
          </a:prstGeom>
        </p:spPr>
        <p:txBody>
          <a:bodyP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200" dirty="0">
                <a:latin typeface="Algerian" panose="04020705040A02060702" pitchFamily="82" charset="0"/>
              </a:rPr>
              <a:t>Power bi dashboard</a:t>
            </a:r>
          </a:p>
        </p:txBody>
      </p:sp>
    </p:spTree>
    <p:extLst>
      <p:ext uri="{BB962C8B-B14F-4D97-AF65-F5344CB8AC3E}">
        <p14:creationId xmlns:p14="http://schemas.microsoft.com/office/powerpoint/2010/main" val="2821605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D0F8-7EFD-4A0B-A106-90DF7A7F436E}"/>
              </a:ext>
            </a:extLst>
          </p:cNvPr>
          <p:cNvSpPr txBox="1">
            <a:spLocks/>
          </p:cNvSpPr>
          <p:nvPr/>
        </p:nvSpPr>
        <p:spPr>
          <a:xfrm>
            <a:off x="838200" y="0"/>
            <a:ext cx="10515600" cy="785191"/>
          </a:xfrm>
          <a:prstGeom prst="rect">
            <a:avLst/>
          </a:prstGeom>
        </p:spPr>
        <p:txBody>
          <a:bodyP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200">
                <a:latin typeface="Algerian" panose="04020705040A02060702" pitchFamily="82" charset="0"/>
              </a:rPr>
              <a:t>SQL queries</a:t>
            </a:r>
            <a:endParaRPr lang="en-IN" sz="3200" dirty="0">
              <a:latin typeface="Algerian" panose="04020705040A02060702" pitchFamily="82" charset="0"/>
            </a:endParaRPr>
          </a:p>
        </p:txBody>
      </p:sp>
      <p:pic>
        <p:nvPicPr>
          <p:cNvPr id="3" name="Picture 2">
            <a:extLst>
              <a:ext uri="{FF2B5EF4-FFF2-40B4-BE49-F238E27FC236}">
                <a16:creationId xmlns:a16="http://schemas.microsoft.com/office/drawing/2014/main" id="{2679D74A-ACC3-473B-91DD-5E4299571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34" y="688021"/>
            <a:ext cx="6054605" cy="5951317"/>
          </a:xfrm>
          <a:prstGeom prst="rect">
            <a:avLst/>
          </a:prstGeom>
        </p:spPr>
      </p:pic>
      <p:pic>
        <p:nvPicPr>
          <p:cNvPr id="4" name="Picture 3">
            <a:extLst>
              <a:ext uri="{FF2B5EF4-FFF2-40B4-BE49-F238E27FC236}">
                <a16:creationId xmlns:a16="http://schemas.microsoft.com/office/drawing/2014/main" id="{8B5EC0CC-AD59-4CB3-AEB2-214265178C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0009" y="688021"/>
            <a:ext cx="5348090" cy="1230231"/>
          </a:xfrm>
          <a:prstGeom prst="rect">
            <a:avLst/>
          </a:prstGeom>
        </p:spPr>
      </p:pic>
      <p:pic>
        <p:nvPicPr>
          <p:cNvPr id="5" name="Picture 4">
            <a:extLst>
              <a:ext uri="{FF2B5EF4-FFF2-40B4-BE49-F238E27FC236}">
                <a16:creationId xmlns:a16="http://schemas.microsoft.com/office/drawing/2014/main" id="{6174BFE8-CDF4-44EE-9117-39391B4687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0008" y="2035489"/>
            <a:ext cx="5348091" cy="2009737"/>
          </a:xfrm>
          <a:prstGeom prst="rect">
            <a:avLst/>
          </a:prstGeom>
        </p:spPr>
      </p:pic>
      <p:pic>
        <p:nvPicPr>
          <p:cNvPr id="6" name="Picture 5">
            <a:extLst>
              <a:ext uri="{FF2B5EF4-FFF2-40B4-BE49-F238E27FC236}">
                <a16:creationId xmlns:a16="http://schemas.microsoft.com/office/drawing/2014/main" id="{64D64F27-C0A8-4C63-A1DD-2D6D24E5EF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0008" y="4162463"/>
            <a:ext cx="5348091" cy="2476875"/>
          </a:xfrm>
          <a:prstGeom prst="rect">
            <a:avLst/>
          </a:prstGeom>
        </p:spPr>
      </p:pic>
    </p:spTree>
    <p:extLst>
      <p:ext uri="{BB962C8B-B14F-4D97-AF65-F5344CB8AC3E}">
        <p14:creationId xmlns:p14="http://schemas.microsoft.com/office/powerpoint/2010/main" val="1689878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6E4198-9371-41F5-B1E9-1B7508C5A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87" y="208721"/>
            <a:ext cx="7706344" cy="6430617"/>
          </a:xfrm>
          <a:prstGeom prst="rect">
            <a:avLst/>
          </a:prstGeom>
        </p:spPr>
      </p:pic>
      <p:pic>
        <p:nvPicPr>
          <p:cNvPr id="3" name="Picture 2">
            <a:extLst>
              <a:ext uri="{FF2B5EF4-FFF2-40B4-BE49-F238E27FC236}">
                <a16:creationId xmlns:a16="http://schemas.microsoft.com/office/drawing/2014/main" id="{E26F6006-F231-4948-BBD5-E6471D8D0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1060" y="447260"/>
            <a:ext cx="4102809" cy="1510749"/>
          </a:xfrm>
          <a:prstGeom prst="rect">
            <a:avLst/>
          </a:prstGeom>
        </p:spPr>
      </p:pic>
      <p:pic>
        <p:nvPicPr>
          <p:cNvPr id="4" name="Picture 3">
            <a:extLst>
              <a:ext uri="{FF2B5EF4-FFF2-40B4-BE49-F238E27FC236}">
                <a16:creationId xmlns:a16="http://schemas.microsoft.com/office/drawing/2014/main" id="{5219547D-450C-4BC6-BD3F-599C8B6A13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1060" y="2604053"/>
            <a:ext cx="4102809" cy="1421296"/>
          </a:xfrm>
          <a:prstGeom prst="rect">
            <a:avLst/>
          </a:prstGeom>
        </p:spPr>
      </p:pic>
      <p:pic>
        <p:nvPicPr>
          <p:cNvPr id="5" name="Picture 4">
            <a:extLst>
              <a:ext uri="{FF2B5EF4-FFF2-40B4-BE49-F238E27FC236}">
                <a16:creationId xmlns:a16="http://schemas.microsoft.com/office/drawing/2014/main" id="{8C03DED3-5BB2-49BB-B1F0-757C2C2E24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1060" y="4678981"/>
            <a:ext cx="4102809" cy="1421296"/>
          </a:xfrm>
          <a:prstGeom prst="rect">
            <a:avLst/>
          </a:prstGeom>
        </p:spPr>
      </p:pic>
    </p:spTree>
    <p:extLst>
      <p:ext uri="{BB962C8B-B14F-4D97-AF65-F5344CB8AC3E}">
        <p14:creationId xmlns:p14="http://schemas.microsoft.com/office/powerpoint/2010/main" val="35039087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TotalTime>
  <Words>406</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Century Gothic</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Shweta Shelke</dc:creator>
  <cp:lastModifiedBy>Shweta Shelke</cp:lastModifiedBy>
  <cp:revision>3</cp:revision>
  <dcterms:created xsi:type="dcterms:W3CDTF">2024-08-08T06:48:24Z</dcterms:created>
  <dcterms:modified xsi:type="dcterms:W3CDTF">2024-08-08T07:12:40Z</dcterms:modified>
</cp:coreProperties>
</file>