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06" r:id="rId1"/>
  </p:sldMasterIdLst>
  <p:notesMasterIdLst>
    <p:notesMasterId r:id="rId19"/>
  </p:notesMasterIdLst>
  <p:sldIdLst>
    <p:sldId id="256" r:id="rId2"/>
    <p:sldId id="258" r:id="rId3"/>
    <p:sldId id="259" r:id="rId4"/>
    <p:sldId id="261" r:id="rId5"/>
    <p:sldId id="263" r:id="rId6"/>
    <p:sldId id="265" r:id="rId7"/>
    <p:sldId id="266" r:id="rId8"/>
    <p:sldId id="267" r:id="rId9"/>
    <p:sldId id="268" r:id="rId10"/>
    <p:sldId id="269" r:id="rId11"/>
    <p:sldId id="270" r:id="rId12"/>
    <p:sldId id="271" r:id="rId13"/>
    <p:sldId id="272" r:id="rId14"/>
    <p:sldId id="274" r:id="rId15"/>
    <p:sldId id="275" r:id="rId16"/>
    <p:sldId id="277" r:id="rId17"/>
    <p:sldId id="27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63A9E5-EC0A-47C9-AEC3-6C006C4D67F2}">
  <a:tblStyle styleId="{AA63A9E5-EC0A-47C9-AEC3-6C006C4D67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3"/>
    <p:restoredTop sz="94715"/>
  </p:normalViewPr>
  <p:slideViewPr>
    <p:cSldViewPr snapToGrid="0">
      <p:cViewPr varScale="1">
        <p:scale>
          <a:sx n="106" d="100"/>
          <a:sy n="106" d="100"/>
        </p:scale>
        <p:origin x="76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177851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141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fed9d88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fed9d88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332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dfed9d88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dfed9d88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53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dfed9d88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dfed9d88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20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dfed9d88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dfed9d88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018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67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dfed9d88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dfed9d88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394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77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10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dfed9d8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dfed9d8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72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52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dfed9d88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dfed9d88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487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91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dfed9d88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dfed9d88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44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dfed9d88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dfed9d88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806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dfed9d88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dfed9d88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429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7075ED-860D-DB49-A871-5383B698A7D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5574507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075ED-860D-DB49-A871-5383B698A7D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7867378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075ED-860D-DB49-A871-5383B698A7D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6456421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075ED-860D-DB49-A871-5383B698A7D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723433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075ED-860D-DB49-A871-5383B698A7D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3996283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7075ED-860D-DB49-A871-5383B698A7DF}"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3720621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7075ED-860D-DB49-A871-5383B698A7DF}"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5695905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7075ED-860D-DB49-A871-5383B698A7D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7736919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347075ED-860D-DB49-A871-5383B698A7DF}" type="datetimeFigureOut">
              <a:rPr lang="en-US" smtClean="0"/>
              <a:t>7/27/2019</a:t>
            </a:fld>
            <a:endParaRPr lang="en-US"/>
          </a:p>
        </p:txBody>
      </p:sp>
      <p:sp>
        <p:nvSpPr>
          <p:cNvPr id="5" name="Footer Placeholder 4"/>
          <p:cNvSpPr>
            <a:spLocks noGrp="1"/>
          </p:cNvSpPr>
          <p:nvPr>
            <p:ph type="ftr" sz="quarter" idx="11"/>
          </p:nvPr>
        </p:nvSpPr>
        <p:spPr>
          <a:xfrm>
            <a:off x="510241" y="4452141"/>
            <a:ext cx="4595104" cy="273844"/>
          </a:xfrm>
        </p:spPr>
        <p:txBody>
          <a:bodyPr/>
          <a:lstStyle/>
          <a:p>
            <a:endParaRPr lang="en-US"/>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21998199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511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012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7075ED-860D-DB49-A871-5383B698A7D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39696852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2662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57276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9163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075ED-860D-DB49-A871-5383B698A7D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7658425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7075ED-860D-DB49-A871-5383B698A7D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291131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7075ED-860D-DB49-A871-5383B698A7DF}" type="datetimeFigureOut">
              <a:rPr lang="en-US" smtClean="0"/>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0753053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7075ED-860D-DB49-A871-5383B698A7DF}"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5819598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7075ED-860D-DB49-A871-5383B698A7DF}" type="datetimeFigureOut">
              <a:rPr lang="en-US" smtClean="0"/>
              <a:t>7/27/2019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458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075ED-860D-DB49-A871-5383B698A7D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9085540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075ED-860D-DB49-A871-5383B698A7D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052041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4">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347075ED-860D-DB49-A871-5383B698A7DF}" type="datetimeFigureOut">
              <a:rPr lang="en-US" smtClean="0"/>
              <a:t>7/27/2019</a:t>
            </a:fld>
            <a:endParaRPr lang="en-US"/>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793819591"/>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 id="2147484026" r:id="rId20"/>
    <p:sldLayoutId id="2147484027" r:id="rId21"/>
    <p:sldLayoutId id="2147484029" r:id="rId22"/>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0" y="1908725"/>
            <a:ext cx="6013174" cy="11028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Predictive Analysis </a:t>
            </a:r>
            <a:r>
              <a:rPr lang="en" dirty="0" err="1" smtClean="0"/>
              <a:t>Cas</a:t>
            </a:r>
            <a:r>
              <a:rPr lang="en-US" dirty="0" smtClean="0"/>
              <a:t>e</a:t>
            </a:r>
            <a:endParaRPr dirty="0"/>
          </a:p>
        </p:txBody>
      </p:sp>
      <p:sp>
        <p:nvSpPr>
          <p:cNvPr id="68" name="Google Shape;68;p13"/>
          <p:cNvSpPr txBox="1">
            <a:spLocks noGrp="1"/>
          </p:cNvSpPr>
          <p:nvPr>
            <p:ph type="subTitle" idx="1"/>
          </p:nvPr>
        </p:nvSpPr>
        <p:spPr>
          <a:xfrm>
            <a:off x="1" y="3260036"/>
            <a:ext cx="5734878" cy="526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latin typeface="Arial Rounded MT Bold" charset="0"/>
                <a:ea typeface="Arial Rounded MT Bold" charset="0"/>
                <a:cs typeface="Arial Rounded MT Bold" charset="0"/>
              </a:rPr>
              <a:t>Car price prediction</a:t>
            </a:r>
            <a:endParaRPr sz="2800" dirty="0">
              <a:latin typeface="Arial Rounded MT Bold" charset="0"/>
              <a:ea typeface="Arial Rounded MT Bold" charset="0"/>
              <a:cs typeface="Arial Rounded MT Bold" charset="0"/>
            </a:endParaRPr>
          </a:p>
        </p:txBody>
      </p:sp>
      <p:sp>
        <p:nvSpPr>
          <p:cNvPr id="69" name="Google Shape;69;p13"/>
          <p:cNvSpPr txBox="1"/>
          <p:nvPr/>
        </p:nvSpPr>
        <p:spPr>
          <a:xfrm>
            <a:off x="5579199" y="3708000"/>
            <a:ext cx="3615202" cy="15991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smtClean="0">
                <a:solidFill>
                  <a:srgbClr val="FFFFFF"/>
                </a:solidFill>
                <a:latin typeface="Roboto"/>
                <a:ea typeface="Roboto"/>
                <a:cs typeface="Roboto"/>
                <a:sym typeface="Roboto"/>
              </a:rPr>
              <a:t>SUBMITTED BY-</a:t>
            </a:r>
          </a:p>
          <a:p>
            <a:pPr marL="0" lvl="0" indent="0" algn="l" rtl="0">
              <a:spcBef>
                <a:spcPts val="0"/>
              </a:spcBef>
              <a:spcAft>
                <a:spcPts val="0"/>
              </a:spcAft>
              <a:buNone/>
            </a:pPr>
            <a:r>
              <a:rPr lang="en-IN" sz="1800" dirty="0" smtClean="0">
                <a:solidFill>
                  <a:srgbClr val="FFFFFF"/>
                </a:solidFill>
                <a:latin typeface="Roboto"/>
                <a:ea typeface="Roboto"/>
                <a:cs typeface="Roboto"/>
                <a:sym typeface="Roboto"/>
              </a:rPr>
              <a:t>PRIYANK JHA</a:t>
            </a:r>
            <a:endParaRPr sz="1800" dirty="0">
              <a:solidFill>
                <a:srgbClr val="FFFFFF"/>
              </a:solidFill>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087" y="27468"/>
            <a:ext cx="3279913" cy="18812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67" name="Google Shape;167;p26"/>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168" name="Google Shape;168;p26"/>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9. Fuel Economy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69" name="Google Shape;169;p26"/>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negative correlation with price.</a:t>
            </a:r>
            <a:endParaRPr>
              <a:latin typeface="Roboto"/>
              <a:ea typeface="Roboto"/>
              <a:cs typeface="Roboto"/>
              <a:sym typeface="Roboto"/>
            </a:endParaRPr>
          </a:p>
        </p:txBody>
      </p:sp>
      <p:sp>
        <p:nvSpPr>
          <p:cNvPr id="170" name="Google Shape;170;p26"/>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10. Cars Range</a:t>
            </a:r>
            <a:endParaRPr>
              <a:latin typeface="Roboto"/>
              <a:ea typeface="Roboto"/>
              <a:cs typeface="Roboto"/>
              <a:sym typeface="Roboto"/>
            </a:endParaRPr>
          </a:p>
        </p:txBody>
      </p:sp>
      <p:sp>
        <p:nvSpPr>
          <p:cNvPr id="171" name="Google Shape;171;p26"/>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medium-low range and low range cars.</a:t>
            </a:r>
            <a:endParaRPr>
              <a:latin typeface="Roboto"/>
              <a:ea typeface="Roboto"/>
              <a:cs typeface="Roboto"/>
              <a:sym typeface="Roboto"/>
            </a:endParaRPr>
          </a:p>
        </p:txBody>
      </p:sp>
      <p:pic>
        <p:nvPicPr>
          <p:cNvPr id="172" name="Google Shape;172;p26"/>
          <p:cNvPicPr preferRelativeResize="0"/>
          <p:nvPr/>
        </p:nvPicPr>
        <p:blipFill rotWithShape="1">
          <a:blip r:embed="rId3">
            <a:alphaModFix/>
          </a:blip>
          <a:srcRect l="16466" t="47775" r="44699" b="8037"/>
          <a:stretch/>
        </p:blipFill>
        <p:spPr>
          <a:xfrm>
            <a:off x="3688775" y="697088"/>
            <a:ext cx="2543175" cy="1628775"/>
          </a:xfrm>
          <a:prstGeom prst="rect">
            <a:avLst/>
          </a:prstGeom>
          <a:noFill/>
          <a:ln>
            <a:noFill/>
          </a:ln>
        </p:spPr>
      </p:pic>
      <p:pic>
        <p:nvPicPr>
          <p:cNvPr id="173" name="Google Shape;173;p26"/>
          <p:cNvPicPr preferRelativeResize="0"/>
          <p:nvPr/>
        </p:nvPicPr>
        <p:blipFill rotWithShape="1">
          <a:blip r:embed="rId4">
            <a:alphaModFix/>
          </a:blip>
          <a:srcRect l="17674" t="23066" r="48742" b="7624"/>
          <a:stretch/>
        </p:blipFill>
        <p:spPr>
          <a:xfrm>
            <a:off x="3651425" y="2882675"/>
            <a:ext cx="2882689" cy="204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79" name="Google Shape;179;p27"/>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180" name="Google Shape;180;p27"/>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11. Car Body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81" name="Google Shape;181;p27"/>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people prefer convertible due to its low price range</a:t>
            </a:r>
            <a:endParaRPr>
              <a:latin typeface="Roboto"/>
              <a:ea typeface="Roboto"/>
              <a:cs typeface="Roboto"/>
              <a:sym typeface="Roboto"/>
            </a:endParaRPr>
          </a:p>
        </p:txBody>
      </p:sp>
      <p:sp>
        <p:nvSpPr>
          <p:cNvPr id="182" name="Google Shape;182;p27"/>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 Fuel Type</a:t>
            </a:r>
            <a:endParaRPr>
              <a:latin typeface="Roboto"/>
              <a:ea typeface="Roboto"/>
              <a:cs typeface="Roboto"/>
              <a:sym typeface="Roboto"/>
            </a:endParaRPr>
          </a:p>
        </p:txBody>
      </p:sp>
      <p:sp>
        <p:nvSpPr>
          <p:cNvPr id="183" name="Google Shape;183;p27"/>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gas cars despite their high price range.</a:t>
            </a:r>
            <a:endParaRPr>
              <a:latin typeface="Roboto"/>
              <a:ea typeface="Roboto"/>
              <a:cs typeface="Roboto"/>
              <a:sym typeface="Roboto"/>
            </a:endParaRPr>
          </a:p>
        </p:txBody>
      </p:sp>
      <p:pic>
        <p:nvPicPr>
          <p:cNvPr id="184" name="Google Shape;184;p27"/>
          <p:cNvPicPr preferRelativeResize="0"/>
          <p:nvPr/>
        </p:nvPicPr>
        <p:blipFill rotWithShape="1">
          <a:blip r:embed="rId3">
            <a:alphaModFix/>
          </a:blip>
          <a:srcRect l="33537" t="27644" r="24874" b="18034"/>
          <a:stretch/>
        </p:blipFill>
        <p:spPr>
          <a:xfrm>
            <a:off x="3692125" y="616563"/>
            <a:ext cx="2447975" cy="1789823"/>
          </a:xfrm>
          <a:prstGeom prst="rect">
            <a:avLst/>
          </a:prstGeom>
          <a:noFill/>
          <a:ln>
            <a:noFill/>
          </a:ln>
        </p:spPr>
      </p:pic>
      <p:pic>
        <p:nvPicPr>
          <p:cNvPr id="185" name="Google Shape;185;p27"/>
          <p:cNvPicPr preferRelativeResize="0"/>
          <p:nvPr/>
        </p:nvPicPr>
        <p:blipFill rotWithShape="1">
          <a:blip r:embed="rId4">
            <a:alphaModFix/>
          </a:blip>
          <a:srcRect l="32072" t="70126" r="55837" b="9715"/>
          <a:stretch/>
        </p:blipFill>
        <p:spPr>
          <a:xfrm>
            <a:off x="3935550" y="2792675"/>
            <a:ext cx="2204550" cy="196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91" name="Google Shape;191;p28"/>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192" name="Google Shape;192;p28"/>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13. Engine Type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93" name="Google Shape;193;p28"/>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people prefer ohc engine type for their cars.</a:t>
            </a:r>
            <a:endParaRPr>
              <a:latin typeface="Roboto"/>
              <a:ea typeface="Roboto"/>
              <a:cs typeface="Roboto"/>
              <a:sym typeface="Roboto"/>
            </a:endParaRPr>
          </a:p>
        </p:txBody>
      </p:sp>
      <p:sp>
        <p:nvSpPr>
          <p:cNvPr id="194" name="Google Shape;194;p28"/>
          <p:cNvSpPr txBox="1"/>
          <p:nvPr/>
        </p:nvSpPr>
        <p:spPr>
          <a:xfrm>
            <a:off x="3559275" y="245632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14. Aspiration</a:t>
            </a:r>
            <a:endParaRPr>
              <a:latin typeface="Roboto"/>
              <a:ea typeface="Roboto"/>
              <a:cs typeface="Roboto"/>
              <a:sym typeface="Roboto"/>
            </a:endParaRPr>
          </a:p>
        </p:txBody>
      </p:sp>
      <p:sp>
        <p:nvSpPr>
          <p:cNvPr id="195" name="Google Shape;195;p28"/>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std aspiration for their cars.</a:t>
            </a:r>
            <a:endParaRPr>
              <a:latin typeface="Roboto"/>
              <a:ea typeface="Roboto"/>
              <a:cs typeface="Roboto"/>
              <a:sym typeface="Roboto"/>
            </a:endParaRPr>
          </a:p>
        </p:txBody>
      </p:sp>
      <p:pic>
        <p:nvPicPr>
          <p:cNvPr id="196" name="Google Shape;196;p28"/>
          <p:cNvPicPr preferRelativeResize="0"/>
          <p:nvPr/>
        </p:nvPicPr>
        <p:blipFill rotWithShape="1">
          <a:blip r:embed="rId3">
            <a:alphaModFix/>
          </a:blip>
          <a:srcRect l="22957" t="31433" r="46650" b="22272"/>
          <a:stretch/>
        </p:blipFill>
        <p:spPr>
          <a:xfrm>
            <a:off x="3816138" y="574574"/>
            <a:ext cx="2365363" cy="1642488"/>
          </a:xfrm>
          <a:prstGeom prst="rect">
            <a:avLst/>
          </a:prstGeom>
          <a:noFill/>
          <a:ln>
            <a:noFill/>
          </a:ln>
        </p:spPr>
      </p:pic>
      <p:pic>
        <p:nvPicPr>
          <p:cNvPr id="197" name="Google Shape;197;p28"/>
          <p:cNvPicPr preferRelativeResize="0"/>
          <p:nvPr/>
        </p:nvPicPr>
        <p:blipFill rotWithShape="1">
          <a:blip r:embed="rId4">
            <a:alphaModFix/>
          </a:blip>
          <a:srcRect l="21279" t="51042" r="56864" b="5135"/>
          <a:stretch/>
        </p:blipFill>
        <p:spPr>
          <a:xfrm>
            <a:off x="4128525" y="2867025"/>
            <a:ext cx="1740600" cy="1951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203" name="Google Shape;203;p29"/>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204" name="Google Shape;204;p29"/>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15. Cylinder Number</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05" name="Google Shape;205;p29"/>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people prefer four cylinders for their cars.</a:t>
            </a:r>
            <a:endParaRPr>
              <a:latin typeface="Roboto"/>
              <a:ea typeface="Roboto"/>
              <a:cs typeface="Roboto"/>
              <a:sym typeface="Roboto"/>
            </a:endParaRPr>
          </a:p>
        </p:txBody>
      </p:sp>
      <p:sp>
        <p:nvSpPr>
          <p:cNvPr id="206" name="Google Shape;206;p29"/>
          <p:cNvSpPr txBox="1"/>
          <p:nvPr/>
        </p:nvSpPr>
        <p:spPr>
          <a:xfrm>
            <a:off x="3559275" y="245632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16. Drive wheel</a:t>
            </a:r>
            <a:endParaRPr>
              <a:latin typeface="Roboto"/>
              <a:ea typeface="Roboto"/>
              <a:cs typeface="Roboto"/>
              <a:sym typeface="Roboto"/>
            </a:endParaRPr>
          </a:p>
        </p:txBody>
      </p:sp>
      <p:sp>
        <p:nvSpPr>
          <p:cNvPr id="207" name="Google Shape;207;p29"/>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rwd drive wheel despite of its high price range.</a:t>
            </a:r>
            <a:endParaRPr>
              <a:latin typeface="Roboto"/>
              <a:ea typeface="Roboto"/>
              <a:cs typeface="Roboto"/>
              <a:sym typeface="Roboto"/>
            </a:endParaRPr>
          </a:p>
        </p:txBody>
      </p:sp>
      <p:pic>
        <p:nvPicPr>
          <p:cNvPr id="208" name="Google Shape;208;p29"/>
          <p:cNvPicPr preferRelativeResize="0"/>
          <p:nvPr/>
        </p:nvPicPr>
        <p:blipFill rotWithShape="1">
          <a:blip r:embed="rId3">
            <a:alphaModFix/>
          </a:blip>
          <a:srcRect l="18370" t="25339" r="44754" b="16327"/>
          <a:stretch/>
        </p:blipFill>
        <p:spPr>
          <a:xfrm>
            <a:off x="3912949" y="649875"/>
            <a:ext cx="2006349" cy="1723207"/>
          </a:xfrm>
          <a:prstGeom prst="rect">
            <a:avLst/>
          </a:prstGeom>
          <a:noFill/>
          <a:ln>
            <a:noFill/>
          </a:ln>
        </p:spPr>
      </p:pic>
      <p:pic>
        <p:nvPicPr>
          <p:cNvPr id="209" name="Google Shape;209;p29"/>
          <p:cNvPicPr preferRelativeResize="0"/>
          <p:nvPr/>
        </p:nvPicPr>
        <p:blipFill rotWithShape="1">
          <a:blip r:embed="rId4">
            <a:alphaModFix/>
          </a:blip>
          <a:srcRect l="26821" t="56995" r="19759" b="3030"/>
          <a:stretch/>
        </p:blipFill>
        <p:spPr>
          <a:xfrm>
            <a:off x="3559275" y="3028950"/>
            <a:ext cx="3094500" cy="133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177000" y="227325"/>
            <a:ext cx="8520600" cy="63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smtClean="0"/>
              <a:t>MODEL</a:t>
            </a:r>
            <a:r>
              <a:rPr lang="en" sz="2400" dirty="0" smtClean="0"/>
              <a:t> </a:t>
            </a:r>
            <a:r>
              <a:rPr lang="en" sz="2400" dirty="0"/>
              <a:t>Comparison</a:t>
            </a:r>
            <a:endParaRPr sz="2400" dirty="0"/>
          </a:p>
        </p:txBody>
      </p:sp>
      <p:graphicFrame>
        <p:nvGraphicFramePr>
          <p:cNvPr id="221" name="Google Shape;221;p31"/>
          <p:cNvGraphicFramePr/>
          <p:nvPr>
            <p:extLst>
              <p:ext uri="{D42A27DB-BD31-4B8C-83A1-F6EECF244321}">
                <p14:modId xmlns:p14="http://schemas.microsoft.com/office/powerpoint/2010/main" val="105942077"/>
              </p:ext>
            </p:extLst>
          </p:nvPr>
        </p:nvGraphicFramePr>
        <p:xfrm>
          <a:off x="556323" y="1113725"/>
          <a:ext cx="8049196" cy="3510225"/>
        </p:xfrm>
        <a:graphic>
          <a:graphicData uri="http://schemas.openxmlformats.org/drawingml/2006/table">
            <a:tbl>
              <a:tblPr>
                <a:noFill/>
                <a:tableStyleId>{AA63A9E5-EC0A-47C9-AEC3-6C006C4D67F2}</a:tableStyleId>
              </a:tblPr>
              <a:tblGrid>
                <a:gridCol w="4024598"/>
                <a:gridCol w="4024598"/>
              </a:tblGrid>
              <a:tr h="462152">
                <a:tc>
                  <a:txBody>
                    <a:bodyPr/>
                    <a:lstStyle/>
                    <a:p>
                      <a:pPr marL="0" lvl="0" indent="0" algn="ctr" rtl="0">
                        <a:spcBef>
                          <a:spcPts val="0"/>
                        </a:spcBef>
                        <a:spcAft>
                          <a:spcPts val="0"/>
                        </a:spcAft>
                        <a:buNone/>
                      </a:pPr>
                      <a:r>
                        <a:rPr lang="en"/>
                        <a:t>Simple Linear Regression</a:t>
                      </a:r>
                      <a:endParaRPr/>
                    </a:p>
                  </a:txBody>
                  <a:tcPr marL="91425" marR="91425" marT="91425" marB="91425"/>
                </a:tc>
                <a:tc>
                  <a:txBody>
                    <a:bodyPr/>
                    <a:lstStyle/>
                    <a:p>
                      <a:pPr marL="0" lvl="0" indent="0" algn="ctr" rtl="0">
                        <a:spcBef>
                          <a:spcPts val="0"/>
                        </a:spcBef>
                        <a:spcAft>
                          <a:spcPts val="0"/>
                        </a:spcAft>
                        <a:buNone/>
                      </a:pPr>
                      <a:r>
                        <a:rPr lang="en"/>
                        <a:t>Random Forest Regression</a:t>
                      </a:r>
                      <a:endParaRPr/>
                    </a:p>
                  </a:txBody>
                  <a:tcPr marL="91425" marR="91425" marT="91425" marB="91425"/>
                </a:tc>
              </a:tr>
              <a:tr h="3048073">
                <a:tc>
                  <a:txBody>
                    <a:bodyPr/>
                    <a:lstStyle/>
                    <a:p>
                      <a:pPr marL="0" lvl="0" indent="0" algn="just" rtl="0">
                        <a:spcBef>
                          <a:spcPts val="0"/>
                        </a:spcBef>
                        <a:spcAft>
                          <a:spcPts val="0"/>
                        </a:spcAft>
                        <a:buNone/>
                      </a:pPr>
                      <a:r>
                        <a:rPr lang="en"/>
                        <a:t>In Simple Linear Regression, Our Accuracy Score was </a:t>
                      </a:r>
                      <a:r>
                        <a:rPr lang="en" b="1"/>
                        <a:t>64.377%.</a:t>
                      </a:r>
                      <a:endParaRPr b="1"/>
                    </a:p>
                    <a:p>
                      <a:pPr marL="0" lvl="0" indent="0" algn="just" rtl="0">
                        <a:spcBef>
                          <a:spcPts val="0"/>
                        </a:spcBef>
                        <a:spcAft>
                          <a:spcPts val="0"/>
                        </a:spcAft>
                        <a:buNone/>
                      </a:pPr>
                      <a:endParaRPr b="1"/>
                    </a:p>
                    <a:p>
                      <a:pPr marL="0" lvl="0" indent="0" algn="just" rtl="0">
                        <a:spcBef>
                          <a:spcPts val="0"/>
                        </a:spcBef>
                        <a:spcAft>
                          <a:spcPts val="0"/>
                        </a:spcAft>
                        <a:buNone/>
                      </a:pPr>
                      <a:r>
                        <a:rPr lang="en"/>
                        <a:t>When plotted a graph between actual and predicted price, we could see some significant irregularities.</a:t>
                      </a:r>
                      <a:endParaRPr/>
                    </a:p>
                    <a:p>
                      <a:pPr marL="0" lvl="0" indent="0" algn="l" rtl="0">
                        <a:spcBef>
                          <a:spcPts val="0"/>
                        </a:spcBef>
                        <a:spcAft>
                          <a:spcPts val="0"/>
                        </a:spcAft>
                        <a:buNone/>
                      </a:pPr>
                      <a:endParaRPr/>
                    </a:p>
                  </a:txBody>
                  <a:tcPr marL="91425" marR="91425" marT="91425" marB="91425"/>
                </a:tc>
                <a:tc>
                  <a:txBody>
                    <a:bodyPr/>
                    <a:lstStyle/>
                    <a:p>
                      <a:pPr marL="0" lvl="0" indent="0" algn="just" rtl="0">
                        <a:spcBef>
                          <a:spcPts val="0"/>
                        </a:spcBef>
                        <a:spcAft>
                          <a:spcPts val="0"/>
                        </a:spcAft>
                        <a:buNone/>
                      </a:pPr>
                      <a:r>
                        <a:rPr lang="en" dirty="0"/>
                        <a:t>Using Random Forest, Our Accuracy Score was </a:t>
                      </a:r>
                      <a:r>
                        <a:rPr lang="en" b="1" dirty="0"/>
                        <a:t>76.147%.</a:t>
                      </a:r>
                      <a:endParaRPr b="1" dirty="0"/>
                    </a:p>
                    <a:p>
                      <a:pPr marL="0" lvl="0" indent="0" algn="just" rtl="0">
                        <a:spcBef>
                          <a:spcPts val="0"/>
                        </a:spcBef>
                        <a:spcAft>
                          <a:spcPts val="0"/>
                        </a:spcAft>
                        <a:buNone/>
                      </a:pPr>
                      <a:endParaRPr b="1" dirty="0"/>
                    </a:p>
                    <a:p>
                      <a:pPr marL="0" lvl="0" indent="0" algn="just" rtl="0">
                        <a:spcBef>
                          <a:spcPts val="0"/>
                        </a:spcBef>
                        <a:spcAft>
                          <a:spcPts val="0"/>
                        </a:spcAft>
                        <a:buNone/>
                      </a:pPr>
                      <a:r>
                        <a:rPr lang="en" dirty="0"/>
                        <a:t>When plotted a graph between actual and predicted price, we noticed negligible irregularities.</a:t>
                      </a:r>
                      <a:endParaRPr dirty="0"/>
                    </a:p>
                    <a:p>
                      <a:pPr marL="0" lvl="0" indent="0" algn="l" rtl="0">
                        <a:spcBef>
                          <a:spcPts val="0"/>
                        </a:spcBef>
                        <a:spcAft>
                          <a:spcPts val="0"/>
                        </a:spcAft>
                        <a:buNone/>
                      </a:pPr>
                      <a:endParaRPr dirty="0"/>
                    </a:p>
                  </a:txBody>
                  <a:tcPr marL="91425" marR="91425" marT="91425" marB="91425"/>
                </a:tc>
              </a:tr>
            </a:tbl>
          </a:graphicData>
        </a:graphic>
      </p:graphicFrame>
      <p:pic>
        <p:nvPicPr>
          <p:cNvPr id="222" name="Google Shape;222;p31"/>
          <p:cNvPicPr preferRelativeResize="0"/>
          <p:nvPr/>
        </p:nvPicPr>
        <p:blipFill rotWithShape="1">
          <a:blip r:embed="rId3">
            <a:alphaModFix/>
          </a:blip>
          <a:srcRect l="17660" t="32567" r="5922" b="14980"/>
          <a:stretch/>
        </p:blipFill>
        <p:spPr>
          <a:xfrm>
            <a:off x="638650" y="3100825"/>
            <a:ext cx="3842425" cy="1523125"/>
          </a:xfrm>
          <a:prstGeom prst="rect">
            <a:avLst/>
          </a:prstGeom>
          <a:noFill/>
          <a:ln>
            <a:noFill/>
          </a:ln>
        </p:spPr>
      </p:pic>
      <p:pic>
        <p:nvPicPr>
          <p:cNvPr id="223" name="Google Shape;223;p31"/>
          <p:cNvPicPr preferRelativeResize="0"/>
          <p:nvPr/>
        </p:nvPicPr>
        <p:blipFill rotWithShape="1">
          <a:blip r:embed="rId4">
            <a:alphaModFix/>
          </a:blip>
          <a:srcRect l="17351" t="50753" r="10592"/>
          <a:stretch/>
        </p:blipFill>
        <p:spPr>
          <a:xfrm>
            <a:off x="4636650" y="3100825"/>
            <a:ext cx="3886076" cy="152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177000" y="227325"/>
            <a:ext cx="8520600" cy="63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 </a:t>
            </a:r>
            <a:endParaRPr sz="2400" dirty="0"/>
          </a:p>
        </p:txBody>
      </p:sp>
      <p:graphicFrame>
        <p:nvGraphicFramePr>
          <p:cNvPr id="229" name="Google Shape;229;p32"/>
          <p:cNvGraphicFramePr/>
          <p:nvPr/>
        </p:nvGraphicFramePr>
        <p:xfrm>
          <a:off x="556325" y="1113725"/>
          <a:ext cx="8031350" cy="3741300"/>
        </p:xfrm>
        <a:graphic>
          <a:graphicData uri="http://schemas.openxmlformats.org/drawingml/2006/table">
            <a:tbl>
              <a:tblPr>
                <a:noFill/>
                <a:tableStyleId>{AA63A9E5-EC0A-47C9-AEC3-6C006C4D67F2}</a:tableStyleId>
              </a:tblPr>
              <a:tblGrid>
                <a:gridCol w="4015675"/>
                <a:gridCol w="4015675"/>
              </a:tblGrid>
              <a:tr h="492575">
                <a:tc>
                  <a:txBody>
                    <a:bodyPr/>
                    <a:lstStyle/>
                    <a:p>
                      <a:pPr marL="0" lvl="0" indent="0" algn="ctr" rtl="0">
                        <a:spcBef>
                          <a:spcPts val="0"/>
                        </a:spcBef>
                        <a:spcAft>
                          <a:spcPts val="0"/>
                        </a:spcAft>
                        <a:buNone/>
                      </a:pPr>
                      <a:r>
                        <a:rPr lang="en"/>
                        <a:t>Simple Linear Regression</a:t>
                      </a:r>
                      <a:endParaRPr/>
                    </a:p>
                  </a:txBody>
                  <a:tcPr marL="91425" marR="91425" marT="91425" marB="91425"/>
                </a:tc>
                <a:tc>
                  <a:txBody>
                    <a:bodyPr/>
                    <a:lstStyle/>
                    <a:p>
                      <a:pPr marL="0" lvl="0" indent="0" algn="ctr" rtl="0">
                        <a:spcBef>
                          <a:spcPts val="0"/>
                        </a:spcBef>
                        <a:spcAft>
                          <a:spcPts val="0"/>
                        </a:spcAft>
                        <a:buNone/>
                      </a:pPr>
                      <a:r>
                        <a:rPr lang="en"/>
                        <a:t>Random Forest Regression</a:t>
                      </a:r>
                      <a:endParaRPr/>
                    </a:p>
                  </a:txBody>
                  <a:tcPr marL="91425" marR="91425" marT="91425" marB="91425"/>
                </a:tc>
              </a:tr>
              <a:tr h="3248725">
                <a:tc>
                  <a:txBody>
                    <a:bodyPr/>
                    <a:lstStyle/>
                    <a:p>
                      <a:pPr marL="0" lvl="0" indent="0" algn="just" rtl="0">
                        <a:spcBef>
                          <a:spcPts val="0"/>
                        </a:spcBef>
                        <a:spcAft>
                          <a:spcPts val="0"/>
                        </a:spcAft>
                        <a:buNone/>
                      </a:pPr>
                      <a:r>
                        <a:rPr lang="en"/>
                        <a:t>When checked the price spread between values, we can clearly see some data points scattered too far away from the rest.</a:t>
                      </a:r>
                      <a:endParaRPr/>
                    </a:p>
                    <a:p>
                      <a:pPr marL="0" lvl="0" indent="0" algn="just" rtl="0">
                        <a:spcBef>
                          <a:spcPts val="0"/>
                        </a:spcBef>
                        <a:spcAft>
                          <a:spcPts val="0"/>
                        </a:spcAft>
                        <a:buNone/>
                      </a:pPr>
                      <a:endParaRPr/>
                    </a:p>
                    <a:p>
                      <a:pPr marL="0" lvl="0" indent="0" algn="just" rtl="0">
                        <a:spcBef>
                          <a:spcPts val="0"/>
                        </a:spcBef>
                        <a:spcAft>
                          <a:spcPts val="0"/>
                        </a:spcAft>
                        <a:buNone/>
                      </a:pPr>
                      <a:endParaRPr/>
                    </a:p>
                  </a:txBody>
                  <a:tcPr marL="91425" marR="91425" marT="91425" marB="91425"/>
                </a:tc>
                <a:tc>
                  <a:txBody>
                    <a:bodyPr/>
                    <a:lstStyle/>
                    <a:p>
                      <a:pPr marL="0" lvl="0" indent="0" algn="just" rtl="0">
                        <a:spcBef>
                          <a:spcPts val="0"/>
                        </a:spcBef>
                        <a:spcAft>
                          <a:spcPts val="0"/>
                        </a:spcAft>
                        <a:buNone/>
                      </a:pPr>
                      <a:r>
                        <a:rPr lang="en"/>
                        <a:t>When checked the price spread between values, we can clearly see data points scattering only after a little while, which is earlier than what we saw in simple linear regression.</a:t>
                      </a: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r>
            </a:tbl>
          </a:graphicData>
        </a:graphic>
      </p:graphicFrame>
      <p:pic>
        <p:nvPicPr>
          <p:cNvPr id="230" name="Google Shape;230;p32"/>
          <p:cNvPicPr preferRelativeResize="0"/>
          <p:nvPr/>
        </p:nvPicPr>
        <p:blipFill rotWithShape="1">
          <a:blip r:embed="rId3">
            <a:alphaModFix/>
          </a:blip>
          <a:srcRect l="22324" t="27543" r="25025" b="2083"/>
          <a:stretch/>
        </p:blipFill>
        <p:spPr>
          <a:xfrm>
            <a:off x="996675" y="2510275"/>
            <a:ext cx="2981325" cy="2238375"/>
          </a:xfrm>
          <a:prstGeom prst="rect">
            <a:avLst/>
          </a:prstGeom>
          <a:noFill/>
          <a:ln>
            <a:noFill/>
          </a:ln>
        </p:spPr>
      </p:pic>
      <p:pic>
        <p:nvPicPr>
          <p:cNvPr id="231" name="Google Shape;231;p32"/>
          <p:cNvPicPr preferRelativeResize="0"/>
          <p:nvPr/>
        </p:nvPicPr>
        <p:blipFill rotWithShape="1">
          <a:blip r:embed="rId4">
            <a:alphaModFix/>
          </a:blip>
          <a:srcRect l="21850" t="29175" r="26212" b="2704"/>
          <a:stretch/>
        </p:blipFill>
        <p:spPr>
          <a:xfrm>
            <a:off x="5188525" y="2634975"/>
            <a:ext cx="2695575" cy="198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p:nvPr/>
        </p:nvSpPr>
        <p:spPr>
          <a:xfrm>
            <a:off x="79514" y="1152938"/>
            <a:ext cx="8221206" cy="3808761"/>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Roboto"/>
              <a:buAutoNum type="arabicPeriod"/>
            </a:pPr>
            <a:r>
              <a:rPr lang="en" dirty="0">
                <a:latin typeface="Roboto"/>
                <a:ea typeface="Roboto"/>
                <a:cs typeface="Roboto"/>
                <a:sym typeface="Roboto"/>
              </a:rPr>
              <a:t>Cars Range is one of the most significant variables for deciding price. Hence, the company should select their price range within 18500$ to 30000$ initially.</a:t>
            </a:r>
            <a:endParaRPr dirty="0">
              <a:latin typeface="Roboto"/>
              <a:ea typeface="Roboto"/>
              <a:cs typeface="Roboto"/>
              <a:sym typeface="Roboto"/>
            </a:endParaRPr>
          </a:p>
          <a:p>
            <a:pPr marL="457200" lvl="0" indent="-317500" algn="just" rtl="0">
              <a:spcBef>
                <a:spcPts val="1000"/>
              </a:spcBef>
              <a:spcAft>
                <a:spcPts val="0"/>
              </a:spcAft>
              <a:buSzPts val="1400"/>
              <a:buFont typeface="Roboto"/>
              <a:buAutoNum type="arabicPeriod"/>
            </a:pPr>
            <a:r>
              <a:rPr lang="en" dirty="0">
                <a:latin typeface="Roboto"/>
                <a:ea typeface="Roboto"/>
                <a:cs typeface="Roboto"/>
                <a:sym typeface="Roboto"/>
              </a:rPr>
              <a:t>Fuel Economy of the car is very important for the customers these days. The company should make sure the fuel economy of cars is not less than 5 </a:t>
            </a:r>
            <a:r>
              <a:rPr lang="en" dirty="0" err="1">
                <a:latin typeface="Roboto"/>
                <a:ea typeface="Roboto"/>
                <a:cs typeface="Roboto"/>
                <a:sym typeface="Roboto"/>
              </a:rPr>
              <a:t>litres</a:t>
            </a:r>
            <a:r>
              <a:rPr lang="en" dirty="0">
                <a:latin typeface="Roboto"/>
                <a:ea typeface="Roboto"/>
                <a:cs typeface="Roboto"/>
                <a:sym typeface="Roboto"/>
              </a:rPr>
              <a:t>/100km.</a:t>
            </a:r>
            <a:endParaRPr dirty="0">
              <a:latin typeface="Roboto"/>
              <a:ea typeface="Roboto"/>
              <a:cs typeface="Roboto"/>
              <a:sym typeface="Roboto"/>
            </a:endParaRPr>
          </a:p>
          <a:p>
            <a:pPr marL="457200" lvl="0" indent="-317500" algn="just" rtl="0">
              <a:spcBef>
                <a:spcPts val="1000"/>
              </a:spcBef>
              <a:spcAft>
                <a:spcPts val="0"/>
              </a:spcAft>
              <a:buSzPts val="1400"/>
              <a:buFont typeface="Roboto"/>
              <a:buAutoNum type="arabicPeriod"/>
            </a:pPr>
            <a:r>
              <a:rPr lang="en" dirty="0">
                <a:latin typeface="Roboto"/>
                <a:ea typeface="Roboto"/>
                <a:cs typeface="Roboto"/>
                <a:sym typeface="Roboto"/>
              </a:rPr>
              <a:t>The company should make sure to have cars with drive wheel  ‘</a:t>
            </a:r>
            <a:r>
              <a:rPr lang="en" dirty="0" err="1">
                <a:latin typeface="Roboto"/>
                <a:ea typeface="Roboto"/>
                <a:cs typeface="Roboto"/>
                <a:sym typeface="Roboto"/>
              </a:rPr>
              <a:t>rwd</a:t>
            </a:r>
            <a:r>
              <a:rPr lang="en" dirty="0">
                <a:latin typeface="Roboto"/>
                <a:ea typeface="Roboto"/>
                <a:cs typeface="Roboto"/>
                <a:sym typeface="Roboto"/>
              </a:rPr>
              <a:t>’ because people prefer it despite its high price.</a:t>
            </a:r>
            <a:endParaRPr dirty="0">
              <a:latin typeface="Roboto"/>
              <a:ea typeface="Roboto"/>
              <a:cs typeface="Roboto"/>
              <a:sym typeface="Roboto"/>
            </a:endParaRPr>
          </a:p>
          <a:p>
            <a:pPr marL="457200" lvl="0" indent="-317500" algn="just" rtl="0">
              <a:spcBef>
                <a:spcPts val="1000"/>
              </a:spcBef>
              <a:spcAft>
                <a:spcPts val="0"/>
              </a:spcAft>
              <a:buSzPts val="1400"/>
              <a:buFont typeface="Roboto"/>
              <a:buAutoNum type="arabicPeriod"/>
            </a:pPr>
            <a:r>
              <a:rPr lang="en" dirty="0">
                <a:latin typeface="Roboto"/>
                <a:ea typeface="Roboto"/>
                <a:cs typeface="Roboto"/>
                <a:sym typeface="Roboto"/>
              </a:rPr>
              <a:t>Most of the cars should have petrol fuel type, because people prefer petrol way more than diesel.</a:t>
            </a:r>
            <a:endParaRPr dirty="0">
              <a:latin typeface="Roboto"/>
              <a:ea typeface="Roboto"/>
              <a:cs typeface="Roboto"/>
              <a:sym typeface="Roboto"/>
            </a:endParaRPr>
          </a:p>
          <a:p>
            <a:pPr marL="457200" lvl="0" indent="-317500" algn="just" rtl="0">
              <a:spcBef>
                <a:spcPts val="1000"/>
              </a:spcBef>
              <a:spcAft>
                <a:spcPts val="1000"/>
              </a:spcAft>
              <a:buSzPts val="1400"/>
              <a:buFont typeface="Roboto"/>
              <a:buAutoNum type="arabicPeriod"/>
            </a:pPr>
            <a:r>
              <a:rPr lang="en" dirty="0">
                <a:latin typeface="Roboto"/>
                <a:ea typeface="Roboto"/>
                <a:cs typeface="Roboto"/>
                <a:sym typeface="Roboto"/>
              </a:rPr>
              <a:t>Most people prefer convertible despite its price range being medium-high. Hence, company should focus on this as well. </a:t>
            </a:r>
            <a:endParaRPr dirty="0">
              <a:latin typeface="Roboto"/>
              <a:ea typeface="Roboto"/>
              <a:cs typeface="Roboto"/>
              <a:sym typeface="Roboto"/>
            </a:endParaRPr>
          </a:p>
        </p:txBody>
      </p:sp>
      <p:sp>
        <p:nvSpPr>
          <p:cNvPr id="242" name="Google Shape;242;p34"/>
          <p:cNvSpPr txBox="1"/>
          <p:nvPr/>
        </p:nvSpPr>
        <p:spPr>
          <a:xfrm>
            <a:off x="198783" y="337700"/>
            <a:ext cx="5049078" cy="6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smtClean="0">
                <a:solidFill>
                  <a:srgbClr val="FFFFFF"/>
                </a:solidFill>
                <a:latin typeface="Roboto"/>
                <a:ea typeface="Roboto"/>
                <a:cs typeface="Roboto"/>
                <a:sym typeface="Roboto"/>
              </a:rPr>
              <a:t>CONCLUSION OVER PREDICTION</a:t>
            </a:r>
            <a:endParaRPr sz="2400" dirty="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27194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60950" y="180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t>
            </a:r>
            <a:r>
              <a:rPr lang="en-US" dirty="0" smtClean="0"/>
              <a:t>IDENTIFY</a:t>
            </a:r>
            <a:endParaRPr dirty="0"/>
          </a:p>
        </p:txBody>
      </p:sp>
      <p:sp>
        <p:nvSpPr>
          <p:cNvPr id="80" name="Google Shape;80;p15"/>
          <p:cNvSpPr txBox="1">
            <a:spLocks noGrp="1"/>
          </p:cNvSpPr>
          <p:nvPr>
            <p:ph type="body" idx="1"/>
          </p:nvPr>
        </p:nvSpPr>
        <p:spPr>
          <a:xfrm>
            <a:off x="471900" y="1763200"/>
            <a:ext cx="8222100" cy="27102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t>A Chinese automobile company Geegly Auto aspires to enter the US market by setting up their manufacturing unit there and producing cars locally to give competition to their US and European counterparts.</a:t>
            </a:r>
            <a:endParaRPr sz="1400"/>
          </a:p>
          <a:p>
            <a:pPr marL="0" lvl="0" indent="0" algn="just" rtl="0">
              <a:spcBef>
                <a:spcPts val="1200"/>
              </a:spcBef>
              <a:spcAft>
                <a:spcPts val="0"/>
              </a:spcAft>
              <a:buNone/>
            </a:pPr>
            <a:r>
              <a:rPr lang="en" sz="1400"/>
              <a:t>They have contracted an automobile consulting company to understand the factors on which the pricing of cars depends. Specifically, they want to understand the factors affecting the pricing of cars in the American market, since those may be very different from the Chinese market. The company wants to know:</a:t>
            </a:r>
            <a:endParaRPr sz="1400"/>
          </a:p>
          <a:p>
            <a:pPr marL="0" lvl="0" indent="0" algn="just" rtl="0">
              <a:spcBef>
                <a:spcPts val="1200"/>
              </a:spcBef>
              <a:spcAft>
                <a:spcPts val="0"/>
              </a:spcAft>
              <a:buNone/>
            </a:pPr>
            <a:r>
              <a:rPr lang="en" sz="1400"/>
              <a:t>- Which variables are significant in predicting the price of a car</a:t>
            </a:r>
            <a:endParaRPr sz="1400"/>
          </a:p>
          <a:p>
            <a:pPr marL="0" lvl="0" indent="0" algn="just" rtl="0">
              <a:spcBef>
                <a:spcPts val="1600"/>
              </a:spcBef>
              <a:spcAft>
                <a:spcPts val="0"/>
              </a:spcAft>
              <a:buNone/>
            </a:pPr>
            <a:r>
              <a:rPr lang="en" sz="1400"/>
              <a:t>- How well those variables describe the price of a car</a:t>
            </a:r>
            <a:endParaRPr sz="14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OBJECTIVE</a:t>
            </a:r>
            <a:endParaRPr dirty="0"/>
          </a:p>
        </p:txBody>
      </p:sp>
      <p:sp>
        <p:nvSpPr>
          <p:cNvPr id="86" name="Google Shape;86;p16"/>
          <p:cNvSpPr txBox="1">
            <a:spLocks noGrp="1"/>
          </p:cNvSpPr>
          <p:nvPr>
            <p:ph type="body" idx="1"/>
          </p:nvPr>
        </p:nvSpPr>
        <p:spPr>
          <a:xfrm>
            <a:off x="471900" y="1763200"/>
            <a:ext cx="8222100" cy="271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I am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Reading and Understanding</a:t>
            </a:r>
            <a:endParaRPr/>
          </a:p>
        </p:txBody>
      </p:sp>
      <p:sp>
        <p:nvSpPr>
          <p:cNvPr id="97" name="Google Shape;97;p18"/>
          <p:cNvSpPr txBox="1">
            <a:spLocks noGrp="1"/>
          </p:cNvSpPr>
          <p:nvPr>
            <p:ph type="body" idx="1"/>
          </p:nvPr>
        </p:nvSpPr>
        <p:spPr>
          <a:xfrm>
            <a:off x="471900" y="1919075"/>
            <a:ext cx="7671900" cy="27102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a:t>The data set contains 205 entries and 29 columns. The names of those columns are:</a:t>
            </a:r>
            <a:endParaRPr/>
          </a:p>
          <a:p>
            <a:pPr marL="0" marR="0" lvl="0" indent="0" algn="just" rtl="0">
              <a:lnSpc>
                <a:spcPct val="115000"/>
              </a:lnSpc>
              <a:spcBef>
                <a:spcPts val="1600"/>
              </a:spcBef>
              <a:spcAft>
                <a:spcPts val="0"/>
              </a:spcAft>
              <a:buNone/>
            </a:pPr>
            <a:r>
              <a:rPr lang="en"/>
              <a:t>Company, cars range, Symboling, fuel type, engine type, carbody, door number, engine location, fuel system, cylinder number, aspiration, drive wheel, Car_ID, car length, car width, car height, car volume,  curb weight, Horsepower, Bore Ratio, Compression Ratio, Highway miles per gallon (mpg), Engine Size, Stroke, City Miles per gallon (mpg), Fuel economy, Peak Revolutions per Minute (rpm), Wheel Base, Price.</a:t>
            </a:r>
            <a:endParaRPr/>
          </a:p>
          <a:p>
            <a:pPr marL="0" marR="0" lvl="0" indent="0" algn="just" rtl="0">
              <a:lnSpc>
                <a:spcPct val="115000"/>
              </a:lnSpc>
              <a:spcBef>
                <a:spcPts val="700"/>
              </a:spcBef>
              <a:spcAft>
                <a:spcPts val="0"/>
              </a:spcAft>
              <a:buNone/>
            </a:pPr>
            <a:endParaRPr/>
          </a:p>
          <a:p>
            <a:pPr marL="0" marR="0" lvl="0" indent="0" algn="just" rtl="0">
              <a:lnSpc>
                <a:spcPct val="115000"/>
              </a:lnSpc>
              <a:spcBef>
                <a:spcPts val="700"/>
              </a:spcBef>
              <a:spcAft>
                <a:spcPts val="0"/>
              </a:spcAft>
              <a:buNone/>
            </a:pPr>
            <a:r>
              <a:rPr lang="en"/>
              <a:t>Here, our </a:t>
            </a:r>
            <a:r>
              <a:rPr lang="en" b="1"/>
              <a:t>target variable </a:t>
            </a:r>
            <a:r>
              <a:rPr lang="en"/>
              <a:t>is </a:t>
            </a:r>
            <a:r>
              <a:rPr lang="en" b="1"/>
              <a:t>PRICE.</a:t>
            </a:r>
            <a:r>
              <a:rPr lang="en"/>
              <a:t> </a:t>
            </a:r>
            <a:endParaRPr/>
          </a:p>
          <a:p>
            <a:pPr marL="0" lvl="0" indent="0" algn="l" rtl="0">
              <a:lnSpc>
                <a:spcPct val="115000"/>
              </a:lnSpc>
              <a:spcBef>
                <a:spcPts val="700"/>
              </a:spcBef>
              <a:spcAft>
                <a:spcPts val="700"/>
              </a:spcAft>
              <a:buNone/>
            </a:pPr>
            <a:endParaRPr>
              <a:solidFill>
                <a:srgbClr val="000000"/>
              </a:solidFill>
              <a:latin typeface="Liberation Serif"/>
              <a:ea typeface="Liberation Serif"/>
              <a:cs typeface="Liberation Serif"/>
              <a:sym typeface="Liberation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Assumptions and Data Handling</a:t>
            </a:r>
            <a:endParaRPr/>
          </a:p>
        </p:txBody>
      </p:sp>
      <p:sp>
        <p:nvSpPr>
          <p:cNvPr id="108" name="Google Shape;108;p20"/>
          <p:cNvSpPr txBox="1">
            <a:spLocks noGrp="1"/>
          </p:cNvSpPr>
          <p:nvPr>
            <p:ph type="body" idx="1"/>
          </p:nvPr>
        </p:nvSpPr>
        <p:spPr>
          <a:xfrm>
            <a:off x="471900" y="1776200"/>
            <a:ext cx="7671900" cy="3049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t>Car Company: </a:t>
            </a:r>
            <a:r>
              <a:rPr lang="en"/>
              <a:t>We have assumed that volkswagen, vokswagen, and vw are the same companies, and same for others.</a:t>
            </a:r>
            <a:endParaRPr/>
          </a:p>
          <a:p>
            <a:pPr marL="0" lvl="0" indent="0" algn="just" rtl="0">
              <a:lnSpc>
                <a:spcPct val="115000"/>
              </a:lnSpc>
              <a:spcBef>
                <a:spcPts val="700"/>
              </a:spcBef>
              <a:spcAft>
                <a:spcPts val="0"/>
              </a:spcAft>
              <a:buNone/>
            </a:pPr>
            <a:r>
              <a:rPr lang="en" b="1"/>
              <a:t>Data Cleansing: </a:t>
            </a:r>
            <a:r>
              <a:rPr lang="en"/>
              <a:t>We have renamed the car company names to their correct names, as per our understanding. We have converted all the data to lower case to avoid any case errors. The </a:t>
            </a:r>
            <a:r>
              <a:rPr lang="en" b="1"/>
              <a:t>duplicated </a:t>
            </a:r>
            <a:r>
              <a:rPr lang="en"/>
              <a:t>function searched for any duplicate values in our data and found none.</a:t>
            </a:r>
            <a:endParaRPr/>
          </a:p>
          <a:p>
            <a:pPr marL="0" lvl="0" indent="0" algn="just" rtl="0">
              <a:lnSpc>
                <a:spcPct val="115000"/>
              </a:lnSpc>
              <a:spcBef>
                <a:spcPts val="700"/>
              </a:spcBef>
              <a:spcAft>
                <a:spcPts val="0"/>
              </a:spcAft>
              <a:buNone/>
            </a:pPr>
            <a:r>
              <a:rPr lang="en"/>
              <a:t>There were no missing values in the data and by performing the above steps, we prepared our data for analysis.</a:t>
            </a:r>
            <a:endParaRPr/>
          </a:p>
          <a:p>
            <a:pPr marL="0" lvl="0" indent="0" algn="just" rtl="0">
              <a:lnSpc>
                <a:spcPct val="115000"/>
              </a:lnSpc>
              <a:spcBef>
                <a:spcPts val="700"/>
              </a:spcBef>
              <a:spcAft>
                <a:spcPts val="0"/>
              </a:spcAft>
              <a:buNone/>
            </a:pPr>
            <a:r>
              <a:rPr lang="en"/>
              <a:t>A separate data set </a:t>
            </a:r>
            <a:r>
              <a:rPr lang="en" b="1"/>
              <a:t>corr </a:t>
            </a:r>
            <a:r>
              <a:rPr lang="en"/>
              <a:t>was created that dealt only with the correlation of our target variable, price. This was done in order to select the best response variables for our study.</a:t>
            </a:r>
            <a:endParaRPr/>
          </a:p>
          <a:p>
            <a:pPr marL="0" lvl="0" indent="0" algn="just" rtl="0">
              <a:lnSpc>
                <a:spcPct val="115000"/>
              </a:lnSpc>
              <a:spcBef>
                <a:spcPts val="700"/>
              </a:spcBef>
              <a:spcAft>
                <a:spcPts val="700"/>
              </a:spcAft>
              <a:buNone/>
            </a:pPr>
            <a:r>
              <a:rPr lang="en"/>
              <a:t>Another dataset </a:t>
            </a:r>
            <a:r>
              <a:rPr lang="en" b="1"/>
              <a:t>cars </a:t>
            </a:r>
            <a:r>
              <a:rPr lang="en"/>
              <a:t>was created that included only the columns that we selected based on our data exploration.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19" name="Google Shape;119;p22"/>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120" name="Google Shape;120;p22"/>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Wheel Base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21" name="Google Shape;121;p22"/>
          <p:cNvPicPr preferRelativeResize="0"/>
          <p:nvPr/>
        </p:nvPicPr>
        <p:blipFill rotWithShape="1">
          <a:blip r:embed="rId3">
            <a:alphaModFix/>
          </a:blip>
          <a:srcRect l="52667" t="69391" r="23101" b="2759"/>
          <a:stretch/>
        </p:blipFill>
        <p:spPr>
          <a:xfrm>
            <a:off x="3454975" y="649450"/>
            <a:ext cx="2942999" cy="1442798"/>
          </a:xfrm>
          <a:prstGeom prst="rect">
            <a:avLst/>
          </a:prstGeom>
          <a:noFill/>
          <a:ln>
            <a:noFill/>
          </a:ln>
        </p:spPr>
      </p:pic>
      <p:sp>
        <p:nvSpPr>
          <p:cNvPr id="122" name="Google Shape;122;p22"/>
          <p:cNvSpPr txBox="1"/>
          <p:nvPr/>
        </p:nvSpPr>
        <p:spPr>
          <a:xfrm>
            <a:off x="6689150" y="740350"/>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23" name="Google Shape;123;p22"/>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2. Car Length</a:t>
            </a:r>
            <a:endParaRPr>
              <a:latin typeface="Roboto"/>
              <a:ea typeface="Roboto"/>
              <a:cs typeface="Roboto"/>
              <a:sym typeface="Roboto"/>
            </a:endParaRPr>
          </a:p>
        </p:txBody>
      </p:sp>
      <p:pic>
        <p:nvPicPr>
          <p:cNvPr id="124" name="Google Shape;124;p22"/>
          <p:cNvPicPr preferRelativeResize="0"/>
          <p:nvPr/>
        </p:nvPicPr>
        <p:blipFill rotWithShape="1">
          <a:blip r:embed="rId4">
            <a:alphaModFix/>
          </a:blip>
          <a:srcRect l="28363" t="45198" r="47464" b="26967"/>
          <a:stretch/>
        </p:blipFill>
        <p:spPr>
          <a:xfrm>
            <a:off x="3657350" y="2792675"/>
            <a:ext cx="2740625" cy="1337022"/>
          </a:xfrm>
          <a:prstGeom prst="rect">
            <a:avLst/>
          </a:prstGeom>
          <a:noFill/>
          <a:ln>
            <a:noFill/>
          </a:ln>
        </p:spPr>
      </p:pic>
      <p:sp>
        <p:nvSpPr>
          <p:cNvPr id="125" name="Google Shape;125;p22"/>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31" name="Google Shape;131;p23"/>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132" name="Google Shape;132;p23"/>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3. Car Width</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33" name="Google Shape;133;p23"/>
          <p:cNvSpPr txBox="1"/>
          <p:nvPr/>
        </p:nvSpPr>
        <p:spPr>
          <a:xfrm>
            <a:off x="6689150" y="740350"/>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34" name="Google Shape;134;p23"/>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4. Curb Weight</a:t>
            </a:r>
            <a:endParaRPr>
              <a:latin typeface="Roboto"/>
              <a:ea typeface="Roboto"/>
              <a:cs typeface="Roboto"/>
              <a:sym typeface="Roboto"/>
            </a:endParaRPr>
          </a:p>
        </p:txBody>
      </p:sp>
      <p:sp>
        <p:nvSpPr>
          <p:cNvPr id="135" name="Google Shape;135;p23"/>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36" name="Google Shape;136;p23"/>
          <p:cNvPicPr preferRelativeResize="0"/>
          <p:nvPr/>
        </p:nvPicPr>
        <p:blipFill rotWithShape="1">
          <a:blip r:embed="rId3">
            <a:alphaModFix/>
          </a:blip>
          <a:srcRect l="52540" t="45200" r="20816" b="26216"/>
          <a:stretch/>
        </p:blipFill>
        <p:spPr>
          <a:xfrm>
            <a:off x="3454975" y="673725"/>
            <a:ext cx="3041800" cy="1382551"/>
          </a:xfrm>
          <a:prstGeom prst="rect">
            <a:avLst/>
          </a:prstGeom>
          <a:noFill/>
          <a:ln>
            <a:noFill/>
          </a:ln>
        </p:spPr>
      </p:pic>
      <p:pic>
        <p:nvPicPr>
          <p:cNvPr id="137" name="Google Shape;137;p23"/>
          <p:cNvPicPr preferRelativeResize="0"/>
          <p:nvPr/>
        </p:nvPicPr>
        <p:blipFill rotWithShape="1">
          <a:blip r:embed="rId4">
            <a:alphaModFix/>
          </a:blip>
          <a:srcRect l="16599" t="17168" r="45903" b="41222"/>
          <a:stretch/>
        </p:blipFill>
        <p:spPr>
          <a:xfrm>
            <a:off x="3402452" y="2867025"/>
            <a:ext cx="2943000" cy="15799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43" name="Google Shape;143;p24"/>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144" name="Google Shape;144;p24"/>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5. Engine Size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45" name="Google Shape;145;p24"/>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46" name="Google Shape;146;p24"/>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6. Bore Ratio</a:t>
            </a:r>
            <a:endParaRPr>
              <a:latin typeface="Roboto"/>
              <a:ea typeface="Roboto"/>
              <a:cs typeface="Roboto"/>
              <a:sym typeface="Roboto"/>
            </a:endParaRPr>
          </a:p>
        </p:txBody>
      </p:sp>
      <p:sp>
        <p:nvSpPr>
          <p:cNvPr id="147" name="Google Shape;147;p24"/>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48" name="Google Shape;148;p24"/>
          <p:cNvPicPr preferRelativeResize="0"/>
          <p:nvPr/>
        </p:nvPicPr>
        <p:blipFill rotWithShape="1">
          <a:blip r:embed="rId3">
            <a:alphaModFix/>
          </a:blip>
          <a:srcRect l="28473" t="43109" r="47006" b="29675"/>
          <a:stretch/>
        </p:blipFill>
        <p:spPr>
          <a:xfrm>
            <a:off x="3444625" y="814825"/>
            <a:ext cx="2942999" cy="1393285"/>
          </a:xfrm>
          <a:prstGeom prst="rect">
            <a:avLst/>
          </a:prstGeom>
          <a:noFill/>
          <a:ln>
            <a:noFill/>
          </a:ln>
        </p:spPr>
      </p:pic>
      <p:pic>
        <p:nvPicPr>
          <p:cNvPr id="149" name="Google Shape;149;p24"/>
          <p:cNvPicPr preferRelativeResize="0"/>
          <p:nvPr/>
        </p:nvPicPr>
        <p:blipFill rotWithShape="1">
          <a:blip r:embed="rId4">
            <a:alphaModFix/>
          </a:blip>
          <a:srcRect l="17961" t="41042" r="51414" b="9981"/>
          <a:stretch/>
        </p:blipFill>
        <p:spPr>
          <a:xfrm>
            <a:off x="3986300" y="3000450"/>
            <a:ext cx="2025050" cy="182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55" name="Google Shape;155;p25"/>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marL="0" lvl="0" indent="0" algn="just" rtl="0">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lang="en" sz="1600" i="1">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sz="1600" i="1">
              <a:solidFill>
                <a:srgbClr val="FFFFFF"/>
              </a:solidFill>
              <a:latin typeface="Liberation Serif"/>
              <a:ea typeface="Liberation Serif"/>
              <a:cs typeface="Liberation Serif"/>
              <a:sym typeface="Liberation Serif"/>
            </a:endParaRPr>
          </a:p>
          <a:p>
            <a:pPr marL="0" lvl="0" indent="0" algn="just" rtl="0">
              <a:spcBef>
                <a:spcPts val="700"/>
              </a:spcBef>
              <a:spcAft>
                <a:spcPts val="1600"/>
              </a:spcAft>
              <a:buNone/>
            </a:pPr>
            <a:endParaRPr/>
          </a:p>
        </p:txBody>
      </p:sp>
      <p:sp>
        <p:nvSpPr>
          <p:cNvPr id="156" name="Google Shape;156;p25"/>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7. Horse Power</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57" name="Google Shape;157;p25"/>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58" name="Google Shape;158;p25"/>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8. Car Volume</a:t>
            </a:r>
            <a:endParaRPr>
              <a:latin typeface="Roboto"/>
              <a:ea typeface="Roboto"/>
              <a:cs typeface="Roboto"/>
              <a:sym typeface="Roboto"/>
            </a:endParaRPr>
          </a:p>
        </p:txBody>
      </p:sp>
      <p:sp>
        <p:nvSpPr>
          <p:cNvPr id="159" name="Google Shape;159;p25"/>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60" name="Google Shape;160;p25"/>
          <p:cNvPicPr preferRelativeResize="0"/>
          <p:nvPr/>
        </p:nvPicPr>
        <p:blipFill rotWithShape="1">
          <a:blip r:embed="rId3">
            <a:alphaModFix/>
          </a:blip>
          <a:srcRect l="53367" t="18078" r="9383" b="40814"/>
          <a:stretch/>
        </p:blipFill>
        <p:spPr>
          <a:xfrm>
            <a:off x="3552313" y="665488"/>
            <a:ext cx="2727625" cy="1691975"/>
          </a:xfrm>
          <a:prstGeom prst="rect">
            <a:avLst/>
          </a:prstGeom>
          <a:noFill/>
          <a:ln>
            <a:noFill/>
          </a:ln>
        </p:spPr>
      </p:pic>
      <p:pic>
        <p:nvPicPr>
          <p:cNvPr id="161" name="Google Shape;161;p25"/>
          <p:cNvPicPr preferRelativeResize="0"/>
          <p:nvPr/>
        </p:nvPicPr>
        <p:blipFill rotWithShape="1">
          <a:blip r:embed="rId4">
            <a:alphaModFix/>
          </a:blip>
          <a:srcRect l="17661" t="43365" r="25015" b="3084"/>
          <a:stretch/>
        </p:blipFill>
        <p:spPr>
          <a:xfrm>
            <a:off x="3606750" y="2945075"/>
            <a:ext cx="2943000" cy="1755325"/>
          </a:xfrm>
          <a:prstGeom prst="rect">
            <a:avLst/>
          </a:prstGeom>
          <a:noFill/>
          <a:ln>
            <a:noFill/>
          </a:ln>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8</TotalTime>
  <Words>1560</Words>
  <Application>Microsoft Office PowerPoint</Application>
  <PresentationFormat>On-screen Show (16:9)</PresentationFormat>
  <Paragraphs>109</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Liberation Serif</vt:lpstr>
      <vt:lpstr>Roboto</vt:lpstr>
      <vt:lpstr>Trebuchet MS</vt:lpstr>
      <vt:lpstr>Berlin</vt:lpstr>
      <vt:lpstr>Predictive Analysis Case</vt:lpstr>
      <vt:lpstr>PROBLEM IDENTIFY</vt:lpstr>
      <vt:lpstr>OBJECTIVE</vt:lpstr>
      <vt:lpstr>Data Reading and Understanding</vt:lpstr>
      <vt:lpstr>Assumptions and Data Handling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 Comparison</vt:lpstr>
      <vt:lpstr>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Case</dc:title>
  <cp:lastModifiedBy>priyaank jha</cp:lastModifiedBy>
  <cp:revision>3</cp:revision>
  <dcterms:modified xsi:type="dcterms:W3CDTF">2019-07-27T06:21:20Z</dcterms:modified>
</cp:coreProperties>
</file>