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86" r:id="rId6"/>
    <p:sldId id="264" r:id="rId7"/>
    <p:sldId id="283" r:id="rId8"/>
    <p:sldId id="284" r:id="rId9"/>
    <p:sldId id="285" r:id="rId10"/>
    <p:sldId id="267" r:id="rId11"/>
    <p:sldId id="268" r:id="rId12"/>
    <p:sldId id="269" r:id="rId13"/>
    <p:sldId id="270" r:id="rId14"/>
    <p:sldId id="271" r:id="rId15"/>
    <p:sldId id="272" r:id="rId16"/>
    <p:sldId id="273" r:id="rId17"/>
    <p:sldId id="274" r:id="rId18"/>
    <p:sldId id="280" r:id="rId19"/>
    <p:sldId id="277" r:id="rId20"/>
    <p:sldId id="278" r:id="rId21"/>
    <p:sldId id="279"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5184" autoAdjust="0"/>
  </p:normalViewPr>
  <p:slideViewPr>
    <p:cSldViewPr snapToGrid="0">
      <p:cViewPr varScale="1">
        <p:scale>
          <a:sx n="78" d="100"/>
          <a:sy n="78" d="100"/>
        </p:scale>
        <p:origin x="77"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Column1</c:v>
                </c:pt>
              </c:strCache>
            </c:strRef>
          </c:tx>
          <c:spPr>
            <a:solidFill>
              <a:schemeClr val="accent1"/>
            </a:solidFill>
            <a:ln>
              <a:noFill/>
            </a:ln>
            <a:effectLst/>
          </c:spPr>
          <c:invertIfNegative val="0"/>
          <c:cat>
            <c:strRef>
              <c:f>Sheet1!$A$2:$A$3</c:f>
              <c:strCache>
                <c:ptCount val="2"/>
                <c:pt idx="0">
                  <c:v>Logistic regression</c:v>
                </c:pt>
                <c:pt idx="1">
                  <c:v>Random forest</c:v>
                </c:pt>
              </c:strCache>
            </c:strRef>
          </c:cat>
          <c:val>
            <c:numRef>
              <c:f>Sheet1!$C$2:$C$3</c:f>
              <c:numCache>
                <c:formatCode>General</c:formatCode>
                <c:ptCount val="2"/>
              </c:numCache>
            </c:numRef>
          </c:val>
        </c:ser>
        <c:ser>
          <c:idx val="1"/>
          <c:order val="1"/>
          <c:tx>
            <c:strRef>
              <c:f>Sheet1!$D$1</c:f>
              <c:strCache>
                <c:ptCount val="1"/>
                <c:pt idx="0">
                  <c:v>Column2</c:v>
                </c:pt>
              </c:strCache>
            </c:strRef>
          </c:tx>
          <c:spPr>
            <a:solidFill>
              <a:schemeClr val="accent2"/>
            </a:solidFill>
            <a:ln>
              <a:noFill/>
            </a:ln>
            <a:effectLst/>
          </c:spPr>
          <c:invertIfNegative val="0"/>
          <c:cat>
            <c:strRef>
              <c:f>Sheet1!$A$2:$A$3</c:f>
              <c:strCache>
                <c:ptCount val="2"/>
                <c:pt idx="0">
                  <c:v>Logistic regression</c:v>
                </c:pt>
                <c:pt idx="1">
                  <c:v>Random forest</c:v>
                </c:pt>
              </c:strCache>
            </c:strRef>
          </c:cat>
          <c:val>
            <c:numRef>
              <c:f>Sheet1!$D$2:$D$3</c:f>
              <c:numCache>
                <c:formatCode>General</c:formatCode>
                <c:ptCount val="2"/>
              </c:numCache>
            </c:numRef>
          </c:val>
        </c:ser>
        <c:ser>
          <c:idx val="2"/>
          <c:order val="2"/>
          <c:tx>
            <c:strRef>
              <c:f>Sheet1!$E$1</c:f>
              <c:strCache>
                <c:ptCount val="1"/>
              </c:strCache>
            </c:strRef>
          </c:tx>
          <c:spPr>
            <a:solidFill>
              <a:schemeClr val="accent3"/>
            </a:solidFill>
            <a:ln>
              <a:noFill/>
            </a:ln>
            <a:effectLst/>
          </c:spPr>
          <c:invertIfNegative val="0"/>
          <c:cat>
            <c:strRef>
              <c:f>Sheet1!$A$2:$A$3</c:f>
              <c:strCache>
                <c:ptCount val="2"/>
                <c:pt idx="0">
                  <c:v>Logistic regression</c:v>
                </c:pt>
                <c:pt idx="1">
                  <c:v>Random forest</c:v>
                </c:pt>
              </c:strCache>
            </c:strRef>
          </c:cat>
          <c:val>
            <c:numRef>
              <c:f>Sheet1!$E$2:$E$3</c:f>
              <c:numCache>
                <c:formatCode>General</c:formatCode>
                <c:ptCount val="2"/>
              </c:numCache>
            </c:numRef>
          </c:val>
        </c:ser>
        <c:dLbls>
          <c:showLegendKey val="0"/>
          <c:showVal val="0"/>
          <c:showCatName val="0"/>
          <c:showSerName val="0"/>
          <c:showPercent val="0"/>
          <c:showBubbleSize val="0"/>
        </c:dLbls>
        <c:gapWidth val="219"/>
        <c:overlap val="-27"/>
        <c:axId val="-47147856"/>
        <c:axId val="-47141872"/>
      </c:barChart>
      <c:catAx>
        <c:axId val="-4714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141872"/>
        <c:crosses val="autoZero"/>
        <c:auto val="1"/>
        <c:lblAlgn val="ctr"/>
        <c:lblOffset val="100"/>
        <c:noMultiLvlLbl val="0"/>
      </c:catAx>
      <c:valAx>
        <c:axId val="-4714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147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smtClean="0"/>
              <a:t>Accuracy</a:t>
            </a:r>
            <a:r>
              <a:rPr lang="en-IN" baseline="0" dirty="0" smtClean="0"/>
              <a:t> plot</a:t>
            </a:r>
          </a:p>
          <a:p>
            <a:pPr>
              <a:defRPr/>
            </a:pP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5912938466095841"/>
          <c:y val="0.15551600806159105"/>
          <c:w val="0.56280874233543066"/>
          <c:h val="0.63236311433098147"/>
        </c:manualLayout>
      </c:layout>
      <c:barChart>
        <c:barDir val="bar"/>
        <c:grouping val="clustered"/>
        <c:varyColors val="0"/>
        <c:ser>
          <c:idx val="0"/>
          <c:order val="0"/>
          <c:tx>
            <c:strRef>
              <c:f>Sheet1!$B$1</c:f>
              <c:strCache>
                <c:ptCount val="1"/>
                <c:pt idx="0">
                  <c:v>Column3</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38100" dist="25400" dir="5400000" algn="ctr" rotWithShape="0">
                <a:srgbClr val="000000">
                  <a:alpha val="2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2"/>
                <c:pt idx="0">
                  <c:v>Logistic regression</c:v>
                </c:pt>
                <c:pt idx="1">
                  <c:v>random forest</c:v>
                </c:pt>
              </c:strCache>
            </c:strRef>
          </c:cat>
          <c:val>
            <c:numRef>
              <c:f>Sheet1!$B$2:$B$5</c:f>
              <c:numCache>
                <c:formatCode>General</c:formatCode>
                <c:ptCount val="4"/>
              </c:numCache>
            </c:numRef>
          </c:val>
        </c:ser>
        <c:ser>
          <c:idx val="1"/>
          <c:order val="1"/>
          <c:tx>
            <c:strRef>
              <c:f>Sheet1!$C$1</c:f>
              <c:strCache>
                <c:ptCount val="1"/>
                <c:pt idx="0">
                  <c:v>Column2</c:v>
                </c:pt>
              </c:strCache>
            </c:strRef>
          </c:tx>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38100" dist="25400" dir="5400000" algn="ctr" rotWithShape="0">
                <a:srgbClr val="000000">
                  <a:alpha val="2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2"/>
                <c:pt idx="0">
                  <c:v>Logistic regression</c:v>
                </c:pt>
                <c:pt idx="1">
                  <c:v>random forest</c:v>
                </c:pt>
              </c:strCache>
            </c:strRef>
          </c:cat>
          <c:val>
            <c:numRef>
              <c:f>Sheet1!$C$2:$C$5</c:f>
              <c:numCache>
                <c:formatCode>General</c:formatCode>
                <c:ptCount val="4"/>
              </c:numCache>
            </c:numRef>
          </c:val>
        </c:ser>
        <c:ser>
          <c:idx val="2"/>
          <c:order val="2"/>
          <c:tx>
            <c:strRef>
              <c:f>Sheet1!$D$1</c:f>
              <c:strCache>
                <c:ptCount val="1"/>
                <c:pt idx="0">
                  <c:v>Column1</c:v>
                </c:pt>
              </c:strCache>
            </c:strRef>
          </c:tx>
          <c:spPr>
            <a:gradFill rotWithShape="1">
              <a:gsLst>
                <a:gs pos="0">
                  <a:schemeClr val="accent3">
                    <a:tint val="94000"/>
                    <a:satMod val="103000"/>
                    <a:lumMod val="102000"/>
                  </a:schemeClr>
                </a:gs>
                <a:gs pos="50000">
                  <a:schemeClr val="accent3">
                    <a:shade val="100000"/>
                    <a:satMod val="110000"/>
                    <a:lumMod val="100000"/>
                  </a:schemeClr>
                </a:gs>
                <a:gs pos="100000">
                  <a:schemeClr val="accent3">
                    <a:shade val="78000"/>
                    <a:satMod val="120000"/>
                    <a:lumMod val="99000"/>
                  </a:schemeClr>
                </a:gs>
              </a:gsLst>
              <a:lin ang="5400000" scaled="0"/>
            </a:gradFill>
            <a:ln>
              <a:noFill/>
            </a:ln>
            <a:effectLst>
              <a:outerShdw blurRad="38100" dist="25400" dir="5400000" algn="ctr" rotWithShape="0">
                <a:srgbClr val="000000">
                  <a:alpha val="2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2"/>
                <c:pt idx="0">
                  <c:v>Logistic regression</c:v>
                </c:pt>
                <c:pt idx="1">
                  <c:v>random forest</c:v>
                </c:pt>
              </c:strCache>
            </c:strRef>
          </c:cat>
          <c:val>
            <c:numRef>
              <c:f>Sheet1!$D$2:$D$5</c:f>
              <c:numCache>
                <c:formatCode>General</c:formatCode>
                <c:ptCount val="4"/>
                <c:pt idx="0">
                  <c:v>79</c:v>
                </c:pt>
                <c:pt idx="1">
                  <c:v>78</c:v>
                </c:pt>
              </c:numCache>
            </c:numRef>
          </c:val>
        </c:ser>
        <c:dLbls>
          <c:dLblPos val="outEnd"/>
          <c:showLegendKey val="0"/>
          <c:showVal val="1"/>
          <c:showCatName val="0"/>
          <c:showSerName val="0"/>
          <c:showPercent val="0"/>
          <c:showBubbleSize val="0"/>
        </c:dLbls>
        <c:gapWidth val="115"/>
        <c:overlap val="-20"/>
        <c:axId val="-47142416"/>
        <c:axId val="-47147312"/>
      </c:barChart>
      <c:catAx>
        <c:axId val="-4714241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7147312"/>
        <c:crosses val="autoZero"/>
        <c:auto val="1"/>
        <c:lblAlgn val="ctr"/>
        <c:lblOffset val="100"/>
        <c:noMultiLvlLbl val="0"/>
      </c:catAx>
      <c:valAx>
        <c:axId val="-4714731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71424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7/27/2019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7/27/2019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7/27/2019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7/27/2019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7/27/2019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LOAN STATUS PREDICTION</a:t>
            </a:r>
            <a:endParaRPr lang="en-IN" dirty="0"/>
          </a:p>
        </p:txBody>
      </p:sp>
      <p:sp>
        <p:nvSpPr>
          <p:cNvPr id="3" name="Subtitle 2"/>
          <p:cNvSpPr>
            <a:spLocks noGrp="1"/>
          </p:cNvSpPr>
          <p:nvPr>
            <p:ph type="subTitle" idx="1"/>
          </p:nvPr>
        </p:nvSpPr>
        <p:spPr>
          <a:xfrm>
            <a:off x="2215045" y="5082988"/>
            <a:ext cx="9976955" cy="1638487"/>
          </a:xfrm>
        </p:spPr>
        <p:txBody>
          <a:bodyPr>
            <a:normAutofit/>
          </a:bodyPr>
          <a:lstStyle/>
          <a:p>
            <a:r>
              <a:rPr lang="en-IN" dirty="0" smtClean="0"/>
              <a:t>                                            SUBMITTED BY-</a:t>
            </a:r>
          </a:p>
          <a:p>
            <a:r>
              <a:rPr lang="en-IN" dirty="0" smtClean="0"/>
              <a:t>                                            PRIYANK JHA</a:t>
            </a:r>
          </a:p>
          <a:p>
            <a:r>
              <a:rPr lang="en-IN" dirty="0" smtClean="0"/>
              <a:t>                                           (INTERN)</a:t>
            </a:r>
          </a:p>
          <a:p>
            <a:r>
              <a:rPr lang="en-IN" dirty="0" smtClean="0"/>
              <a:t>                                    HENRY HARVIN EDU.PVT LTD</a:t>
            </a:r>
          </a:p>
          <a:p>
            <a:endParaRPr lang="en-IN" dirty="0"/>
          </a:p>
        </p:txBody>
      </p:sp>
    </p:spTree>
    <p:extLst>
      <p:ext uri="{BB962C8B-B14F-4D97-AF65-F5344CB8AC3E}">
        <p14:creationId xmlns:p14="http://schemas.microsoft.com/office/powerpoint/2010/main" val="257896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633864" y="1007706"/>
            <a:ext cx="4800600" cy="4897794"/>
          </a:xfrm>
        </p:spPr>
        <p:txBody>
          <a:bodyPr/>
          <a:lstStyle/>
          <a:p>
            <a:r>
              <a:rPr lang="en-IN" dirty="0"/>
              <a:t>We see a lot of outliers in this variable and the distribution is fairly normal. We will treat the outliers in later sections</a:t>
            </a:r>
            <a:r>
              <a:rPr lang="en-IN" dirty="0" smtClean="0"/>
              <a:t>..</a:t>
            </a:r>
          </a:p>
          <a:p>
            <a:r>
              <a:rPr lang="en-IN" dirty="0"/>
              <a:t>We see a similar distribution as that of the applicant income. Majority of </a:t>
            </a:r>
            <a:r>
              <a:rPr lang="en-IN" dirty="0" err="1"/>
              <a:t>coapplicant’s</a:t>
            </a:r>
            <a:r>
              <a:rPr lang="en-IN" dirty="0"/>
              <a:t> income ranges from 0 to 5000. We also see a lot of outliers in the </a:t>
            </a:r>
            <a:r>
              <a:rPr lang="en-IN" dirty="0" err="1"/>
              <a:t>coapplicant</a:t>
            </a:r>
            <a:r>
              <a:rPr lang="en-IN" dirty="0"/>
              <a:t> income and it is not normally </a:t>
            </a:r>
            <a:r>
              <a:rPr lang="en-IN" dirty="0" smtClean="0"/>
              <a:t>distributed</a:t>
            </a:r>
          </a:p>
          <a:p>
            <a:r>
              <a:rPr lang="en-IN" dirty="0"/>
              <a:t>Now we would like to know how well each feature correlate with Loan Status. So, in the next section we will look at bivariate </a:t>
            </a:r>
            <a:r>
              <a:rPr lang="en-IN" dirty="0" smtClean="0"/>
              <a:t>analysis.</a:t>
            </a:r>
          </a:p>
          <a:p>
            <a:endParaRPr lang="en-IN" dirty="0"/>
          </a:p>
        </p:txBody>
      </p:sp>
      <p:pic>
        <p:nvPicPr>
          <p:cNvPr id="7" name="Content Placeholder 6" descr="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11370" y="712677"/>
            <a:ext cx="4800600" cy="2385086"/>
          </a:xfrm>
          <a:prstGeom prst="rect">
            <a:avLst/>
          </a:prstGeom>
          <a:noFill/>
          <a:ln>
            <a:noFill/>
          </a:ln>
        </p:spPr>
      </p:pic>
      <p:pic>
        <p:nvPicPr>
          <p:cNvPr id="8" name="Picture 7" descr="png"/>
          <p:cNvPicPr/>
          <p:nvPr/>
        </p:nvPicPr>
        <p:blipFill>
          <a:blip r:embed="rId3">
            <a:extLst>
              <a:ext uri="{28A0092B-C50C-407E-A947-70E740481C1C}">
                <a14:useLocalDpi xmlns:a14="http://schemas.microsoft.com/office/drawing/2010/main" val="0"/>
              </a:ext>
            </a:extLst>
          </a:blip>
          <a:srcRect/>
          <a:stretch>
            <a:fillRect/>
          </a:stretch>
        </p:blipFill>
        <p:spPr bwMode="auto">
          <a:xfrm>
            <a:off x="1311370" y="3769566"/>
            <a:ext cx="4800601" cy="2939144"/>
          </a:xfrm>
          <a:prstGeom prst="rect">
            <a:avLst/>
          </a:prstGeom>
          <a:noFill/>
          <a:ln>
            <a:noFill/>
          </a:ln>
        </p:spPr>
      </p:pic>
    </p:spTree>
    <p:extLst>
      <p:ext uri="{BB962C8B-B14F-4D97-AF65-F5344CB8AC3E}">
        <p14:creationId xmlns:p14="http://schemas.microsoft.com/office/powerpoint/2010/main" val="2859685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a:t>
            </a:r>
            <a:endParaRPr lang="en-IN" dirty="0"/>
          </a:p>
        </p:txBody>
      </p:sp>
      <p:pic>
        <p:nvPicPr>
          <p:cNvPr id="4" name="Content Placeholder 3" desc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678" y="1483566"/>
            <a:ext cx="2024781" cy="2810329"/>
          </a:xfrm>
          <a:prstGeom prst="rect">
            <a:avLst/>
          </a:prstGeom>
          <a:noFill/>
          <a:ln>
            <a:noFill/>
          </a:ln>
        </p:spPr>
      </p:pic>
      <p:pic>
        <p:nvPicPr>
          <p:cNvPr id="5" name="Picture 4" descr="png"/>
          <p:cNvPicPr/>
          <p:nvPr/>
        </p:nvPicPr>
        <p:blipFill>
          <a:blip r:embed="rId3">
            <a:extLst>
              <a:ext uri="{28A0092B-C50C-407E-A947-70E740481C1C}">
                <a14:useLocalDpi xmlns:a14="http://schemas.microsoft.com/office/drawing/2010/main" val="0"/>
              </a:ext>
            </a:extLst>
          </a:blip>
          <a:srcRect/>
          <a:stretch>
            <a:fillRect/>
          </a:stretch>
        </p:blipFill>
        <p:spPr bwMode="auto">
          <a:xfrm>
            <a:off x="3928110" y="1483566"/>
            <a:ext cx="2506980" cy="2598420"/>
          </a:xfrm>
          <a:prstGeom prst="rect">
            <a:avLst/>
          </a:prstGeom>
          <a:noFill/>
          <a:ln>
            <a:noFill/>
          </a:ln>
        </p:spPr>
      </p:pic>
      <p:pic>
        <p:nvPicPr>
          <p:cNvPr id="6" name="Picture 5" descr="png"/>
          <p:cNvPicPr/>
          <p:nvPr/>
        </p:nvPicPr>
        <p:blipFill>
          <a:blip r:embed="rId4">
            <a:extLst>
              <a:ext uri="{28A0092B-C50C-407E-A947-70E740481C1C}">
                <a14:useLocalDpi xmlns:a14="http://schemas.microsoft.com/office/drawing/2010/main" val="0"/>
              </a:ext>
            </a:extLst>
          </a:blip>
          <a:srcRect/>
          <a:stretch>
            <a:fillRect/>
          </a:stretch>
        </p:blipFill>
        <p:spPr bwMode="auto">
          <a:xfrm>
            <a:off x="6613772" y="1483566"/>
            <a:ext cx="3573780" cy="2575560"/>
          </a:xfrm>
          <a:prstGeom prst="rect">
            <a:avLst/>
          </a:prstGeom>
          <a:noFill/>
          <a:ln>
            <a:noFill/>
          </a:ln>
        </p:spPr>
      </p:pic>
      <p:pic>
        <p:nvPicPr>
          <p:cNvPr id="7" name="Picture 6" descr="png"/>
          <p:cNvPicPr/>
          <p:nvPr/>
        </p:nvPicPr>
        <p:blipFill>
          <a:blip r:embed="rId5">
            <a:extLst>
              <a:ext uri="{28A0092B-C50C-407E-A947-70E740481C1C}">
                <a14:useLocalDpi xmlns:a14="http://schemas.microsoft.com/office/drawing/2010/main" val="0"/>
              </a:ext>
            </a:extLst>
          </a:blip>
          <a:srcRect/>
          <a:stretch>
            <a:fillRect/>
          </a:stretch>
        </p:blipFill>
        <p:spPr bwMode="auto">
          <a:xfrm>
            <a:off x="1082273" y="4270412"/>
            <a:ext cx="2506980" cy="3078480"/>
          </a:xfrm>
          <a:prstGeom prst="rect">
            <a:avLst/>
          </a:prstGeom>
          <a:noFill/>
          <a:ln>
            <a:noFill/>
          </a:ln>
        </p:spPr>
      </p:pic>
      <p:pic>
        <p:nvPicPr>
          <p:cNvPr id="8" name="Picture 7" descr="png"/>
          <p:cNvPicPr/>
          <p:nvPr/>
        </p:nvPicPr>
        <p:blipFill>
          <a:blip r:embed="rId6">
            <a:extLst>
              <a:ext uri="{28A0092B-C50C-407E-A947-70E740481C1C}">
                <a14:useLocalDpi xmlns:a14="http://schemas.microsoft.com/office/drawing/2010/main" val="0"/>
              </a:ext>
            </a:extLst>
          </a:blip>
          <a:srcRect/>
          <a:stretch>
            <a:fillRect/>
          </a:stretch>
        </p:blipFill>
        <p:spPr bwMode="auto">
          <a:xfrm>
            <a:off x="4282673" y="4251960"/>
            <a:ext cx="2506980" cy="2606040"/>
          </a:xfrm>
          <a:prstGeom prst="rect">
            <a:avLst/>
          </a:prstGeom>
          <a:noFill/>
          <a:ln>
            <a:noFill/>
          </a:ln>
        </p:spPr>
      </p:pic>
    </p:spTree>
    <p:extLst>
      <p:ext uri="{BB962C8B-B14F-4D97-AF65-F5344CB8AC3E}">
        <p14:creationId xmlns:p14="http://schemas.microsoft.com/office/powerpoint/2010/main" val="1007170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06323"/>
          </a:xfrm>
        </p:spPr>
        <p:txBody>
          <a:bodyPr>
            <a:normAutofit fontScale="90000"/>
          </a:bodyPr>
          <a:lstStyle/>
          <a:p>
            <a:r>
              <a:rPr lang="en-IN" dirty="0" smtClean="0"/>
              <a:t>Continued….</a:t>
            </a:r>
            <a:endParaRPr lang="en-IN" dirty="0"/>
          </a:p>
        </p:txBody>
      </p:sp>
      <p:pic>
        <p:nvPicPr>
          <p:cNvPr id="4" name="Content Placeholder 3" desc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678" y="1259633"/>
            <a:ext cx="2216595" cy="2812538"/>
          </a:xfrm>
          <a:prstGeom prst="rect">
            <a:avLst/>
          </a:prstGeom>
          <a:noFill/>
          <a:ln>
            <a:noFill/>
          </a:ln>
        </p:spPr>
      </p:pic>
      <p:pic>
        <p:nvPicPr>
          <p:cNvPr id="5" name="Picture 4" descr="png"/>
          <p:cNvPicPr/>
          <p:nvPr/>
        </p:nvPicPr>
        <p:blipFill>
          <a:blip r:embed="rId3">
            <a:extLst>
              <a:ext uri="{28A0092B-C50C-407E-A947-70E740481C1C}">
                <a14:useLocalDpi xmlns:a14="http://schemas.microsoft.com/office/drawing/2010/main" val="0"/>
              </a:ext>
            </a:extLst>
          </a:blip>
          <a:srcRect/>
          <a:stretch>
            <a:fillRect/>
          </a:stretch>
        </p:blipFill>
        <p:spPr bwMode="auto">
          <a:xfrm>
            <a:off x="4012164" y="1400428"/>
            <a:ext cx="3012310" cy="2671743"/>
          </a:xfrm>
          <a:prstGeom prst="rect">
            <a:avLst/>
          </a:prstGeom>
          <a:noFill/>
          <a:ln>
            <a:noFill/>
          </a:ln>
        </p:spPr>
      </p:pic>
      <p:pic>
        <p:nvPicPr>
          <p:cNvPr id="6" name="Picture 5" descr="png"/>
          <p:cNvPicPr/>
          <p:nvPr/>
        </p:nvPicPr>
        <p:blipFill>
          <a:blip r:embed="rId4">
            <a:extLst>
              <a:ext uri="{28A0092B-C50C-407E-A947-70E740481C1C}">
                <a14:useLocalDpi xmlns:a14="http://schemas.microsoft.com/office/drawing/2010/main" val="0"/>
              </a:ext>
            </a:extLst>
          </a:blip>
          <a:srcRect/>
          <a:stretch>
            <a:fillRect/>
          </a:stretch>
        </p:blipFill>
        <p:spPr bwMode="auto">
          <a:xfrm>
            <a:off x="1251678" y="4243096"/>
            <a:ext cx="3657600" cy="2514600"/>
          </a:xfrm>
          <a:prstGeom prst="rect">
            <a:avLst/>
          </a:prstGeom>
          <a:noFill/>
          <a:ln>
            <a:noFill/>
          </a:ln>
        </p:spPr>
      </p:pic>
      <p:pic>
        <p:nvPicPr>
          <p:cNvPr id="7" name="Picture 6" descr="png"/>
          <p:cNvPicPr/>
          <p:nvPr/>
        </p:nvPicPr>
        <p:blipFill>
          <a:blip r:embed="rId5">
            <a:extLst>
              <a:ext uri="{28A0092B-C50C-407E-A947-70E740481C1C}">
                <a14:useLocalDpi xmlns:a14="http://schemas.microsoft.com/office/drawing/2010/main" val="0"/>
              </a:ext>
            </a:extLst>
          </a:blip>
          <a:srcRect/>
          <a:stretch>
            <a:fillRect/>
          </a:stretch>
        </p:blipFill>
        <p:spPr bwMode="auto">
          <a:xfrm>
            <a:off x="7375577" y="1400428"/>
            <a:ext cx="3703320" cy="2895600"/>
          </a:xfrm>
          <a:prstGeom prst="rect">
            <a:avLst/>
          </a:prstGeom>
          <a:noFill/>
          <a:ln>
            <a:noFill/>
          </a:ln>
        </p:spPr>
      </p:pic>
      <p:pic>
        <p:nvPicPr>
          <p:cNvPr id="8" name="Picture 7" descr="png"/>
          <p:cNvPicPr/>
          <p:nvPr/>
        </p:nvPicPr>
        <p:blipFill>
          <a:blip r:embed="rId6">
            <a:extLst>
              <a:ext uri="{28A0092B-C50C-407E-A947-70E740481C1C}">
                <a14:useLocalDpi xmlns:a14="http://schemas.microsoft.com/office/drawing/2010/main" val="0"/>
              </a:ext>
            </a:extLst>
          </a:blip>
          <a:srcRect/>
          <a:stretch>
            <a:fillRect/>
          </a:stretch>
        </p:blipFill>
        <p:spPr bwMode="auto">
          <a:xfrm>
            <a:off x="6017157" y="4296028"/>
            <a:ext cx="3703320" cy="2827020"/>
          </a:xfrm>
          <a:prstGeom prst="rect">
            <a:avLst/>
          </a:prstGeom>
          <a:noFill/>
          <a:ln>
            <a:noFill/>
          </a:ln>
        </p:spPr>
      </p:pic>
    </p:spTree>
    <p:extLst>
      <p:ext uri="{BB962C8B-B14F-4D97-AF65-F5344CB8AC3E}">
        <p14:creationId xmlns:p14="http://schemas.microsoft.com/office/powerpoint/2010/main" val="3967397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1751" y="1359055"/>
            <a:ext cx="3547266" cy="3043594"/>
          </a:xfrm>
          <a:prstGeom prst="rect">
            <a:avLst/>
          </a:prstGeom>
          <a:noFill/>
          <a:ln>
            <a:noFill/>
          </a:ln>
        </p:spPr>
      </p:pic>
      <p:pic>
        <p:nvPicPr>
          <p:cNvPr id="5" name="Picture 4" descr="png"/>
          <p:cNvPicPr/>
          <p:nvPr/>
        </p:nvPicPr>
        <p:blipFill>
          <a:blip r:embed="rId3">
            <a:extLst>
              <a:ext uri="{28A0092B-C50C-407E-A947-70E740481C1C}">
                <a14:useLocalDpi xmlns:a14="http://schemas.microsoft.com/office/drawing/2010/main" val="0"/>
              </a:ext>
            </a:extLst>
          </a:blip>
          <a:srcRect/>
          <a:stretch>
            <a:fillRect/>
          </a:stretch>
        </p:blipFill>
        <p:spPr bwMode="auto">
          <a:xfrm>
            <a:off x="979714" y="4316394"/>
            <a:ext cx="3703320" cy="2827020"/>
          </a:xfrm>
          <a:prstGeom prst="rect">
            <a:avLst/>
          </a:prstGeom>
          <a:noFill/>
          <a:ln>
            <a:noFill/>
          </a:ln>
        </p:spPr>
      </p:pic>
      <p:pic>
        <p:nvPicPr>
          <p:cNvPr id="6" name="Picture 5" descr="png"/>
          <p:cNvPicPr/>
          <p:nvPr/>
        </p:nvPicPr>
        <p:blipFill>
          <a:blip r:embed="rId4">
            <a:extLst>
              <a:ext uri="{28A0092B-C50C-407E-A947-70E740481C1C}">
                <a14:useLocalDpi xmlns:a14="http://schemas.microsoft.com/office/drawing/2010/main" val="0"/>
              </a:ext>
            </a:extLst>
          </a:blip>
          <a:srcRect/>
          <a:stretch>
            <a:fillRect/>
          </a:stretch>
        </p:blipFill>
        <p:spPr bwMode="auto">
          <a:xfrm>
            <a:off x="5799664" y="1231088"/>
            <a:ext cx="5281127" cy="5486400"/>
          </a:xfrm>
          <a:prstGeom prst="rect">
            <a:avLst/>
          </a:prstGeom>
          <a:noFill/>
          <a:ln>
            <a:noFill/>
          </a:ln>
        </p:spPr>
      </p:pic>
      <p:sp>
        <p:nvSpPr>
          <p:cNvPr id="7" name="Rectangle 6"/>
          <p:cNvSpPr/>
          <p:nvPr/>
        </p:nvSpPr>
        <p:spPr>
          <a:xfrm>
            <a:off x="1688841" y="373225"/>
            <a:ext cx="8630816" cy="646331"/>
          </a:xfrm>
          <a:prstGeom prst="rect">
            <a:avLst/>
          </a:prstGeom>
        </p:spPr>
        <p:txBody>
          <a:bodyPr wrap="square">
            <a:spAutoFit/>
          </a:bodyPr>
          <a:lstStyle/>
          <a:p>
            <a:r>
              <a:rPr lang="en-IN" dirty="0">
                <a:solidFill>
                  <a:srgbClr val="464949"/>
                </a:solidFill>
                <a:latin typeface="Calibri" panose="020F0502020204030204" pitchFamily="34" charset="0"/>
                <a:ea typeface="Calibri" panose="020F0502020204030204" pitchFamily="34" charset="0"/>
                <a:cs typeface="Times New Roman" panose="02020603050405020304" pitchFamily="18" charset="0"/>
              </a:rPr>
              <a:t>We see that the most correlated variables are (</a:t>
            </a:r>
            <a:r>
              <a:rPr lang="en-IN" dirty="0" err="1">
                <a:solidFill>
                  <a:srgbClr val="464949"/>
                </a:solidFill>
                <a:latin typeface="Calibri" panose="020F0502020204030204" pitchFamily="34" charset="0"/>
                <a:ea typeface="Calibri" panose="020F0502020204030204" pitchFamily="34" charset="0"/>
                <a:cs typeface="Times New Roman" panose="02020603050405020304" pitchFamily="18" charset="0"/>
              </a:rPr>
              <a:t>ApplicantIncome</a:t>
            </a:r>
            <a:r>
              <a:rPr lang="en-IN" dirty="0">
                <a:solidFill>
                  <a:srgbClr val="464949"/>
                </a:solidFill>
                <a:latin typeface="Calibri" panose="020F0502020204030204" pitchFamily="34" charset="0"/>
                <a:ea typeface="Calibri" panose="020F0502020204030204" pitchFamily="34" charset="0"/>
                <a:cs typeface="Times New Roman" panose="02020603050405020304" pitchFamily="18" charset="0"/>
              </a:rPr>
              <a:t> - </a:t>
            </a:r>
            <a:r>
              <a:rPr lang="en-IN" dirty="0" err="1">
                <a:solidFill>
                  <a:srgbClr val="464949"/>
                </a:solidFill>
                <a:latin typeface="Calibri" panose="020F0502020204030204" pitchFamily="34" charset="0"/>
                <a:ea typeface="Calibri" panose="020F0502020204030204" pitchFamily="34" charset="0"/>
                <a:cs typeface="Times New Roman" panose="02020603050405020304" pitchFamily="18" charset="0"/>
              </a:rPr>
              <a:t>LoanAmount</a:t>
            </a:r>
            <a:r>
              <a:rPr lang="en-IN" dirty="0">
                <a:solidFill>
                  <a:srgbClr val="464949"/>
                </a:solidFill>
                <a:latin typeface="Calibri" panose="020F0502020204030204" pitchFamily="34" charset="0"/>
                <a:ea typeface="Calibri" panose="020F0502020204030204" pitchFamily="34" charset="0"/>
                <a:cs typeface="Times New Roman" panose="02020603050405020304" pitchFamily="18" charset="0"/>
              </a:rPr>
              <a:t>) and (</a:t>
            </a:r>
            <a:r>
              <a:rPr lang="en-IN" dirty="0" err="1">
                <a:solidFill>
                  <a:srgbClr val="464949"/>
                </a:solidFill>
                <a:latin typeface="Calibri" panose="020F0502020204030204" pitchFamily="34" charset="0"/>
                <a:ea typeface="Calibri" panose="020F0502020204030204" pitchFamily="34" charset="0"/>
                <a:cs typeface="Times New Roman" panose="02020603050405020304" pitchFamily="18" charset="0"/>
              </a:rPr>
              <a:t>Credit_History</a:t>
            </a:r>
            <a:r>
              <a:rPr lang="en-IN" dirty="0">
                <a:solidFill>
                  <a:srgbClr val="464949"/>
                </a:solidFill>
                <a:latin typeface="Calibri" panose="020F0502020204030204" pitchFamily="34" charset="0"/>
                <a:ea typeface="Calibri" panose="020F0502020204030204" pitchFamily="34" charset="0"/>
                <a:cs typeface="Times New Roman" panose="02020603050405020304" pitchFamily="18" charset="0"/>
              </a:rPr>
              <a:t> - </a:t>
            </a:r>
            <a:r>
              <a:rPr lang="en-IN" dirty="0" err="1">
                <a:solidFill>
                  <a:srgbClr val="464949"/>
                </a:solidFill>
                <a:latin typeface="Calibri" panose="020F0502020204030204" pitchFamily="34" charset="0"/>
                <a:ea typeface="Calibri" panose="020F0502020204030204" pitchFamily="34" charset="0"/>
                <a:cs typeface="Times New Roman" panose="02020603050405020304" pitchFamily="18" charset="0"/>
              </a:rPr>
              <a:t>Loan_Status</a:t>
            </a:r>
            <a:r>
              <a:rPr lang="en-IN" dirty="0">
                <a:solidFill>
                  <a:srgbClr val="464949"/>
                </a:solidFill>
                <a:latin typeface="Calibri" panose="020F0502020204030204" pitchFamily="34" charset="0"/>
                <a:ea typeface="Calibri" panose="020F0502020204030204" pitchFamily="34" charset="0"/>
                <a:cs typeface="Times New Roman" panose="02020603050405020304" pitchFamily="18" charset="0"/>
              </a:rPr>
              <a:t>). </a:t>
            </a:r>
            <a:r>
              <a:rPr lang="en-IN" dirty="0" err="1">
                <a:solidFill>
                  <a:srgbClr val="464949"/>
                </a:solidFill>
                <a:latin typeface="Calibri" panose="020F0502020204030204" pitchFamily="34" charset="0"/>
                <a:ea typeface="Calibri" panose="020F0502020204030204" pitchFamily="34" charset="0"/>
                <a:cs typeface="Times New Roman" panose="02020603050405020304" pitchFamily="18" charset="0"/>
              </a:rPr>
              <a:t>LoanAmount</a:t>
            </a:r>
            <a:r>
              <a:rPr lang="en-IN" dirty="0">
                <a:solidFill>
                  <a:srgbClr val="464949"/>
                </a:solidFill>
                <a:latin typeface="Calibri" panose="020F0502020204030204" pitchFamily="34" charset="0"/>
                <a:ea typeface="Calibri" panose="020F0502020204030204" pitchFamily="34" charset="0"/>
                <a:cs typeface="Times New Roman" panose="02020603050405020304" pitchFamily="18" charset="0"/>
              </a:rPr>
              <a:t> is also correlated with </a:t>
            </a:r>
            <a:r>
              <a:rPr lang="en-IN" dirty="0" err="1" smtClean="0">
                <a:solidFill>
                  <a:srgbClr val="464949"/>
                </a:solidFill>
                <a:latin typeface="Calibri" panose="020F0502020204030204" pitchFamily="34" charset="0"/>
                <a:ea typeface="Calibri" panose="020F0502020204030204" pitchFamily="34" charset="0"/>
                <a:cs typeface="Times New Roman" panose="02020603050405020304" pitchFamily="18" charset="0"/>
              </a:rPr>
              <a:t>CoapplicantIncome</a:t>
            </a:r>
            <a:r>
              <a:rPr lang="en-IN" dirty="0" smtClean="0">
                <a:solidFill>
                  <a:srgbClr val="464949"/>
                </a:solidFill>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2458639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 values and outlier treatment</a:t>
            </a:r>
            <a:endParaRPr lang="en-IN" dirty="0"/>
          </a:p>
        </p:txBody>
      </p:sp>
      <p:sp>
        <p:nvSpPr>
          <p:cNvPr id="3" name="Content Placeholder 2"/>
          <p:cNvSpPr>
            <a:spLocks noGrp="1"/>
          </p:cNvSpPr>
          <p:nvPr>
            <p:ph idx="1"/>
          </p:nvPr>
        </p:nvSpPr>
        <p:spPr>
          <a:xfrm>
            <a:off x="1251678" y="2286001"/>
            <a:ext cx="10178322" cy="4571999"/>
          </a:xfrm>
        </p:spPr>
        <p:txBody>
          <a:bodyPr/>
          <a:lstStyle/>
          <a:p>
            <a:r>
              <a:rPr lang="en-IN" dirty="0"/>
              <a:t>Let’s list out feature-wise count of missing values</a:t>
            </a:r>
            <a:r>
              <a:rPr lang="en-IN" dirty="0" smtClean="0"/>
              <a:t>.</a:t>
            </a:r>
          </a:p>
          <a:p>
            <a:r>
              <a:rPr lang="en-IN" dirty="0"/>
              <a:t>There are missing values in Gender, Married, Dependents, </a:t>
            </a:r>
            <a:r>
              <a:rPr lang="en-IN" dirty="0" err="1"/>
              <a:t>Self_Employed</a:t>
            </a:r>
            <a:r>
              <a:rPr lang="en-IN" dirty="0"/>
              <a:t>, </a:t>
            </a:r>
            <a:r>
              <a:rPr lang="en-IN" dirty="0" err="1"/>
              <a:t>LoanAmount</a:t>
            </a:r>
            <a:r>
              <a:rPr lang="en-IN" dirty="0"/>
              <a:t>, </a:t>
            </a:r>
            <a:r>
              <a:rPr lang="en-IN" dirty="0" err="1"/>
              <a:t>Loan_Amount_Term</a:t>
            </a:r>
            <a:r>
              <a:rPr lang="en-IN" dirty="0"/>
              <a:t> and </a:t>
            </a:r>
            <a:r>
              <a:rPr lang="en-IN" dirty="0" err="1"/>
              <a:t>Credit_History</a:t>
            </a:r>
            <a:r>
              <a:rPr lang="en-IN" dirty="0"/>
              <a:t> features</a:t>
            </a:r>
            <a:r>
              <a:rPr lang="en-IN" dirty="0" smtClean="0"/>
              <a:t>.</a:t>
            </a:r>
          </a:p>
          <a:p>
            <a:r>
              <a:rPr lang="en-IN" dirty="0"/>
              <a:t>We can consider these methods to fill the missing values:</a:t>
            </a:r>
          </a:p>
          <a:p>
            <a:pPr lvl="0"/>
            <a:r>
              <a:rPr lang="en-IN" b="1" dirty="0"/>
              <a:t>For numerical variables:</a:t>
            </a:r>
            <a:r>
              <a:rPr lang="en-IN" dirty="0"/>
              <a:t> imputation using mean or median</a:t>
            </a:r>
          </a:p>
          <a:p>
            <a:pPr lvl="0"/>
            <a:r>
              <a:rPr lang="en-IN" b="1" dirty="0"/>
              <a:t>For categorical variables:</a:t>
            </a:r>
            <a:r>
              <a:rPr lang="en-IN" dirty="0"/>
              <a:t> imputation using </a:t>
            </a:r>
            <a:r>
              <a:rPr lang="en-IN" dirty="0" smtClean="0"/>
              <a:t>mode.</a:t>
            </a:r>
          </a:p>
          <a:p>
            <a:pPr lvl="0"/>
            <a:endParaRPr lang="en-IN" dirty="0" smtClean="0"/>
          </a:p>
          <a:p>
            <a:pPr lvl="0"/>
            <a:endParaRPr lang="en-IN" dirty="0"/>
          </a:p>
          <a:p>
            <a:endParaRPr lang="en-IN" dirty="0"/>
          </a:p>
        </p:txBody>
      </p:sp>
    </p:spTree>
    <p:extLst>
      <p:ext uri="{BB962C8B-B14F-4D97-AF65-F5344CB8AC3E}">
        <p14:creationId xmlns:p14="http://schemas.microsoft.com/office/powerpoint/2010/main" val="2235734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2829697"/>
            <a:ext cx="10178322" cy="3941806"/>
          </a:xfrm>
        </p:spPr>
        <p:txBody>
          <a:bodyPr/>
          <a:lstStyle/>
          <a:p>
            <a:r>
              <a:rPr lang="en-IN" dirty="0"/>
              <a:t>As we saw earlier in univariate analysis, </a:t>
            </a:r>
            <a:r>
              <a:rPr lang="en-IN" dirty="0" err="1"/>
              <a:t>LoanAmount</a:t>
            </a:r>
            <a:r>
              <a:rPr lang="en-IN" dirty="0"/>
              <a:t> contains outliers so we have to treat them as the presence of outliers affects the distribution of the data</a:t>
            </a:r>
          </a:p>
          <a:p>
            <a:r>
              <a:rPr lang="en-IN" dirty="0"/>
              <a:t>Due to these outliers bulk of the data in the loan amount is at the left and the right tail is longer. This is called right skewness. One way to remove the skewness is by doing the log transformation. As we take the log transformation, it does not affect the smaller values much, but reduces the larger values. So, we get a distribution similar to normal distribution</a:t>
            </a:r>
            <a:r>
              <a:rPr lang="en-IN" dirty="0" smtClean="0"/>
              <a:t>.</a:t>
            </a:r>
          </a:p>
          <a:p>
            <a:r>
              <a:rPr lang="en-IN" dirty="0"/>
              <a:t>Now the distribution looks much closer to normal and effect of extreme values has been significantly subsided. Let’s build a logistic regression model and make predictions for the test dataset.</a:t>
            </a:r>
          </a:p>
          <a:p>
            <a:endParaRPr lang="en-IN" dirty="0"/>
          </a:p>
        </p:txBody>
      </p:sp>
      <p:pic>
        <p:nvPicPr>
          <p:cNvPr id="4" name="Picture 3" descr="png"/>
          <p:cNvPicPr/>
          <p:nvPr/>
        </p:nvPicPr>
        <p:blipFill>
          <a:blip r:embed="rId2">
            <a:extLst>
              <a:ext uri="{28A0092B-C50C-407E-A947-70E740481C1C}">
                <a14:useLocalDpi xmlns:a14="http://schemas.microsoft.com/office/drawing/2010/main" val="0"/>
              </a:ext>
            </a:extLst>
          </a:blip>
          <a:srcRect/>
          <a:stretch>
            <a:fillRect/>
          </a:stretch>
        </p:blipFill>
        <p:spPr bwMode="auto">
          <a:xfrm>
            <a:off x="3864662" y="-1"/>
            <a:ext cx="4031305" cy="2829697"/>
          </a:xfrm>
          <a:prstGeom prst="rect">
            <a:avLst/>
          </a:prstGeom>
          <a:noFill/>
          <a:ln>
            <a:noFill/>
          </a:ln>
        </p:spPr>
      </p:pic>
    </p:spTree>
    <p:extLst>
      <p:ext uri="{BB962C8B-B14F-4D97-AF65-F5344CB8AC3E}">
        <p14:creationId xmlns:p14="http://schemas.microsoft.com/office/powerpoint/2010/main" val="436570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metrics</a:t>
            </a:r>
            <a:endParaRPr lang="en-IN" dirty="0"/>
          </a:p>
        </p:txBody>
      </p:sp>
      <p:sp>
        <p:nvSpPr>
          <p:cNvPr id="3" name="Content Placeholder 2"/>
          <p:cNvSpPr>
            <a:spLocks noGrp="1"/>
          </p:cNvSpPr>
          <p:nvPr>
            <p:ph idx="1"/>
          </p:nvPr>
        </p:nvSpPr>
        <p:spPr>
          <a:xfrm>
            <a:off x="1251678" y="1324947"/>
            <a:ext cx="10178322" cy="5682344"/>
          </a:xfrm>
        </p:spPr>
        <p:txBody>
          <a:bodyPr/>
          <a:lstStyle/>
          <a:p>
            <a:r>
              <a:rPr lang="en-IN" dirty="0"/>
              <a:t>Since this is a classification problem, we can evaluate our models using any one of the following evaluation metrics</a:t>
            </a:r>
            <a:r>
              <a:rPr lang="en-IN" dirty="0" smtClean="0"/>
              <a:t>:</a:t>
            </a:r>
          </a:p>
          <a:p>
            <a:pPr lvl="0"/>
            <a:r>
              <a:rPr lang="en-IN" b="1" dirty="0"/>
              <a:t>Accuracy</a:t>
            </a:r>
            <a:r>
              <a:rPr lang="en-IN" dirty="0"/>
              <a:t>: Let us understand it using the confusion matrix which is a tabular representation of Actual vs Predicted values. This is how a confusion matrix looks like</a:t>
            </a:r>
            <a:r>
              <a:rPr lang="en-IN" dirty="0" smtClean="0"/>
              <a:t>:</a:t>
            </a:r>
          </a:p>
          <a:p>
            <a:r>
              <a:rPr lang="en-IN" dirty="0"/>
              <a:t>Using these values, we can calculate the accuracy of the model. The accuracy is given by:</a:t>
            </a:r>
          </a:p>
          <a:p>
            <a:pPr lvl="0"/>
            <a:endParaRPr lang="en-IN" dirty="0" smtClean="0"/>
          </a:p>
          <a:p>
            <a:pPr lvl="0"/>
            <a:endParaRPr lang="en-IN" dirty="0"/>
          </a:p>
        </p:txBody>
      </p:sp>
      <p:pic>
        <p:nvPicPr>
          <p:cNvPr id="4" name="Picture 3" descr="https://s3.amazonaws.com/thinkific/file_uploads/118220/images/4a8/08f/c76/1549257180501.jpg"/>
          <p:cNvPicPr/>
          <p:nvPr/>
        </p:nvPicPr>
        <p:blipFill>
          <a:blip r:embed="rId2">
            <a:extLst>
              <a:ext uri="{28A0092B-C50C-407E-A947-70E740481C1C}">
                <a14:useLocalDpi xmlns:a14="http://schemas.microsoft.com/office/drawing/2010/main" val="0"/>
              </a:ext>
            </a:extLst>
          </a:blip>
          <a:srcRect/>
          <a:stretch>
            <a:fillRect/>
          </a:stretch>
        </p:blipFill>
        <p:spPr bwMode="auto">
          <a:xfrm>
            <a:off x="1592658" y="4758612"/>
            <a:ext cx="5890260" cy="2099388"/>
          </a:xfrm>
          <a:prstGeom prst="rect">
            <a:avLst/>
          </a:prstGeom>
          <a:noFill/>
          <a:ln>
            <a:noFill/>
          </a:ln>
        </p:spPr>
      </p:pic>
      <p:pic>
        <p:nvPicPr>
          <p:cNvPr id="5" name="Picture 4" descr="https://s3.amazonaws.com/thinkific/file_uploads/118220/images/e17/3a8/ae9/1549257180560.jpg"/>
          <p:cNvPicPr/>
          <p:nvPr/>
        </p:nvPicPr>
        <p:blipFill>
          <a:blip r:embed="rId3">
            <a:extLst>
              <a:ext uri="{28A0092B-C50C-407E-A947-70E740481C1C}">
                <a14:useLocalDpi xmlns:a14="http://schemas.microsoft.com/office/drawing/2010/main" val="0"/>
              </a:ext>
            </a:extLst>
          </a:blip>
          <a:srcRect/>
          <a:stretch>
            <a:fillRect/>
          </a:stretch>
        </p:blipFill>
        <p:spPr bwMode="auto">
          <a:xfrm>
            <a:off x="1592658" y="3760237"/>
            <a:ext cx="5890260" cy="1073020"/>
          </a:xfrm>
          <a:prstGeom prst="rect">
            <a:avLst/>
          </a:prstGeom>
          <a:noFill/>
          <a:ln>
            <a:noFill/>
          </a:ln>
        </p:spPr>
      </p:pic>
    </p:spTree>
    <p:extLst>
      <p:ext uri="{BB962C8B-B14F-4D97-AF65-F5344CB8AC3E}">
        <p14:creationId xmlns:p14="http://schemas.microsoft.com/office/powerpoint/2010/main" val="2669994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494522"/>
            <a:ext cx="10178322" cy="6232849"/>
          </a:xfrm>
        </p:spPr>
        <p:txBody>
          <a:bodyPr>
            <a:normAutofit/>
          </a:bodyPr>
          <a:lstStyle/>
          <a:p>
            <a:pPr lvl="0"/>
            <a:r>
              <a:rPr lang="en-IN" b="1" dirty="0"/>
              <a:t>Precision</a:t>
            </a:r>
            <a:r>
              <a:rPr lang="en-IN" dirty="0"/>
              <a:t>: It is a measure of correctness achieved in true prediction i.e. of observations </a:t>
            </a:r>
            <a:r>
              <a:rPr lang="en-IN" dirty="0" err="1"/>
              <a:t>labeled</a:t>
            </a:r>
            <a:r>
              <a:rPr lang="en-IN" dirty="0"/>
              <a:t> as true, how many are actually </a:t>
            </a:r>
            <a:r>
              <a:rPr lang="en-IN" dirty="0" err="1"/>
              <a:t>labeled</a:t>
            </a:r>
            <a:r>
              <a:rPr lang="en-IN" dirty="0"/>
              <a:t> true.</a:t>
            </a:r>
          </a:p>
          <a:p>
            <a:r>
              <a:rPr lang="en-IN" dirty="0"/>
              <a:t>Precision = TP / (TP + FP)</a:t>
            </a:r>
          </a:p>
          <a:p>
            <a:pPr lvl="0"/>
            <a:r>
              <a:rPr lang="en-IN" b="1" dirty="0"/>
              <a:t>Recall(Sensitivity)</a:t>
            </a:r>
            <a:r>
              <a:rPr lang="en-IN" dirty="0"/>
              <a:t> - It is a measure of actual observations which are predicted correctly i.e. how many observations of true class are </a:t>
            </a:r>
            <a:r>
              <a:rPr lang="en-IN" dirty="0" err="1"/>
              <a:t>labeled</a:t>
            </a:r>
            <a:r>
              <a:rPr lang="en-IN" dirty="0"/>
              <a:t> correctly. It is also known as ‘Sensitivity’.</a:t>
            </a:r>
          </a:p>
          <a:p>
            <a:r>
              <a:rPr lang="en-IN" dirty="0"/>
              <a:t>Recall = TP / (TP + FN)</a:t>
            </a:r>
          </a:p>
          <a:p>
            <a:pPr lvl="0"/>
            <a:r>
              <a:rPr lang="en-IN" b="1" dirty="0"/>
              <a:t>Specificity</a:t>
            </a:r>
            <a:r>
              <a:rPr lang="en-IN" dirty="0"/>
              <a:t> - It is a measure of how many observations of false class are </a:t>
            </a:r>
            <a:r>
              <a:rPr lang="en-IN" dirty="0" err="1"/>
              <a:t>labeled</a:t>
            </a:r>
            <a:r>
              <a:rPr lang="en-IN" dirty="0"/>
              <a:t> correctly.</a:t>
            </a:r>
          </a:p>
          <a:p>
            <a:r>
              <a:rPr lang="en-IN" dirty="0"/>
              <a:t>Specificity = TN / (TN + FP</a:t>
            </a:r>
            <a:r>
              <a:rPr lang="en-IN" dirty="0" smtClean="0"/>
              <a:t>)</a:t>
            </a:r>
            <a:endParaRPr lang="en-IN" dirty="0"/>
          </a:p>
          <a:p>
            <a:pPr lvl="0"/>
            <a:r>
              <a:rPr lang="en-IN" b="1" dirty="0"/>
              <a:t>ROC curve</a:t>
            </a:r>
            <a:endParaRPr lang="en-IN" dirty="0"/>
          </a:p>
          <a:p>
            <a:pPr lvl="0"/>
            <a:r>
              <a:rPr lang="en-IN" dirty="0"/>
              <a:t>Receiver Operating Characteristic(ROC) summarizes the model’s performance by evaluating the trade offs between true positive rate (sensitivity) and false positive rate(1- specificity).</a:t>
            </a:r>
          </a:p>
          <a:p>
            <a:pPr lvl="0"/>
            <a:r>
              <a:rPr lang="en-IN" dirty="0"/>
              <a:t>The area under curve (AUC), referred to as index of accuracy(A) or concordance index, is a perfect performance metric for ROC curve. Higher the area under curve, better the prediction power of the model.</a:t>
            </a:r>
          </a:p>
        </p:txBody>
      </p:sp>
    </p:spTree>
    <p:extLst>
      <p:ext uri="{BB962C8B-B14F-4D97-AF65-F5344CB8AC3E}">
        <p14:creationId xmlns:p14="http://schemas.microsoft.com/office/powerpoint/2010/main" val="1242837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comparison</a:t>
            </a:r>
            <a:br>
              <a:rPr lang="en-IN" dirty="0" smtClean="0"/>
            </a:br>
            <a:endParaRPr lang="en-IN" dirty="0"/>
          </a:p>
        </p:txBody>
      </p:sp>
      <p:sp>
        <p:nvSpPr>
          <p:cNvPr id="3" name="Text Placeholder 2"/>
          <p:cNvSpPr>
            <a:spLocks noGrp="1"/>
          </p:cNvSpPr>
          <p:nvPr>
            <p:ph type="body" idx="1"/>
          </p:nvPr>
        </p:nvSpPr>
        <p:spPr/>
        <p:txBody>
          <a:bodyPr/>
          <a:lstStyle/>
          <a:p>
            <a:r>
              <a:rPr lang="en-IN" dirty="0" smtClean="0"/>
              <a:t>Logistic regression(5 fold cv)</a:t>
            </a:r>
            <a:endParaRPr lang="en-IN" dirty="0"/>
          </a:p>
        </p:txBody>
      </p:sp>
      <p:sp>
        <p:nvSpPr>
          <p:cNvPr id="4" name="Content Placeholder 3"/>
          <p:cNvSpPr>
            <a:spLocks noGrp="1"/>
          </p:cNvSpPr>
          <p:nvPr>
            <p:ph sz="half" idx="2"/>
          </p:nvPr>
        </p:nvSpPr>
        <p:spPr/>
        <p:txBody>
          <a:bodyPr/>
          <a:lstStyle/>
          <a:p>
            <a:r>
              <a:rPr lang="en-IN" dirty="0" smtClean="0"/>
              <a:t>Our predictions gets the accuracy of 79.89%.</a:t>
            </a:r>
          </a:p>
          <a:p>
            <a:r>
              <a:rPr lang="en-IN" dirty="0" smtClean="0"/>
              <a:t>ROC Curve</a:t>
            </a:r>
            <a:endParaRPr lang="en-IN" dirty="0"/>
          </a:p>
          <a:p>
            <a:endParaRPr lang="en-IN" dirty="0"/>
          </a:p>
        </p:txBody>
      </p:sp>
      <p:sp>
        <p:nvSpPr>
          <p:cNvPr id="5" name="Text Placeholder 4"/>
          <p:cNvSpPr>
            <a:spLocks noGrp="1"/>
          </p:cNvSpPr>
          <p:nvPr>
            <p:ph type="body" sz="quarter" idx="3"/>
          </p:nvPr>
        </p:nvSpPr>
        <p:spPr>
          <a:xfrm>
            <a:off x="6633864" y="2199633"/>
            <a:ext cx="4800600" cy="372117"/>
          </a:xfrm>
        </p:spPr>
        <p:txBody>
          <a:bodyPr/>
          <a:lstStyle/>
          <a:p>
            <a:r>
              <a:rPr lang="en-IN" dirty="0" smtClean="0"/>
              <a:t>Random forest algorithm</a:t>
            </a:r>
            <a:endParaRPr lang="en-IN" dirty="0"/>
          </a:p>
        </p:txBody>
      </p:sp>
      <p:sp>
        <p:nvSpPr>
          <p:cNvPr id="6" name="Content Placeholder 5"/>
          <p:cNvSpPr>
            <a:spLocks noGrp="1"/>
          </p:cNvSpPr>
          <p:nvPr>
            <p:ph sz="quarter" idx="4"/>
          </p:nvPr>
        </p:nvSpPr>
        <p:spPr>
          <a:xfrm>
            <a:off x="6467475" y="2571750"/>
            <a:ext cx="4966989" cy="4286250"/>
          </a:xfrm>
        </p:spPr>
        <p:txBody>
          <a:bodyPr>
            <a:normAutofit fontScale="92500"/>
          </a:bodyPr>
          <a:lstStyle/>
          <a:p>
            <a:r>
              <a:rPr lang="en-IN" dirty="0" smtClean="0"/>
              <a:t>Our prediction gets accuracy score of 76.38%</a:t>
            </a:r>
          </a:p>
          <a:p>
            <a:pPr lvl="0"/>
            <a:r>
              <a:rPr lang="en-IN" dirty="0" err="1"/>
              <a:t>RandomForest</a:t>
            </a:r>
            <a:r>
              <a:rPr lang="en-IN" dirty="0"/>
              <a:t> is a tree based bootstrapping algorithm wherein a certain no. of weak learners (decision trees) are combined to make a powerful prediction model.</a:t>
            </a:r>
          </a:p>
          <a:p>
            <a:pPr lvl="0"/>
            <a:r>
              <a:rPr lang="en-IN" dirty="0"/>
              <a:t>For every individual learner, a random sample of rows and a few randomly chosen variables are used to build a decision tree model.</a:t>
            </a:r>
          </a:p>
          <a:p>
            <a:pPr lvl="0"/>
            <a:r>
              <a:rPr lang="en-IN" dirty="0"/>
              <a:t>Final prediction can be a function of all the predictions made by the individual learners.</a:t>
            </a:r>
          </a:p>
          <a:p>
            <a:r>
              <a:rPr lang="en-IN" dirty="0"/>
              <a:t>In case of regression problem, the final prediction can be mean of all the predictions</a:t>
            </a:r>
          </a:p>
        </p:txBody>
      </p:sp>
      <p:pic>
        <p:nvPicPr>
          <p:cNvPr id="7" name="Picture 6" descr="png"/>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76700"/>
            <a:ext cx="4387943" cy="2968160"/>
          </a:xfrm>
          <a:prstGeom prst="rect">
            <a:avLst/>
          </a:prstGeom>
          <a:noFill/>
          <a:ln>
            <a:noFill/>
          </a:ln>
        </p:spPr>
      </p:pic>
    </p:spTree>
    <p:extLst>
      <p:ext uri="{BB962C8B-B14F-4D97-AF65-F5344CB8AC3E}">
        <p14:creationId xmlns:p14="http://schemas.microsoft.com/office/powerpoint/2010/main" val="2540591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0"/>
            <a:ext cx="10178322" cy="1641252"/>
          </a:xfrm>
        </p:spPr>
        <p:txBody>
          <a:bodyPr>
            <a:normAutofit fontScale="90000"/>
          </a:bodyPr>
          <a:lstStyle/>
          <a:p>
            <a:r>
              <a:rPr lang="en-IN" dirty="0" smtClean="0"/>
              <a:t>Logistic regression using stratified k fold cross validation</a:t>
            </a:r>
            <a:endParaRPr lang="en-IN" dirty="0"/>
          </a:p>
        </p:txBody>
      </p:sp>
      <p:sp>
        <p:nvSpPr>
          <p:cNvPr id="3" name="Content Placeholder 2"/>
          <p:cNvSpPr>
            <a:spLocks noGrp="1"/>
          </p:cNvSpPr>
          <p:nvPr>
            <p:ph idx="1"/>
          </p:nvPr>
        </p:nvSpPr>
        <p:spPr>
          <a:xfrm>
            <a:off x="1251678" y="1828801"/>
            <a:ext cx="4234722" cy="5141166"/>
          </a:xfrm>
        </p:spPr>
        <p:txBody>
          <a:bodyPr>
            <a:normAutofit/>
          </a:bodyPr>
          <a:lstStyle/>
          <a:p>
            <a:r>
              <a:rPr lang="en-IN" dirty="0"/>
              <a:t>To check how robust our model is to unseen data, we can use Validation. It is a technique which involves reserving a particular sample of a dataset on which you do not train the model. Later, you test your model on this sample before finalizing it</a:t>
            </a:r>
            <a:r>
              <a:rPr lang="en-IN" dirty="0" smtClean="0"/>
              <a:t>.</a:t>
            </a:r>
          </a:p>
          <a:p>
            <a:r>
              <a:rPr lang="en-IN" dirty="0"/>
              <a:t>Let’s import </a:t>
            </a:r>
            <a:r>
              <a:rPr lang="en-IN" dirty="0" err="1"/>
              <a:t>StratifiedKFold</a:t>
            </a:r>
            <a:r>
              <a:rPr lang="en-IN" dirty="0"/>
              <a:t> from </a:t>
            </a:r>
            <a:r>
              <a:rPr lang="en-IN" dirty="0" err="1"/>
              <a:t>sklearn</a:t>
            </a:r>
            <a:r>
              <a:rPr lang="en-IN" dirty="0"/>
              <a:t> and fit the model</a:t>
            </a:r>
            <a:r>
              <a:rPr lang="en-IN" dirty="0" smtClean="0"/>
              <a:t>.</a:t>
            </a:r>
          </a:p>
          <a:p>
            <a:r>
              <a:rPr lang="en-IN" dirty="0"/>
              <a:t>Now let’s make a cross validation logistic model with stratified 5 folds and make predictions for test </a:t>
            </a:r>
            <a:r>
              <a:rPr lang="en-IN" dirty="0" smtClean="0"/>
              <a:t>dataset.</a:t>
            </a:r>
            <a:endParaRPr lang="en-IN" dirty="0"/>
          </a:p>
          <a:p>
            <a:endParaRPr lang="en-IN" dirty="0"/>
          </a:p>
        </p:txBody>
      </p:sp>
      <p:sp>
        <p:nvSpPr>
          <p:cNvPr id="5" name="Rectangle 1"/>
          <p:cNvSpPr>
            <a:spLocks noChangeArrowheads="1"/>
          </p:cNvSpPr>
          <p:nvPr/>
        </p:nvSpPr>
        <p:spPr bwMode="auto">
          <a:xfrm>
            <a:off x="5607698" y="15592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from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sklearn.model_selection</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import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StratifiedKFold</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607698" y="1934358"/>
            <a:ext cx="6936514"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kf</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StratifiedKFold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n_splits</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=5,random_state=1,shuffle=True)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for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train_index,test_index</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in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kf.split</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X,y</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print('\n{} of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kfold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{}'.format(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i,kf.n_splits</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xtr,xvl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X.loc</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train_index</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X.loc</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test_index</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ytr,yvl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 y[</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train_index</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],y[</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test_index</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model =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LogisticRegression</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random_state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model.fit</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xtr</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ytr</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pred_test</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model.predict</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xvl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score =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accuracy_score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yvl,pred_test</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print('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accuracy_score',score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pred_test</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model.predict</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(test)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pred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model.predict_proba</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xvl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46494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1 of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kfold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5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accuracy_score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0.7983870967741935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2 of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kfold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5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accuracy_score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0.8306451612903226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3 of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kfold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5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accuracy_score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0.8114754098360656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4 of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kfold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5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accuracy_score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0.7950819672131147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Calibri" panose="020F0502020204030204" pitchFamily="34" charset="0"/>
                <a:cs typeface="Times New Roman" panose="02020603050405020304" pitchFamily="18" charset="0"/>
              </a:rPr>
              <a:t>5 of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Calibri" panose="020F0502020204030204" pitchFamily="34" charset="0"/>
                <a:cs typeface="Times New Roman" panose="02020603050405020304" pitchFamily="18" charset="0"/>
              </a:rPr>
              <a:t>kfold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Calibri" panose="020F0502020204030204" pitchFamily="34" charset="0"/>
                <a:cs typeface="Times New Roman" panose="02020603050405020304" pitchFamily="18" charset="0"/>
              </a:rPr>
              <a:t> 5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Calibri" panose="020F0502020204030204" pitchFamily="34" charset="0"/>
                <a:cs typeface="Times New Roman" panose="02020603050405020304" pitchFamily="18" charset="0"/>
              </a:rPr>
              <a:t>accuracy_score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Calibri" panose="020F0502020204030204" pitchFamily="34" charset="0"/>
                <a:cs typeface="Times New Roman" panose="02020603050405020304" pitchFamily="18" charset="0"/>
              </a:rPr>
              <a:t> 0.8278688524590164</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665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lnSpcReduction="10000"/>
          </a:bodyPr>
          <a:lstStyle/>
          <a:p>
            <a:r>
              <a:rPr lang="en-IN" dirty="0"/>
              <a:t>Understanding the problem statement is the first and foremost step. This would help you give an intuition of what you will face ahead of time. Let us see the problem statement -</a:t>
            </a:r>
          </a:p>
          <a:p>
            <a:r>
              <a:rPr lang="en-IN" b="1" dirty="0"/>
              <a:t>Dream Housing Finance company deals in all home loans. They have presence across all urban, semi urban and rural areas. Customer first apply for home loan after that company validates the customer eligibility for loan. 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r>
              <a:rPr lang="en-IN" b="1" i="1" dirty="0"/>
              <a:t>.</a:t>
            </a:r>
            <a:endParaRPr lang="en-IN" dirty="0"/>
          </a:p>
        </p:txBody>
      </p:sp>
    </p:spTree>
    <p:extLst>
      <p:ext uri="{BB962C8B-B14F-4D97-AF65-F5344CB8AC3E}">
        <p14:creationId xmlns:p14="http://schemas.microsoft.com/office/powerpoint/2010/main" val="1628812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86613"/>
            <a:ext cx="3674885" cy="5692980"/>
          </a:xfrm>
        </p:spPr>
        <p:txBody>
          <a:bodyPr/>
          <a:lstStyle/>
          <a:p>
            <a:r>
              <a:rPr lang="en-IN" dirty="0"/>
              <a:t>The mean validation accuracy for this model turns out to be 0.81</a:t>
            </a:r>
            <a:r>
              <a:rPr lang="en-IN" dirty="0" smtClean="0"/>
              <a:t>.</a:t>
            </a:r>
          </a:p>
          <a:p>
            <a:r>
              <a:rPr lang="en-IN" dirty="0"/>
              <a:t>Let us visualize the roc curve.</a:t>
            </a:r>
          </a:p>
        </p:txBody>
      </p:sp>
      <p:sp>
        <p:nvSpPr>
          <p:cNvPr id="4" name="Rectangle 1"/>
          <p:cNvSpPr>
            <a:spLocks noChangeArrowheads="1"/>
          </p:cNvSpPr>
          <p:nvPr/>
        </p:nvSpPr>
        <p:spPr bwMode="auto">
          <a:xfrm>
            <a:off x="6895323" y="1884785"/>
            <a:ext cx="4713919"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from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sklearn</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import metrics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fpr</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tpr</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_ =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metrics.roc_curve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yvl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pred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auc</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metrics.roc_auc_score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yvl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pred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plt.figure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figsize</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=(12,8))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plt.plot</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fpr,tpr,label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="validation,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auc</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str</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auc</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plt.xlabel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('False Positive Rate')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plt.ylabel</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('True Positive Rate')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plt.legend</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loc</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plt.show</a:t>
            </a:r>
            <a:r>
              <a:rPr kumimoji="0" lang="en-US" altLang="en-US" sz="1800" b="0" i="0" u="none" strike="noStrike" cap="none" normalizeH="0" baseline="0" dirty="0" smtClean="0">
                <a:ln>
                  <a:noFill/>
                </a:ln>
                <a:solidFill>
                  <a:srgbClr val="46494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descr="png"/>
          <p:cNvPicPr/>
          <p:nvPr/>
        </p:nvPicPr>
        <p:blipFill>
          <a:blip r:embed="rId2">
            <a:extLst>
              <a:ext uri="{28A0092B-C50C-407E-A947-70E740481C1C}">
                <a14:useLocalDpi xmlns:a14="http://schemas.microsoft.com/office/drawing/2010/main" val="0"/>
              </a:ext>
            </a:extLst>
          </a:blip>
          <a:srcRect/>
          <a:stretch>
            <a:fillRect/>
          </a:stretch>
        </p:blipFill>
        <p:spPr bwMode="auto">
          <a:xfrm>
            <a:off x="1108885" y="1819469"/>
            <a:ext cx="4722748" cy="5038531"/>
          </a:xfrm>
          <a:prstGeom prst="rect">
            <a:avLst/>
          </a:prstGeom>
          <a:noFill/>
          <a:ln>
            <a:noFill/>
          </a:ln>
        </p:spPr>
      </p:pic>
      <p:sp>
        <p:nvSpPr>
          <p:cNvPr id="6" name="Rectangle 5"/>
          <p:cNvSpPr/>
          <p:nvPr/>
        </p:nvSpPr>
        <p:spPr>
          <a:xfrm>
            <a:off x="6895323" y="5063804"/>
            <a:ext cx="3601616" cy="369332"/>
          </a:xfrm>
          <a:prstGeom prst="rect">
            <a:avLst/>
          </a:prstGeom>
        </p:spPr>
        <p:txBody>
          <a:bodyPr wrap="square">
            <a:spAutoFit/>
          </a:bodyPr>
          <a:lstStyle/>
          <a:p>
            <a:r>
              <a:rPr lang="en-IN" dirty="0">
                <a:solidFill>
                  <a:srgbClr val="464949"/>
                </a:solidFill>
                <a:latin typeface="Times New Roman" panose="02020603050405020304" pitchFamily="18" charset="0"/>
                <a:ea typeface="Times New Roman" panose="02020603050405020304" pitchFamily="18" charset="0"/>
              </a:rPr>
              <a:t>We got an </a:t>
            </a:r>
            <a:r>
              <a:rPr lang="en-IN" dirty="0" smtClean="0">
                <a:solidFill>
                  <a:srgbClr val="464949"/>
                </a:solidFill>
                <a:latin typeface="Times New Roman" panose="02020603050405020304" pitchFamily="18" charset="0"/>
                <a:ea typeface="Times New Roman" panose="02020603050405020304" pitchFamily="18" charset="0"/>
              </a:rPr>
              <a:t>accuracy </a:t>
            </a:r>
            <a:r>
              <a:rPr lang="en-IN" dirty="0">
                <a:solidFill>
                  <a:srgbClr val="464949"/>
                </a:solidFill>
                <a:latin typeface="Times New Roman" panose="02020603050405020304" pitchFamily="18" charset="0"/>
                <a:ea typeface="Times New Roman" panose="02020603050405020304" pitchFamily="18" charset="0"/>
              </a:rPr>
              <a:t>value of 0.77.</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4132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importance</a:t>
            </a:r>
            <a:endParaRPr lang="en-IN" dirty="0"/>
          </a:p>
        </p:txBody>
      </p:sp>
      <p:pic>
        <p:nvPicPr>
          <p:cNvPr id="4" name="Content Placeholder 3" desc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0" y="2299216"/>
            <a:ext cx="7553325" cy="4073009"/>
          </a:xfrm>
          <a:prstGeom prst="rect">
            <a:avLst/>
          </a:prstGeom>
          <a:noFill/>
          <a:ln>
            <a:noFill/>
          </a:ln>
        </p:spPr>
      </p:pic>
      <p:sp>
        <p:nvSpPr>
          <p:cNvPr id="5" name="Rectangle 4"/>
          <p:cNvSpPr/>
          <p:nvPr/>
        </p:nvSpPr>
        <p:spPr>
          <a:xfrm>
            <a:off x="1000124" y="1576685"/>
            <a:ext cx="10010775" cy="646331"/>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We can see that </a:t>
            </a:r>
            <a:r>
              <a:rPr lang="en-IN" dirty="0" err="1">
                <a:latin typeface="Calibri" panose="020F0502020204030204" pitchFamily="34" charset="0"/>
                <a:ea typeface="Calibri" panose="020F0502020204030204" pitchFamily="34" charset="0"/>
                <a:cs typeface="Times New Roman" panose="02020603050405020304" pitchFamily="18" charset="0"/>
              </a:rPr>
              <a:t>Credit_History</a:t>
            </a:r>
            <a:r>
              <a:rPr lang="en-IN" dirty="0">
                <a:latin typeface="Calibri" panose="020F0502020204030204" pitchFamily="34" charset="0"/>
                <a:ea typeface="Calibri" panose="020F0502020204030204" pitchFamily="34" charset="0"/>
                <a:cs typeface="Times New Roman" panose="02020603050405020304" pitchFamily="18" charset="0"/>
              </a:rPr>
              <a:t> is the most important feature followed by Balance Income, Total Income, EMI. So, feature engineering helped us in predicting our target variable</a:t>
            </a:r>
            <a:endParaRPr lang="en-IN" dirty="0"/>
          </a:p>
        </p:txBody>
      </p:sp>
    </p:spTree>
    <p:extLst>
      <p:ext uri="{BB962C8B-B14F-4D97-AF65-F5344CB8AC3E}">
        <p14:creationId xmlns:p14="http://schemas.microsoft.com/office/powerpoint/2010/main" val="1305372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 and insights</a:t>
            </a:r>
            <a:endParaRPr lang="en-IN" dirty="0"/>
          </a:p>
        </p:txBody>
      </p:sp>
      <p:sp>
        <p:nvSpPr>
          <p:cNvPr id="3" name="Content Placeholder 2"/>
          <p:cNvSpPr>
            <a:spLocks noGrp="1"/>
          </p:cNvSpPr>
          <p:nvPr>
            <p:ph idx="1"/>
          </p:nvPr>
        </p:nvSpPr>
        <p:spPr>
          <a:xfrm>
            <a:off x="1251678" y="1343025"/>
            <a:ext cx="10178322" cy="4536567"/>
          </a:xfrm>
        </p:spPr>
        <p:txBody>
          <a:bodyPr/>
          <a:lstStyle/>
          <a:p>
            <a:r>
              <a:rPr lang="en-IN" dirty="0"/>
              <a:t>After trying and testing </a:t>
            </a:r>
            <a:r>
              <a:rPr lang="en-IN" dirty="0" smtClean="0"/>
              <a:t>different </a:t>
            </a:r>
            <a:r>
              <a:rPr lang="en-IN" dirty="0"/>
              <a:t>algorithms, the best accuracy on the public </a:t>
            </a:r>
            <a:r>
              <a:rPr lang="en-IN" dirty="0" err="1"/>
              <a:t>leaderboard</a:t>
            </a:r>
            <a:r>
              <a:rPr lang="en-IN" dirty="0"/>
              <a:t> is achieved by Logistic Regression (0.7847), followed by </a:t>
            </a:r>
            <a:r>
              <a:rPr lang="en-IN" dirty="0" err="1"/>
              <a:t>RandomForest</a:t>
            </a:r>
            <a:r>
              <a:rPr lang="en-IN" dirty="0"/>
              <a:t> (0.7638).</a:t>
            </a:r>
          </a:p>
        </p:txBody>
      </p:sp>
      <p:graphicFrame>
        <p:nvGraphicFramePr>
          <p:cNvPr id="8" name="Chart 7"/>
          <p:cNvGraphicFramePr/>
          <p:nvPr>
            <p:extLst>
              <p:ext uri="{D42A27DB-BD31-4B8C-83A1-F6EECF244321}">
                <p14:modId xmlns:p14="http://schemas.microsoft.com/office/powerpoint/2010/main" val="899936586"/>
              </p:ext>
            </p:extLst>
          </p:nvPr>
        </p:nvGraphicFramePr>
        <p:xfrm>
          <a:off x="2600324" y="2743200"/>
          <a:ext cx="7559675" cy="3395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p:cNvGraphicFramePr/>
          <p:nvPr>
            <p:extLst>
              <p:ext uri="{D42A27DB-BD31-4B8C-83A1-F6EECF244321}">
                <p14:modId xmlns:p14="http://schemas.microsoft.com/office/powerpoint/2010/main" val="1857799070"/>
              </p:ext>
            </p:extLst>
          </p:nvPr>
        </p:nvGraphicFramePr>
        <p:xfrm>
          <a:off x="1330322" y="2397210"/>
          <a:ext cx="9630121" cy="38305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094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the data</a:t>
            </a:r>
            <a:endParaRPr lang="en-IN" dirty="0"/>
          </a:p>
        </p:txBody>
      </p:sp>
      <p:sp>
        <p:nvSpPr>
          <p:cNvPr id="3" name="Content Placeholder 2"/>
          <p:cNvSpPr>
            <a:spLocks noGrp="1"/>
          </p:cNvSpPr>
          <p:nvPr>
            <p:ph idx="1"/>
          </p:nvPr>
        </p:nvSpPr>
        <p:spPr>
          <a:xfrm>
            <a:off x="1251678" y="1309816"/>
            <a:ext cx="10178322" cy="5362833"/>
          </a:xfrm>
        </p:spPr>
        <p:txBody>
          <a:bodyPr/>
          <a:lstStyle/>
          <a:p>
            <a:r>
              <a:rPr lang="en-IN" dirty="0"/>
              <a:t>In this section, we will look at the structure of the train and test datasets. Firstly, we will check the features present in our data and then we will look at their data types.</a:t>
            </a:r>
          </a:p>
          <a:p>
            <a:r>
              <a:rPr lang="en-IN" dirty="0" err="1"/>
              <a:t>train.columns</a:t>
            </a:r>
            <a:endParaRPr lang="en-IN" dirty="0"/>
          </a:p>
          <a:p>
            <a:r>
              <a:rPr lang="en-IN" dirty="0"/>
              <a:t>Index(['</a:t>
            </a:r>
            <a:r>
              <a:rPr lang="en-IN" dirty="0" err="1"/>
              <a:t>Loan_ID</a:t>
            </a:r>
            <a:r>
              <a:rPr lang="en-IN" dirty="0"/>
              <a:t>', 'Gender', 'Married', 'Dependents', 'Education',       '</a:t>
            </a:r>
            <a:r>
              <a:rPr lang="en-IN" dirty="0" err="1"/>
              <a:t>Self_Employed</a:t>
            </a:r>
            <a:r>
              <a:rPr lang="en-IN" dirty="0"/>
              <a:t>', '</a:t>
            </a:r>
            <a:r>
              <a:rPr lang="en-IN" dirty="0" err="1"/>
              <a:t>ApplicantIncome</a:t>
            </a:r>
            <a:r>
              <a:rPr lang="en-IN" dirty="0"/>
              <a:t>', '</a:t>
            </a:r>
            <a:r>
              <a:rPr lang="en-IN" dirty="0" err="1"/>
              <a:t>CoapplicantIncome</a:t>
            </a:r>
            <a:r>
              <a:rPr lang="en-IN" dirty="0"/>
              <a:t>', '</a:t>
            </a:r>
            <a:r>
              <a:rPr lang="en-IN" dirty="0" err="1"/>
              <a:t>LoanAmount</a:t>
            </a:r>
            <a:r>
              <a:rPr lang="en-IN" dirty="0"/>
              <a:t>',       '</a:t>
            </a:r>
            <a:r>
              <a:rPr lang="en-IN" dirty="0" err="1"/>
              <a:t>Loan_Amount_Term</a:t>
            </a:r>
            <a:r>
              <a:rPr lang="en-IN" dirty="0"/>
              <a:t>', '</a:t>
            </a:r>
            <a:r>
              <a:rPr lang="en-IN" dirty="0" err="1"/>
              <a:t>Credit_History</a:t>
            </a:r>
            <a:r>
              <a:rPr lang="en-IN" dirty="0"/>
              <a:t>', '</a:t>
            </a:r>
            <a:r>
              <a:rPr lang="en-IN" dirty="0" err="1"/>
              <a:t>Property_Area</a:t>
            </a:r>
            <a:r>
              <a:rPr lang="en-IN" dirty="0"/>
              <a:t>', '</a:t>
            </a:r>
            <a:r>
              <a:rPr lang="en-IN" dirty="0" err="1"/>
              <a:t>Loan_Status</a:t>
            </a:r>
            <a:r>
              <a:rPr lang="en-IN" dirty="0"/>
              <a:t>'],      </a:t>
            </a:r>
            <a:r>
              <a:rPr lang="en-IN" dirty="0" err="1"/>
              <a:t>dtype</a:t>
            </a:r>
            <a:r>
              <a:rPr lang="en-IN" dirty="0"/>
              <a:t>='object')</a:t>
            </a:r>
          </a:p>
          <a:p>
            <a:r>
              <a:rPr lang="en-IN" dirty="0"/>
              <a:t>We have 12 independent variables and 1 target variable, i.e. </a:t>
            </a:r>
            <a:r>
              <a:rPr lang="en-IN" dirty="0" err="1"/>
              <a:t>Loan_Status</a:t>
            </a:r>
            <a:r>
              <a:rPr lang="en-IN" dirty="0"/>
              <a:t> in the train dataset. </a:t>
            </a:r>
            <a:endParaRPr lang="en-IN" dirty="0" smtClean="0"/>
          </a:p>
          <a:p>
            <a:r>
              <a:rPr lang="en-IN" dirty="0"/>
              <a:t>We have similar features in the test dataset as the train dataset except the </a:t>
            </a:r>
            <a:r>
              <a:rPr lang="en-IN" dirty="0" err="1"/>
              <a:t>Loan_Status</a:t>
            </a:r>
            <a:r>
              <a:rPr lang="en-IN" dirty="0"/>
              <a:t>. We will predict the </a:t>
            </a:r>
            <a:r>
              <a:rPr lang="en-IN" dirty="0" err="1"/>
              <a:t>Loan_Status</a:t>
            </a:r>
            <a:r>
              <a:rPr lang="en-IN" dirty="0"/>
              <a:t> using the model built using the train data.</a:t>
            </a:r>
          </a:p>
          <a:p>
            <a:endParaRPr lang="en-IN" dirty="0"/>
          </a:p>
        </p:txBody>
      </p:sp>
    </p:spTree>
    <p:extLst>
      <p:ext uri="{BB962C8B-B14F-4D97-AF65-F5344CB8AC3E}">
        <p14:creationId xmlns:p14="http://schemas.microsoft.com/office/powerpoint/2010/main" val="1880203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64701385"/>
              </p:ext>
            </p:extLst>
          </p:nvPr>
        </p:nvGraphicFramePr>
        <p:xfrm>
          <a:off x="2160015" y="997520"/>
          <a:ext cx="8360920" cy="4857874"/>
        </p:xfrm>
        <a:graphic>
          <a:graphicData uri="http://schemas.openxmlformats.org/drawingml/2006/table">
            <a:tbl>
              <a:tblPr firstRow="1" firstCol="1" bandRow="1">
                <a:tableStyleId>{5C22544A-7EE6-4342-B048-85BDC9FD1C3A}</a:tableStyleId>
              </a:tblPr>
              <a:tblGrid>
                <a:gridCol w="4180460"/>
                <a:gridCol w="4180460"/>
              </a:tblGrid>
              <a:tr h="346991">
                <a:tc>
                  <a:txBody>
                    <a:bodyPr/>
                    <a:lstStyle/>
                    <a:p>
                      <a:pPr algn="ctr">
                        <a:lnSpc>
                          <a:spcPct val="107000"/>
                        </a:lnSpc>
                        <a:spcAft>
                          <a:spcPts val="0"/>
                        </a:spcAft>
                      </a:pPr>
                      <a:r>
                        <a:rPr lang="en-IN" sz="1500" dirty="0">
                          <a:effectLst/>
                        </a:rPr>
                        <a:t>Variable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Loan_ID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Unique Loan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Gender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Male/ Female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Married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Applicant married (Y/N)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Dependents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Number of dependents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dirty="0">
                          <a:effectLst/>
                        </a:rPr>
                        <a:t>Education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Applicant Education (Graduate/Under Graduate)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Self_Employed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Self employed (Y/N)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ApplicantIncome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Applicant income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CoapplicantIncome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Coapplicant income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LoanAmount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Loan amount in thousands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Loan_Amount_Term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Term of loan in months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Credit_History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Credit history meets guidelines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Property_Area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a:effectLst/>
                        </a:rPr>
                        <a:t>Urban/ Semi Urban/ Rural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r h="346991">
                <a:tc>
                  <a:txBody>
                    <a:bodyPr/>
                    <a:lstStyle/>
                    <a:p>
                      <a:pPr>
                        <a:lnSpc>
                          <a:spcPct val="107000"/>
                        </a:lnSpc>
                        <a:spcAft>
                          <a:spcPts val="0"/>
                        </a:spcAft>
                      </a:pPr>
                      <a:r>
                        <a:rPr lang="en-IN" sz="1500">
                          <a:effectLst/>
                        </a:rPr>
                        <a:t>Loan_Status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c>
                  <a:txBody>
                    <a:bodyPr/>
                    <a:lstStyle/>
                    <a:p>
                      <a:pPr algn="ctr">
                        <a:lnSpc>
                          <a:spcPct val="107000"/>
                        </a:lnSpc>
                        <a:spcAft>
                          <a:spcPts val="0"/>
                        </a:spcAft>
                      </a:pPr>
                      <a:r>
                        <a:rPr lang="en-IN" sz="1500" dirty="0">
                          <a:effectLst/>
                        </a:rPr>
                        <a:t>Loan approved (Y/N)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824" marR="7824" marT="7824" marB="7824" anchor="ctr"/>
                </a:tc>
              </a:tr>
            </a:tbl>
          </a:graphicData>
        </a:graphic>
      </p:graphicFrame>
      <p:sp>
        <p:nvSpPr>
          <p:cNvPr id="3" name="Rectangle 1"/>
          <p:cNvSpPr>
            <a:spLocks noChangeArrowheads="1"/>
          </p:cNvSpPr>
          <p:nvPr/>
        </p:nvSpPr>
        <p:spPr bwMode="auto">
          <a:xfrm>
            <a:off x="2160588" y="2304534"/>
            <a:ext cx="2423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64949"/>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8221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Univariate analysis</a:t>
            </a:r>
            <a:endParaRPr lang="en-IN" dirty="0"/>
          </a:p>
        </p:txBody>
      </p:sp>
      <p:sp>
        <p:nvSpPr>
          <p:cNvPr id="3" name="Content Placeholder 2"/>
          <p:cNvSpPr>
            <a:spLocks noGrp="1"/>
          </p:cNvSpPr>
          <p:nvPr>
            <p:ph idx="1"/>
          </p:nvPr>
        </p:nvSpPr>
        <p:spPr>
          <a:xfrm>
            <a:off x="1251678" y="2286001"/>
            <a:ext cx="5705176" cy="4571999"/>
          </a:xfrm>
        </p:spPr>
        <p:txBody>
          <a:bodyPr>
            <a:normAutofit lnSpcReduction="10000"/>
          </a:bodyPr>
          <a:lstStyle/>
          <a:p>
            <a:r>
              <a:rPr lang="en-IN" dirty="0">
                <a:solidFill>
                  <a:srgbClr val="464949"/>
                </a:solidFill>
                <a:ea typeface="Times New Roman" panose="02020603050405020304" pitchFamily="18" charset="0"/>
              </a:rPr>
              <a:t>In this section, we will do univariate analysis. It is the simplest form of </a:t>
            </a:r>
            <a:r>
              <a:rPr lang="en-IN" dirty="0" err="1">
                <a:solidFill>
                  <a:srgbClr val="464949"/>
                </a:solidFill>
                <a:ea typeface="Times New Roman" panose="02020603050405020304" pitchFamily="18" charset="0"/>
              </a:rPr>
              <a:t>analyzing</a:t>
            </a:r>
            <a:r>
              <a:rPr lang="en-IN" dirty="0">
                <a:solidFill>
                  <a:srgbClr val="464949"/>
                </a:solidFill>
                <a:ea typeface="Times New Roman" panose="02020603050405020304" pitchFamily="18" charset="0"/>
              </a:rPr>
              <a:t> data where we examine each variable individually. For categorical features we can use frequency table or bar plots which will calculate the number of each category in a particular variable. For numerical features, probability density plots can be used to look at the distribution of the variable.</a:t>
            </a:r>
          </a:p>
          <a:p>
            <a:r>
              <a:rPr lang="en-IN" b="1" dirty="0"/>
              <a:t>Target Variable</a:t>
            </a:r>
          </a:p>
          <a:p>
            <a:r>
              <a:rPr lang="en-IN" dirty="0"/>
              <a:t>We will first look at the target variable, i.e., </a:t>
            </a:r>
            <a:r>
              <a:rPr lang="en-IN" dirty="0" err="1"/>
              <a:t>Loan_Status</a:t>
            </a:r>
            <a:r>
              <a:rPr lang="en-IN" dirty="0"/>
              <a:t>. As it is a categorical variable, let us look at its frequency table, percentage distribution and bar plot.</a:t>
            </a:r>
          </a:p>
          <a:p>
            <a:endParaRPr lang="en-IN" dirty="0"/>
          </a:p>
        </p:txBody>
      </p:sp>
      <p:pic>
        <p:nvPicPr>
          <p:cNvPr id="4" name="Picture 3" descr="png"/>
          <p:cNvPicPr/>
          <p:nvPr/>
        </p:nvPicPr>
        <p:blipFill>
          <a:blip r:embed="rId2">
            <a:extLst>
              <a:ext uri="{28A0092B-C50C-407E-A947-70E740481C1C}">
                <a14:useLocalDpi xmlns:a14="http://schemas.microsoft.com/office/drawing/2010/main" val="0"/>
              </a:ext>
            </a:extLst>
          </a:blip>
          <a:srcRect/>
          <a:stretch>
            <a:fillRect/>
          </a:stretch>
        </p:blipFill>
        <p:spPr bwMode="auto">
          <a:xfrm>
            <a:off x="7358346" y="2064917"/>
            <a:ext cx="3604260" cy="2369820"/>
          </a:xfrm>
          <a:prstGeom prst="rect">
            <a:avLst/>
          </a:prstGeom>
          <a:noFill/>
          <a:ln>
            <a:noFill/>
          </a:ln>
        </p:spPr>
      </p:pic>
      <p:sp>
        <p:nvSpPr>
          <p:cNvPr id="5" name="Rectangle 4"/>
          <p:cNvSpPr/>
          <p:nvPr/>
        </p:nvSpPr>
        <p:spPr>
          <a:xfrm>
            <a:off x="5888446" y="4559643"/>
            <a:ext cx="6000361" cy="369332"/>
          </a:xfrm>
          <a:prstGeom prst="rect">
            <a:avLst/>
          </a:prstGeom>
        </p:spPr>
        <p:txBody>
          <a:bodyPr wrap="none">
            <a:spAutoFit/>
          </a:bodyPr>
          <a:lstStyle/>
          <a:p>
            <a:r>
              <a:rPr lang="en-IN" dirty="0">
                <a:solidFill>
                  <a:srgbClr val="464949"/>
                </a:solidFill>
                <a:latin typeface="Times New Roman" panose="02020603050405020304" pitchFamily="18" charset="0"/>
                <a:ea typeface="Times New Roman" panose="02020603050405020304" pitchFamily="18" charset="0"/>
              </a:rPr>
              <a:t>The loan of 422(around 69%) people out of 614 was approved.</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357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988541" y="395417"/>
            <a:ext cx="10552670" cy="6054810"/>
          </a:xfrm>
        </p:spPr>
        <p:txBody>
          <a:bodyPr>
            <a:normAutofit/>
          </a:bodyPr>
          <a:lstStyle/>
          <a:p>
            <a:r>
              <a:rPr lang="en-IN" sz="2400" dirty="0"/>
              <a:t>Now lets visualize each variable separately. Different types of variables are Categorical, ordinal and numerical.</a:t>
            </a:r>
          </a:p>
          <a:p>
            <a:pPr lvl="0"/>
            <a:r>
              <a:rPr lang="en-IN" sz="2400" b="1" dirty="0"/>
              <a:t>Categorical features</a:t>
            </a:r>
            <a:r>
              <a:rPr lang="en-IN" sz="2400" dirty="0"/>
              <a:t>: These features have categories (Gender, Married, </a:t>
            </a:r>
            <a:r>
              <a:rPr lang="en-IN" sz="2400" dirty="0" err="1"/>
              <a:t>Self_Employed</a:t>
            </a:r>
            <a:r>
              <a:rPr lang="en-IN" sz="2400" dirty="0"/>
              <a:t>, </a:t>
            </a:r>
            <a:r>
              <a:rPr lang="en-IN" sz="2400" dirty="0" err="1"/>
              <a:t>Credit_History</a:t>
            </a:r>
            <a:r>
              <a:rPr lang="en-IN" sz="2400" dirty="0"/>
              <a:t>, </a:t>
            </a:r>
            <a:r>
              <a:rPr lang="en-IN" sz="2400" dirty="0" err="1"/>
              <a:t>Loan_Status</a:t>
            </a:r>
            <a:r>
              <a:rPr lang="en-IN" sz="2400" dirty="0"/>
              <a:t>)</a:t>
            </a:r>
          </a:p>
          <a:p>
            <a:pPr lvl="0"/>
            <a:r>
              <a:rPr lang="en-IN" sz="2400" b="1" dirty="0"/>
              <a:t>Ordinal features</a:t>
            </a:r>
            <a:r>
              <a:rPr lang="en-IN" sz="2400" dirty="0"/>
              <a:t>: Variables in categorical features having some order involved (Dependents, Education, </a:t>
            </a:r>
            <a:r>
              <a:rPr lang="en-IN" sz="2400" dirty="0" err="1"/>
              <a:t>Property_Area</a:t>
            </a:r>
            <a:r>
              <a:rPr lang="en-IN" sz="2400" dirty="0"/>
              <a:t>)</a:t>
            </a:r>
          </a:p>
          <a:p>
            <a:pPr lvl="0"/>
            <a:r>
              <a:rPr lang="en-IN" sz="2400" b="1" dirty="0"/>
              <a:t>Numerical features</a:t>
            </a:r>
            <a:r>
              <a:rPr lang="en-IN" sz="2400" dirty="0"/>
              <a:t>: These features have numerical values (</a:t>
            </a:r>
            <a:r>
              <a:rPr lang="en-IN" sz="2400" dirty="0" err="1"/>
              <a:t>ApplicantIncome</a:t>
            </a:r>
            <a:r>
              <a:rPr lang="en-IN" sz="2400" dirty="0"/>
              <a:t>, </a:t>
            </a:r>
            <a:r>
              <a:rPr lang="en-IN" sz="2400" dirty="0" err="1"/>
              <a:t>CoapplicantIncome</a:t>
            </a:r>
            <a:r>
              <a:rPr lang="en-IN" sz="2400" dirty="0"/>
              <a:t>, </a:t>
            </a:r>
            <a:r>
              <a:rPr lang="en-IN" sz="2400" dirty="0" err="1"/>
              <a:t>LoanAmount</a:t>
            </a:r>
            <a:r>
              <a:rPr lang="en-IN" sz="2400" dirty="0"/>
              <a:t>, </a:t>
            </a:r>
            <a:r>
              <a:rPr lang="en-IN" sz="2400" dirty="0" err="1"/>
              <a:t>Loan_Amount_Term</a:t>
            </a:r>
            <a:r>
              <a:rPr lang="en-IN" sz="2400" dirty="0"/>
              <a:t>)</a:t>
            </a:r>
          </a:p>
          <a:p>
            <a:r>
              <a:rPr lang="en-IN" sz="2400" dirty="0"/>
              <a:t>Let’s visualize the categorical and ordinal features first.</a:t>
            </a:r>
          </a:p>
        </p:txBody>
      </p:sp>
    </p:spTree>
    <p:extLst>
      <p:ext uri="{BB962C8B-B14F-4D97-AF65-F5344CB8AC3E}">
        <p14:creationId xmlns:p14="http://schemas.microsoft.com/office/powerpoint/2010/main" val="454154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Independent variable-categorical</a:t>
            </a:r>
            <a:endParaRPr lang="en-IN" dirty="0"/>
          </a:p>
        </p:txBody>
      </p:sp>
      <p:sp>
        <p:nvSpPr>
          <p:cNvPr id="3" name="Content Placeholder 2"/>
          <p:cNvSpPr>
            <a:spLocks noGrp="1"/>
          </p:cNvSpPr>
          <p:nvPr>
            <p:ph sz="half" idx="1"/>
          </p:nvPr>
        </p:nvSpPr>
        <p:spPr/>
        <p:txBody>
          <a:bodyPr/>
          <a:lstStyle/>
          <a:p>
            <a:r>
              <a:rPr lang="en-IN" dirty="0"/>
              <a:t>It can be inferred from the above bar plots that:</a:t>
            </a:r>
          </a:p>
          <a:p>
            <a:pPr lvl="0"/>
            <a:r>
              <a:rPr lang="en-IN" dirty="0"/>
              <a:t>80% applicants in the dataset are male.</a:t>
            </a:r>
          </a:p>
          <a:p>
            <a:pPr lvl="0"/>
            <a:r>
              <a:rPr lang="en-IN" dirty="0"/>
              <a:t>Around 65% of the applicants in the dataset are married.</a:t>
            </a:r>
          </a:p>
          <a:p>
            <a:pPr lvl="0"/>
            <a:r>
              <a:rPr lang="en-IN" dirty="0"/>
              <a:t>Around 15% applicants in the dataset are self employed.</a:t>
            </a:r>
          </a:p>
          <a:p>
            <a:pPr lvl="0"/>
            <a:r>
              <a:rPr lang="en-IN" dirty="0"/>
              <a:t>Around 85% applicants have repaid their debts.</a:t>
            </a:r>
          </a:p>
          <a:p>
            <a:endParaRPr lang="en-IN" dirty="0"/>
          </a:p>
        </p:txBody>
      </p:sp>
      <p:pic>
        <p:nvPicPr>
          <p:cNvPr id="5" name="Content Placeholder 4" descr="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01946" y="1458098"/>
            <a:ext cx="5147104" cy="5053914"/>
          </a:xfrm>
          <a:prstGeom prst="rect">
            <a:avLst/>
          </a:prstGeom>
          <a:noFill/>
          <a:ln>
            <a:noFill/>
          </a:ln>
        </p:spPr>
      </p:pic>
    </p:spTree>
    <p:extLst>
      <p:ext uri="{BB962C8B-B14F-4D97-AF65-F5344CB8AC3E}">
        <p14:creationId xmlns:p14="http://schemas.microsoft.com/office/powerpoint/2010/main" val="44526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Independent variables-ordinal</a:t>
            </a:r>
            <a:endParaRPr lang="en-IN" dirty="0"/>
          </a:p>
        </p:txBody>
      </p:sp>
      <p:sp>
        <p:nvSpPr>
          <p:cNvPr id="3" name="Content Placeholder 2"/>
          <p:cNvSpPr>
            <a:spLocks noGrp="1"/>
          </p:cNvSpPr>
          <p:nvPr>
            <p:ph sz="half" idx="1"/>
          </p:nvPr>
        </p:nvSpPr>
        <p:spPr>
          <a:xfrm>
            <a:off x="1257300" y="1874517"/>
            <a:ext cx="4800600" cy="5218261"/>
          </a:xfrm>
        </p:spPr>
        <p:txBody>
          <a:bodyPr/>
          <a:lstStyle/>
          <a:p>
            <a:r>
              <a:rPr lang="en-IN" dirty="0"/>
              <a:t>Following inferences can be made from the above bar plots:</a:t>
            </a:r>
          </a:p>
          <a:p>
            <a:pPr lvl="0"/>
            <a:r>
              <a:rPr lang="en-IN" dirty="0"/>
              <a:t>Most of the applicants don’t have any dependents.</a:t>
            </a:r>
          </a:p>
          <a:p>
            <a:pPr lvl="0"/>
            <a:r>
              <a:rPr lang="en-IN" dirty="0"/>
              <a:t>Around 80% of the applicants are Graduate.</a:t>
            </a:r>
          </a:p>
          <a:p>
            <a:r>
              <a:rPr lang="en-IN" dirty="0"/>
              <a:t>Most of the applicants are from </a:t>
            </a:r>
            <a:r>
              <a:rPr lang="en-IN" dirty="0" err="1"/>
              <a:t>Semiurban</a:t>
            </a:r>
            <a:r>
              <a:rPr lang="en-IN" dirty="0"/>
              <a:t> area</a:t>
            </a:r>
          </a:p>
        </p:txBody>
      </p:sp>
      <p:pic>
        <p:nvPicPr>
          <p:cNvPr id="5" name="Content Placeholder 4" descr="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57900" y="1874517"/>
            <a:ext cx="5601214" cy="3435178"/>
          </a:xfrm>
          <a:prstGeom prst="rect">
            <a:avLst/>
          </a:prstGeom>
          <a:noFill/>
          <a:ln>
            <a:noFill/>
          </a:ln>
        </p:spPr>
      </p:pic>
    </p:spTree>
    <p:extLst>
      <p:ext uri="{BB962C8B-B14F-4D97-AF65-F5344CB8AC3E}">
        <p14:creationId xmlns:p14="http://schemas.microsoft.com/office/powerpoint/2010/main" val="365401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Independent variables-numerical</a:t>
            </a:r>
            <a:endParaRPr lang="en-IN" dirty="0"/>
          </a:p>
        </p:txBody>
      </p:sp>
      <p:sp>
        <p:nvSpPr>
          <p:cNvPr id="3" name="Content Placeholder 2"/>
          <p:cNvSpPr>
            <a:spLocks noGrp="1"/>
          </p:cNvSpPr>
          <p:nvPr>
            <p:ph sz="half" idx="1"/>
          </p:nvPr>
        </p:nvSpPr>
        <p:spPr>
          <a:xfrm>
            <a:off x="1257300" y="1964724"/>
            <a:ext cx="4800600" cy="4893276"/>
          </a:xfrm>
        </p:spPr>
        <p:txBody>
          <a:bodyPr>
            <a:normAutofit fontScale="92500" lnSpcReduction="20000"/>
          </a:bodyPr>
          <a:lstStyle/>
          <a:p>
            <a:r>
              <a:rPr lang="en-IN" dirty="0"/>
              <a:t>Till now we have seen the categorical and ordinal variables and now lets visualize the numerical variables. Lets look at the distribution of Applicant income first.</a:t>
            </a:r>
          </a:p>
          <a:p>
            <a:r>
              <a:rPr lang="en-IN" dirty="0"/>
              <a:t>It can be inferred that most of the data in the distribution of applicant income is towards left which means it is not normally distributed</a:t>
            </a:r>
          </a:p>
          <a:p>
            <a:r>
              <a:rPr lang="en-IN" dirty="0"/>
              <a:t>The boxplot confirms the presence of a lot of outliers/extreme values. This can be attributed to the income disparity in the society. </a:t>
            </a:r>
          </a:p>
          <a:p>
            <a:r>
              <a:rPr lang="en-IN" dirty="0"/>
              <a:t>Let us segregate them by Education.</a:t>
            </a:r>
          </a:p>
          <a:p>
            <a:r>
              <a:rPr lang="en-IN" dirty="0"/>
              <a:t>We can see that there are a higher number of graduates with very high incomes, which are appearing to be the outliers.</a:t>
            </a:r>
          </a:p>
          <a:p>
            <a:endParaRPr lang="en-IN" dirty="0"/>
          </a:p>
        </p:txBody>
      </p:sp>
      <p:pic>
        <p:nvPicPr>
          <p:cNvPr id="5" name="Content Placeholder 4" descr="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9400" y="2181871"/>
            <a:ext cx="4800600" cy="1603540"/>
          </a:xfrm>
          <a:prstGeom prst="rect">
            <a:avLst/>
          </a:prstGeom>
          <a:noFill/>
          <a:ln>
            <a:noFill/>
          </a:ln>
        </p:spPr>
      </p:pic>
      <p:pic>
        <p:nvPicPr>
          <p:cNvPr id="6" name="Picture 5" descr="png"/>
          <p:cNvPicPr/>
          <p:nvPr/>
        </p:nvPicPr>
        <p:blipFill>
          <a:blip r:embed="rId3">
            <a:extLst>
              <a:ext uri="{28A0092B-C50C-407E-A947-70E740481C1C}">
                <a14:useLocalDpi xmlns:a14="http://schemas.microsoft.com/office/drawing/2010/main" val="0"/>
              </a:ext>
            </a:extLst>
          </a:blip>
          <a:srcRect/>
          <a:stretch>
            <a:fillRect/>
          </a:stretch>
        </p:blipFill>
        <p:spPr bwMode="auto">
          <a:xfrm>
            <a:off x="7288736" y="4092765"/>
            <a:ext cx="3817620" cy="2636520"/>
          </a:xfrm>
          <a:prstGeom prst="rect">
            <a:avLst/>
          </a:prstGeom>
          <a:noFill/>
          <a:ln>
            <a:noFill/>
          </a:ln>
        </p:spPr>
      </p:pic>
    </p:spTree>
    <p:extLst>
      <p:ext uri="{BB962C8B-B14F-4D97-AF65-F5344CB8AC3E}">
        <p14:creationId xmlns:p14="http://schemas.microsoft.com/office/powerpoint/2010/main" val="214190555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536</TotalTime>
  <Words>1632</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Impact</vt:lpstr>
      <vt:lpstr>Times New Roman</vt:lpstr>
      <vt:lpstr>Badge</vt:lpstr>
      <vt:lpstr>LOAN STATUS PREDICTION</vt:lpstr>
      <vt:lpstr>Problem statement</vt:lpstr>
      <vt:lpstr>Understanding the data</vt:lpstr>
      <vt:lpstr>PowerPoint Presentation</vt:lpstr>
      <vt:lpstr>Univariate analysis</vt:lpstr>
      <vt:lpstr>PowerPoint Presentation</vt:lpstr>
      <vt:lpstr>Independent variable-categorical</vt:lpstr>
      <vt:lpstr>Independent variables-ordinal</vt:lpstr>
      <vt:lpstr>Independent variables-numerical</vt:lpstr>
      <vt:lpstr>PowerPoint Presentation</vt:lpstr>
      <vt:lpstr>Bivariate analysis</vt:lpstr>
      <vt:lpstr>Continued….</vt:lpstr>
      <vt:lpstr>PowerPoint Presentation</vt:lpstr>
      <vt:lpstr>Missing values and outlier treatment</vt:lpstr>
      <vt:lpstr>PowerPoint Presentation</vt:lpstr>
      <vt:lpstr>Evaluation metrics</vt:lpstr>
      <vt:lpstr>PowerPoint Presentation</vt:lpstr>
      <vt:lpstr>Model comparison </vt:lpstr>
      <vt:lpstr>Logistic regression using stratified k fold cross validation</vt:lpstr>
      <vt:lpstr>PowerPoint Presentation</vt:lpstr>
      <vt:lpstr>Feature importance</vt:lpstr>
      <vt:lpstr>Conclusions and insights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dc:title>
  <dc:creator>priyaank jha</dc:creator>
  <cp:lastModifiedBy>priyaank jha</cp:lastModifiedBy>
  <cp:revision>29</cp:revision>
  <dcterms:created xsi:type="dcterms:W3CDTF">2019-07-26T10:13:56Z</dcterms:created>
  <dcterms:modified xsi:type="dcterms:W3CDTF">2019-07-27T05:21:45Z</dcterms:modified>
</cp:coreProperties>
</file>