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64" r:id="rId4"/>
    <p:sldId id="263" r:id="rId5"/>
    <p:sldId id="258" r:id="rId6"/>
    <p:sldId id="261" r:id="rId7"/>
    <p:sldId id="259" r:id="rId8"/>
    <p:sldId id="260" r:id="rId9"/>
    <p:sldId id="262"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107"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1D69C-0E78-42D5-878A-6C0D1245C8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71B66-04EF-4D73-B5E2-670639665F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smtClean="0"/>
            </a:b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6F871B66-04EF-4D73-B5E2-670639665F3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468665B-3D86-487A-9273-ADFA9CB8C9F2}" type="slidenum">
              <a:rPr lang="zh-CN" altLang="en-US" smtClean="0"/>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468665B-3D86-487A-9273-ADFA9CB8C9F2}" type="slidenum">
              <a:rPr lang="zh-CN" altLang="en-US" smtClean="0"/>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68665B-3D86-487A-9273-ADFA9CB8C9F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EB66172-7E3D-44EE-9690-6A2DA4E71DA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468665B-3D86-487A-9273-ADFA9CB8C9F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EB66172-7E3D-44EE-9690-6A2DA4E71DA0}" type="datetimeFigureOut">
              <a:rPr lang="zh-CN" altLang="en-US" smtClean="0"/>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468665B-3D86-487A-9273-ADFA9CB8C9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61253" y="2381991"/>
            <a:ext cx="5348877" cy="1172748"/>
          </a:xfrm>
        </p:spPr>
        <p:txBody>
          <a:bodyPr>
            <a:normAutofit/>
          </a:bodyPr>
          <a:lstStyle/>
          <a:p>
            <a:r>
              <a:rPr lang="zh-CN" altLang="en-US" b="1" dirty="0" smtClean="0"/>
              <a:t>数据库上机实验</a:t>
            </a:r>
            <a:endParaRPr lang="zh-CN" altLang="en-US" b="1"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教材</a:t>
            </a:r>
            <a:endParaRPr lang="zh-CN" altLang="en-US" b="1" dirty="0"/>
          </a:p>
        </p:txBody>
      </p:sp>
      <p:sp>
        <p:nvSpPr>
          <p:cNvPr id="3" name="内容占位符 2"/>
          <p:cNvSpPr>
            <a:spLocks noGrp="1"/>
          </p:cNvSpPr>
          <p:nvPr>
            <p:ph idx="1"/>
          </p:nvPr>
        </p:nvSpPr>
        <p:spPr/>
        <p:txBody>
          <a:bodyPr>
            <a:normAutofit/>
          </a:bodyPr>
          <a:lstStyle/>
          <a:p>
            <a:pPr marL="0" lvl="0" indent="0">
              <a:buNone/>
            </a:pPr>
            <a:endParaRPr lang="en-US" altLang="zh-CN" dirty="0" smtClean="0">
              <a:solidFill>
                <a:schemeClr val="tx1"/>
              </a:solidFill>
              <a:latin typeface="Arial" panose="020B0604020202020204" pitchFamily="34" charset="0"/>
            </a:endParaRPr>
          </a:p>
          <a:p>
            <a:pPr lvl="0"/>
            <a:r>
              <a:rPr lang="zh-CN" altLang="zh-CN" dirty="0" smtClean="0">
                <a:solidFill>
                  <a:schemeClr val="tx1"/>
                </a:solidFill>
                <a:latin typeface="Arial" panose="020B0604020202020204" pitchFamily="34" charset="0"/>
              </a:rPr>
              <a:t>【书号】</a:t>
            </a:r>
            <a:r>
              <a:rPr lang="zh-CN" altLang="zh-CN" dirty="0">
                <a:solidFill>
                  <a:schemeClr val="tx1"/>
                </a:solidFill>
                <a:latin typeface="Arial" panose="020B0604020202020204" pitchFamily="34" charset="0"/>
              </a:rPr>
              <a:t>978-7-302-46403-7</a:t>
            </a:r>
            <a:br>
              <a:rPr lang="zh-CN" altLang="zh-CN" dirty="0">
                <a:solidFill>
                  <a:schemeClr val="tx1"/>
                </a:solidFill>
                <a:latin typeface="Arial" panose="020B0604020202020204" pitchFamily="34" charset="0"/>
              </a:rPr>
            </a:br>
            <a:r>
              <a:rPr lang="zh-CN" altLang="zh-CN" dirty="0">
                <a:solidFill>
                  <a:schemeClr val="tx1"/>
                </a:solidFill>
                <a:latin typeface="Arial" panose="020B0604020202020204" pitchFamily="34" charset="0"/>
              </a:rPr>
              <a:t>【书名】数据库应用、设计与实现</a:t>
            </a:r>
            <a:br>
              <a:rPr lang="zh-CN" altLang="zh-CN" dirty="0">
                <a:solidFill>
                  <a:schemeClr val="tx1"/>
                </a:solidFill>
                <a:latin typeface="Arial" panose="020B0604020202020204" pitchFamily="34" charset="0"/>
              </a:rPr>
            </a:br>
            <a:br>
              <a:rPr lang="zh-CN" altLang="zh-CN" dirty="0">
                <a:solidFill>
                  <a:schemeClr val="tx1"/>
                </a:solidFill>
                <a:latin typeface="Arial" panose="020B0604020202020204" pitchFamily="34" charset="0"/>
              </a:rPr>
            </a:br>
            <a:r>
              <a:rPr lang="zh-CN" altLang="zh-CN" dirty="0">
                <a:solidFill>
                  <a:schemeClr val="tx1"/>
                </a:solidFill>
                <a:latin typeface="Arial" panose="020B0604020202020204" pitchFamily="34" charset="0"/>
              </a:rPr>
              <a:t>【作者】党德鹏  编著</a:t>
            </a:r>
            <a:br>
              <a:rPr lang="zh-CN" altLang="zh-CN" dirty="0">
                <a:solidFill>
                  <a:schemeClr val="tx1"/>
                </a:solidFill>
                <a:latin typeface="Arial" panose="020B0604020202020204" pitchFamily="34" charset="0"/>
              </a:rPr>
            </a:br>
            <a:r>
              <a:rPr lang="zh-CN" altLang="zh-CN" dirty="0">
                <a:solidFill>
                  <a:schemeClr val="tx1"/>
                </a:solidFill>
                <a:latin typeface="Arial" panose="020B0604020202020204" pitchFamily="34" charset="0"/>
              </a:rPr>
              <a:t>【出版社】清华大学出版社</a:t>
            </a:r>
            <a:br>
              <a:rPr lang="zh-CN" altLang="zh-CN" dirty="0">
                <a:solidFill>
                  <a:schemeClr val="tx1"/>
                </a:solidFill>
                <a:latin typeface="Arial" panose="020B0604020202020204" pitchFamily="34" charset="0"/>
              </a:rPr>
            </a:br>
            <a:endParaRPr lang="zh-CN" altLang="zh-CN" dirty="0">
              <a:solidFill>
                <a:schemeClr val="tx1"/>
              </a:solidFill>
              <a:latin typeface="Arial" panose="020B0604020202020204" pitchFamily="34" charset="0"/>
            </a:endParaRP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本学期</a:t>
            </a:r>
            <a:r>
              <a:rPr lang="zh-CN" altLang="en-US" b="1" dirty="0" smtClean="0"/>
              <a:t>实验安排</a:t>
            </a:r>
            <a:endParaRPr lang="zh-CN" altLang="en-US" b="1"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1942415" y="2282205"/>
            <a:ext cx="3751862" cy="3114409"/>
          </a:xfrm>
          <a:prstGeom prst="rect">
            <a:avLst/>
          </a:prstGeom>
        </p:spPr>
      </p:pic>
      <p:pic>
        <p:nvPicPr>
          <p:cNvPr id="6" name="图片 5"/>
          <p:cNvPicPr>
            <a:picLocks noChangeAspect="1"/>
          </p:cNvPicPr>
          <p:nvPr/>
        </p:nvPicPr>
        <p:blipFill>
          <a:blip r:embed="rId2"/>
          <a:stretch>
            <a:fillRect/>
          </a:stretch>
        </p:blipFill>
        <p:spPr>
          <a:xfrm>
            <a:off x="4958991" y="2350308"/>
            <a:ext cx="3451209" cy="2978202"/>
          </a:xfrm>
          <a:prstGeom prst="rect">
            <a:avLst/>
          </a:prstGeom>
        </p:spPr>
      </p:pic>
      <p:sp>
        <p:nvSpPr>
          <p:cNvPr id="7" name="矩形 6"/>
          <p:cNvSpPr/>
          <p:nvPr/>
        </p:nvSpPr>
        <p:spPr>
          <a:xfrm>
            <a:off x="1842209" y="2282205"/>
            <a:ext cx="3116781" cy="4055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42209" y="2755885"/>
            <a:ext cx="3116782" cy="7631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5002" y="154091"/>
            <a:ext cx="5959659" cy="785946"/>
          </a:xfrm>
        </p:spPr>
        <p:txBody>
          <a:bodyPr/>
          <a:lstStyle/>
          <a:p>
            <a:r>
              <a:rPr lang="zh-CN" altLang="en-US" b="1" dirty="0" smtClean="0"/>
              <a:t>实验内容</a:t>
            </a:r>
            <a:endParaRPr lang="zh-CN" altLang="en-US" b="1" dirty="0"/>
          </a:p>
        </p:txBody>
      </p:sp>
      <p:sp>
        <p:nvSpPr>
          <p:cNvPr id="3" name="内容占位符 2"/>
          <p:cNvSpPr>
            <a:spLocks noGrp="1"/>
          </p:cNvSpPr>
          <p:nvPr>
            <p:ph idx="1"/>
          </p:nvPr>
        </p:nvSpPr>
        <p:spPr>
          <a:xfrm>
            <a:off x="811850" y="1196411"/>
            <a:ext cx="8158387" cy="5247117"/>
          </a:xfrm>
        </p:spPr>
        <p:txBody>
          <a:bodyPr>
            <a:normAutofit/>
          </a:bodyPr>
          <a:lstStyle/>
          <a:p>
            <a:r>
              <a:rPr lang="zh-CN" altLang="en-US" sz="2000" b="1" dirty="0">
                <a:solidFill>
                  <a:schemeClr val="tx1"/>
                </a:solidFill>
              </a:rPr>
              <a:t>软件</a:t>
            </a:r>
            <a:r>
              <a:rPr lang="zh-CN" altLang="en-US" sz="2000" dirty="0"/>
              <a:t> </a:t>
            </a:r>
            <a:r>
              <a:rPr lang="zh-CN" altLang="en-US" sz="2000" b="1" dirty="0"/>
              <a:t>： </a:t>
            </a:r>
            <a:r>
              <a:rPr lang="en-US" altLang="zh-CN" sz="2000" b="1" dirty="0" err="1" smtClean="0"/>
              <a:t>PostgreSQL</a:t>
            </a:r>
            <a:r>
              <a:rPr lang="zh-CN" altLang="en-US" sz="2000" b="1" dirty="0" smtClean="0"/>
              <a:t>（</a:t>
            </a:r>
            <a:r>
              <a:rPr lang="en-US" altLang="zh-CN" sz="2000" b="1" dirty="0" smtClean="0"/>
              <a:t>“post-</a:t>
            </a:r>
            <a:r>
              <a:rPr lang="en-US" altLang="zh-CN" sz="2000" b="1" dirty="0" err="1" smtClean="0"/>
              <a:t>gress</a:t>
            </a:r>
            <a:r>
              <a:rPr lang="en-US" altLang="zh-CN" sz="2000" b="1" dirty="0" smtClean="0"/>
              <a:t>-Q-L”</a:t>
            </a:r>
            <a:r>
              <a:rPr lang="zh-CN" altLang="en-US" sz="2000" b="1" dirty="0" smtClean="0"/>
              <a:t>，</a:t>
            </a:r>
            <a:r>
              <a:rPr lang="en-US" altLang="zh-CN" sz="2000" b="1" dirty="0" smtClean="0"/>
              <a:t>“</a:t>
            </a:r>
            <a:r>
              <a:rPr lang="en-US" altLang="zh-CN" sz="2000" b="1" dirty="0" err="1" smtClean="0"/>
              <a:t>postgres</a:t>
            </a:r>
            <a:r>
              <a:rPr lang="en-US" altLang="zh-CN" sz="2000" b="1" dirty="0" smtClean="0"/>
              <a:t>”</a:t>
            </a:r>
            <a:r>
              <a:rPr lang="zh-CN" altLang="en-US" sz="2000" b="1" dirty="0" smtClean="0"/>
              <a:t>，</a:t>
            </a:r>
            <a:r>
              <a:rPr lang="en-US" altLang="zh-CN" sz="2000" b="1" dirty="0"/>
              <a:t> “</a:t>
            </a:r>
            <a:r>
              <a:rPr lang="en-US" altLang="zh-CN" sz="2000" b="1" dirty="0" err="1" smtClean="0"/>
              <a:t>pg</a:t>
            </a:r>
            <a:r>
              <a:rPr lang="en-US" altLang="zh-CN" sz="2000" b="1" dirty="0" smtClean="0"/>
              <a:t>” </a:t>
            </a:r>
            <a:r>
              <a:rPr lang="zh-CN" altLang="en-US" sz="2000" b="1" dirty="0" smtClean="0"/>
              <a:t>）</a:t>
            </a:r>
            <a:endParaRPr lang="en-US" altLang="zh-CN" sz="2000" b="1" dirty="0" smtClean="0"/>
          </a:p>
          <a:p>
            <a:pPr marL="396240">
              <a:lnSpc>
                <a:spcPct val="150000"/>
              </a:lnSpc>
              <a:spcAft>
                <a:spcPts val="1200"/>
              </a:spcAft>
            </a:pPr>
            <a:r>
              <a:rPr lang="en-US" altLang="zh-CN" sz="2000" b="1" dirty="0" err="1" smtClean="0"/>
              <a:t>pg</a:t>
            </a:r>
            <a:r>
              <a:rPr lang="zh-CN" altLang="en-US" sz="2000" b="1" dirty="0" smtClean="0"/>
              <a:t>是</a:t>
            </a:r>
            <a:r>
              <a:rPr lang="zh-CN" altLang="en-US" sz="2000" b="1" dirty="0"/>
              <a:t>一种对象关系型数据库管理系统，目前是免费</a:t>
            </a:r>
            <a:r>
              <a:rPr lang="zh-CN" altLang="en-US" sz="2000" b="1" dirty="0" smtClean="0"/>
              <a:t>开源</a:t>
            </a:r>
            <a:r>
              <a:rPr lang="zh-CN" altLang="en-US" sz="2000" b="1" dirty="0"/>
              <a:t>的，且是全功能的自由软件数据库</a:t>
            </a:r>
            <a:r>
              <a:rPr lang="zh-CN" altLang="en-US" sz="2000" b="1" dirty="0" smtClean="0"/>
              <a:t>。</a:t>
            </a:r>
            <a:endParaRPr lang="en-US" altLang="zh-CN" sz="2000" b="1" dirty="0" smtClean="0"/>
          </a:p>
          <a:p>
            <a:pPr marL="396240">
              <a:lnSpc>
                <a:spcPct val="150000"/>
              </a:lnSpc>
              <a:spcAft>
                <a:spcPts val="1200"/>
              </a:spcAft>
            </a:pPr>
            <a:r>
              <a:rPr lang="en-US" altLang="zh-CN" dirty="0" err="1"/>
              <a:t>pg</a:t>
            </a:r>
            <a:r>
              <a:rPr lang="zh-CN" altLang="en-US" dirty="0" smtClean="0"/>
              <a:t>支持</a:t>
            </a:r>
            <a:r>
              <a:rPr lang="zh-CN" altLang="en-US" dirty="0"/>
              <a:t>大部分</a:t>
            </a:r>
            <a:r>
              <a:rPr lang="en-US" altLang="zh-CN" dirty="0"/>
              <a:t>SQL</a:t>
            </a:r>
            <a:r>
              <a:rPr lang="zh-CN" altLang="en-US" dirty="0" smtClean="0"/>
              <a:t>标准</a:t>
            </a:r>
            <a:r>
              <a:rPr lang="zh-CN" altLang="en-US" dirty="0"/>
              <a:t>，并且提供许多其他现代特性，如复杂查询、触发器、事务完整性</a:t>
            </a:r>
            <a:r>
              <a:rPr lang="zh-CN" altLang="en-US" dirty="0" smtClean="0"/>
              <a:t>、</a:t>
            </a:r>
            <a:r>
              <a:rPr lang="zh-CN" altLang="en-US" smtClean="0"/>
              <a:t>多</a:t>
            </a:r>
            <a:r>
              <a:rPr lang="zh-CN" altLang="en-US" smtClean="0"/>
              <a:t>版本并发控制系统</a:t>
            </a:r>
            <a:r>
              <a:rPr lang="zh-CN" altLang="en-US" dirty="0"/>
              <a:t>等</a:t>
            </a:r>
            <a:r>
              <a:rPr lang="zh-CN" altLang="en-US" dirty="0" smtClean="0"/>
              <a:t>。</a:t>
            </a:r>
            <a:endParaRPr lang="en-US" altLang="zh-CN" dirty="0" smtClean="0"/>
          </a:p>
          <a:p>
            <a:pPr marL="396240">
              <a:lnSpc>
                <a:spcPct val="150000"/>
              </a:lnSpc>
              <a:spcAft>
                <a:spcPts val="1200"/>
              </a:spcAft>
            </a:pPr>
            <a:r>
              <a:rPr lang="en-US" altLang="zh-CN" dirty="0" err="1"/>
              <a:t>pg</a:t>
            </a:r>
            <a:r>
              <a:rPr lang="zh-CN" altLang="en-US" dirty="0" smtClean="0"/>
              <a:t>可以</a:t>
            </a:r>
            <a:r>
              <a:rPr lang="zh-CN" altLang="en-US" dirty="0"/>
              <a:t>使用许多方法扩展，而且</a:t>
            </a:r>
            <a:r>
              <a:rPr lang="zh-CN" altLang="en-US" dirty="0" smtClean="0"/>
              <a:t>由于许可证</a:t>
            </a:r>
            <a:r>
              <a:rPr lang="zh-CN" altLang="en-US" dirty="0"/>
              <a:t>的灵活，任何人都可以根据自己的需要免费使用、修改等</a:t>
            </a:r>
            <a:r>
              <a:rPr lang="zh-CN" altLang="en-US" dirty="0" smtClean="0"/>
              <a:t>。</a:t>
            </a:r>
            <a:endParaRPr lang="en-US" altLang="zh-CN" dirty="0" smtClean="0"/>
          </a:p>
          <a:p>
            <a:pPr marL="396240">
              <a:lnSpc>
                <a:spcPct val="150000"/>
              </a:lnSpc>
              <a:spcAft>
                <a:spcPts val="1200"/>
              </a:spcAft>
            </a:pPr>
            <a:r>
              <a:rPr lang="en-US" altLang="zh-CN" dirty="0" err="1" smtClean="0"/>
              <a:t>Pg</a:t>
            </a:r>
            <a:r>
              <a:rPr lang="zh-CN" altLang="en-US" dirty="0" smtClean="0"/>
              <a:t>支持几乎所有</a:t>
            </a:r>
            <a:r>
              <a:rPr lang="en-US" altLang="zh-CN" dirty="0" smtClean="0"/>
              <a:t>SQL</a:t>
            </a:r>
            <a:r>
              <a:rPr lang="zh-CN" altLang="en-US" dirty="0" smtClean="0"/>
              <a:t>软件（包括子查询、事务、用户定义类型和函数），并且可以获得范围非常广阔的（开发）语言绑定（包括</a:t>
            </a:r>
            <a:r>
              <a:rPr lang="en-US" altLang="zh-CN" dirty="0" smtClean="0"/>
              <a:t>C</a:t>
            </a:r>
            <a:r>
              <a:rPr lang="zh-CN" altLang="en-US" dirty="0" smtClean="0"/>
              <a:t>、</a:t>
            </a:r>
            <a:r>
              <a:rPr lang="en-US" altLang="zh-CN" dirty="0" smtClean="0"/>
              <a:t>C++</a:t>
            </a:r>
            <a:r>
              <a:rPr lang="zh-CN" altLang="en-US" dirty="0" smtClean="0"/>
              <a:t>、</a:t>
            </a:r>
            <a:r>
              <a:rPr lang="en-US" altLang="zh-CN" dirty="0" smtClean="0"/>
              <a:t>Java</a:t>
            </a:r>
            <a:r>
              <a:rPr lang="zh-CN" altLang="en-US" dirty="0" smtClean="0"/>
              <a:t>、</a:t>
            </a:r>
            <a:r>
              <a:rPr lang="en-US" altLang="zh-CN" dirty="0" err="1" smtClean="0"/>
              <a:t>perl</a:t>
            </a:r>
            <a:r>
              <a:rPr lang="zh-CN" altLang="en-US" dirty="0" smtClean="0"/>
              <a:t>、</a:t>
            </a:r>
            <a:r>
              <a:rPr lang="en-US" altLang="zh-CN" dirty="0" err="1" smtClean="0"/>
              <a:t>rcl</a:t>
            </a:r>
            <a:r>
              <a:rPr lang="zh-CN" altLang="en-US" dirty="0" smtClean="0"/>
              <a:t>和</a:t>
            </a:r>
            <a:r>
              <a:rPr lang="en-US" altLang="zh-CN" dirty="0" smtClean="0"/>
              <a:t>Python</a:t>
            </a:r>
            <a:r>
              <a:rPr lang="zh-CN" altLang="en-US"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5002" y="154091"/>
            <a:ext cx="5959659" cy="785946"/>
          </a:xfrm>
        </p:spPr>
        <p:txBody>
          <a:bodyPr/>
          <a:lstStyle/>
          <a:p>
            <a:r>
              <a:rPr lang="zh-CN" altLang="en-US" b="1" dirty="0" smtClean="0"/>
              <a:t>实验内容</a:t>
            </a:r>
            <a:endParaRPr lang="zh-CN" altLang="en-US" b="1" dirty="0"/>
          </a:p>
        </p:txBody>
      </p:sp>
      <p:sp>
        <p:nvSpPr>
          <p:cNvPr id="3" name="内容占位符 2"/>
          <p:cNvSpPr>
            <a:spLocks noGrp="1"/>
          </p:cNvSpPr>
          <p:nvPr>
            <p:ph idx="1"/>
          </p:nvPr>
        </p:nvSpPr>
        <p:spPr>
          <a:xfrm>
            <a:off x="811850" y="1196411"/>
            <a:ext cx="8158387" cy="5247117"/>
          </a:xfrm>
        </p:spPr>
        <p:txBody>
          <a:bodyPr>
            <a:normAutofit/>
          </a:bodyPr>
          <a:lstStyle/>
          <a:p>
            <a:r>
              <a:rPr lang="zh-CN" altLang="en-US" b="1" dirty="0">
                <a:solidFill>
                  <a:schemeClr val="tx1"/>
                </a:solidFill>
              </a:rPr>
              <a:t>软件</a:t>
            </a:r>
            <a:r>
              <a:rPr lang="zh-CN" altLang="en-US" dirty="0"/>
              <a:t> </a:t>
            </a:r>
            <a:r>
              <a:rPr lang="zh-CN" altLang="en-US" b="1" dirty="0"/>
              <a:t>： </a:t>
            </a:r>
            <a:r>
              <a:rPr lang="en-US" altLang="zh-CN" b="1" dirty="0" err="1" smtClean="0"/>
              <a:t>PostgreSQL</a:t>
            </a:r>
            <a:r>
              <a:rPr lang="zh-CN" altLang="en-US" b="1" dirty="0" smtClean="0"/>
              <a:t>（</a:t>
            </a:r>
            <a:r>
              <a:rPr lang="en-US" altLang="zh-CN" b="1" dirty="0" smtClean="0"/>
              <a:t>“post-</a:t>
            </a:r>
            <a:r>
              <a:rPr lang="en-US" altLang="zh-CN" b="1" dirty="0" err="1" smtClean="0"/>
              <a:t>gress</a:t>
            </a:r>
            <a:r>
              <a:rPr lang="en-US" altLang="zh-CN" b="1" dirty="0" smtClean="0"/>
              <a:t>-Q-L”</a:t>
            </a:r>
            <a:r>
              <a:rPr lang="zh-CN" altLang="en-US" b="1" dirty="0" smtClean="0"/>
              <a:t>，</a:t>
            </a:r>
            <a:r>
              <a:rPr lang="en-US" altLang="zh-CN" b="1" dirty="0" smtClean="0"/>
              <a:t>“</a:t>
            </a:r>
            <a:r>
              <a:rPr lang="en-US" altLang="zh-CN" b="1" dirty="0" err="1" smtClean="0"/>
              <a:t>postgres</a:t>
            </a:r>
            <a:r>
              <a:rPr lang="en-US" altLang="zh-CN" b="1" dirty="0" smtClean="0"/>
              <a:t>”</a:t>
            </a:r>
            <a:r>
              <a:rPr lang="zh-CN" altLang="en-US" b="1" dirty="0" smtClean="0"/>
              <a:t>，</a:t>
            </a:r>
            <a:r>
              <a:rPr lang="en-US" altLang="zh-CN" b="1" dirty="0"/>
              <a:t> “</a:t>
            </a:r>
            <a:r>
              <a:rPr lang="en-US" altLang="zh-CN" b="1" dirty="0" err="1" smtClean="0"/>
              <a:t>pg</a:t>
            </a:r>
            <a:r>
              <a:rPr lang="en-US" altLang="zh-CN" b="1" dirty="0" smtClean="0"/>
              <a:t>” </a:t>
            </a:r>
            <a:r>
              <a:rPr lang="zh-CN" altLang="en-US" b="1" dirty="0" smtClean="0"/>
              <a:t>）</a:t>
            </a:r>
            <a:endParaRPr lang="en-US" altLang="zh-CN" b="1" dirty="0" smtClean="0"/>
          </a:p>
          <a:p>
            <a:pPr>
              <a:lnSpc>
                <a:spcPct val="150000"/>
              </a:lnSpc>
              <a:spcAft>
                <a:spcPts val="1200"/>
              </a:spcAft>
            </a:pPr>
            <a:r>
              <a:rPr lang="en-US" altLang="zh-CN" dirty="0" err="1" smtClean="0"/>
              <a:t>pg</a:t>
            </a:r>
            <a:r>
              <a:rPr lang="zh-CN" altLang="en-US" dirty="0" smtClean="0"/>
              <a:t>目前在国外很流行，特别是近几年使用</a:t>
            </a:r>
            <a:r>
              <a:rPr lang="en-US" altLang="zh-CN" dirty="0" err="1" smtClean="0"/>
              <a:t>pg</a:t>
            </a:r>
            <a:r>
              <a:rPr lang="zh-CN" altLang="en-US" dirty="0" smtClean="0"/>
              <a:t>数据库的公司越来越多。比如，日本电信（</a:t>
            </a:r>
            <a:r>
              <a:rPr lang="en-US" altLang="zh-CN" dirty="0" smtClean="0"/>
              <a:t>NTT</a:t>
            </a:r>
            <a:r>
              <a:rPr lang="zh-CN" altLang="en-US" dirty="0" smtClean="0"/>
              <a:t>） 大量使用</a:t>
            </a:r>
            <a:r>
              <a:rPr lang="en-US" altLang="zh-CN" dirty="0" err="1" smtClean="0"/>
              <a:t>pg</a:t>
            </a:r>
            <a:r>
              <a:rPr lang="zh-CN" altLang="en-US" dirty="0" smtClean="0"/>
              <a:t>替代</a:t>
            </a:r>
            <a:r>
              <a:rPr lang="en-US" altLang="zh-CN" dirty="0" smtClean="0"/>
              <a:t>Oracle</a:t>
            </a:r>
            <a:r>
              <a:rPr lang="zh-CN" altLang="en-US" dirty="0" smtClean="0"/>
              <a:t>数据库，并且在 </a:t>
            </a:r>
            <a:r>
              <a:rPr lang="en-US" altLang="zh-CN" dirty="0" err="1" smtClean="0"/>
              <a:t>pg</a:t>
            </a:r>
            <a:r>
              <a:rPr lang="zh-CN" altLang="en-US" dirty="0" smtClean="0"/>
              <a:t>之上二次开发了</a:t>
            </a:r>
            <a:r>
              <a:rPr lang="en-US" altLang="zh-CN" dirty="0" err="1" smtClean="0"/>
              <a:t>Postgres</a:t>
            </a:r>
            <a:r>
              <a:rPr lang="en-US" altLang="zh-CN" dirty="0" smtClean="0"/>
              <a:t>-XC</a:t>
            </a:r>
            <a:r>
              <a:rPr lang="zh-CN" altLang="en-US" dirty="0" smtClean="0"/>
              <a:t>。</a:t>
            </a:r>
            <a:r>
              <a:rPr lang="en-US" altLang="zh-CN" dirty="0" smtClean="0"/>
              <a:t>2012</a:t>
            </a:r>
            <a:r>
              <a:rPr lang="zh-CN" altLang="en-US" dirty="0" smtClean="0"/>
              <a:t>年，美国联邦机构全面转向</a:t>
            </a:r>
            <a:r>
              <a:rPr lang="en-US" altLang="zh-CN" dirty="0" err="1" smtClean="0"/>
              <a:t>pg</a:t>
            </a:r>
            <a:r>
              <a:rPr lang="zh-CN" altLang="en-US" dirty="0" smtClean="0"/>
              <a:t>阵营；法国也正积极推动政府机构采用</a:t>
            </a:r>
            <a:r>
              <a:rPr lang="en-US" altLang="zh-CN" dirty="0" err="1" smtClean="0"/>
              <a:t>pg</a:t>
            </a:r>
            <a:r>
              <a:rPr lang="zh-CN" altLang="en-US" dirty="0" smtClean="0"/>
              <a:t>数据库，从而取代商业数据库。</a:t>
            </a:r>
            <a:endParaRPr lang="en-US" altLang="zh-CN" dirty="0" smtClean="0"/>
          </a:p>
          <a:p>
            <a:pPr>
              <a:lnSpc>
                <a:spcPct val="150000"/>
              </a:lnSpc>
              <a:spcAft>
                <a:spcPts val="1200"/>
              </a:spcAft>
            </a:pPr>
            <a:r>
              <a:rPr lang="zh-CN" altLang="en-US" dirty="0" smtClean="0"/>
              <a:t>在国内，越来越多的公司开始使用</a:t>
            </a:r>
            <a:r>
              <a:rPr lang="en-US" altLang="zh-CN" dirty="0" err="1" smtClean="0"/>
              <a:t>pg</a:t>
            </a:r>
            <a:r>
              <a:rPr lang="zh-CN" altLang="en-US" dirty="0" smtClean="0"/>
              <a:t>，如斯凯网络的后台数据库基本使用的都是</a:t>
            </a:r>
            <a:r>
              <a:rPr lang="en-US" altLang="zh-CN" dirty="0" err="1" smtClean="0"/>
              <a:t>pg</a:t>
            </a:r>
            <a:r>
              <a:rPr lang="zh-CN" altLang="en-US" dirty="0" smtClean="0"/>
              <a:t>数据库，去哪儿也大量使用了</a:t>
            </a:r>
            <a:r>
              <a:rPr lang="en-US" altLang="zh-CN" dirty="0" err="1" smtClean="0"/>
              <a:t>pg</a:t>
            </a:r>
            <a:r>
              <a:rPr lang="zh-CN" altLang="en-US" dirty="0" smtClean="0"/>
              <a:t>数据库。主流的云服务提供商如亚马逊、阿里云的</a:t>
            </a:r>
            <a:r>
              <a:rPr lang="en-US" altLang="zh-CN" dirty="0" smtClean="0"/>
              <a:t>RDS</a:t>
            </a:r>
            <a:r>
              <a:rPr lang="zh-CN" altLang="en-US" dirty="0" smtClean="0"/>
              <a:t>（关系型数据库服务）同样提供了</a:t>
            </a:r>
            <a:r>
              <a:rPr lang="en-US" altLang="zh-CN" dirty="0" err="1" smtClean="0"/>
              <a:t>pg</a:t>
            </a:r>
            <a:r>
              <a:rPr lang="zh-CN" altLang="en-US" dirty="0" smtClean="0"/>
              <a:t>的支持。</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649" y="256641"/>
            <a:ext cx="3652294" cy="706185"/>
          </a:xfrm>
        </p:spPr>
        <p:txBody>
          <a:bodyPr/>
          <a:lstStyle/>
          <a:p>
            <a:r>
              <a:rPr lang="zh-CN" altLang="en-US" b="1" dirty="0" smtClean="0"/>
              <a:t>实验报告</a:t>
            </a:r>
            <a:endParaRPr lang="zh-CN" altLang="en-US" b="1" dirty="0"/>
          </a:p>
        </p:txBody>
      </p:sp>
      <p:sp>
        <p:nvSpPr>
          <p:cNvPr id="3" name="内容占位符 2"/>
          <p:cNvSpPr>
            <a:spLocks noGrp="1"/>
          </p:cNvSpPr>
          <p:nvPr>
            <p:ph idx="1"/>
          </p:nvPr>
        </p:nvSpPr>
        <p:spPr>
          <a:xfrm>
            <a:off x="1053653" y="1330295"/>
            <a:ext cx="7868156" cy="5254239"/>
          </a:xfrm>
        </p:spPr>
        <p:txBody>
          <a:bodyPr/>
          <a:lstStyle/>
          <a:p>
            <a:r>
              <a:rPr lang="en-US" altLang="zh-CN" dirty="0" smtClean="0"/>
              <a:t>•</a:t>
            </a:r>
            <a:r>
              <a:rPr lang="zh-CN" altLang="en-US" dirty="0"/>
              <a:t>实验报告已提交并</a:t>
            </a:r>
            <a:r>
              <a:rPr lang="zh-CN" altLang="en-US" dirty="0" smtClean="0"/>
              <a:t>在规定时间前提交</a:t>
            </a:r>
            <a:endParaRPr lang="zh-CN" altLang="en-US" dirty="0"/>
          </a:p>
          <a:p>
            <a:r>
              <a:rPr lang="en-US" altLang="zh-CN" dirty="0"/>
              <a:t>• </a:t>
            </a:r>
            <a:r>
              <a:rPr lang="zh-CN" altLang="en-US" dirty="0"/>
              <a:t>通过自我学习和查找资料扩充实验</a:t>
            </a:r>
            <a:endParaRPr lang="zh-CN" altLang="en-US" dirty="0"/>
          </a:p>
          <a:p>
            <a:r>
              <a:rPr lang="en-US" altLang="zh-CN" dirty="0"/>
              <a:t>• </a:t>
            </a:r>
            <a:r>
              <a:rPr lang="zh-CN" altLang="en-US" dirty="0"/>
              <a:t>实验过程截图</a:t>
            </a:r>
            <a:endParaRPr lang="zh-CN" altLang="en-US" dirty="0"/>
          </a:p>
          <a:p>
            <a:r>
              <a:rPr lang="en-US" altLang="zh-CN" dirty="0"/>
              <a:t>• </a:t>
            </a:r>
            <a:r>
              <a:rPr lang="zh-CN" altLang="en-US" dirty="0"/>
              <a:t>实验思考和</a:t>
            </a:r>
            <a:r>
              <a:rPr lang="zh-CN" altLang="en-US" dirty="0" smtClean="0"/>
              <a:t>总结</a:t>
            </a:r>
            <a:endParaRPr lang="en-US" altLang="zh-CN" dirty="0" smtClean="0"/>
          </a:p>
          <a:p>
            <a:endParaRPr lang="en-US" altLang="zh-CN" dirty="0"/>
          </a:p>
          <a:p>
            <a:r>
              <a:rPr lang="en-US" altLang="zh-CN" dirty="0" smtClean="0"/>
              <a:t>•</a:t>
            </a:r>
            <a:r>
              <a:rPr lang="zh-CN" altLang="en-US" dirty="0"/>
              <a:t>实验报告已提交并在规定时间前提交</a:t>
            </a:r>
            <a:endParaRPr lang="zh-CN" altLang="en-US" dirty="0"/>
          </a:p>
          <a:p>
            <a:r>
              <a:rPr lang="en-US" altLang="zh-CN" dirty="0"/>
              <a:t>• </a:t>
            </a:r>
            <a:r>
              <a:rPr lang="zh-CN" altLang="en-US" dirty="0"/>
              <a:t>实验过程截</a:t>
            </a:r>
            <a:r>
              <a:rPr lang="zh-CN" altLang="en-US" dirty="0" smtClean="0"/>
              <a:t>图</a:t>
            </a:r>
            <a:endParaRPr lang="en-US" altLang="zh-CN" dirty="0" smtClean="0"/>
          </a:p>
          <a:p>
            <a:endParaRPr lang="en-US" altLang="zh-CN" dirty="0"/>
          </a:p>
          <a:p>
            <a:r>
              <a:rPr lang="en-US" altLang="zh-CN" dirty="0"/>
              <a:t>• </a:t>
            </a:r>
            <a:r>
              <a:rPr lang="zh-CN" altLang="en-US" dirty="0" smtClean="0"/>
              <a:t>实验报告已提交但未在</a:t>
            </a:r>
            <a:r>
              <a:rPr lang="zh-CN" altLang="en-US" dirty="0"/>
              <a:t>规定时间前提交</a:t>
            </a:r>
            <a:endParaRPr lang="zh-CN" altLang="en-US" dirty="0"/>
          </a:p>
          <a:p>
            <a:r>
              <a:rPr lang="en-US" altLang="zh-CN" dirty="0"/>
              <a:t>• </a:t>
            </a:r>
            <a:r>
              <a:rPr lang="zh-CN" altLang="en-US" dirty="0"/>
              <a:t>实验过程截</a:t>
            </a:r>
            <a:r>
              <a:rPr lang="zh-CN" altLang="en-US" dirty="0" smtClean="0"/>
              <a:t>图</a:t>
            </a:r>
            <a:endParaRPr lang="en-US" altLang="zh-CN" dirty="0" smtClean="0"/>
          </a:p>
          <a:p>
            <a:endParaRPr lang="en-US" altLang="zh-CN" dirty="0"/>
          </a:p>
          <a:p>
            <a:r>
              <a:rPr lang="en-US" altLang="zh-CN" dirty="0"/>
              <a:t>• </a:t>
            </a:r>
            <a:r>
              <a:rPr lang="zh-CN" altLang="en-US" dirty="0" smtClean="0"/>
              <a:t>未上交实验报告</a:t>
            </a:r>
            <a:endParaRPr lang="en-US" altLang="zh-CN" dirty="0" smtClean="0"/>
          </a:p>
          <a:p>
            <a:r>
              <a:rPr lang="en-US" altLang="zh-CN" dirty="0" smtClean="0"/>
              <a:t>•</a:t>
            </a:r>
            <a:r>
              <a:rPr lang="zh-CN" altLang="en-US" dirty="0" smtClean="0"/>
              <a:t>错误太多，实验过程不</a:t>
            </a:r>
            <a:r>
              <a:rPr lang="zh-CN" altLang="en-US" b="1" dirty="0" smtClean="0">
                <a:solidFill>
                  <a:srgbClr val="FF0000"/>
                </a:solidFill>
              </a:rPr>
              <a:t>截图</a:t>
            </a:r>
            <a:endParaRPr lang="en-US" altLang="zh-CN" b="1" dirty="0">
              <a:solidFill>
                <a:srgbClr val="FF0000"/>
              </a:solidFill>
            </a:endParaRPr>
          </a:p>
          <a:p>
            <a:endParaRPr lang="zh-CN" altLang="en-US" dirty="0"/>
          </a:p>
        </p:txBody>
      </p:sp>
      <p:sp>
        <p:nvSpPr>
          <p:cNvPr id="4" name="矩形 3"/>
          <p:cNvSpPr/>
          <p:nvPr/>
        </p:nvSpPr>
        <p:spPr>
          <a:xfrm>
            <a:off x="1093862" y="1367327"/>
            <a:ext cx="4973652" cy="1563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93862" y="3324314"/>
            <a:ext cx="4973652" cy="794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93862" y="4529271"/>
            <a:ext cx="5024927" cy="828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93861" y="5725682"/>
            <a:ext cx="5024927" cy="858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902823" y="1856879"/>
            <a:ext cx="487634" cy="584775"/>
          </a:xfrm>
          <a:prstGeom prst="rect">
            <a:avLst/>
          </a:prstGeom>
          <a:noFill/>
        </p:spPr>
        <p:txBody>
          <a:bodyPr wrap="none" rtlCol="0">
            <a:spAutoFit/>
          </a:bodyPr>
          <a:lstStyle/>
          <a:p>
            <a:r>
              <a:rPr lang="en-US" altLang="zh-CN" sz="3200" b="1" dirty="0" smtClean="0">
                <a:solidFill>
                  <a:srgbClr val="FF0000"/>
                </a:solidFill>
              </a:rPr>
              <a:t>A</a:t>
            </a:r>
            <a:endParaRPr lang="zh-CN" altLang="en-US" sz="3200" b="1" dirty="0">
              <a:solidFill>
                <a:srgbClr val="FF0000"/>
              </a:solidFill>
            </a:endParaRPr>
          </a:p>
        </p:txBody>
      </p:sp>
      <p:sp>
        <p:nvSpPr>
          <p:cNvPr id="9" name="文本框 8"/>
          <p:cNvSpPr txBox="1"/>
          <p:nvPr/>
        </p:nvSpPr>
        <p:spPr>
          <a:xfrm>
            <a:off x="6942221" y="3429305"/>
            <a:ext cx="423514" cy="584775"/>
          </a:xfrm>
          <a:prstGeom prst="rect">
            <a:avLst/>
          </a:prstGeom>
          <a:noFill/>
        </p:spPr>
        <p:txBody>
          <a:bodyPr wrap="none" rtlCol="0">
            <a:spAutoFit/>
          </a:bodyPr>
          <a:lstStyle/>
          <a:p>
            <a:r>
              <a:rPr lang="en-US" altLang="zh-CN" sz="3200" b="1" dirty="0">
                <a:solidFill>
                  <a:srgbClr val="FF0000"/>
                </a:solidFill>
              </a:rPr>
              <a:t>B</a:t>
            </a:r>
            <a:endParaRPr lang="zh-CN" altLang="en-US" sz="3200" b="1" dirty="0">
              <a:solidFill>
                <a:srgbClr val="FF0000"/>
              </a:solidFill>
            </a:endParaRPr>
          </a:p>
        </p:txBody>
      </p:sp>
      <p:sp>
        <p:nvSpPr>
          <p:cNvPr id="10" name="文本框 7"/>
          <p:cNvSpPr txBox="1"/>
          <p:nvPr/>
        </p:nvSpPr>
        <p:spPr>
          <a:xfrm>
            <a:off x="6942221" y="4651354"/>
            <a:ext cx="505267"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a:solidFill>
                  <a:srgbClr val="FF0000"/>
                </a:solidFill>
              </a:rPr>
              <a:t>C</a:t>
            </a:r>
            <a:endParaRPr lang="zh-CN" altLang="en-US" sz="3200" b="1" dirty="0">
              <a:solidFill>
                <a:srgbClr val="FF0000"/>
              </a:solidFill>
            </a:endParaRPr>
          </a:p>
        </p:txBody>
      </p:sp>
      <p:sp>
        <p:nvSpPr>
          <p:cNvPr id="11" name="文本框 7"/>
          <p:cNvSpPr txBox="1"/>
          <p:nvPr/>
        </p:nvSpPr>
        <p:spPr>
          <a:xfrm>
            <a:off x="6977244" y="5655485"/>
            <a:ext cx="471604"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a:solidFill>
                  <a:srgbClr val="FF0000"/>
                </a:solidFill>
              </a:rPr>
              <a:t>D</a:t>
            </a:r>
            <a:endParaRPr lang="zh-CN" altLang="en-US" sz="32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作业提交</a:t>
            </a:r>
            <a:endParaRPr lang="zh-CN" altLang="en-US" b="1" dirty="0"/>
          </a:p>
        </p:txBody>
      </p:sp>
      <p:sp>
        <p:nvSpPr>
          <p:cNvPr id="3" name="内容占位符 2"/>
          <p:cNvSpPr>
            <a:spLocks noGrp="1"/>
          </p:cNvSpPr>
          <p:nvPr>
            <p:ph idx="1"/>
          </p:nvPr>
        </p:nvSpPr>
        <p:spPr>
          <a:xfrm>
            <a:off x="1102407" y="1444239"/>
            <a:ext cx="8041593" cy="5281301"/>
          </a:xfrm>
        </p:spPr>
        <p:txBody>
          <a:bodyPr>
            <a:normAutofit/>
          </a:bodyPr>
          <a:lstStyle/>
          <a:p>
            <a:r>
              <a:rPr lang="zh-CN" altLang="en-US" dirty="0" smtClean="0"/>
              <a:t>上交</a:t>
            </a:r>
            <a:r>
              <a:rPr lang="zh-CN" altLang="en-US" dirty="0"/>
              <a:t>时间 ：周日晚</a:t>
            </a:r>
            <a:r>
              <a:rPr lang="en-US" altLang="zh-CN" dirty="0"/>
              <a:t>6</a:t>
            </a:r>
            <a:r>
              <a:rPr lang="zh-CN" altLang="en-US" dirty="0"/>
              <a:t>点前</a:t>
            </a:r>
            <a:endParaRPr lang="zh-CN" altLang="en-US" dirty="0"/>
          </a:p>
          <a:p>
            <a:r>
              <a:rPr lang="zh-CN" altLang="en-US" dirty="0" smtClean="0"/>
              <a:t>上交</a:t>
            </a:r>
            <a:r>
              <a:rPr lang="zh-CN" altLang="en-US" dirty="0"/>
              <a:t>格式 </a:t>
            </a:r>
            <a:r>
              <a:rPr lang="zh-CN" altLang="en-US" dirty="0" smtClean="0"/>
              <a:t>：</a:t>
            </a:r>
            <a:endParaRPr lang="en-US" altLang="zh-CN" dirty="0" smtClean="0"/>
          </a:p>
          <a:p>
            <a:pPr marL="0" indent="0">
              <a:buNone/>
            </a:pPr>
            <a:r>
              <a:rPr lang="zh-CN" altLang="en-US" dirty="0" smtClean="0"/>
              <a:t>      邮件</a:t>
            </a:r>
            <a:r>
              <a:rPr lang="zh-CN" altLang="en-US" dirty="0"/>
              <a:t>主题：学</a:t>
            </a:r>
            <a:r>
              <a:rPr lang="zh-CN" altLang="en-US" dirty="0" smtClean="0"/>
              <a:t>号</a:t>
            </a:r>
            <a:r>
              <a:rPr lang="en-US" altLang="zh-CN" dirty="0" smtClean="0"/>
              <a:t>+</a:t>
            </a:r>
            <a:r>
              <a:rPr lang="zh-CN" altLang="en-US" dirty="0" smtClean="0"/>
              <a:t>姓名</a:t>
            </a:r>
            <a:r>
              <a:rPr lang="en-US" altLang="zh-CN" dirty="0" smtClean="0"/>
              <a:t> </a:t>
            </a:r>
            <a:r>
              <a:rPr lang="en-US" altLang="zh-CN" dirty="0"/>
              <a:t>+</a:t>
            </a:r>
            <a:r>
              <a:rPr lang="zh-CN" altLang="en-US" dirty="0" smtClean="0"/>
              <a:t>实验</a:t>
            </a:r>
            <a:r>
              <a:rPr lang="en-US" altLang="zh-CN" dirty="0" smtClean="0"/>
              <a:t>n</a:t>
            </a:r>
            <a:r>
              <a:rPr lang="zh-CN" altLang="en-US" dirty="0" smtClean="0"/>
              <a:t>（“</a:t>
            </a:r>
            <a:r>
              <a:rPr lang="en-US" altLang="zh-CN" dirty="0"/>
              <a:t>20****+</a:t>
            </a:r>
            <a:r>
              <a:rPr lang="zh-CN" altLang="en-US" dirty="0" smtClean="0"/>
              <a:t>张三</a:t>
            </a:r>
            <a:r>
              <a:rPr lang="en-US" altLang="zh-CN" dirty="0" smtClean="0"/>
              <a:t>+</a:t>
            </a:r>
            <a:r>
              <a:rPr lang="zh-CN" altLang="en-US" dirty="0" smtClean="0"/>
              <a:t>实验</a:t>
            </a:r>
            <a:r>
              <a:rPr lang="en-US" altLang="zh-CN" dirty="0"/>
              <a:t>1</a:t>
            </a:r>
            <a:r>
              <a:rPr lang="zh-CN" altLang="en-US" dirty="0" smtClean="0"/>
              <a:t>”）</a:t>
            </a:r>
            <a:endParaRPr lang="en-US" altLang="zh-CN" dirty="0" smtClean="0"/>
          </a:p>
          <a:p>
            <a:pPr marL="0" indent="0">
              <a:buNone/>
            </a:pPr>
            <a:r>
              <a:rPr lang="en-US" altLang="zh-CN" b="1" dirty="0">
                <a:solidFill>
                  <a:srgbClr val="FF0000"/>
                </a:solidFill>
              </a:rPr>
              <a:t> </a:t>
            </a:r>
            <a:r>
              <a:rPr lang="en-US" altLang="zh-CN" b="1" dirty="0" smtClean="0">
                <a:solidFill>
                  <a:srgbClr val="FF0000"/>
                </a:solidFill>
              </a:rPr>
              <a:t>     </a:t>
            </a:r>
            <a:r>
              <a:rPr lang="zh-CN" altLang="en-US" b="1" dirty="0" smtClean="0">
                <a:solidFill>
                  <a:srgbClr val="FF0000"/>
                </a:solidFill>
              </a:rPr>
              <a:t>实验</a:t>
            </a:r>
            <a:r>
              <a:rPr lang="zh-CN" altLang="en-US" b="1" dirty="0">
                <a:solidFill>
                  <a:srgbClr val="FF0000"/>
                </a:solidFill>
              </a:rPr>
              <a:t>报告添加到邮件附件中</a:t>
            </a:r>
            <a:endParaRPr lang="zh-CN" altLang="en-US" b="1" dirty="0">
              <a:solidFill>
                <a:srgbClr val="FF0000"/>
              </a:solidFill>
            </a:endParaRPr>
          </a:p>
          <a:p>
            <a:pPr marL="0" indent="0">
              <a:buNone/>
            </a:pPr>
            <a:r>
              <a:rPr lang="zh-CN" altLang="en-US" dirty="0"/>
              <a:t> </a:t>
            </a:r>
            <a:r>
              <a:rPr lang="zh-CN" altLang="en-US" dirty="0" smtClean="0"/>
              <a:t>     实验</a:t>
            </a:r>
            <a:r>
              <a:rPr lang="zh-CN" altLang="en-US" dirty="0"/>
              <a:t>报告要求是</a:t>
            </a:r>
            <a:r>
              <a:rPr lang="en-US" altLang="zh-CN" dirty="0"/>
              <a:t>word</a:t>
            </a:r>
            <a:r>
              <a:rPr lang="zh-CN" altLang="en-US" dirty="0"/>
              <a:t>文档，文档名称与邮件主题</a:t>
            </a:r>
            <a:r>
              <a:rPr lang="zh-CN" altLang="en-US" dirty="0" smtClean="0"/>
              <a:t>格式相同</a:t>
            </a:r>
            <a:endParaRPr lang="zh-CN" altLang="en-US" dirty="0"/>
          </a:p>
          <a:p>
            <a:r>
              <a:rPr lang="zh-CN" altLang="en-US" dirty="0" smtClean="0"/>
              <a:t> </a:t>
            </a:r>
            <a:r>
              <a:rPr lang="zh-CN" altLang="en-US" dirty="0"/>
              <a:t>实验成绩 ：平时出勤</a:t>
            </a:r>
            <a:r>
              <a:rPr lang="en-US" altLang="zh-CN" dirty="0"/>
              <a:t>+</a:t>
            </a:r>
            <a:r>
              <a:rPr lang="zh-CN" altLang="en-US" dirty="0"/>
              <a:t>实验报告</a:t>
            </a:r>
            <a:endParaRPr lang="zh-CN" altLang="en-US" dirty="0"/>
          </a:p>
          <a:p>
            <a:r>
              <a:rPr lang="zh-CN" altLang="en-US" b="1" dirty="0"/>
              <a:t>作业提交邮箱：</a:t>
            </a:r>
            <a:endParaRPr lang="en-US" altLang="zh-CN" b="1" dirty="0" smtClean="0"/>
          </a:p>
          <a:p>
            <a:pPr marL="0" indent="0">
              <a:buNone/>
            </a:pPr>
            <a:r>
              <a:rPr lang="en-US" altLang="zh-CN" b="1" dirty="0" smtClean="0"/>
              <a:t>      </a:t>
            </a:r>
            <a:r>
              <a:rPr lang="zh-CN" altLang="en-US" b="1" dirty="0" smtClean="0"/>
              <a:t>********</a:t>
            </a:r>
            <a:r>
              <a:rPr lang="en-US" altLang="zh-CN" b="1" dirty="0" smtClean="0"/>
              <a:t>@163.com</a:t>
            </a:r>
            <a:endParaRPr lang="en-US" altLang="zh-CN" b="1" dirty="0"/>
          </a:p>
          <a:p>
            <a:r>
              <a:rPr lang="zh-CN" altLang="en-US" b="1" dirty="0"/>
              <a:t>实验资料下载：</a:t>
            </a:r>
            <a:endParaRPr lang="zh-CN" altLang="en-US" b="1" dirty="0"/>
          </a:p>
          <a:p>
            <a:pPr marL="0" indent="0">
              <a:buNone/>
            </a:pPr>
            <a:r>
              <a:rPr lang="en-US" altLang="zh-CN" b="1" dirty="0" smtClean="0"/>
              <a:t>      </a:t>
            </a:r>
            <a:r>
              <a:rPr lang="zh-CN" altLang="en-US" b="1" dirty="0" smtClean="0"/>
              <a:t>*********</a:t>
            </a:r>
            <a:r>
              <a:rPr lang="en-US" altLang="zh-CN" b="1" dirty="0" smtClean="0"/>
              <a:t>@163.com</a:t>
            </a:r>
            <a:endParaRPr lang="en-US" altLang="zh-CN" b="1" dirty="0"/>
          </a:p>
          <a:p>
            <a:pPr marL="0" indent="0">
              <a:buNone/>
            </a:pPr>
            <a:r>
              <a:rPr lang="en-US" altLang="zh-CN" b="1" dirty="0" smtClean="0"/>
              <a:t>       </a:t>
            </a:r>
            <a:r>
              <a:rPr lang="zh-CN" altLang="en-US" b="1" dirty="0" smtClean="0"/>
              <a:t>密码：</a:t>
            </a:r>
            <a:r>
              <a:rPr lang="en-US" altLang="zh-CN" b="1" dirty="0" smtClean="0"/>
              <a:t>123456a</a:t>
            </a:r>
            <a:endParaRPr lang="en-US" altLang="zh-CN"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smtClean="0"/>
              <a:t>ccess</a:t>
            </a:r>
            <a:endParaRPr lang="zh-CN" altLang="en-US" dirty="0"/>
          </a:p>
        </p:txBody>
      </p:sp>
      <p:sp>
        <p:nvSpPr>
          <p:cNvPr id="3" name="内容占位符 2"/>
          <p:cNvSpPr>
            <a:spLocks noGrp="1"/>
          </p:cNvSpPr>
          <p:nvPr>
            <p:ph idx="1"/>
          </p:nvPr>
        </p:nvSpPr>
        <p:spPr>
          <a:xfrm>
            <a:off x="1165411" y="1613649"/>
            <a:ext cx="7557247" cy="4647198"/>
          </a:xfrm>
        </p:spPr>
        <p:txBody>
          <a:bodyPr>
            <a:normAutofit fontScale="92500"/>
          </a:bodyPr>
          <a:lstStyle/>
          <a:p>
            <a:pPr>
              <a:lnSpc>
                <a:spcPct val="150000"/>
              </a:lnSpc>
            </a:pPr>
            <a:r>
              <a:rPr lang="en-US" altLang="zh-CN" dirty="0"/>
              <a:t>Microsoft Office </a:t>
            </a:r>
            <a:r>
              <a:rPr lang="en-US" altLang="zh-CN" dirty="0" smtClean="0"/>
              <a:t>Access</a:t>
            </a:r>
            <a:r>
              <a:rPr lang="zh-CN" altLang="en-US" dirty="0" smtClean="0"/>
              <a:t>是</a:t>
            </a:r>
            <a:r>
              <a:rPr lang="zh-CN" altLang="en-US" dirty="0"/>
              <a:t>由微软发布的关联式数据库管理系统。它结合了 </a:t>
            </a:r>
            <a:r>
              <a:rPr lang="en-US" altLang="zh-CN" dirty="0"/>
              <a:t>Microsoft Jet Database Engine </a:t>
            </a:r>
            <a:r>
              <a:rPr lang="zh-CN" altLang="en-US" dirty="0"/>
              <a:t>和 图形用户界面两项特点，是 </a:t>
            </a:r>
            <a:r>
              <a:rPr lang="en-US" altLang="zh-CN" dirty="0"/>
              <a:t>Microsoft Office</a:t>
            </a:r>
            <a:r>
              <a:rPr lang="zh-CN" altLang="en-US" dirty="0"/>
              <a:t>的成员之一</a:t>
            </a:r>
            <a:r>
              <a:rPr lang="zh-CN" altLang="en-US" dirty="0" smtClean="0"/>
              <a:t>。</a:t>
            </a:r>
            <a:r>
              <a:rPr lang="en-US" altLang="zh-CN" dirty="0"/>
              <a:t> Access</a:t>
            </a:r>
            <a:r>
              <a:rPr lang="zh-CN" altLang="en-US" dirty="0"/>
              <a:t>能够存取 </a:t>
            </a:r>
            <a:r>
              <a:rPr lang="en-US" altLang="zh-CN" dirty="0"/>
              <a:t>Access/Jet</a:t>
            </a:r>
            <a:r>
              <a:rPr lang="zh-CN" altLang="en-US" dirty="0"/>
              <a:t>、</a:t>
            </a:r>
            <a:r>
              <a:rPr lang="en-US" altLang="zh-CN" dirty="0"/>
              <a:t>Microsoft SQL Server</a:t>
            </a:r>
            <a:r>
              <a:rPr lang="zh-CN" altLang="en-US" dirty="0"/>
              <a:t>、</a:t>
            </a:r>
            <a:r>
              <a:rPr lang="en-US" altLang="zh-CN" dirty="0"/>
              <a:t>Oracle</a:t>
            </a:r>
            <a:r>
              <a:rPr lang="zh-CN" altLang="en-US" dirty="0"/>
              <a:t>，或者任何 </a:t>
            </a:r>
            <a:r>
              <a:rPr lang="en-US" altLang="zh-CN" dirty="0"/>
              <a:t>ODBC </a:t>
            </a:r>
            <a:r>
              <a:rPr lang="zh-CN" altLang="en-US" dirty="0"/>
              <a:t>兼容数据库内的资料</a:t>
            </a:r>
            <a:r>
              <a:rPr lang="zh-CN" altLang="en-US" dirty="0" smtClean="0"/>
              <a:t>。</a:t>
            </a:r>
            <a:endParaRPr lang="en-US" altLang="zh-CN" dirty="0" smtClean="0"/>
          </a:p>
          <a:p>
            <a:pPr>
              <a:lnSpc>
                <a:spcPct val="150000"/>
              </a:lnSpc>
            </a:pPr>
            <a:r>
              <a:rPr lang="zh-CN" altLang="en-US" dirty="0" smtClean="0"/>
              <a:t>通过</a:t>
            </a:r>
            <a:r>
              <a:rPr lang="en-US" altLang="zh-CN" dirty="0" smtClean="0"/>
              <a:t>Access</a:t>
            </a:r>
            <a:r>
              <a:rPr lang="zh-CN" altLang="en-US" dirty="0" smtClean="0"/>
              <a:t>软件了解数据库</a:t>
            </a:r>
            <a:endParaRPr lang="en-US" altLang="zh-CN" dirty="0" smtClean="0"/>
          </a:p>
          <a:p>
            <a:pPr>
              <a:lnSpc>
                <a:spcPct val="150000"/>
              </a:lnSpc>
            </a:pPr>
            <a:r>
              <a:rPr lang="zh-CN" altLang="en-US" dirty="0"/>
              <a:t>数据库</a:t>
            </a:r>
            <a:r>
              <a:rPr lang="en-US" altLang="zh-CN" dirty="0"/>
              <a:t>(Database)</a:t>
            </a:r>
            <a:r>
              <a:rPr lang="zh-CN" altLang="en-US" dirty="0"/>
              <a:t>是按照数据结构来组织、存储和管理数据的仓库。从最简单的存储有各种数据的表格到能够进行海量数据存储的大型数据库系统都在各个方面得到了广泛的应用。</a:t>
            </a:r>
            <a:endParaRPr lang="en-US" altLang="zh-CN" dirty="0" smtClean="0"/>
          </a:p>
          <a:p>
            <a:pPr>
              <a:lnSpc>
                <a:spcPct val="150000"/>
              </a:lnSpc>
            </a:pPr>
            <a:r>
              <a:rPr lang="zh-CN" altLang="en-US" dirty="0"/>
              <a:t>用</a:t>
            </a:r>
            <a:r>
              <a:rPr lang="en-US" altLang="zh-CN" dirty="0"/>
              <a:t>office</a:t>
            </a:r>
            <a:r>
              <a:rPr lang="zh-CN" altLang="en-US" dirty="0"/>
              <a:t>的</a:t>
            </a:r>
            <a:r>
              <a:rPr lang="en-US" altLang="zh-CN" dirty="0"/>
              <a:t>Access</a:t>
            </a:r>
            <a:r>
              <a:rPr lang="zh-CN" altLang="en-US" dirty="0"/>
              <a:t>软件来进行数据库的一些简单操作。比如：数据库的建立，数据表的建立，查询、修改数据表，表与表之间的关系建立</a:t>
            </a:r>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1346</Words>
  <Application>WPS 演示</Application>
  <PresentationFormat>全屏显示(4:3)</PresentationFormat>
  <Paragraphs>71</Paragraphs>
  <Slides>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Wingdings 3</vt:lpstr>
      <vt:lpstr>Symbol</vt:lpstr>
      <vt:lpstr>Arial</vt:lpstr>
      <vt:lpstr>幼圆</vt:lpstr>
      <vt:lpstr>Century Gothic</vt:lpstr>
      <vt:lpstr>微软雅黑</vt:lpstr>
      <vt:lpstr>Arial Unicode MS</vt:lpstr>
      <vt:lpstr>Calibri</vt:lpstr>
      <vt:lpstr>丝状</vt:lpstr>
      <vt:lpstr>数据库上机实验</vt:lpstr>
      <vt:lpstr>教材</vt:lpstr>
      <vt:lpstr>本学期实验安排</vt:lpstr>
      <vt:lpstr>实验内容</vt:lpstr>
      <vt:lpstr>实验内容</vt:lpstr>
      <vt:lpstr>实验报告</vt:lpstr>
      <vt:lpstr>作业提交</vt:lpstr>
      <vt:lpstr>Access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Xinxin</dc:creator>
  <cp:lastModifiedBy>Administrator</cp:lastModifiedBy>
  <cp:revision>26</cp:revision>
  <dcterms:created xsi:type="dcterms:W3CDTF">2017-02-21T07:51:00Z</dcterms:created>
  <dcterms:modified xsi:type="dcterms:W3CDTF">2021-01-01T12:21:57Z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