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7" r:id="rId5"/>
    <p:sldId id="268" r:id="rId7"/>
    <p:sldId id="269" r:id="rId8"/>
    <p:sldId id="270" r:id="rId9"/>
    <p:sldId id="272" r:id="rId10"/>
    <p:sldId id="273" r:id="rId11"/>
    <p:sldId id="276" r:id="rId12"/>
    <p:sldId id="277" r:id="rId13"/>
    <p:sldId id="274" r:id="rId14"/>
    <p:sldId id="27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3" autoAdjust="0"/>
    <p:restoredTop sz="94364" autoAdjust="0"/>
  </p:normalViewPr>
  <p:slideViewPr>
    <p:cSldViewPr>
      <p:cViewPr varScale="1">
        <p:scale>
          <a:sx n="106" d="100"/>
          <a:sy n="106" d="100"/>
        </p:scale>
        <p:origin x="123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E06AA-2F42-4C9E-988C-08C6119A5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2F2B5-605C-4748-AB19-092E73919C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2F2B5-605C-4748-AB19-092E73919C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2F2B5-605C-4748-AB19-092E73919C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3648" y="1196752"/>
            <a:ext cx="7406640" cy="1472184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九</a:t>
            </a:r>
            <a:r>
              <a:rPr lang="zh-CN" altLang="en-US" dirty="0" smtClean="0"/>
              <a:t> 简单的</a:t>
            </a:r>
            <a:r>
              <a:rPr lang="en-US" altLang="zh-CN" dirty="0" smtClean="0"/>
              <a:t>PL\</a:t>
            </a:r>
            <a:r>
              <a:rPr lang="en-US" altLang="zh-CN" dirty="0" err="1" smtClean="0"/>
              <a:t>pgSQL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/>
              <a:t>2</a:t>
            </a:r>
            <a:r>
              <a:rPr lang="en-US" altLang="zh-CN" dirty="0" smtClean="0"/>
              <a:t>  </a:t>
            </a:r>
            <a:r>
              <a:rPr lang="zh-CN" altLang="en-US" dirty="0" smtClean="0"/>
              <a:t>加法函数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create or replace function </a:t>
            </a:r>
            <a:r>
              <a:rPr lang="en-US" altLang="zh-CN" dirty="0" smtClean="0"/>
              <a:t>add(</a:t>
            </a:r>
            <a:r>
              <a:rPr lang="en-US" altLang="zh-CN" dirty="0" err="1" smtClean="0"/>
              <a:t>int,int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returns </a:t>
            </a:r>
            <a:r>
              <a:rPr lang="en-US" altLang="zh-CN" dirty="0" err="1"/>
              <a:t>int</a:t>
            </a:r>
            <a:endParaRPr lang="en-US" altLang="zh-CN" dirty="0"/>
          </a:p>
          <a:p>
            <a:r>
              <a:rPr lang="en-US" altLang="zh-CN" dirty="0"/>
              <a:t>as</a:t>
            </a:r>
            <a:endParaRPr lang="en-US" altLang="zh-CN" dirty="0"/>
          </a:p>
          <a:p>
            <a:r>
              <a:rPr lang="en-US" altLang="zh-CN" dirty="0"/>
              <a:t>$$</a:t>
            </a:r>
            <a:endParaRPr lang="en-US" altLang="zh-CN" dirty="0"/>
          </a:p>
          <a:p>
            <a:r>
              <a:rPr lang="en-US" altLang="zh-CN" dirty="0"/>
              <a:t>declare he </a:t>
            </a:r>
            <a:r>
              <a:rPr lang="en-US" altLang="zh-CN" dirty="0" err="1"/>
              <a:t>int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begin</a:t>
            </a:r>
            <a:endParaRPr lang="en-US" altLang="zh-CN" dirty="0"/>
          </a:p>
          <a:p>
            <a:r>
              <a:rPr lang="en-US" altLang="zh-CN" dirty="0"/>
              <a:t>	select $1+$2 into he;</a:t>
            </a:r>
            <a:endParaRPr lang="en-US" altLang="zh-CN" dirty="0"/>
          </a:p>
          <a:p>
            <a:r>
              <a:rPr lang="en-US" altLang="zh-CN" dirty="0"/>
              <a:t>	return he;</a:t>
            </a:r>
            <a:endParaRPr lang="en-US" altLang="zh-CN" dirty="0"/>
          </a:p>
          <a:p>
            <a:r>
              <a:rPr lang="en-US" altLang="zh-CN" dirty="0"/>
              <a:t>end;</a:t>
            </a:r>
            <a:endParaRPr lang="en-US" altLang="zh-CN" dirty="0"/>
          </a:p>
          <a:p>
            <a:r>
              <a:rPr lang="en-US" altLang="zh-CN" dirty="0"/>
              <a:t>$$</a:t>
            </a:r>
            <a:endParaRPr lang="en-US" altLang="zh-CN" dirty="0"/>
          </a:p>
          <a:p>
            <a:r>
              <a:rPr lang="en-US" altLang="zh-CN" dirty="0"/>
              <a:t>language </a:t>
            </a:r>
            <a:r>
              <a:rPr lang="en-US" altLang="zh-CN" dirty="0" err="1"/>
              <a:t>plpgsql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/>
              <a:t>3</a:t>
            </a:r>
            <a:r>
              <a:rPr lang="zh-CN" altLang="en-US" dirty="0" smtClean="0"/>
              <a:t> 账户</a:t>
            </a:r>
            <a:r>
              <a:rPr lang="en-US" altLang="zh-CN" dirty="0" smtClean="0"/>
              <a:t>A</a:t>
            </a:r>
            <a:r>
              <a:rPr lang="zh-CN" altLang="en-US" dirty="0"/>
              <a:t>转账</a:t>
            </a:r>
            <a:r>
              <a:rPr lang="zh-CN" altLang="en-US" dirty="0" smtClean="0"/>
              <a:t>给账户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分析：</a:t>
            </a:r>
            <a:endParaRPr lang="en-US" altLang="zh-CN" dirty="0" smtClean="0"/>
          </a:p>
          <a:p>
            <a:r>
              <a:rPr lang="zh-CN" altLang="en-US" dirty="0" smtClean="0"/>
              <a:t>账户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是否存在</a:t>
            </a:r>
            <a:r>
              <a:rPr lang="en-US" altLang="zh-CN" dirty="0" smtClean="0"/>
              <a:t>………….</a:t>
            </a:r>
            <a:r>
              <a:rPr lang="zh-CN" altLang="en-US" dirty="0" smtClean="0"/>
              <a:t>账户</a:t>
            </a:r>
            <a:r>
              <a:rPr lang="en-US" altLang="zh-CN" dirty="0" smtClean="0"/>
              <a:t>A</a:t>
            </a:r>
            <a:r>
              <a:rPr lang="zh-CN" altLang="en-US" dirty="0" smtClean="0"/>
              <a:t>不存在</a:t>
            </a:r>
            <a:endParaRPr lang="en-US" altLang="zh-CN" dirty="0" smtClean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的余额够不够</a:t>
            </a:r>
            <a:r>
              <a:rPr lang="en-US" altLang="zh-CN" dirty="0" smtClean="0"/>
              <a:t>………….</a:t>
            </a:r>
            <a:r>
              <a:rPr lang="zh-CN" altLang="en-US" dirty="0" smtClean="0"/>
              <a:t>钱不够</a:t>
            </a:r>
            <a:endParaRPr lang="en-US" altLang="zh-CN" dirty="0" smtClean="0"/>
          </a:p>
          <a:p>
            <a:r>
              <a:rPr lang="zh-CN" altLang="en-US" dirty="0" smtClean="0"/>
              <a:t>账户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是否存在</a:t>
            </a:r>
            <a:r>
              <a:rPr lang="en-US" altLang="zh-CN" dirty="0" smtClean="0"/>
              <a:t>………….</a:t>
            </a:r>
            <a:r>
              <a:rPr lang="zh-CN" altLang="en-US" dirty="0" smtClean="0"/>
              <a:t>账户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不存在</a:t>
            </a:r>
            <a:endParaRPr lang="en-US" altLang="zh-CN" dirty="0" smtClean="0"/>
          </a:p>
          <a:p>
            <a:r>
              <a:rPr lang="en-US" altLang="zh-CN" dirty="0" smtClean="0"/>
              <a:t>…………………………...</a:t>
            </a:r>
            <a:r>
              <a:rPr lang="zh-CN" altLang="en-US" dirty="0" smtClean="0"/>
              <a:t>转账成功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输入：</a:t>
            </a:r>
            <a:r>
              <a:rPr lang="en-US" altLang="zh-CN" dirty="0" smtClean="0"/>
              <a:t>payer text, receiver text, amount </a:t>
            </a:r>
            <a:r>
              <a:rPr lang="en-US" altLang="zh-CN" dirty="0" err="1" smtClean="0"/>
              <a:t>int</a:t>
            </a:r>
            <a:endParaRPr lang="en-US" altLang="zh-CN" dirty="0" smtClean="0"/>
          </a:p>
          <a:p>
            <a:r>
              <a:rPr lang="zh-CN" altLang="en-US" dirty="0" smtClean="0"/>
              <a:t>函数：</a:t>
            </a:r>
            <a:r>
              <a:rPr lang="en-US" altLang="zh-CN" dirty="0" smtClean="0"/>
              <a:t>transfer(payer </a:t>
            </a:r>
            <a:r>
              <a:rPr lang="en-US" altLang="zh-CN" dirty="0" err="1" smtClean="0"/>
              <a:t>text,receiver</a:t>
            </a:r>
            <a:r>
              <a:rPr lang="en-US" altLang="zh-CN" dirty="0" smtClean="0"/>
              <a:t> text, amount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返回类型：</a:t>
            </a:r>
            <a:r>
              <a:rPr lang="en-US" altLang="zh-CN" dirty="0" smtClean="0"/>
              <a:t>returns text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-12382"/>
            <a:ext cx="7498080" cy="658336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 smtClean="0"/>
              <a:t>Create or replace </a:t>
            </a:r>
            <a:r>
              <a:rPr lang="en-US" altLang="zh-CN" dirty="0"/>
              <a:t>function transfer(payer </a:t>
            </a:r>
            <a:r>
              <a:rPr lang="en-US" altLang="zh-CN" dirty="0" err="1"/>
              <a:t>text,receiver</a:t>
            </a:r>
            <a:r>
              <a:rPr lang="en-US" altLang="zh-CN" dirty="0"/>
              <a:t> text, amount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returns text</a:t>
            </a:r>
            <a:endParaRPr lang="en-US" altLang="zh-CN" dirty="0"/>
          </a:p>
          <a:p>
            <a:r>
              <a:rPr lang="en-US" altLang="zh-CN" dirty="0"/>
              <a:t>as</a:t>
            </a:r>
            <a:endParaRPr lang="en-US" altLang="zh-CN" dirty="0"/>
          </a:p>
          <a:p>
            <a:r>
              <a:rPr lang="en-US" altLang="zh-CN" dirty="0"/>
              <a:t>$$</a:t>
            </a:r>
            <a:endParaRPr lang="en-US" altLang="zh-CN" dirty="0"/>
          </a:p>
          <a:p>
            <a:r>
              <a:rPr lang="en-US" altLang="zh-CN" dirty="0"/>
              <a:t>declare money </a:t>
            </a:r>
            <a:r>
              <a:rPr lang="en-US" altLang="zh-CN" dirty="0" err="1"/>
              <a:t>int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 smtClean="0"/>
              <a:t>begin</a:t>
            </a:r>
            <a:endParaRPr lang="en-US" altLang="zh-CN" dirty="0" smtClean="0"/>
          </a:p>
          <a:p>
            <a:r>
              <a:rPr lang="en-US" altLang="zh-CN" dirty="0" smtClean="0"/>
              <a:t>select balance into money from accounts where owner=payer;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not found then</a:t>
            </a:r>
            <a:endParaRPr lang="en-US" altLang="zh-CN" dirty="0"/>
          </a:p>
          <a:p>
            <a:r>
              <a:rPr lang="en-US" altLang="zh-CN" dirty="0"/>
              <a:t>	return '</a:t>
            </a:r>
            <a:r>
              <a:rPr lang="zh-CN" altLang="en-US" dirty="0"/>
              <a:t>付款人不存在</a:t>
            </a:r>
            <a:r>
              <a:rPr lang="en-US" altLang="zh-CN" dirty="0"/>
              <a:t>';</a:t>
            </a:r>
            <a:endParaRPr lang="en-US" altLang="zh-CN" dirty="0"/>
          </a:p>
          <a:p>
            <a:r>
              <a:rPr lang="en-US" altLang="zh-CN" dirty="0"/>
              <a:t>end if;</a:t>
            </a:r>
            <a:endParaRPr lang="en-US" altLang="zh-CN" dirty="0"/>
          </a:p>
          <a:p>
            <a:r>
              <a:rPr lang="en-US" altLang="zh-CN" dirty="0"/>
              <a:t>if money&lt;amount then</a:t>
            </a:r>
            <a:endParaRPr lang="en-US" altLang="zh-CN" dirty="0"/>
          </a:p>
          <a:p>
            <a:r>
              <a:rPr lang="en-US" altLang="zh-CN" dirty="0"/>
              <a:t>	return '</a:t>
            </a:r>
            <a:r>
              <a:rPr lang="zh-CN" altLang="en-US" dirty="0"/>
              <a:t>钱不够</a:t>
            </a:r>
            <a:r>
              <a:rPr lang="en-US" altLang="zh-CN" dirty="0"/>
              <a:t>';</a:t>
            </a:r>
            <a:endParaRPr lang="en-US" altLang="zh-CN" dirty="0"/>
          </a:p>
          <a:p>
            <a:r>
              <a:rPr lang="en-US" altLang="zh-CN" dirty="0"/>
              <a:t>end if;</a:t>
            </a:r>
            <a:endParaRPr lang="en-US" altLang="zh-CN" dirty="0"/>
          </a:p>
          <a:p>
            <a:r>
              <a:rPr lang="en-US" altLang="zh-CN" dirty="0"/>
              <a:t>update accounts set balance=</a:t>
            </a:r>
            <a:r>
              <a:rPr lang="en-US" altLang="zh-CN" dirty="0" err="1"/>
              <a:t>balance+amount</a:t>
            </a:r>
            <a:r>
              <a:rPr lang="en-US" altLang="zh-CN" dirty="0"/>
              <a:t> where owner=receiver;</a:t>
            </a:r>
            <a:endParaRPr lang="en-US" altLang="zh-CN" dirty="0"/>
          </a:p>
          <a:p>
            <a:r>
              <a:rPr lang="en-US" altLang="zh-CN" dirty="0"/>
              <a:t>if not found then</a:t>
            </a:r>
            <a:endParaRPr lang="en-US" altLang="zh-CN" dirty="0"/>
          </a:p>
          <a:p>
            <a:r>
              <a:rPr lang="en-US" altLang="zh-CN" dirty="0"/>
              <a:t>	return '</a:t>
            </a:r>
            <a:r>
              <a:rPr lang="zh-CN" altLang="en-US" dirty="0"/>
              <a:t>收款人不存在</a:t>
            </a:r>
            <a:r>
              <a:rPr lang="en-US" altLang="zh-CN" dirty="0"/>
              <a:t>';</a:t>
            </a:r>
            <a:endParaRPr lang="en-US" altLang="zh-CN" dirty="0"/>
          </a:p>
          <a:p>
            <a:r>
              <a:rPr lang="en-US" altLang="zh-CN" dirty="0"/>
              <a:t>end if;</a:t>
            </a:r>
            <a:endParaRPr lang="en-US" altLang="zh-CN" dirty="0"/>
          </a:p>
          <a:p>
            <a:r>
              <a:rPr lang="en-US" altLang="zh-CN" dirty="0"/>
              <a:t>update accounts set balance=balance-amount where owner=payer;</a:t>
            </a:r>
            <a:endParaRPr lang="en-US" altLang="zh-CN" dirty="0"/>
          </a:p>
          <a:p>
            <a:r>
              <a:rPr lang="en-US" altLang="zh-CN" dirty="0"/>
              <a:t>return '</a:t>
            </a:r>
            <a:r>
              <a:rPr lang="zh-CN" altLang="en-US" dirty="0"/>
              <a:t>转账成功</a:t>
            </a:r>
            <a:r>
              <a:rPr lang="en-US" altLang="zh-CN" dirty="0"/>
              <a:t>';</a:t>
            </a:r>
            <a:endParaRPr lang="en-US" altLang="zh-CN" dirty="0"/>
          </a:p>
          <a:p>
            <a:r>
              <a:rPr lang="en-US" altLang="zh-CN" dirty="0"/>
              <a:t>end;</a:t>
            </a:r>
            <a:endParaRPr lang="en-US" altLang="zh-CN" dirty="0"/>
          </a:p>
          <a:p>
            <a:r>
              <a:rPr lang="en-US" altLang="zh-CN" dirty="0"/>
              <a:t>$$</a:t>
            </a:r>
            <a:endParaRPr lang="en-US" altLang="zh-CN" dirty="0"/>
          </a:p>
          <a:p>
            <a:r>
              <a:rPr lang="en-US" altLang="zh-CN" dirty="0"/>
              <a:t>language </a:t>
            </a:r>
            <a:r>
              <a:rPr lang="en-US" altLang="zh-CN" dirty="0" err="1"/>
              <a:t>plpgsql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63688" y="1988840"/>
            <a:ext cx="6048672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63688" y="4149080"/>
            <a:ext cx="6696744" cy="18002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1412776"/>
            <a:ext cx="1872208" cy="2880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PL\</a:t>
            </a:r>
            <a:r>
              <a:rPr lang="en-US" altLang="zh-CN" dirty="0" err="1" smtClean="0"/>
              <a:t>pgSQL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PL</a:t>
            </a:r>
            <a:r>
              <a:rPr lang="zh-CN" altLang="en-US" dirty="0" smtClean="0"/>
              <a:t>是</a:t>
            </a:r>
            <a:r>
              <a:rPr lang="en-US" altLang="zh-CN" dirty="0" smtClean="0"/>
              <a:t>programming language</a:t>
            </a:r>
            <a:r>
              <a:rPr lang="zh-CN" altLang="en-US" dirty="0" smtClean="0"/>
              <a:t>的简称，即</a:t>
            </a:r>
            <a:r>
              <a:rPr lang="zh-CN" altLang="en-US" b="1" dirty="0" smtClean="0"/>
              <a:t>程序设计语言</a:t>
            </a:r>
            <a:r>
              <a:rPr lang="zh-CN" altLang="en-US" dirty="0" smtClean="0"/>
              <a:t>。</a:t>
            </a:r>
            <a:r>
              <a:rPr lang="en-US" altLang="zh-CN" dirty="0" smtClean="0"/>
              <a:t>PL</a:t>
            </a:r>
            <a:r>
              <a:rPr lang="zh-CN" altLang="en-US" dirty="0" smtClean="0"/>
              <a:t>仅仅是诸多可用于服务器开发语言中的一种。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sz="4400" b="1" dirty="0" err="1" smtClean="0"/>
              <a:t>pgSQL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postgresql</a:t>
            </a:r>
            <a:r>
              <a:rPr lang="zh-CN" altLang="en-US" dirty="0" smtClean="0"/>
              <a:t>的缩写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与基础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：前几节课的内容（</a:t>
            </a:r>
            <a:r>
              <a:rPr lang="en-US" altLang="zh-CN" dirty="0" smtClean="0"/>
              <a:t>create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select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PL\</a:t>
            </a:r>
            <a:r>
              <a:rPr lang="en-US" altLang="zh-CN" dirty="0" err="1" smtClean="0"/>
              <a:t>pgSQL</a:t>
            </a:r>
            <a:r>
              <a:rPr lang="zh-CN" altLang="en-US" dirty="0" smtClean="0"/>
              <a:t>除了基础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语句，还包含了</a:t>
            </a:r>
            <a:r>
              <a:rPr lang="zh-CN" altLang="en-US" sz="4400" b="1" dirty="0" smtClean="0"/>
              <a:t>程序化</a:t>
            </a:r>
            <a:r>
              <a:rPr lang="zh-CN" altLang="en-US" dirty="0" smtClean="0"/>
              <a:t>的元素，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比如在</a:t>
            </a:r>
            <a:r>
              <a:rPr lang="en-US" altLang="zh-CN" dirty="0" smtClean="0"/>
              <a:t>PL\</a:t>
            </a:r>
            <a:r>
              <a:rPr lang="en-US" altLang="zh-CN" dirty="0" err="1" smtClean="0"/>
              <a:t>pgSQL</a:t>
            </a:r>
            <a:r>
              <a:rPr lang="zh-CN" altLang="en-US" dirty="0" smtClean="0"/>
              <a:t>中可以使用</a:t>
            </a:r>
            <a:r>
              <a:rPr lang="en-US" altLang="zh-CN" dirty="0" smtClean="0"/>
              <a:t>if/then/else</a:t>
            </a:r>
            <a:r>
              <a:rPr lang="zh-CN" altLang="en-US" dirty="0" smtClean="0"/>
              <a:t>语句和循环功能。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可以轻松地执行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语句，甚至对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语句的结果进行循环操作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800" b="1" dirty="0" smtClean="0"/>
              <a:t>c</a:t>
            </a:r>
            <a:r>
              <a:rPr lang="en-US" altLang="zh-CN" sz="3800" b="1" dirty="0" smtClean="0"/>
              <a:t>reate or replace function</a:t>
            </a:r>
            <a:endParaRPr lang="en-US" altLang="zh-CN" sz="3800" b="1" dirty="0" smtClean="0"/>
          </a:p>
          <a:p>
            <a:r>
              <a:rPr lang="en-US" altLang="zh-CN" dirty="0" smtClean="0"/>
              <a:t> example(id varchar, </a:t>
            </a:r>
            <a:r>
              <a:rPr lang="en-US" altLang="zh-CN" smtClean="0"/>
              <a:t>name  varchar)</a:t>
            </a:r>
            <a:endParaRPr lang="en-US" altLang="zh-CN" dirty="0"/>
          </a:p>
          <a:p>
            <a:r>
              <a:rPr lang="en-US" altLang="zh-CN" dirty="0"/>
              <a:t> returns </a:t>
            </a:r>
            <a:r>
              <a:rPr lang="en-US" altLang="zh-CN" dirty="0" smtClean="0"/>
              <a:t>varchar</a:t>
            </a:r>
            <a:endParaRPr lang="en-US" altLang="zh-CN" dirty="0" smtClean="0"/>
          </a:p>
          <a:p>
            <a:r>
              <a:rPr lang="en-US" altLang="zh-CN" b="1" dirty="0" smtClean="0"/>
              <a:t> </a:t>
            </a:r>
            <a:r>
              <a:rPr lang="en-US" altLang="zh-CN" sz="4200" b="1" dirty="0" smtClean="0"/>
              <a:t>as</a:t>
            </a:r>
            <a:endParaRPr lang="en-US" altLang="zh-CN" sz="4200" b="1" dirty="0" smtClean="0"/>
          </a:p>
          <a:p>
            <a:r>
              <a:rPr lang="en-US" altLang="zh-CN" dirty="0" smtClean="0"/>
              <a:t> </a:t>
            </a:r>
            <a:r>
              <a:rPr lang="en-US" altLang="zh-CN" sz="3800" b="1" dirty="0"/>
              <a:t>$$</a:t>
            </a:r>
            <a:endParaRPr lang="en-US" altLang="zh-CN" sz="3800" b="1" dirty="0"/>
          </a:p>
          <a:p>
            <a:r>
              <a:rPr lang="en-US" altLang="zh-CN" sz="3800" b="1" dirty="0"/>
              <a:t> begin</a:t>
            </a:r>
            <a:endParaRPr lang="en-US" altLang="zh-CN" sz="3800" b="1" dirty="0"/>
          </a:p>
          <a:p>
            <a:r>
              <a:rPr lang="en-US" altLang="zh-CN" dirty="0"/>
              <a:t>	</a:t>
            </a:r>
            <a:r>
              <a:rPr lang="zh-CN" altLang="en-US" dirty="0" smtClean="0"/>
              <a:t>函数程序编辑处</a:t>
            </a:r>
            <a:r>
              <a:rPr lang="en-US" altLang="zh-CN" dirty="0" smtClean="0"/>
              <a:t>....</a:t>
            </a:r>
            <a:endParaRPr lang="en-US" altLang="zh-CN" dirty="0" smtClean="0"/>
          </a:p>
          <a:p>
            <a:r>
              <a:rPr lang="en-US" altLang="zh-CN" sz="3300" b="1" dirty="0" smtClean="0"/>
              <a:t> end;</a:t>
            </a:r>
            <a:endParaRPr lang="en-US" altLang="zh-CN" sz="3300" b="1" dirty="0"/>
          </a:p>
          <a:p>
            <a:r>
              <a:rPr lang="en-US" altLang="zh-CN" sz="3300" b="1" dirty="0"/>
              <a:t> $$</a:t>
            </a:r>
            <a:endParaRPr lang="en-US" altLang="zh-CN" sz="3300" b="1" dirty="0"/>
          </a:p>
          <a:p>
            <a:r>
              <a:rPr lang="en-US" altLang="zh-CN" sz="3300" b="1" dirty="0"/>
              <a:t>language </a:t>
            </a:r>
            <a:r>
              <a:rPr lang="en-US" altLang="zh-CN" sz="3300" b="1" dirty="0" err="1"/>
              <a:t>plpgsql</a:t>
            </a:r>
            <a:r>
              <a:rPr lang="en-US" altLang="zh-CN" sz="3300" b="1" dirty="0" smtClean="0"/>
              <a:t>;</a:t>
            </a:r>
            <a:endParaRPr lang="en-US" altLang="zh-CN" sz="3300" b="1" dirty="0"/>
          </a:p>
        </p:txBody>
      </p:sp>
      <p:sp>
        <p:nvSpPr>
          <p:cNvPr id="4" name="流程图: 可选过程 3"/>
          <p:cNvSpPr/>
          <p:nvPr/>
        </p:nvSpPr>
        <p:spPr>
          <a:xfrm>
            <a:off x="1835696" y="1916832"/>
            <a:ext cx="5040560" cy="329878"/>
          </a:xfrm>
          <a:prstGeom prst="flowChartAlternate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1835696" y="2339752"/>
            <a:ext cx="2448272" cy="297160"/>
          </a:xfrm>
          <a:prstGeom prst="flowChartAlternate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020272" y="2452328"/>
            <a:ext cx="2016224" cy="3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</a:t>
            </a:r>
            <a:r>
              <a:rPr lang="zh-CN" altLang="en-US" dirty="0" smtClean="0"/>
              <a:t>函数返回值类型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828800" y="5908675"/>
            <a:ext cx="6134100" cy="793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调用函数：</a:t>
            </a:r>
            <a:endParaRPr lang="en-US" altLang="zh-CN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select</a:t>
            </a:r>
            <a:r>
              <a:rPr lang="en-US" altLang="zh-CN" dirty="0" smtClean="0"/>
              <a:t> example('2014001','xiaoming');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835696" y="2821496"/>
            <a:ext cx="4320480" cy="2551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11280" y="5373216"/>
            <a:ext cx="2016224" cy="3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20272" y="1859087"/>
            <a:ext cx="1378408" cy="445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</a:t>
            </a:r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14" name="流程图: 过程 13"/>
          <p:cNvSpPr/>
          <p:nvPr/>
        </p:nvSpPr>
        <p:spPr>
          <a:xfrm>
            <a:off x="7021582" y="3717330"/>
            <a:ext cx="1440160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 </a:t>
            </a:r>
            <a:r>
              <a:rPr lang="zh-CN" altLang="en-US" dirty="0" smtClean="0"/>
              <a:t>主体部分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为什么在服务器中进行程序设计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从一个简单的例子开始</a:t>
            </a:r>
            <a:endParaRPr lang="en-US" altLang="zh-CN" dirty="0" smtClean="0"/>
          </a:p>
          <a:p>
            <a:r>
              <a:rPr lang="zh-CN" altLang="en-US" dirty="0" smtClean="0"/>
              <a:t>需要实现：从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的账户转移</a:t>
            </a:r>
            <a:r>
              <a:rPr lang="en-US" altLang="zh-CN" dirty="0" smtClean="0"/>
              <a:t>14</a:t>
            </a:r>
            <a:r>
              <a:rPr lang="zh-CN" altLang="en-US" dirty="0" smtClean="0"/>
              <a:t>美元到</a:t>
            </a:r>
            <a:r>
              <a:rPr lang="en-US" altLang="zh-CN" dirty="0" smtClean="0"/>
              <a:t>Mary</a:t>
            </a:r>
            <a:r>
              <a:rPr lang="zh-CN" altLang="en-US" dirty="0" smtClean="0"/>
              <a:t>的账户</a:t>
            </a:r>
            <a:endParaRPr lang="en-US" altLang="zh-CN" dirty="0" smtClean="0"/>
          </a:p>
          <a:p>
            <a:r>
              <a:rPr lang="zh-CN" altLang="en-US" dirty="0" smtClean="0"/>
              <a:t>简单的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但是，你要确保有</a:t>
            </a:r>
            <a:r>
              <a:rPr lang="en-US" altLang="zh-CN" dirty="0" smtClean="0"/>
              <a:t>Bob</a:t>
            </a:r>
            <a:r>
              <a:rPr lang="zh-CN" altLang="en-US" dirty="0" smtClean="0"/>
              <a:t>的账户，而且有足够的余额，还要确认有</a:t>
            </a:r>
            <a:r>
              <a:rPr lang="en-US" altLang="zh-CN" dirty="0" smtClean="0"/>
              <a:t>Mary</a:t>
            </a:r>
            <a:r>
              <a:rPr lang="zh-CN" altLang="en-US" dirty="0" smtClean="0"/>
              <a:t>的账户。</a:t>
            </a:r>
            <a:endParaRPr lang="en-US" altLang="zh-CN" dirty="0" smtClean="0"/>
          </a:p>
          <a:p>
            <a:r>
              <a:rPr lang="zh-CN" altLang="en-US" dirty="0"/>
              <a:t>都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语句来确认，很麻烦！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程序设计的方法就可以使得这些工作更加容易管理、更加安全和更加强健。</a:t>
            </a:r>
            <a:endParaRPr lang="en-US" altLang="zh-CN" dirty="0" smtClean="0"/>
          </a:p>
          <a:p>
            <a:r>
              <a:rPr lang="zh-CN" altLang="en-US" dirty="0" smtClean="0"/>
              <a:t>可以把计算、核对和数据操作全部放在一个用户定义的函数</a:t>
            </a:r>
            <a:r>
              <a:rPr lang="en-US" altLang="zh-CN" dirty="0" smtClean="0"/>
              <a:t>UDF</a:t>
            </a:r>
            <a:r>
              <a:rPr lang="zh-CN" altLang="en-US" dirty="0" smtClean="0"/>
              <a:t>里面。</a:t>
            </a:r>
            <a:endParaRPr lang="en-US" altLang="zh-CN" dirty="0" smtClean="0"/>
          </a:p>
          <a:p>
            <a:r>
              <a:rPr lang="zh-CN" altLang="en-US" dirty="0" smtClean="0"/>
              <a:t>用户直接调用函数即可。</a:t>
            </a:r>
            <a:endParaRPr lang="en-US" altLang="zh-CN" dirty="0" smtClean="0"/>
          </a:p>
          <a:p>
            <a:r>
              <a:rPr lang="zh-CN" altLang="en-US" dirty="0" smtClean="0"/>
              <a:t>性能</a:t>
            </a:r>
            <a:endParaRPr lang="en-US" altLang="zh-CN" dirty="0" smtClean="0"/>
          </a:p>
          <a:p>
            <a:r>
              <a:rPr lang="zh-CN" altLang="en-US" dirty="0" smtClean="0"/>
              <a:t>易于维护</a:t>
            </a:r>
            <a:endParaRPr lang="en-US" altLang="zh-CN" dirty="0" smtClean="0"/>
          </a:p>
          <a:p>
            <a:r>
              <a:rPr lang="zh-CN" altLang="en-US" dirty="0" smtClean="0"/>
              <a:t>保证安全的简单方法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程序的基本结构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800" b="1" dirty="0"/>
              <a:t>create </a:t>
            </a:r>
            <a:r>
              <a:rPr lang="en-US" altLang="zh-CN" sz="3800" b="1" dirty="0" smtClean="0"/>
              <a:t>function</a:t>
            </a:r>
            <a:endParaRPr lang="en-US" altLang="zh-CN" sz="3800" b="1" dirty="0" smtClean="0"/>
          </a:p>
          <a:p>
            <a:r>
              <a:rPr lang="en-US" altLang="zh-CN" dirty="0" smtClean="0"/>
              <a:t> example(id varchar, name  varchar)</a:t>
            </a:r>
            <a:endParaRPr lang="en-US" altLang="zh-CN" dirty="0"/>
          </a:p>
          <a:p>
            <a:r>
              <a:rPr lang="en-US" altLang="zh-CN" dirty="0"/>
              <a:t> returns </a:t>
            </a:r>
            <a:r>
              <a:rPr lang="en-US" altLang="zh-CN" dirty="0" smtClean="0"/>
              <a:t>varchar</a:t>
            </a:r>
            <a:endParaRPr lang="en-US" altLang="zh-CN" dirty="0" smtClean="0"/>
          </a:p>
          <a:p>
            <a:r>
              <a:rPr lang="en-US" altLang="zh-CN" b="1" dirty="0" smtClean="0"/>
              <a:t> </a:t>
            </a:r>
            <a:r>
              <a:rPr lang="en-US" altLang="zh-CN" sz="4200" b="1" dirty="0" smtClean="0"/>
              <a:t>as</a:t>
            </a:r>
            <a:endParaRPr lang="en-US" altLang="zh-CN" sz="4200" b="1" dirty="0" smtClean="0"/>
          </a:p>
          <a:p>
            <a:r>
              <a:rPr lang="en-US" altLang="zh-CN" dirty="0" smtClean="0"/>
              <a:t> </a:t>
            </a:r>
            <a:r>
              <a:rPr lang="en-US" altLang="zh-CN" sz="3800" b="1" dirty="0" smtClean="0"/>
              <a:t>$$    ……..</a:t>
            </a:r>
            <a:endParaRPr lang="en-US" altLang="zh-CN" sz="3800" b="1" dirty="0"/>
          </a:p>
          <a:p>
            <a:r>
              <a:rPr lang="en-US" altLang="zh-CN" sz="3800" b="1" dirty="0"/>
              <a:t> begin</a:t>
            </a:r>
            <a:endParaRPr lang="en-US" altLang="zh-CN" sz="3800" b="1" dirty="0"/>
          </a:p>
          <a:p>
            <a:r>
              <a:rPr lang="en-US" altLang="zh-CN" dirty="0"/>
              <a:t>	</a:t>
            </a:r>
            <a:r>
              <a:rPr lang="en-US" altLang="zh-CN" dirty="0" smtClean="0"/>
              <a:t>……….</a:t>
            </a:r>
            <a:endParaRPr lang="en-US" altLang="zh-CN" dirty="0" smtClean="0"/>
          </a:p>
          <a:p>
            <a:r>
              <a:rPr lang="en-US" altLang="zh-CN" sz="3300" b="1" dirty="0" smtClean="0"/>
              <a:t> end;</a:t>
            </a:r>
            <a:endParaRPr lang="en-US" altLang="zh-CN" sz="3300" b="1" dirty="0"/>
          </a:p>
          <a:p>
            <a:r>
              <a:rPr lang="en-US" altLang="zh-CN" sz="3300" b="1" dirty="0"/>
              <a:t> $$</a:t>
            </a:r>
            <a:endParaRPr lang="en-US" altLang="zh-CN" sz="3300" b="1" dirty="0"/>
          </a:p>
          <a:p>
            <a:r>
              <a:rPr lang="en-US" altLang="zh-CN" sz="3300" b="1" dirty="0"/>
              <a:t>language </a:t>
            </a:r>
            <a:r>
              <a:rPr lang="en-US" altLang="zh-CN" sz="3300" b="1" dirty="0" err="1"/>
              <a:t>plpgsql</a:t>
            </a:r>
            <a:r>
              <a:rPr lang="en-US" altLang="zh-CN" sz="3300" b="1" dirty="0" smtClean="0"/>
              <a:t>;</a:t>
            </a:r>
            <a:endParaRPr lang="en-US" altLang="zh-CN" sz="3300" b="1" dirty="0"/>
          </a:p>
        </p:txBody>
      </p:sp>
      <p:sp>
        <p:nvSpPr>
          <p:cNvPr id="4" name="流程图: 可选过程 3"/>
          <p:cNvSpPr/>
          <p:nvPr/>
        </p:nvSpPr>
        <p:spPr>
          <a:xfrm>
            <a:off x="1835696" y="1916832"/>
            <a:ext cx="5040560" cy="329878"/>
          </a:xfrm>
          <a:prstGeom prst="flowChartAlternate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1835696" y="2339752"/>
            <a:ext cx="2448272" cy="297160"/>
          </a:xfrm>
          <a:prstGeom prst="flowChartAlternate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020272" y="2452328"/>
            <a:ext cx="2016224" cy="3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</a:t>
            </a:r>
            <a:r>
              <a:rPr lang="zh-CN" altLang="en-US" dirty="0" smtClean="0"/>
              <a:t>函数返回值类型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900555" y="5877560"/>
            <a:ext cx="5716270" cy="824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调用函数：</a:t>
            </a:r>
            <a:endParaRPr lang="en-US" altLang="zh-CN" dirty="0" smtClean="0"/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select</a:t>
            </a:r>
            <a:r>
              <a:rPr lang="en-US" altLang="zh-CN" dirty="0" smtClean="0"/>
              <a:t> example('2014001','xiaoming');</a:t>
            </a:r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1835696" y="2821496"/>
            <a:ext cx="4320480" cy="2551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11280" y="5373216"/>
            <a:ext cx="2016224" cy="369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20272" y="1859087"/>
            <a:ext cx="1378408" cy="445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</a:t>
            </a:r>
            <a:r>
              <a:rPr lang="zh-CN" altLang="en-US" dirty="0" smtClean="0"/>
              <a:t>函数声明</a:t>
            </a:r>
            <a:endParaRPr lang="zh-CN" altLang="en-US" dirty="0"/>
          </a:p>
        </p:txBody>
      </p:sp>
      <p:sp>
        <p:nvSpPr>
          <p:cNvPr id="14" name="流程图: 过程 13"/>
          <p:cNvSpPr/>
          <p:nvPr/>
        </p:nvSpPr>
        <p:spPr>
          <a:xfrm>
            <a:off x="7021582" y="3717330"/>
            <a:ext cx="1440160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 </a:t>
            </a:r>
            <a:r>
              <a:rPr lang="zh-CN" altLang="en-US" dirty="0" smtClean="0"/>
              <a:t>主体部分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1824399" y="3573314"/>
            <a:ext cx="3679242" cy="288032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变量声明，定义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1900870" y="4097356"/>
            <a:ext cx="3602771" cy="483772"/>
          </a:xfrm>
          <a:prstGeom prst="flowChartProcess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变量定义：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declare </a:t>
            </a:r>
            <a:r>
              <a:rPr lang="en-US" altLang="zh-CN" dirty="0" smtClean="0"/>
              <a:t>money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zh-CN" altLang="en-US" dirty="0" smtClean="0"/>
              <a:t>如何把查询结果的值（单个结果）赋给变量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 </a:t>
            </a:r>
            <a:r>
              <a:rPr lang="en-US" altLang="zh-CN" dirty="0" err="1" smtClean="0"/>
              <a:t>ersalary</a:t>
            </a:r>
            <a:r>
              <a:rPr lang="en-US" altLang="zh-CN" dirty="0" smtClean="0"/>
              <a:t> from examiner where </a:t>
            </a:r>
            <a:r>
              <a:rPr lang="en-US" altLang="zh-CN" dirty="0" err="1" smtClean="0"/>
              <a:t>erid</a:t>
            </a:r>
            <a:r>
              <a:rPr lang="en-US" altLang="zh-CN" dirty="0" smtClean="0"/>
              <a:t>='2009040';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select salary </a:t>
            </a:r>
            <a:r>
              <a:rPr lang="en-US" altLang="zh-CN" b="1" dirty="0" smtClean="0">
                <a:solidFill>
                  <a:srgbClr val="FF0000"/>
                </a:solidFill>
              </a:rPr>
              <a:t>into money </a:t>
            </a:r>
            <a:r>
              <a:rPr lang="en-US" altLang="zh-CN" dirty="0" smtClean="0"/>
              <a:t>from examiner where </a:t>
            </a:r>
            <a:r>
              <a:rPr lang="en-US" altLang="zh-CN" dirty="0" err="1" smtClean="0"/>
              <a:t>erid</a:t>
            </a:r>
            <a:r>
              <a:rPr lang="en-US" altLang="zh-CN" dirty="0" smtClean="0"/>
              <a:t>='1001';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r>
              <a:rPr lang="en-US" altLang="zh-CN" dirty="0"/>
              <a:t>1</a:t>
            </a:r>
            <a:r>
              <a:rPr lang="en-US" altLang="zh-CN" dirty="0" smtClean="0"/>
              <a:t> </a:t>
            </a:r>
            <a:r>
              <a:rPr lang="zh-CN" altLang="en-US" dirty="0" smtClean="0"/>
              <a:t>取字串  函数重载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create function </a:t>
            </a:r>
            <a:r>
              <a:rPr lang="en-US" altLang="zh-CN" dirty="0" smtClean="0"/>
              <a:t>mid(</a:t>
            </a:r>
            <a:r>
              <a:rPr lang="en-US" altLang="zh-CN" dirty="0" err="1" smtClean="0"/>
              <a:t>varchar,int,int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en-US" altLang="zh-CN" dirty="0"/>
              <a:t>returns varchar</a:t>
            </a:r>
            <a:endParaRPr lang="en-US" altLang="zh-CN" dirty="0"/>
          </a:p>
          <a:p>
            <a:r>
              <a:rPr lang="en-US" altLang="zh-CN" dirty="0"/>
              <a:t>as</a:t>
            </a:r>
            <a:endParaRPr lang="en-US" altLang="zh-CN" dirty="0"/>
          </a:p>
          <a:p>
            <a:r>
              <a:rPr lang="en-US" altLang="zh-CN" dirty="0"/>
              <a:t>$$</a:t>
            </a:r>
            <a:endParaRPr lang="en-US" altLang="zh-CN" dirty="0"/>
          </a:p>
          <a:p>
            <a:r>
              <a:rPr lang="en-US" altLang="zh-CN" dirty="0"/>
              <a:t>begin</a:t>
            </a:r>
            <a:endParaRPr lang="en-US" altLang="zh-CN" dirty="0"/>
          </a:p>
          <a:p>
            <a:r>
              <a:rPr lang="en-US" altLang="zh-CN" dirty="0"/>
              <a:t>return substring($1,$2,$3);</a:t>
            </a:r>
            <a:endParaRPr lang="en-US" altLang="zh-CN" dirty="0"/>
          </a:p>
          <a:p>
            <a:r>
              <a:rPr lang="en-US" altLang="zh-CN" dirty="0"/>
              <a:t>end;</a:t>
            </a:r>
            <a:endParaRPr lang="en-US" altLang="zh-CN" dirty="0"/>
          </a:p>
          <a:p>
            <a:r>
              <a:rPr lang="en-US" altLang="zh-CN" dirty="0"/>
              <a:t>$$</a:t>
            </a:r>
            <a:endParaRPr lang="en-US" altLang="zh-CN" dirty="0"/>
          </a:p>
          <a:p>
            <a:r>
              <a:rPr lang="en-US" altLang="zh-CN" dirty="0"/>
              <a:t>language </a:t>
            </a:r>
            <a:r>
              <a:rPr lang="en-US" altLang="zh-CN" dirty="0" err="1"/>
              <a:t>plpgsql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66579" y="1375728"/>
            <a:ext cx="2304256" cy="57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</a:t>
            </a:r>
            <a:r>
              <a:rPr lang="en-US" altLang="zh-CN" dirty="0" err="1" smtClean="0"/>
              <a:t>varchar,int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56810" y="3845679"/>
            <a:ext cx="158417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($1,$2)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1918</Words>
  <Application>WPS 演示</Application>
  <PresentationFormat>全屏显示(4:3)</PresentationFormat>
  <Paragraphs>154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Wingdings 2</vt:lpstr>
      <vt:lpstr>Wingdings</vt:lpstr>
      <vt:lpstr>Verdana</vt:lpstr>
      <vt:lpstr>Gill Sans MT</vt:lpstr>
      <vt:lpstr>华文中宋</vt:lpstr>
      <vt:lpstr>微软雅黑</vt:lpstr>
      <vt:lpstr>Arial Unicode MS</vt:lpstr>
      <vt:lpstr>等线</vt:lpstr>
      <vt:lpstr>Calibri</vt:lpstr>
      <vt:lpstr>夏至</vt:lpstr>
      <vt:lpstr>实验九 简单的PL\pgSQL程序</vt:lpstr>
      <vt:lpstr>PL\pgSQL</vt:lpstr>
      <vt:lpstr>与基础sql的区别</vt:lpstr>
      <vt:lpstr>程序的基本结构</vt:lpstr>
      <vt:lpstr>为什么在服务器中进行程序设计</vt:lpstr>
      <vt:lpstr>PowerPoint 演示文稿</vt:lpstr>
      <vt:lpstr>程序的基本结构</vt:lpstr>
      <vt:lpstr>PowerPoint 演示文稿</vt:lpstr>
      <vt:lpstr>例子1 取字串  函数重载</vt:lpstr>
      <vt:lpstr>例子2  加法函数</vt:lpstr>
      <vt:lpstr>例子3 账户A转账给账户B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实验七 索引和试图</dc:title>
  <dc:creator>yaoyingting</dc:creator>
  <cp:lastModifiedBy>Administrator</cp:lastModifiedBy>
  <cp:revision>61</cp:revision>
  <dcterms:created xsi:type="dcterms:W3CDTF">2015-04-20T01:16:00Z</dcterms:created>
  <dcterms:modified xsi:type="dcterms:W3CDTF">2021-01-01T12:07:47Z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