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8848-751E-4598-B56E-66720A2CAF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B504-8347-4CB0-A6BB-FF5DE16455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8848-751E-4598-B56E-66720A2CAF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B504-8347-4CB0-A6BB-FF5DE1645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8848-751E-4598-B56E-66720A2CAF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B504-8347-4CB0-A6BB-FF5DE1645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8848-751E-4598-B56E-66720A2CAF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B504-8347-4CB0-A6BB-FF5DE1645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8848-751E-4598-B56E-66720A2CAF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B504-8347-4CB0-A6BB-FF5DE16455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8848-751E-4598-B56E-66720A2CAF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B504-8347-4CB0-A6BB-FF5DE1645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8848-751E-4598-B56E-66720A2CAF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B504-8347-4CB0-A6BB-FF5DE1645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8848-751E-4598-B56E-66720A2CAF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B504-8347-4CB0-A6BB-FF5DE1645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8848-751E-4598-B56E-66720A2CAF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B504-8347-4CB0-A6BB-FF5DE164557C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8848-751E-4598-B56E-66720A2CAF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B504-8347-4CB0-A6BB-FF5DE16455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8848-751E-4598-B56E-66720A2CAF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FB504-8347-4CB0-A6BB-FF5DE16455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735F8848-751E-4598-B56E-66720A2CAF93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03BFB504-8347-4CB0-A6BB-FF5DE164557C}" type="slidenum">
              <a:rPr lang="zh-CN" altLang="en-US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35696" y="1700808"/>
            <a:ext cx="6336704" cy="1472184"/>
          </a:xfrm>
        </p:spPr>
        <p:txBody>
          <a:bodyPr/>
          <a:lstStyle/>
          <a:p>
            <a:r>
              <a:rPr lang="zh-CN" altLang="zh-CN" b="1" dirty="0" smtClean="0"/>
              <a:t>实验</a:t>
            </a:r>
            <a:r>
              <a:rPr lang="zh-CN" altLang="en-US" b="1" dirty="0" smtClean="0"/>
              <a:t>五</a:t>
            </a:r>
            <a:r>
              <a:rPr lang="en-US" altLang="zh-CN" b="1" dirty="0" smtClean="0"/>
              <a:t>  </a:t>
            </a:r>
            <a:r>
              <a:rPr lang="zh-CN" altLang="zh-CN" b="1" dirty="0"/>
              <a:t>数据备份与还</a:t>
            </a:r>
            <a:r>
              <a:rPr lang="zh-CN" altLang="zh-CN" b="1" dirty="0" smtClean="0"/>
              <a:t>原</a:t>
            </a:r>
            <a:endParaRPr lang="zh-CN" altLang="en-US" dirty="0"/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备份方法三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pg_dumpall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49552"/>
          </a:xfrm>
        </p:spPr>
        <p:txBody>
          <a:bodyPr>
            <a:normAutofit fontScale="67500" lnSpcReduction="20000"/>
          </a:bodyPr>
          <a:lstStyle/>
          <a:p>
            <a:r>
              <a:rPr lang="zh-CN" altLang="en-US" dirty="0" smtClean="0"/>
              <a:t>脚本文件</a:t>
            </a:r>
            <a:endParaRPr lang="en-US" altLang="zh-CN" dirty="0" smtClean="0"/>
          </a:p>
          <a:p>
            <a:r>
              <a:rPr lang="zh-CN" altLang="en-US" dirty="0" smtClean="0"/>
              <a:t>通过对数据库集群里的</a:t>
            </a:r>
            <a:r>
              <a:rPr lang="zh-CN" altLang="en-US" b="1" dirty="0" smtClean="0">
                <a:solidFill>
                  <a:srgbClr val="FF0000"/>
                </a:solidFill>
              </a:rPr>
              <a:t>每个数据库</a:t>
            </a:r>
            <a:r>
              <a:rPr lang="zh-CN" altLang="en-US" dirty="0" smtClean="0"/>
              <a:t>调用</a:t>
            </a:r>
            <a:r>
              <a:rPr lang="en-US" altLang="zh-CN" dirty="0" err="1" smtClean="0"/>
              <a:t>pg_dump</a:t>
            </a:r>
            <a:r>
              <a:rPr lang="zh-CN" altLang="en-US" dirty="0" smtClean="0"/>
              <a:t>实现这个功能。</a:t>
            </a:r>
            <a:endParaRPr lang="en-US" altLang="zh-CN" dirty="0" smtClean="0"/>
          </a:p>
          <a:p>
            <a:r>
              <a:rPr lang="zh-CN" altLang="en-US" dirty="0" smtClean="0"/>
              <a:t>它还可以备份出</a:t>
            </a:r>
            <a:r>
              <a:rPr lang="zh-CN" altLang="en-US" dirty="0"/>
              <a:t>数据库用户和组角色</a:t>
            </a:r>
            <a:r>
              <a:rPr lang="zh-CN" altLang="en-US" dirty="0" smtClean="0"/>
              <a:t>，而</a:t>
            </a:r>
            <a:r>
              <a:rPr lang="en-US" altLang="zh-CN" dirty="0" err="1" smtClean="0"/>
              <a:t>pg_dump</a:t>
            </a:r>
            <a:r>
              <a:rPr lang="zh-CN" altLang="en-US" dirty="0" smtClean="0"/>
              <a:t>不保存这些对象。</a:t>
            </a:r>
            <a:endParaRPr lang="en-US" altLang="zh-CN" dirty="0" smtClean="0"/>
          </a:p>
          <a:p>
            <a:r>
              <a:rPr lang="en-US" altLang="zh-CN" dirty="0" err="1"/>
              <a:t>pg_dumpall</a:t>
            </a:r>
            <a:r>
              <a:rPr lang="zh-CN" altLang="en-US" dirty="0"/>
              <a:t>从所有数据库中读取表，所以需要以数据库</a:t>
            </a:r>
            <a:r>
              <a:rPr lang="zh-CN" altLang="en-US" b="1" dirty="0">
                <a:solidFill>
                  <a:srgbClr val="FF0000"/>
                </a:solidFill>
              </a:rPr>
              <a:t>超级用户的身份</a:t>
            </a:r>
            <a:r>
              <a:rPr lang="zh-CN" altLang="en-US" dirty="0"/>
              <a:t>连接，才能生成完整的备份。同样，用户也需要以超级用户的权限执行保存下来的脚本，才能增加用户和组，以及创建数据库。</a:t>
            </a:r>
            <a:endParaRPr lang="en-US" altLang="zh-CN" dirty="0" smtClean="0"/>
          </a:p>
          <a:p>
            <a:r>
              <a:rPr lang="zh-CN" altLang="en-US" dirty="0" smtClean="0"/>
              <a:t>首先，进入</a:t>
            </a:r>
            <a:r>
              <a:rPr lang="en-US" altLang="zh-CN" dirty="0" smtClean="0"/>
              <a:t>pg_dump</a:t>
            </a:r>
            <a:r>
              <a:rPr lang="en-US" altLang="zh-CN" dirty="0" smtClean="0"/>
              <a:t>all</a:t>
            </a:r>
            <a:r>
              <a:rPr lang="zh-CN" altLang="en-US" dirty="0" smtClean="0"/>
              <a:t>命令</a:t>
            </a:r>
            <a:r>
              <a:rPr lang="zh-CN" altLang="en-US" dirty="0" smtClean="0"/>
              <a:t>所在</a:t>
            </a:r>
            <a:r>
              <a:rPr lang="zh-CN" altLang="en-US" dirty="0" smtClean="0"/>
              <a:t>路径：</a:t>
            </a:r>
            <a:endParaRPr lang="zh-CN" altLang="en-US" dirty="0" smtClean="0"/>
          </a:p>
          <a:p>
            <a:r>
              <a:rPr lang="en-US" altLang="zh-CN" dirty="0">
                <a:sym typeface="+mn-ea"/>
              </a:rPr>
              <a:t>cd D:\</a:t>
            </a:r>
            <a:r>
              <a:rPr lang="en-US" altLang="zh-CN" dirty="0" smtClean="0">
                <a:sym typeface="+mn-ea"/>
              </a:rPr>
              <a:t>PostgreSQL\9.2\bin</a:t>
            </a:r>
            <a:endParaRPr lang="en-US" altLang="zh-CN" dirty="0" smtClean="0"/>
          </a:p>
          <a:p>
            <a:r>
              <a:rPr lang="zh-CN" altLang="en-US" dirty="0" smtClean="0"/>
              <a:t>然后：</a:t>
            </a:r>
            <a:endParaRPr lang="en-US" altLang="zh-CN" dirty="0" smtClean="0"/>
          </a:p>
          <a:p>
            <a:r>
              <a:rPr lang="en-US" altLang="zh-CN" dirty="0" err="1"/>
              <a:t>pg_dumpall</a:t>
            </a:r>
            <a:r>
              <a:rPr lang="en-US" altLang="zh-CN" dirty="0"/>
              <a:t> -U </a:t>
            </a:r>
            <a:r>
              <a:rPr lang="en-US" altLang="zh-CN" dirty="0" err="1"/>
              <a:t>postgres</a:t>
            </a:r>
            <a:r>
              <a:rPr lang="en-US" altLang="zh-CN" dirty="0"/>
              <a:t> -f d:\</a:t>
            </a:r>
            <a:r>
              <a:rPr lang="en-US" altLang="zh-CN" dirty="0" smtClean="0"/>
              <a:t>dba_backup</a:t>
            </a:r>
            <a:endParaRPr lang="en-US" altLang="zh-CN" dirty="0" smtClean="0"/>
          </a:p>
          <a:p>
            <a:r>
              <a:rPr lang="zh-CN" altLang="en-US" dirty="0" smtClean="0"/>
              <a:t>注意：要多次输入密码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还原方法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首先，</a:t>
            </a:r>
            <a:r>
              <a:rPr lang="zh-CN" altLang="en-US" dirty="0" smtClean="0">
                <a:sym typeface="+mn-ea"/>
              </a:rPr>
              <a:t>进入</a:t>
            </a:r>
            <a:r>
              <a:rPr lang="en-US" altLang="zh-CN" dirty="0" smtClean="0">
                <a:sym typeface="+mn-ea"/>
              </a:rPr>
              <a:t>pg_dumpall</a:t>
            </a:r>
            <a:r>
              <a:rPr lang="zh-CN" altLang="en-US" dirty="0" smtClean="0">
                <a:sym typeface="+mn-ea"/>
              </a:rPr>
              <a:t>命令所在路径：</a:t>
            </a:r>
            <a:endParaRPr lang="zh-CN" altLang="en-US" dirty="0" smtClean="0"/>
          </a:p>
          <a:p>
            <a:r>
              <a:rPr lang="en-US" altLang="zh-CN" dirty="0">
                <a:sym typeface="+mn-ea"/>
              </a:rPr>
              <a:t>cd D:\</a:t>
            </a:r>
            <a:r>
              <a:rPr lang="en-US" altLang="zh-CN" dirty="0" smtClean="0">
                <a:sym typeface="+mn-ea"/>
              </a:rPr>
              <a:t>PostgreSQL\9.2\bin</a:t>
            </a:r>
            <a:endParaRPr lang="en-US" altLang="zh-CN" dirty="0" smtClean="0"/>
          </a:p>
          <a:p>
            <a:r>
              <a:rPr lang="zh-CN" altLang="en-US" dirty="0" smtClean="0"/>
              <a:t>然后：</a:t>
            </a:r>
            <a:endParaRPr lang="en-US" altLang="zh-CN" dirty="0" smtClean="0"/>
          </a:p>
          <a:p>
            <a:r>
              <a:rPr lang="pl-PL" altLang="zh-CN" dirty="0"/>
              <a:t>psql -U postgres -f d:\dba_backup postgres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种备份方法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 smtClean="0"/>
              <a:t>种还原方法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数据备份方法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pgAdmin</a:t>
            </a:r>
            <a:r>
              <a:rPr lang="en-US" altLang="zh-CN" dirty="0" smtClean="0"/>
              <a:t> III </a:t>
            </a:r>
            <a:r>
              <a:rPr lang="zh-CN" altLang="en-US" dirty="0" smtClean="0"/>
              <a:t>备份单个数据库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图形界面</a:t>
            </a:r>
            <a:endParaRPr lang="en-US" altLang="zh-CN" dirty="0" smtClean="0"/>
          </a:p>
          <a:p>
            <a:pPr lvl="0">
              <a:buClr>
                <a:srgbClr val="3891A7"/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pg_dump</a:t>
            </a:r>
            <a:r>
              <a:rPr lang="zh-CN" altLang="en-US" dirty="0">
                <a:solidFill>
                  <a:prstClr val="black"/>
                </a:solidFill>
              </a:rPr>
              <a:t>工具</a:t>
            </a:r>
            <a:r>
              <a:rPr lang="zh-CN" altLang="en-US" dirty="0" smtClean="0">
                <a:solidFill>
                  <a:prstClr val="black"/>
                </a:solidFill>
              </a:rPr>
              <a:t>备份单个数据库</a:t>
            </a:r>
            <a:r>
              <a:rPr lang="zh-CN" altLang="en-US" b="1" dirty="0" smtClean="0">
                <a:solidFill>
                  <a:srgbClr val="FF0000"/>
                </a:solidFill>
              </a:rPr>
              <a:t>或者某个数据库里的某几个表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>
              <a:buClr>
                <a:srgbClr val="3891A7"/>
              </a:buClr>
            </a:pPr>
            <a:r>
              <a:rPr lang="en-US" altLang="zh-CN" dirty="0" smtClean="0">
                <a:solidFill>
                  <a:prstClr val="black"/>
                </a:solidFill>
              </a:rPr>
              <a:t>dos</a:t>
            </a:r>
            <a:r>
              <a:rPr lang="zh-CN" altLang="en-US" dirty="0" smtClean="0">
                <a:solidFill>
                  <a:prstClr val="black"/>
                </a:solidFill>
              </a:rPr>
              <a:t>窗口下，调用</a:t>
            </a:r>
            <a:r>
              <a:rPr lang="en-US" altLang="zh-CN" dirty="0" err="1" smtClean="0">
                <a:solidFill>
                  <a:prstClr val="black"/>
                </a:solidFill>
              </a:rPr>
              <a:t>pg_dump</a:t>
            </a:r>
            <a:r>
              <a:rPr lang="zh-CN" altLang="en-US" dirty="0" smtClean="0">
                <a:solidFill>
                  <a:prstClr val="black"/>
                </a:solidFill>
              </a:rPr>
              <a:t>开头的语句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3891A7"/>
              </a:buClr>
            </a:pPr>
            <a:r>
              <a:rPr lang="en-US" altLang="zh-CN" dirty="0" err="1" smtClean="0">
                <a:solidFill>
                  <a:prstClr val="black"/>
                </a:solidFill>
              </a:rPr>
              <a:t>pg_dump</a:t>
            </a:r>
            <a:r>
              <a:rPr lang="en-US" altLang="zh-CN" b="1" dirty="0" err="1" smtClean="0">
                <a:solidFill>
                  <a:srgbClr val="FF0000"/>
                </a:solidFill>
              </a:rPr>
              <a:t>all</a:t>
            </a:r>
            <a:r>
              <a:rPr lang="zh-CN" altLang="en-US" dirty="0" smtClean="0">
                <a:solidFill>
                  <a:prstClr val="black"/>
                </a:solidFill>
              </a:rPr>
              <a:t>工具备份</a:t>
            </a:r>
            <a:r>
              <a:rPr lang="zh-CN" altLang="en-US" b="1" dirty="0">
                <a:solidFill>
                  <a:srgbClr val="FF0000"/>
                </a:solidFill>
              </a:rPr>
              <a:t>整个</a:t>
            </a:r>
            <a:r>
              <a:rPr lang="zh-CN" altLang="en-US" b="1" dirty="0" smtClean="0">
                <a:solidFill>
                  <a:srgbClr val="FF0000"/>
                </a:solidFill>
              </a:rPr>
              <a:t>服务器</a:t>
            </a:r>
            <a:r>
              <a:rPr lang="zh-CN" altLang="en-US" dirty="0" smtClean="0">
                <a:solidFill>
                  <a:prstClr val="black"/>
                </a:solidFill>
              </a:rPr>
              <a:t>的数据库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1">
              <a:buClr>
                <a:srgbClr val="3891A7"/>
              </a:buClr>
            </a:pPr>
            <a:r>
              <a:rPr lang="en-US" altLang="zh-CN" dirty="0">
                <a:solidFill>
                  <a:prstClr val="black"/>
                </a:solidFill>
              </a:rPr>
              <a:t>dos</a:t>
            </a:r>
            <a:r>
              <a:rPr lang="zh-CN" altLang="en-US" dirty="0">
                <a:solidFill>
                  <a:prstClr val="black"/>
                </a:solidFill>
              </a:rPr>
              <a:t>窗口下，调用</a:t>
            </a:r>
            <a:r>
              <a:rPr lang="en-US" altLang="zh-CN" dirty="0" err="1" smtClean="0">
                <a:solidFill>
                  <a:prstClr val="black"/>
                </a:solidFill>
              </a:rPr>
              <a:t>pg_dumpall</a:t>
            </a:r>
            <a:r>
              <a:rPr lang="zh-CN" altLang="en-US" dirty="0" smtClean="0">
                <a:solidFill>
                  <a:prstClr val="black"/>
                </a:solidFill>
              </a:rPr>
              <a:t>开头</a:t>
            </a:r>
            <a:r>
              <a:rPr lang="zh-CN" altLang="en-US" dirty="0">
                <a:solidFill>
                  <a:prstClr val="black"/>
                </a:solidFill>
              </a:rPr>
              <a:t>的语句</a:t>
            </a:r>
            <a:endParaRPr lang="zh-CN" altLang="en-US" dirty="0">
              <a:solidFill>
                <a:prstClr val="black"/>
              </a:solidFill>
            </a:endParaRPr>
          </a:p>
          <a:p>
            <a:pPr lvl="1">
              <a:buClr>
                <a:srgbClr val="3891A7"/>
              </a:buClr>
            </a:pPr>
            <a:endParaRPr lang="en-US" altLang="zh-CN" dirty="0" smtClean="0">
              <a:solidFill>
                <a:prstClr val="black"/>
              </a:solidFill>
            </a:endParaRPr>
          </a:p>
          <a:p>
            <a:pPr marL="402590" lvl="1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数据还原方法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61120"/>
          </a:xfrm>
        </p:spPr>
        <p:txBody>
          <a:bodyPr/>
          <a:lstStyle/>
          <a:p>
            <a:r>
              <a:rPr lang="en-US" altLang="zh-CN" dirty="0" err="1"/>
              <a:t>pgAdmin</a:t>
            </a:r>
            <a:r>
              <a:rPr lang="en-US" altLang="zh-CN" dirty="0"/>
              <a:t> III </a:t>
            </a:r>
            <a:r>
              <a:rPr lang="zh-CN" altLang="en-US" dirty="0"/>
              <a:t>备份单个数据库</a:t>
            </a:r>
            <a:endParaRPr lang="en-US" altLang="zh-CN" dirty="0"/>
          </a:p>
          <a:p>
            <a:pPr lvl="1"/>
            <a:r>
              <a:rPr lang="zh-CN" altLang="en-US" dirty="0"/>
              <a:t>图形界面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35608" y="2753284"/>
            <a:ext cx="669674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283210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US" altLang="zh-CN" sz="3200" dirty="0" err="1">
                <a:solidFill>
                  <a:prstClr val="black"/>
                </a:solidFill>
              </a:rPr>
              <a:t>Pg_dump</a:t>
            </a:r>
            <a:r>
              <a:rPr lang="zh-CN" altLang="en-US" sz="3200" dirty="0">
                <a:solidFill>
                  <a:prstClr val="black"/>
                </a:solidFill>
              </a:rPr>
              <a:t>工具备份单个数据库</a:t>
            </a:r>
            <a:r>
              <a:rPr lang="zh-CN" altLang="en-US" sz="3200" b="1" dirty="0">
                <a:solidFill>
                  <a:srgbClr val="FF0000"/>
                </a:solidFill>
              </a:rPr>
              <a:t>或者某个数据库里的某几个表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pPr marL="640080" lvl="1" indent="-237490">
              <a:spcBef>
                <a:spcPts val="550"/>
              </a:spcBef>
              <a:buClr>
                <a:srgbClr val="3891A7"/>
              </a:buClr>
              <a:buFont typeface="Verdana" panose="020B0604030504040204"/>
              <a:buChar char="◦"/>
            </a:pPr>
            <a:r>
              <a:rPr lang="en-US" altLang="zh-CN" sz="2800" dirty="0">
                <a:solidFill>
                  <a:prstClr val="black"/>
                </a:solidFill>
              </a:rPr>
              <a:t>Dos</a:t>
            </a:r>
            <a:r>
              <a:rPr lang="zh-CN" altLang="en-US" sz="2800" dirty="0">
                <a:solidFill>
                  <a:prstClr val="black"/>
                </a:solidFill>
              </a:rPr>
              <a:t>窗口下，调用</a:t>
            </a:r>
            <a:r>
              <a:rPr lang="en-US" altLang="zh-CN" sz="2800" dirty="0" err="1">
                <a:solidFill>
                  <a:prstClr val="black"/>
                </a:solidFill>
              </a:rPr>
              <a:t>pg_dump</a:t>
            </a:r>
            <a:r>
              <a:rPr lang="zh-CN" altLang="en-US" sz="2800" dirty="0">
                <a:solidFill>
                  <a:prstClr val="black"/>
                </a:solidFill>
              </a:rPr>
              <a:t>开头的语句</a:t>
            </a:r>
            <a:endParaRPr lang="en-US" altLang="zh-CN" sz="28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42235" y="4565065"/>
            <a:ext cx="6440672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lvl="0" indent="-283210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</a:pPr>
            <a:r>
              <a:rPr lang="en-US" altLang="zh-CN" sz="3200" dirty="0" err="1">
                <a:solidFill>
                  <a:prstClr val="black"/>
                </a:solidFill>
              </a:rPr>
              <a:t>Pg_dump</a:t>
            </a:r>
            <a:r>
              <a:rPr lang="en-US" altLang="zh-CN" sz="3200" b="1" dirty="0" err="1">
                <a:solidFill>
                  <a:srgbClr val="FF0000"/>
                </a:solidFill>
              </a:rPr>
              <a:t>all</a:t>
            </a:r>
            <a:r>
              <a:rPr lang="zh-CN" altLang="en-US" sz="3200" dirty="0">
                <a:solidFill>
                  <a:prstClr val="black"/>
                </a:solidFill>
              </a:rPr>
              <a:t>工具备份</a:t>
            </a:r>
            <a:r>
              <a:rPr lang="zh-CN" altLang="en-US" sz="3200" b="1" dirty="0">
                <a:solidFill>
                  <a:srgbClr val="FF0000"/>
                </a:solidFill>
              </a:rPr>
              <a:t>整个服务器</a:t>
            </a:r>
            <a:r>
              <a:rPr lang="zh-CN" altLang="en-US" sz="3200" dirty="0">
                <a:solidFill>
                  <a:prstClr val="black"/>
                </a:solidFill>
              </a:rPr>
              <a:t>的数据库</a:t>
            </a:r>
            <a:endParaRPr lang="en-US" altLang="zh-CN" sz="3200" dirty="0">
              <a:solidFill>
                <a:prstClr val="black"/>
              </a:solidFill>
            </a:endParaRPr>
          </a:p>
          <a:p>
            <a:pPr marL="640080" lvl="1" indent="-237490">
              <a:spcBef>
                <a:spcPts val="550"/>
              </a:spcBef>
              <a:buClr>
                <a:srgbClr val="3891A7"/>
              </a:buClr>
              <a:buFont typeface="Verdana" panose="020B0604030504040204"/>
              <a:buChar char="◦"/>
            </a:pPr>
            <a:r>
              <a:rPr lang="en-US" altLang="zh-CN" sz="2800" dirty="0">
                <a:solidFill>
                  <a:prstClr val="black"/>
                </a:solidFill>
              </a:rPr>
              <a:t>Dos</a:t>
            </a:r>
            <a:r>
              <a:rPr lang="zh-CN" altLang="en-US" sz="2800" dirty="0">
                <a:solidFill>
                  <a:prstClr val="black"/>
                </a:solidFill>
              </a:rPr>
              <a:t>窗口下，调用</a:t>
            </a:r>
            <a:r>
              <a:rPr lang="en-US" altLang="zh-CN" sz="2800" dirty="0" err="1">
                <a:solidFill>
                  <a:prstClr val="black"/>
                </a:solidFill>
              </a:rPr>
              <a:t>pg_dumpall</a:t>
            </a:r>
            <a:r>
              <a:rPr lang="zh-CN" altLang="en-US" sz="2800" dirty="0">
                <a:solidFill>
                  <a:prstClr val="black"/>
                </a:solidFill>
              </a:rPr>
              <a:t>开头的</a:t>
            </a:r>
            <a:r>
              <a:rPr lang="zh-CN" altLang="en-US" sz="2800" dirty="0" smtClean="0">
                <a:solidFill>
                  <a:prstClr val="black"/>
                </a:solidFill>
              </a:rPr>
              <a:t>语句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16358" y="1483581"/>
            <a:ext cx="6335243" cy="1117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图形界面的方法还原：</a:t>
            </a:r>
            <a:r>
              <a:rPr lang="zh-CN" altLang="en-US" sz="3200" b="1" dirty="0" smtClean="0"/>
              <a:t>先创建一个数据库</a:t>
            </a:r>
            <a:r>
              <a:rPr lang="zh-CN" altLang="en-US" sz="3200" dirty="0" smtClean="0"/>
              <a:t>，再右键“恢复”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1619672" y="2753283"/>
            <a:ext cx="6512680" cy="38277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用</a:t>
            </a:r>
            <a:r>
              <a:rPr lang="en-US" altLang="zh-CN" sz="3200" dirty="0" err="1" smtClean="0"/>
              <a:t>psql</a:t>
            </a:r>
            <a:r>
              <a:rPr lang="zh-CN" altLang="en-US" sz="3200" dirty="0" smtClean="0"/>
              <a:t>，</a:t>
            </a:r>
            <a:r>
              <a:rPr lang="en-US" altLang="zh-CN" sz="3200" dirty="0"/>
              <a:t>d</a:t>
            </a:r>
            <a:r>
              <a:rPr lang="en-US" altLang="zh-CN" sz="3200" dirty="0"/>
              <a:t>os</a:t>
            </a:r>
            <a:r>
              <a:rPr lang="zh-CN" altLang="en-US" sz="3200" dirty="0"/>
              <a:t>窗口下，调用</a:t>
            </a:r>
            <a:r>
              <a:rPr lang="en-US" altLang="zh-CN" sz="3200" dirty="0" err="1" smtClean="0"/>
              <a:t>psql</a:t>
            </a:r>
            <a:r>
              <a:rPr lang="zh-CN" altLang="en-US" sz="3200" dirty="0" smtClean="0"/>
              <a:t>开头</a:t>
            </a:r>
            <a:r>
              <a:rPr lang="zh-CN" altLang="en-US" sz="3200" dirty="0"/>
              <a:t>的</a:t>
            </a:r>
            <a:r>
              <a:rPr lang="zh-CN" altLang="en-US" sz="3200" dirty="0" smtClean="0"/>
              <a:t>语句进行还原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备份方法一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图形界面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右键数据库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“备份”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744" y="2060848"/>
            <a:ext cx="4229100" cy="43910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970050" y="2334071"/>
            <a:ext cx="127791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 smtClean="0">
                <a:solidFill>
                  <a:schemeClr val="accent3"/>
                </a:solidFill>
                <a:effectLst/>
              </a:rPr>
              <a:t>1</a:t>
            </a:r>
            <a:r>
              <a:rPr lang="zh-CN" altLang="en-US" sz="2400" b="1" cap="none" spc="0" dirty="0" smtClean="0">
                <a:solidFill>
                  <a:schemeClr val="accent3"/>
                </a:solidFill>
                <a:effectLst/>
              </a:rPr>
              <a:t>文件名</a:t>
            </a:r>
            <a:endParaRPr lang="zh-CN" altLang="en-US" sz="2400" b="1" cap="none" spc="0" dirty="0">
              <a:solidFill>
                <a:schemeClr val="accent3"/>
              </a:solidFill>
              <a:effectLst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87824" y="2420888"/>
            <a:ext cx="2520280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586406" y="2420888"/>
            <a:ext cx="75383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963323" y="2334070"/>
            <a:ext cx="15856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 smtClean="0">
                <a:solidFill>
                  <a:schemeClr val="accent3"/>
                </a:solidFill>
                <a:effectLst/>
              </a:rPr>
              <a:t>2</a:t>
            </a:r>
            <a:r>
              <a:rPr lang="zh-CN" altLang="en-US" sz="2400" b="1" cap="none" spc="0" dirty="0" smtClean="0">
                <a:solidFill>
                  <a:schemeClr val="accent3"/>
                </a:solidFill>
                <a:effectLst/>
              </a:rPr>
              <a:t>存储位置</a:t>
            </a:r>
            <a:endParaRPr lang="zh-CN" altLang="en-US" sz="2400" b="1" cap="none" spc="0" dirty="0">
              <a:solidFill>
                <a:schemeClr val="accent3"/>
              </a:solidFill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970050" y="2795735"/>
            <a:ext cx="3370190" cy="2012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肘形连接符 13"/>
          <p:cNvCxnSpPr/>
          <p:nvPr/>
        </p:nvCxnSpPr>
        <p:spPr>
          <a:xfrm>
            <a:off x="6340240" y="2896343"/>
            <a:ext cx="824048" cy="676673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496844" y="3372345"/>
            <a:ext cx="158569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2400" b="1" cap="none" spc="0" dirty="0" smtClean="0">
                <a:solidFill>
                  <a:schemeClr val="accent3"/>
                </a:solidFill>
                <a:effectLst/>
              </a:rPr>
              <a:t>3</a:t>
            </a:r>
            <a:r>
              <a:rPr lang="zh-CN" altLang="en-US" sz="2400" b="1" cap="none" spc="0" dirty="0" smtClean="0">
                <a:solidFill>
                  <a:schemeClr val="accent3"/>
                </a:solidFill>
                <a:effectLst/>
              </a:rPr>
              <a:t>文件类型</a:t>
            </a:r>
            <a:endParaRPr lang="zh-CN" altLang="en-US" sz="2400" b="1" cap="none" spc="0" dirty="0">
              <a:solidFill>
                <a:schemeClr val="accent3"/>
              </a:solidFill>
              <a:effectLst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101" y="5006080"/>
            <a:ext cx="704850" cy="752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/>
      <p:bldP spid="12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还原方法一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图形界面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创建一个新的数据库，右键“恢复”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60" y="2276872"/>
            <a:ext cx="4608512" cy="403375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40152" y="2996952"/>
            <a:ext cx="936104" cy="3600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备份方法二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pg_dump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可以在数据库</a:t>
            </a:r>
            <a:r>
              <a:rPr lang="zh-CN" altLang="en-US" b="1" dirty="0" smtClean="0">
                <a:solidFill>
                  <a:srgbClr val="FF0000"/>
                </a:solidFill>
              </a:rPr>
              <a:t>正在使用</a:t>
            </a:r>
            <a:r>
              <a:rPr lang="zh-CN" altLang="en-US" dirty="0" smtClean="0"/>
              <a:t>的时候进行完整一致的备份。</a:t>
            </a:r>
            <a:endParaRPr lang="en-US" altLang="zh-CN" dirty="0" smtClean="0"/>
          </a:p>
          <a:p>
            <a:r>
              <a:rPr lang="zh-CN" altLang="en-US" dirty="0" smtClean="0"/>
              <a:t>文本文件</a:t>
            </a:r>
            <a:r>
              <a:rPr lang="zh-CN" altLang="en-US" dirty="0"/>
              <a:t>。该文件中实际包含了多个</a:t>
            </a:r>
            <a:r>
              <a:rPr lang="en-US" altLang="zh-CN" dirty="0"/>
              <a:t>create</a:t>
            </a:r>
            <a:r>
              <a:rPr lang="zh-CN" altLang="en-US" dirty="0"/>
              <a:t>和</a:t>
            </a:r>
            <a:r>
              <a:rPr lang="en-US" altLang="zh-CN" dirty="0"/>
              <a:t>insert</a:t>
            </a:r>
            <a:r>
              <a:rPr lang="zh-CN" altLang="en-US" dirty="0"/>
              <a:t>语句，使用这些语句可以重新创建表和插入数据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首先，工具路径（和软件安装路径有关）</a:t>
            </a:r>
            <a:endParaRPr lang="en-US" altLang="zh-CN" dirty="0" smtClean="0"/>
          </a:p>
          <a:p>
            <a:pPr lvl="1"/>
            <a:r>
              <a:rPr lang="zh-CN" altLang="en-US" b="1" dirty="0" smtClean="0"/>
              <a:t>先转到</a:t>
            </a:r>
            <a:r>
              <a:rPr lang="en-US" altLang="zh-CN" b="1" dirty="0" smtClean="0"/>
              <a:t>d</a:t>
            </a:r>
            <a:r>
              <a:rPr lang="zh-CN" altLang="en-US" b="1" dirty="0" smtClean="0"/>
              <a:t>盘</a:t>
            </a:r>
            <a:r>
              <a:rPr lang="zh-CN" altLang="en-US" dirty="0" smtClean="0"/>
              <a:t>：语句：</a:t>
            </a:r>
            <a:r>
              <a:rPr lang="en-US" altLang="zh-CN" dirty="0" smtClean="0"/>
              <a:t>d</a:t>
            </a:r>
            <a:r>
              <a:rPr lang="en-US" altLang="zh-CN" dirty="0"/>
              <a:t>: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语句：</a:t>
            </a:r>
            <a:r>
              <a:rPr lang="en-US" altLang="zh-CN" dirty="0" smtClean="0"/>
              <a:t>cd D:\</a:t>
            </a:r>
            <a:r>
              <a:rPr lang="en-US" altLang="zh-CN" dirty="0" smtClean="0"/>
              <a:t>PostgreSQL\9.2\bin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然后，</a:t>
            </a:r>
            <a:endParaRPr lang="en-US" altLang="zh-CN" dirty="0"/>
          </a:p>
          <a:p>
            <a:pPr lvl="1"/>
            <a:r>
              <a:rPr lang="en-US" altLang="zh-CN" dirty="0" smtClean="0"/>
              <a:t>1 </a:t>
            </a:r>
            <a:r>
              <a:rPr lang="zh-CN" altLang="en-US" dirty="0" smtClean="0"/>
              <a:t>备份整个数据库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pg_dump</a:t>
            </a:r>
            <a:r>
              <a:rPr lang="en-US" altLang="zh-CN" dirty="0" smtClean="0"/>
              <a:t> </a:t>
            </a:r>
            <a:r>
              <a:rPr lang="en-US" altLang="zh-CN" dirty="0"/>
              <a:t>-U </a:t>
            </a:r>
            <a:r>
              <a:rPr lang="en-US" altLang="zh-CN" dirty="0" err="1"/>
              <a:t>postgres</a:t>
            </a:r>
            <a:r>
              <a:rPr lang="en-US" altLang="zh-CN" dirty="0"/>
              <a:t> -f D:\test temp </a:t>
            </a:r>
            <a:r>
              <a:rPr lang="en-US" altLang="zh-CN" dirty="0" smtClean="0"/>
              <a:t>test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2 </a:t>
            </a:r>
            <a:r>
              <a:rPr lang="zh-CN" altLang="en-US" dirty="0"/>
              <a:t>备份某个数据库里的</a:t>
            </a:r>
            <a:r>
              <a:rPr lang="zh-CN" altLang="en-US" b="1" dirty="0">
                <a:solidFill>
                  <a:srgbClr val="FF0000"/>
                </a:solidFill>
              </a:rPr>
              <a:t>某几个</a:t>
            </a:r>
            <a:r>
              <a:rPr lang="zh-CN" altLang="en-US" b="1" dirty="0" smtClean="0">
                <a:solidFill>
                  <a:srgbClr val="FF0000"/>
                </a:solidFill>
              </a:rPr>
              <a:t>表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err="1" smtClean="0"/>
              <a:t>pg_dump</a:t>
            </a:r>
            <a:r>
              <a:rPr lang="en-US" altLang="zh-CN" dirty="0" smtClean="0"/>
              <a:t> –U </a:t>
            </a:r>
            <a:r>
              <a:rPr lang="en-US" altLang="zh-CN" dirty="0" err="1" smtClean="0"/>
              <a:t>postgres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 marL="402590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 </a:t>
            </a:r>
            <a:r>
              <a:rPr lang="en-US" altLang="zh-CN" dirty="0" smtClean="0"/>
              <a:t>–</a:t>
            </a:r>
            <a:r>
              <a:rPr lang="en-US" altLang="zh-CN" dirty="0" smtClean="0"/>
              <a:t>t </a:t>
            </a:r>
            <a:r>
              <a:rPr lang="en-US" altLang="zh-CN" dirty="0" smtClean="0"/>
              <a:t>examinee </a:t>
            </a:r>
            <a:r>
              <a:rPr lang="en-US" altLang="zh-CN" dirty="0" smtClean="0"/>
              <a:t>–t </a:t>
            </a:r>
            <a:r>
              <a:rPr lang="en-US" altLang="zh-CN" dirty="0" smtClean="0"/>
              <a:t>examiner</a:t>
            </a:r>
            <a:endParaRPr lang="en-US" altLang="zh-CN" dirty="0" smtClean="0"/>
          </a:p>
          <a:p>
            <a:pPr marL="402590" lvl="1" indent="0">
              <a:buNone/>
            </a:pPr>
            <a:r>
              <a:rPr lang="en-US" altLang="zh-CN" dirty="0" smtClean="0"/>
              <a:t>   –f d:\test_back2 test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563888" y="3099122"/>
            <a:ext cx="1656184" cy="40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连接用户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5420995" y="3020695"/>
            <a:ext cx="1656080" cy="5797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备份文件存储位置和文件名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96960" y="3110077"/>
            <a:ext cx="1136728" cy="401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数据库名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ldLvl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还原</a:t>
            </a:r>
            <a:r>
              <a:rPr lang="zh-CN" altLang="en-US" dirty="0" smtClean="0"/>
              <a:t>方法</a:t>
            </a:r>
            <a:r>
              <a:rPr lang="zh-CN" altLang="en-US" dirty="0"/>
              <a:t>二</a:t>
            </a:r>
            <a:r>
              <a:rPr lang="en-US" altLang="zh-CN" dirty="0"/>
              <a:t>——</a:t>
            </a:r>
            <a:r>
              <a:rPr lang="en-US" altLang="zh-CN" dirty="0" err="1" smtClean="0"/>
              <a:t>pgsql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psql</a:t>
            </a:r>
            <a:r>
              <a:rPr lang="zh-CN" altLang="en-US" dirty="0"/>
              <a:t>是一个以终端为基础的</a:t>
            </a:r>
            <a:r>
              <a:rPr lang="en-US" altLang="zh-CN" dirty="0"/>
              <a:t>PostgreSQL</a:t>
            </a:r>
            <a:r>
              <a:rPr lang="zh-CN" altLang="en-US" dirty="0"/>
              <a:t>前端。允许交互地键入查询，然后把它们发出给</a:t>
            </a:r>
            <a:r>
              <a:rPr lang="en-US" altLang="zh-CN" dirty="0"/>
              <a:t>PostgreSQL</a:t>
            </a:r>
            <a:r>
              <a:rPr lang="zh-CN" altLang="en-US" dirty="0"/>
              <a:t>，再显示查询的结果</a:t>
            </a:r>
            <a:endParaRPr lang="zh-CN" altLang="en-US" dirty="0"/>
          </a:p>
          <a:p>
            <a:r>
              <a:rPr lang="zh-CN" altLang="en-US" dirty="0"/>
              <a:t>对于已备份的包含</a:t>
            </a:r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insert</a:t>
            </a:r>
            <a:r>
              <a:rPr lang="zh-CN" altLang="en-US" dirty="0"/>
              <a:t>语句的文本文件，可以使用</a:t>
            </a:r>
            <a:r>
              <a:rPr lang="en-US" altLang="zh-CN" dirty="0" err="1"/>
              <a:t>psql</a:t>
            </a:r>
            <a:r>
              <a:rPr lang="zh-CN" altLang="en-US" dirty="0"/>
              <a:t>导入到数据库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r>
              <a:rPr lang="zh-CN" altLang="en-US" dirty="0" smtClean="0"/>
              <a:t>首先</a:t>
            </a:r>
            <a:r>
              <a:rPr lang="zh-CN" altLang="en-US" dirty="0"/>
              <a:t>，工具</a:t>
            </a:r>
            <a:r>
              <a:rPr lang="zh-CN" altLang="en-US" dirty="0" smtClean="0"/>
              <a:t>路径</a:t>
            </a:r>
            <a:endParaRPr lang="en-US" altLang="zh-CN" dirty="0" smtClean="0"/>
          </a:p>
          <a:p>
            <a:pPr lvl="1"/>
            <a:r>
              <a:rPr lang="zh-CN" altLang="en-US" b="1" dirty="0"/>
              <a:t>先转到</a:t>
            </a:r>
            <a:r>
              <a:rPr lang="en-US" altLang="zh-CN" b="1" dirty="0"/>
              <a:t>d</a:t>
            </a:r>
            <a:r>
              <a:rPr lang="zh-CN" altLang="en-US" b="1" dirty="0"/>
              <a:t>盘</a:t>
            </a:r>
            <a:r>
              <a:rPr lang="zh-CN" altLang="en-US" dirty="0"/>
              <a:t>：</a:t>
            </a:r>
            <a:r>
              <a:rPr lang="en-US" altLang="zh-CN" dirty="0"/>
              <a:t>d:</a:t>
            </a:r>
            <a:endParaRPr lang="en-US" altLang="zh-CN" dirty="0"/>
          </a:p>
          <a:p>
            <a:pPr lvl="1"/>
            <a:r>
              <a:rPr lang="zh-CN" altLang="en-US" dirty="0"/>
              <a:t>语句：</a:t>
            </a:r>
            <a:r>
              <a:rPr lang="en-US" altLang="zh-CN" dirty="0"/>
              <a:t>cd D:\</a:t>
            </a:r>
            <a:r>
              <a:rPr lang="en-US" altLang="zh-CN" dirty="0" smtClean="0"/>
              <a:t>PostgreSQL\9.2\bin</a:t>
            </a:r>
            <a:endParaRPr lang="en-US" altLang="zh-CN" dirty="0" smtClean="0"/>
          </a:p>
          <a:p>
            <a:pPr lvl="0">
              <a:buClr>
                <a:srgbClr val="3891A7"/>
              </a:buClr>
            </a:pPr>
            <a:r>
              <a:rPr lang="zh-CN" altLang="en-US" dirty="0">
                <a:solidFill>
                  <a:prstClr val="black"/>
                </a:solidFill>
              </a:rPr>
              <a:t>然后</a:t>
            </a:r>
            <a:r>
              <a:rPr lang="zh-CN" altLang="en-US" dirty="0" smtClean="0">
                <a:solidFill>
                  <a:prstClr val="black"/>
                </a:solidFill>
              </a:rPr>
              <a:t>，语句</a:t>
            </a:r>
            <a:endParaRPr lang="en-US" altLang="zh-CN" dirty="0" smtClean="0">
              <a:solidFill>
                <a:prstClr val="black"/>
              </a:solidFill>
            </a:endParaRPr>
          </a:p>
          <a:p>
            <a:pPr lvl="0">
              <a:buClr>
                <a:srgbClr val="3891A7"/>
              </a:buClr>
            </a:pPr>
            <a:r>
              <a:rPr lang="en-US" altLang="zh-CN" dirty="0" err="1">
                <a:solidFill>
                  <a:prstClr val="black"/>
                </a:solidFill>
              </a:rPr>
              <a:t>psql</a:t>
            </a:r>
            <a:r>
              <a:rPr lang="en-US" altLang="zh-CN" dirty="0">
                <a:solidFill>
                  <a:prstClr val="black"/>
                </a:solidFill>
              </a:rPr>
              <a:t> -d test -U </a:t>
            </a:r>
            <a:r>
              <a:rPr lang="en-US" altLang="zh-CN" dirty="0" err="1">
                <a:solidFill>
                  <a:prstClr val="black"/>
                </a:solidFill>
              </a:rPr>
              <a:t>postgres</a:t>
            </a:r>
            <a:r>
              <a:rPr lang="en-US" altLang="zh-CN" dirty="0">
                <a:solidFill>
                  <a:prstClr val="black"/>
                </a:solidFill>
              </a:rPr>
              <a:t> -f d:\test_back</a:t>
            </a:r>
            <a:endParaRPr lang="en-US" altLang="zh-CN" dirty="0">
              <a:solidFill>
                <a:prstClr val="black"/>
              </a:solidFill>
            </a:endParaRPr>
          </a:p>
          <a:p>
            <a:pPr marL="402590" lvl="1" indent="0">
              <a:buNone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1275</Words>
  <Application>WPS 演示</Application>
  <PresentationFormat>全屏显示(4:3)</PresentationFormat>
  <Paragraphs>102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Wingdings 2</vt:lpstr>
      <vt:lpstr>Wingdings</vt:lpstr>
      <vt:lpstr>Verdana</vt:lpstr>
      <vt:lpstr>Gill Sans MT</vt:lpstr>
      <vt:lpstr>华文中宋</vt:lpstr>
      <vt:lpstr>微软雅黑</vt:lpstr>
      <vt:lpstr>Arial Unicode MS</vt:lpstr>
      <vt:lpstr>Calibri</vt:lpstr>
      <vt:lpstr>夏至</vt:lpstr>
      <vt:lpstr>实验五  数据备份与还原</vt:lpstr>
      <vt:lpstr>PowerPoint 演示文稿</vt:lpstr>
      <vt:lpstr>数据备份方法</vt:lpstr>
      <vt:lpstr>数据还原方法</vt:lpstr>
      <vt:lpstr>备份方法一——图形界面</vt:lpstr>
      <vt:lpstr>还原方法一——图形界面</vt:lpstr>
      <vt:lpstr>备份方法二——pg_dump</vt:lpstr>
      <vt:lpstr>PowerPoint 演示文稿</vt:lpstr>
      <vt:lpstr>还原方法二——pgsql</vt:lpstr>
      <vt:lpstr>备份方法三——pg_dumpall</vt:lpstr>
      <vt:lpstr>还原方法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实验十  数据备份与还原</dc:title>
  <dc:creator>Administrator</dc:creator>
  <cp:lastModifiedBy>Administrator</cp:lastModifiedBy>
  <cp:revision>53</cp:revision>
  <dcterms:created xsi:type="dcterms:W3CDTF">2015-05-10T10:16:00Z</dcterms:created>
  <dcterms:modified xsi:type="dcterms:W3CDTF">2021-01-01T11:30:47Z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