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1" r:id="rId6"/>
    <p:sldId id="258" r:id="rId7"/>
    <p:sldId id="262" r:id="rId8"/>
    <p:sldId id="263" r:id="rId9"/>
    <p:sldId id="259" r:id="rId10"/>
    <p:sldId id="264" r:id="rId11"/>
    <p:sldId id="260" r:id="rId12"/>
    <p:sldId id="265" r:id="rId13"/>
    <p:sldId id="266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5" autoAdjust="0"/>
  </p:normalViewPr>
  <p:slideViewPr>
    <p:cSldViewPr>
      <p:cViewPr varScale="1">
        <p:scale>
          <a:sx n="55" d="100"/>
          <a:sy n="55" d="100"/>
        </p:scale>
        <p:origin x="114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E06AA-2F42-4C9E-988C-08C6119A53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2F2B5-605C-4748-AB19-092E73919C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2F2B5-605C-4748-AB19-092E73919C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2F2B5-605C-4748-AB19-092E73919C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2F2B5-605C-4748-AB19-092E73919C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C956881-4997-4265-949D-F3A1EB3A4A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73BD3626-38FD-4539-8D13-E618D4F7152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3648" y="1196752"/>
            <a:ext cx="7406640" cy="1472184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十</a:t>
            </a:r>
            <a:r>
              <a:rPr lang="zh-CN" altLang="en-US" dirty="0" smtClean="0"/>
              <a:t> </a:t>
            </a:r>
            <a:r>
              <a:rPr lang="zh-CN" altLang="en-US" dirty="0"/>
              <a:t>索引和视图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437112"/>
            <a:ext cx="7406640" cy="1752600"/>
          </a:xfrm>
        </p:spPr>
        <p:txBody>
          <a:bodyPr/>
          <a:lstStyle/>
          <a:p>
            <a:pPr algn="r"/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创建单表视图：</a:t>
            </a:r>
            <a:endParaRPr lang="en-US" altLang="zh-CN" dirty="0"/>
          </a:p>
          <a:p>
            <a:pPr lvl="1"/>
            <a:r>
              <a:rPr lang="en-US" altLang="zh-CN" dirty="0"/>
              <a:t>create view </a:t>
            </a:r>
            <a:r>
              <a:rPr lang="en-US" altLang="zh-CN" dirty="0" smtClean="0"/>
              <a:t>viewer </a:t>
            </a:r>
            <a:r>
              <a:rPr lang="en-US" altLang="zh-CN" dirty="0"/>
              <a:t>as select </a:t>
            </a:r>
            <a:r>
              <a:rPr lang="en-US" altLang="zh-CN" dirty="0" err="1" smtClean="0"/>
              <a:t>ername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erage</a:t>
            </a:r>
            <a:r>
              <a:rPr lang="en-US" altLang="zh-CN" dirty="0" smtClean="0"/>
              <a:t> </a:t>
            </a:r>
            <a:r>
              <a:rPr lang="en-US" altLang="zh-CN" dirty="0"/>
              <a:t>from </a:t>
            </a:r>
            <a:r>
              <a:rPr lang="en-US" altLang="zh-CN" dirty="0" smtClean="0"/>
              <a:t>examiner;</a:t>
            </a:r>
            <a:endParaRPr lang="en-US" altLang="zh-CN" dirty="0"/>
          </a:p>
          <a:p>
            <a:pPr lvl="1"/>
            <a:r>
              <a:rPr lang="en-US" altLang="zh-CN" dirty="0"/>
              <a:t>select * from </a:t>
            </a:r>
            <a:r>
              <a:rPr lang="en-US" altLang="zh-CN" dirty="0"/>
              <a:t>viewer;</a:t>
            </a:r>
            <a:endParaRPr lang="en-US" altLang="zh-CN" dirty="0"/>
          </a:p>
          <a:p>
            <a:r>
              <a:rPr lang="zh-CN" altLang="en-US" dirty="0"/>
              <a:t>创建多表视图：</a:t>
            </a:r>
            <a:endParaRPr lang="en-US" altLang="zh-CN" dirty="0"/>
          </a:p>
          <a:p>
            <a:pPr lvl="1"/>
            <a:r>
              <a:rPr lang="en-US" altLang="zh-CN" dirty="0"/>
              <a:t>create view </a:t>
            </a:r>
            <a:r>
              <a:rPr lang="en-US" altLang="zh-CN" dirty="0" err="1" smtClean="0"/>
              <a:t>eegrade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id,name,glass</a:t>
            </a:r>
            <a:r>
              <a:rPr lang="en-US" altLang="zh-CN" dirty="0"/>
              <a:t>)</a:t>
            </a:r>
            <a:endParaRPr lang="en-US" altLang="zh-CN" dirty="0"/>
          </a:p>
          <a:p>
            <a:pPr marL="402590" lvl="1" indent="0">
              <a:buNone/>
            </a:pPr>
            <a:r>
              <a:rPr lang="en-US" altLang="zh-CN" dirty="0"/>
              <a:t> as select </a:t>
            </a:r>
            <a:r>
              <a:rPr lang="en-US" altLang="zh-CN" dirty="0" err="1" smtClean="0"/>
              <a:t>examinee.eeid</a:t>
            </a:r>
            <a:r>
              <a:rPr lang="en-US" altLang="zh-CN" dirty="0"/>
              <a:t>,examinee.name</a:t>
            </a:r>
            <a:r>
              <a:rPr lang="en-US" altLang="zh-CN" dirty="0"/>
              <a:t>, </a:t>
            </a:r>
            <a:r>
              <a:rPr lang="en-US" altLang="zh-CN" dirty="0" err="1" smtClean="0"/>
              <a:t>ee</a:t>
            </a:r>
            <a:r>
              <a:rPr lang="en-US" altLang="zh-CN" dirty="0" err="1" smtClean="0"/>
              <a:t>exam.achie</a:t>
            </a:r>
            <a:r>
              <a:rPr lang="en-US" altLang="zh-CN" dirty="0" smtClean="0"/>
              <a:t> </a:t>
            </a:r>
            <a:r>
              <a:rPr lang="en-US" altLang="zh-CN" dirty="0"/>
              <a:t>from </a:t>
            </a:r>
            <a:r>
              <a:rPr lang="en-US" altLang="zh-CN" dirty="0" smtClean="0"/>
              <a:t>examinee, </a:t>
            </a:r>
            <a:r>
              <a:rPr lang="en-US" altLang="zh-CN" dirty="0" err="1" smtClean="0"/>
              <a:t>eeexam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marL="402590" lvl="1" indent="0">
              <a:buNone/>
            </a:pPr>
            <a:r>
              <a:rPr lang="en-US" altLang="zh-CN" dirty="0"/>
              <a:t>  where </a:t>
            </a:r>
            <a:r>
              <a:rPr lang="en-US" altLang="zh-CN" dirty="0" err="1"/>
              <a:t>examinee.eeid</a:t>
            </a:r>
            <a:r>
              <a:rPr lang="en-US" altLang="zh-CN" dirty="0"/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eeexam.eeid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查看视图：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zh-CN" altLang="en-US" dirty="0"/>
              <a:t>* </a:t>
            </a:r>
            <a:r>
              <a:rPr lang="en-US" altLang="zh-CN" dirty="0"/>
              <a:t>from </a:t>
            </a:r>
            <a:r>
              <a:rPr lang="en-US" altLang="zh-CN" dirty="0" err="1"/>
              <a:t>information_schema.views</a:t>
            </a:r>
            <a:r>
              <a:rPr lang="en-US" altLang="zh-CN" dirty="0"/>
              <a:t>;</a:t>
            </a:r>
            <a:endParaRPr lang="en-US" altLang="zh-CN" dirty="0"/>
          </a:p>
          <a:p>
            <a:pPr marL="365760" lvl="1" indent="-283210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zh-CN" altLang="en-US" sz="3200" dirty="0"/>
              <a:t>删除视图</a:t>
            </a:r>
            <a:endParaRPr lang="en-US" altLang="zh-CN" sz="3200" dirty="0"/>
          </a:p>
          <a:p>
            <a:pPr marL="612775" lvl="2" indent="-283210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altLang="zh-CN" sz="2800" dirty="0"/>
              <a:t>drop view if exists </a:t>
            </a:r>
            <a:r>
              <a:rPr lang="en-US" altLang="zh-CN" sz="2800" dirty="0" err="1" smtClean="0"/>
              <a:t>eegrade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索引：</a:t>
            </a:r>
            <a:endParaRPr lang="en-US" altLang="zh-CN" dirty="0"/>
          </a:p>
          <a:p>
            <a:pPr lvl="1"/>
            <a:r>
              <a:rPr lang="zh-CN" altLang="en-US" sz="2400" dirty="0"/>
              <a:t>索引是对数据库表中一列或者多列的值进行排序的一种结构，使用索引可以提高数据库中的特定数据的查询速度。</a:t>
            </a:r>
            <a:endParaRPr lang="en-US" altLang="zh-CN" sz="2400" dirty="0"/>
          </a:p>
          <a:p>
            <a:pPr marL="365760" lvl="1" indent="-283210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zh-CN" altLang="en-US" sz="3200" dirty="0"/>
              <a:t>例子：</a:t>
            </a:r>
            <a:endParaRPr lang="en-US" altLang="zh-CN" sz="3200" dirty="0"/>
          </a:p>
          <a:p>
            <a:pPr lvl="1">
              <a:buSzPct val="80000"/>
            </a:pPr>
            <a:r>
              <a:rPr lang="zh-CN" altLang="en-US" sz="2400" dirty="0"/>
              <a:t>数据库中有</a:t>
            </a:r>
            <a:r>
              <a:rPr lang="en-US" altLang="zh-CN" sz="2400" dirty="0"/>
              <a:t>2</a:t>
            </a:r>
            <a:r>
              <a:rPr lang="zh-CN" altLang="en-US" sz="2400" dirty="0"/>
              <a:t>万条记录，现在要执行查询：</a:t>
            </a:r>
            <a:r>
              <a:rPr lang="en-US" altLang="zh-CN" sz="2400" dirty="0"/>
              <a:t>select </a:t>
            </a:r>
            <a:r>
              <a:rPr lang="zh-CN" altLang="en-US" sz="2400" dirty="0"/>
              <a:t>* </a:t>
            </a:r>
            <a:r>
              <a:rPr lang="en-US" altLang="zh-CN" sz="2400" dirty="0"/>
              <a:t>from table where 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=10000</a:t>
            </a:r>
            <a:r>
              <a:rPr lang="zh-CN" altLang="en-US" sz="2400" dirty="0"/>
              <a:t>。</a:t>
            </a:r>
            <a:r>
              <a:rPr lang="zh-CN" altLang="en-US" sz="2400" dirty="0"/>
              <a:t>如果没有索引，必须遍历整个表，直到</a:t>
            </a:r>
            <a:r>
              <a:rPr lang="en-US" altLang="zh-CN" sz="2400" dirty="0" err="1"/>
              <a:t>num</a:t>
            </a:r>
            <a:r>
              <a:rPr lang="en-US" altLang="zh-CN" sz="2400" dirty="0"/>
              <a:t>=10000</a:t>
            </a:r>
            <a:r>
              <a:rPr lang="zh-CN" altLang="en-US" sz="2400" dirty="0"/>
              <a:t>的所有行被找到为止；如果在</a:t>
            </a:r>
            <a:r>
              <a:rPr lang="en-US" altLang="zh-CN" sz="2400" dirty="0" err="1"/>
              <a:t>num</a:t>
            </a:r>
            <a:r>
              <a:rPr lang="zh-CN" altLang="en-US" sz="2400" dirty="0"/>
              <a:t>上创建索引，</a:t>
            </a:r>
            <a:r>
              <a:rPr lang="en-US" altLang="zh-CN" sz="2400" dirty="0" err="1"/>
              <a:t>psql</a:t>
            </a:r>
            <a:r>
              <a:rPr lang="zh-CN" altLang="en-US" sz="2400" dirty="0"/>
              <a:t>不需要任何扫描，直接在索引里面找</a:t>
            </a:r>
            <a:r>
              <a:rPr lang="en-US" altLang="zh-CN" sz="2400" dirty="0"/>
              <a:t>10000</a:t>
            </a:r>
            <a:r>
              <a:rPr lang="zh-CN" altLang="en-US" sz="2400" dirty="0"/>
              <a:t>，就可以得到相应行的位置，直接访问就可。</a:t>
            </a:r>
            <a:endParaRPr lang="en-US" altLang="zh-CN" sz="2400" dirty="0"/>
          </a:p>
          <a:p>
            <a:r>
              <a:rPr lang="zh-CN" altLang="en-US" dirty="0"/>
              <a:t>作用：</a:t>
            </a:r>
            <a:endParaRPr lang="en-US" altLang="zh-CN" dirty="0"/>
          </a:p>
          <a:p>
            <a:pPr lvl="1"/>
            <a:r>
              <a:rPr lang="zh-CN" altLang="en-US" dirty="0"/>
              <a:t>提高查询速度</a:t>
            </a:r>
            <a:endParaRPr lang="en-US" altLang="zh-CN" dirty="0"/>
          </a:p>
          <a:p>
            <a:pPr lvl="1"/>
            <a:r>
              <a:rPr lang="zh-CN" altLang="en-US" dirty="0"/>
              <a:t>加速表的连接</a:t>
            </a:r>
            <a:endParaRPr lang="en-US" altLang="zh-CN" dirty="0"/>
          </a:p>
          <a:p>
            <a:pPr lvl="1"/>
            <a:r>
              <a:rPr lang="zh-CN" altLang="en-US" dirty="0"/>
              <a:t>唯一性索引：保证数据唯一性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200" dirty="0"/>
              <a:t>PostgreSQL</a:t>
            </a:r>
            <a:r>
              <a:rPr lang="zh-CN" altLang="en-US" sz="3200" dirty="0"/>
              <a:t>中主要的索引：</a:t>
            </a:r>
            <a:endParaRPr lang="en-US" altLang="zh-CN" sz="3200" dirty="0"/>
          </a:p>
          <a:p>
            <a:pPr lvl="1"/>
            <a:r>
              <a:rPr lang="en-US" altLang="zh-CN" dirty="0"/>
              <a:t>HASH</a:t>
            </a:r>
            <a:endParaRPr lang="en-US" altLang="zh-CN" dirty="0"/>
          </a:p>
          <a:p>
            <a:pPr lvl="2"/>
            <a:r>
              <a:rPr lang="en-US" altLang="zh-CN" dirty="0"/>
              <a:t>Hash</a:t>
            </a:r>
            <a:r>
              <a:rPr lang="zh-CN" altLang="en-US" dirty="0"/>
              <a:t>索引只能处理简单的等于比较。当一个索引的列只涉及到使用“</a:t>
            </a:r>
            <a:r>
              <a:rPr lang="en-US" altLang="zh-CN" dirty="0"/>
              <a:t>=</a:t>
            </a:r>
            <a:r>
              <a:rPr lang="zh-CN" altLang="en-US" dirty="0"/>
              <a:t>”操作符进行比较时，考虑使用</a:t>
            </a:r>
            <a:r>
              <a:rPr lang="en-US" altLang="zh-CN" dirty="0"/>
              <a:t>Hash</a:t>
            </a:r>
            <a:r>
              <a:rPr lang="zh-CN" altLang="en-US" dirty="0"/>
              <a:t>索引。</a:t>
            </a:r>
            <a:endParaRPr lang="en-US" altLang="zh-CN" dirty="0"/>
          </a:p>
          <a:p>
            <a:pPr lvl="2"/>
            <a:r>
              <a:rPr lang="en-US" altLang="zh-CN" dirty="0"/>
              <a:t>Create index 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en-US" altLang="zh-CN" dirty="0"/>
              <a:t> on </a:t>
            </a:r>
            <a:r>
              <a:rPr lang="en-US" altLang="zh-CN" dirty="0">
                <a:solidFill>
                  <a:srgbClr val="FF0000"/>
                </a:solidFill>
              </a:rPr>
              <a:t>table</a:t>
            </a:r>
            <a:r>
              <a:rPr lang="en-US" altLang="zh-CN" dirty="0"/>
              <a:t> using hash(column)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B-TREE</a:t>
            </a:r>
            <a:endParaRPr lang="en-US" altLang="zh-CN" dirty="0"/>
          </a:p>
          <a:p>
            <a:pPr lvl="2"/>
            <a:r>
              <a:rPr lang="en-US" altLang="zh-CN" dirty="0"/>
              <a:t>B-tree</a:t>
            </a:r>
            <a:r>
              <a:rPr lang="zh-CN" altLang="en-US" dirty="0"/>
              <a:t>适合处理能够按照顺序存储的数据，比如对于一些字段涉及到使用“</a:t>
            </a:r>
            <a:r>
              <a:rPr lang="en-US" altLang="zh-CN" dirty="0"/>
              <a:t>&lt;</a:t>
            </a:r>
            <a:r>
              <a:rPr lang="zh-CN" altLang="en-US" dirty="0"/>
              <a:t>”“</a:t>
            </a:r>
            <a:r>
              <a:rPr lang="en-US" altLang="zh-CN" dirty="0"/>
              <a:t>&lt;=</a:t>
            </a:r>
            <a:r>
              <a:rPr lang="zh-CN" altLang="en-US" dirty="0"/>
              <a:t>”“</a:t>
            </a:r>
            <a:r>
              <a:rPr lang="en-US" altLang="zh-CN" dirty="0"/>
              <a:t>=</a:t>
            </a:r>
            <a:r>
              <a:rPr lang="zh-CN" altLang="en-US" dirty="0"/>
              <a:t>”操作符进行操作时。</a:t>
            </a:r>
            <a:endParaRPr lang="en-US" altLang="zh-CN" dirty="0"/>
          </a:p>
          <a:p>
            <a:pPr lvl="1"/>
            <a:r>
              <a:rPr lang="en-US" altLang="zh-CN" dirty="0"/>
              <a:t>PostgreSQL</a:t>
            </a:r>
            <a:r>
              <a:rPr lang="zh-CN" altLang="en-US" dirty="0"/>
              <a:t>中</a:t>
            </a:r>
            <a:r>
              <a:rPr lang="en-US" altLang="zh-CN" dirty="0"/>
              <a:t>HASH</a:t>
            </a:r>
            <a:r>
              <a:rPr lang="zh-CN" altLang="en-US" dirty="0"/>
              <a:t>索引的性能比</a:t>
            </a:r>
            <a:r>
              <a:rPr lang="en-US" altLang="zh-CN" dirty="0"/>
              <a:t>B-TREE</a:t>
            </a:r>
            <a:r>
              <a:rPr lang="zh-CN" altLang="en-US" dirty="0"/>
              <a:t>弱，且</a:t>
            </a:r>
            <a:r>
              <a:rPr lang="en-US" altLang="zh-CN" dirty="0"/>
              <a:t>HASH</a:t>
            </a:r>
            <a:r>
              <a:rPr lang="zh-CN" altLang="en-US" dirty="0"/>
              <a:t>索引操作目前没有记录日志。不建议使用</a:t>
            </a:r>
            <a:r>
              <a:rPr lang="en-US" altLang="zh-CN" dirty="0"/>
              <a:t>HASH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使用原则：</a:t>
            </a:r>
            <a:endParaRPr lang="en-US" altLang="zh-CN" dirty="0"/>
          </a:p>
          <a:p>
            <a:pPr lvl="1"/>
            <a:r>
              <a:rPr lang="zh-CN" altLang="en-US" dirty="0"/>
              <a:t>索引并非越多越好</a:t>
            </a:r>
            <a:endParaRPr lang="en-US" altLang="zh-CN" dirty="0"/>
          </a:p>
          <a:p>
            <a:pPr lvl="1"/>
            <a:r>
              <a:rPr lang="zh-CN" altLang="en-US" dirty="0"/>
              <a:t>避免对经常更新的表进行过多的索引，并且索引中的列尽可能少</a:t>
            </a:r>
            <a:endParaRPr lang="en-US" altLang="zh-CN" dirty="0"/>
          </a:p>
          <a:p>
            <a:pPr lvl="1"/>
            <a:r>
              <a:rPr lang="zh-CN" altLang="en-US" dirty="0"/>
              <a:t>数据量小的表最好不要建索引</a:t>
            </a:r>
            <a:endParaRPr lang="en-US" altLang="zh-CN" dirty="0"/>
          </a:p>
          <a:p>
            <a:pPr lvl="1"/>
            <a:r>
              <a:rPr lang="zh-CN" altLang="en-US" dirty="0"/>
              <a:t>在条件表达式中经常用到的、不同值较多的列上建立索引</a:t>
            </a:r>
            <a:endParaRPr lang="en-US" altLang="zh-CN" dirty="0"/>
          </a:p>
          <a:p>
            <a:pPr lvl="1"/>
            <a:r>
              <a:rPr lang="zh-CN" altLang="en-US" dirty="0"/>
              <a:t>当唯一性是某种数据本身的特征时，指定唯一索引</a:t>
            </a:r>
            <a:endParaRPr lang="en-US" altLang="zh-CN" dirty="0"/>
          </a:p>
          <a:p>
            <a:pPr lvl="1"/>
            <a:r>
              <a:rPr lang="zh-CN" altLang="en-US" dirty="0"/>
              <a:t>在频繁进行排序和分组的列上建立索引时，如果待排序的列有多个，可建立组合索引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创建索引：</a:t>
            </a:r>
            <a:endParaRPr lang="en-US" altLang="zh-CN" dirty="0"/>
          </a:p>
          <a:p>
            <a:pPr lvl="1"/>
            <a:r>
              <a:rPr lang="zh-CN" altLang="en-US" dirty="0"/>
              <a:t>创建普通索引：</a:t>
            </a:r>
            <a:endParaRPr lang="en-US" altLang="zh-CN" dirty="0"/>
          </a:p>
          <a:p>
            <a:pPr marL="658495" lvl="2" indent="0">
              <a:buNone/>
            </a:pPr>
            <a:r>
              <a:rPr lang="en-US" altLang="zh-CN" dirty="0"/>
              <a:t>create index </a:t>
            </a:r>
            <a:r>
              <a:rPr lang="en-US" altLang="zh-CN" dirty="0" err="1" smtClean="0"/>
              <a:t>eenamindx</a:t>
            </a:r>
            <a:r>
              <a:rPr lang="en-US" altLang="zh-CN" dirty="0" smtClean="0"/>
              <a:t> </a:t>
            </a:r>
            <a:r>
              <a:rPr lang="en-US" altLang="zh-CN" dirty="0"/>
              <a:t>on </a:t>
            </a:r>
            <a:r>
              <a:rPr lang="en-US" altLang="zh-CN" dirty="0" smtClean="0"/>
              <a:t>examinee(</a:t>
            </a:r>
            <a:r>
              <a:rPr lang="en-US" altLang="zh-CN" dirty="0" err="1" smtClean="0"/>
              <a:t>eename</a:t>
            </a:r>
            <a:r>
              <a:rPr lang="en-US" altLang="zh-CN" dirty="0"/>
              <a:t>);</a:t>
            </a:r>
            <a:endParaRPr lang="en-US" altLang="zh-CN" dirty="0"/>
          </a:p>
          <a:p>
            <a:pPr lvl="1"/>
            <a:r>
              <a:rPr lang="zh-CN" altLang="en-US" dirty="0"/>
              <a:t>创建唯一索引：</a:t>
            </a: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目的：减少查询索引列操作的执行时间，尤其是比较庞大的数据表</a:t>
            </a:r>
            <a:r>
              <a:rPr lang="en-US" altLang="zh-CN" sz="16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402590" lvl="1" indent="0">
              <a:buNone/>
            </a:pPr>
            <a:r>
              <a:rPr lang="en-US" altLang="zh-CN" dirty="0"/>
              <a:t>  create unique index </a:t>
            </a:r>
            <a:r>
              <a:rPr lang="en-US" altLang="zh-CN" dirty="0" err="1"/>
              <a:t>uniqididx</a:t>
            </a:r>
            <a:r>
              <a:rPr lang="en-US" altLang="zh-CN" dirty="0"/>
              <a:t> on </a:t>
            </a:r>
            <a:r>
              <a:rPr lang="en-US" altLang="zh-CN" dirty="0" smtClean="0"/>
              <a:t>examinee (</a:t>
            </a:r>
            <a:r>
              <a:rPr lang="en-US" altLang="zh-CN" dirty="0" err="1" smtClean="0"/>
              <a:t>eeid</a:t>
            </a:r>
            <a:r>
              <a:rPr lang="en-US" altLang="zh-CN" dirty="0"/>
              <a:t>);</a:t>
            </a:r>
            <a:endParaRPr lang="en-US" altLang="zh-CN" dirty="0"/>
          </a:p>
          <a:p>
            <a:pPr lvl="1"/>
            <a:r>
              <a:rPr lang="zh-CN" altLang="en-US" dirty="0"/>
              <a:t>创建组合索引：</a:t>
            </a:r>
            <a:endParaRPr lang="en-US" altLang="zh-CN" dirty="0"/>
          </a:p>
          <a:p>
            <a:pPr marL="402590" lvl="1" indent="0">
              <a:buNone/>
            </a:pPr>
            <a:r>
              <a:rPr lang="en-US" altLang="zh-CN" dirty="0"/>
              <a:t>  create index </a:t>
            </a:r>
            <a:r>
              <a:rPr lang="en-US" altLang="zh-CN" dirty="0" err="1" smtClean="0"/>
              <a:t>eeauandinfoidx</a:t>
            </a:r>
            <a:r>
              <a:rPr lang="en-US" altLang="zh-CN" dirty="0" smtClean="0"/>
              <a:t> </a:t>
            </a:r>
            <a:r>
              <a:rPr lang="en-US" altLang="zh-CN" dirty="0"/>
              <a:t>on </a:t>
            </a:r>
            <a:r>
              <a:rPr lang="en-US" altLang="zh-CN" dirty="0"/>
              <a:t>examinee(</a:t>
            </a:r>
            <a:r>
              <a:rPr lang="en-US" altLang="zh-CN" dirty="0" err="1" smtClean="0"/>
              <a:t>eename,eeage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marL="40259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重命名索引：</a:t>
            </a:r>
            <a:endParaRPr lang="en-US" altLang="zh-CN" dirty="0"/>
          </a:p>
          <a:p>
            <a:pPr lvl="1"/>
            <a:r>
              <a:rPr lang="en-US" altLang="zh-CN" dirty="0"/>
              <a:t>alter index </a:t>
            </a:r>
            <a:r>
              <a:rPr lang="en-US" altLang="zh-CN" dirty="0" err="1" smtClean="0"/>
              <a:t>eenameidx</a:t>
            </a:r>
            <a:r>
              <a:rPr lang="en-US" altLang="zh-CN" dirty="0" smtClean="0"/>
              <a:t> </a:t>
            </a:r>
            <a:r>
              <a:rPr lang="en-US" altLang="zh-CN" dirty="0"/>
              <a:t>rename to </a:t>
            </a:r>
            <a:r>
              <a:rPr lang="en-US" altLang="zh-CN" dirty="0" err="1" smtClean="0"/>
              <a:t>eenmidx</a:t>
            </a:r>
            <a:r>
              <a:rPr lang="en-US" altLang="zh-CN" dirty="0"/>
              <a:t>;</a:t>
            </a:r>
            <a:endParaRPr lang="en-US" altLang="zh-CN" dirty="0"/>
          </a:p>
          <a:p>
            <a:pPr marL="365760" lvl="1" indent="-283210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zh-CN" altLang="en-US" sz="3200" dirty="0"/>
              <a:t>删除索引：</a:t>
            </a:r>
            <a:endParaRPr lang="en-US" altLang="zh-CN" sz="3200" dirty="0"/>
          </a:p>
          <a:p>
            <a:pPr lvl="1"/>
            <a:r>
              <a:rPr lang="en-US" altLang="zh-CN" dirty="0"/>
              <a:t>drop index </a:t>
            </a:r>
            <a:r>
              <a:rPr lang="en-US" altLang="zh-CN" dirty="0" err="1" smtClean="0"/>
              <a:t>eenmidx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视图概述：</a:t>
            </a:r>
            <a:endParaRPr lang="en-US" altLang="zh-CN" dirty="0"/>
          </a:p>
          <a:p>
            <a:pPr lvl="1"/>
            <a:r>
              <a:rPr lang="zh-CN" altLang="en-US" dirty="0"/>
              <a:t>从一个或多个表中导出的</a:t>
            </a:r>
            <a:r>
              <a:rPr lang="zh-CN" altLang="en-US" dirty="0">
                <a:solidFill>
                  <a:srgbClr val="FF0000"/>
                </a:solidFill>
              </a:rPr>
              <a:t>虚拟表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行为与表相似，可使用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语句进行操作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虚拟表</a:t>
            </a:r>
            <a:r>
              <a:rPr lang="zh-CN" altLang="en-US" dirty="0"/>
              <a:t>的理解：</a:t>
            </a:r>
            <a:endParaRPr lang="en-US" altLang="zh-CN" dirty="0"/>
          </a:p>
          <a:p>
            <a:pPr lvl="2"/>
            <a:r>
              <a:rPr lang="zh-CN" altLang="en-US" sz="1600" dirty="0"/>
              <a:t>视图一经定义便存储在数据库中，但是与其对应的数据并没有像表一样在数据库中再存储一份，通过视图看到的数据只是存放在基本表中的数据。当对通过视图看到的数据进行修改时，相应的基本表的数据也要发生变化，同样如果基本表的数据发生变化，则这种变化会自动反应到视图中。</a:t>
            </a:r>
            <a:endParaRPr lang="zh-CN" altLang="en-US" sz="1600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作用：</a:t>
            </a:r>
            <a:endParaRPr lang="en-US" altLang="zh-CN" dirty="0"/>
          </a:p>
          <a:p>
            <a:pPr lvl="1"/>
            <a:r>
              <a:rPr lang="zh-CN" altLang="en-US" dirty="0"/>
              <a:t>简单化</a:t>
            </a:r>
            <a:endParaRPr lang="en-US" altLang="zh-CN" dirty="0"/>
          </a:p>
          <a:p>
            <a:pPr lvl="2"/>
            <a:r>
              <a:rPr lang="zh-CN" altLang="en-US" dirty="0"/>
              <a:t>看到的就是需要的。简化对数据的理解，简化对数据的操作</a:t>
            </a:r>
            <a:endParaRPr lang="en-US" altLang="zh-CN" dirty="0"/>
          </a:p>
          <a:p>
            <a:pPr lvl="1"/>
            <a:r>
              <a:rPr lang="zh-CN" altLang="en-US" dirty="0"/>
              <a:t>安全性</a:t>
            </a:r>
            <a:endParaRPr lang="en-US" altLang="zh-CN" dirty="0"/>
          </a:p>
          <a:p>
            <a:pPr lvl="2"/>
            <a:r>
              <a:rPr lang="zh-CN" altLang="en-US" dirty="0"/>
              <a:t>通过视图用户只能查询和修改他们所能见到的属性</a:t>
            </a:r>
            <a:endParaRPr lang="en-US" altLang="zh-CN" dirty="0"/>
          </a:p>
          <a:p>
            <a:pPr lvl="1"/>
            <a:r>
              <a:rPr lang="zh-CN" altLang="en-US" dirty="0"/>
              <a:t>数据逻辑独立性</a:t>
            </a:r>
            <a:endParaRPr lang="en-US" altLang="zh-CN" dirty="0"/>
          </a:p>
          <a:p>
            <a:pPr lvl="2"/>
            <a:r>
              <a:rPr lang="zh-CN" altLang="en-US" dirty="0"/>
              <a:t>可以帮助用户屏蔽真实表结构变化带来的影响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默认情况下，创建的视图和基本表的字段是一样的，也可以通过指定视图字段的名称来创建视图</a:t>
            </a:r>
            <a:endParaRPr lang="en-US" altLang="zh-CN" dirty="0"/>
          </a:p>
          <a:p>
            <a:pPr lvl="1"/>
            <a:r>
              <a:rPr lang="zh-CN" altLang="en-US" dirty="0"/>
              <a:t>查看视图是指查看数据库中已经存在的视图的定义。</a:t>
            </a:r>
            <a:r>
              <a:rPr lang="en-US" altLang="zh-CN" dirty="0"/>
              <a:t>PostgreSQL</a:t>
            </a:r>
            <a:r>
              <a:rPr lang="zh-CN" altLang="en-US" dirty="0"/>
              <a:t>中，数据库下</a:t>
            </a:r>
            <a:r>
              <a:rPr lang="en-US" altLang="zh-CN" dirty="0"/>
              <a:t>views</a:t>
            </a:r>
            <a:r>
              <a:rPr lang="zh-CN" altLang="en-US" dirty="0"/>
              <a:t>表中存储了所有视图的定义。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1609</Words>
  <Application>WPS 演示</Application>
  <PresentationFormat>全屏显示(4:3)</PresentationFormat>
  <Paragraphs>95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 2</vt:lpstr>
      <vt:lpstr>Wingdings</vt:lpstr>
      <vt:lpstr>Verdana</vt:lpstr>
      <vt:lpstr>Gill Sans MT</vt:lpstr>
      <vt:lpstr>华文中宋</vt:lpstr>
      <vt:lpstr>微软雅黑</vt:lpstr>
      <vt:lpstr>Arial Unicode MS</vt:lpstr>
      <vt:lpstr>等线</vt:lpstr>
      <vt:lpstr>Calibri</vt:lpstr>
      <vt:lpstr>夏至</vt:lpstr>
      <vt:lpstr>实验十 索引和视图</vt:lpstr>
      <vt:lpstr>索引</vt:lpstr>
      <vt:lpstr>索引</vt:lpstr>
      <vt:lpstr>索引</vt:lpstr>
      <vt:lpstr>索引</vt:lpstr>
      <vt:lpstr>索引</vt:lpstr>
      <vt:lpstr>视图</vt:lpstr>
      <vt:lpstr>视图</vt:lpstr>
      <vt:lpstr>视图</vt:lpstr>
      <vt:lpstr>视图</vt:lpstr>
      <vt:lpstr>视图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实验七 索引和试图</dc:title>
  <dc:creator>yaoyingting</dc:creator>
  <cp:lastModifiedBy>Administrator</cp:lastModifiedBy>
  <cp:revision>31</cp:revision>
  <dcterms:created xsi:type="dcterms:W3CDTF">2015-04-20T01:16:00Z</dcterms:created>
  <dcterms:modified xsi:type="dcterms:W3CDTF">2021-01-01T12:15:36Z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