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0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14" autoAdjust="0"/>
  </p:normalViewPr>
  <p:slideViewPr>
    <p:cSldViewPr snapToGrid="0">
      <p:cViewPr varScale="1">
        <p:scale>
          <a:sx n="56" d="100"/>
          <a:sy n="56" d="100"/>
        </p:scale>
        <p:origin x="110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AA95F-AF85-40EE-9824-CC4252AAB7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12EE2-8B95-4169-A20F-A136E5F000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行级触发器对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语句影响的每个行执行一次。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语句级触发器对每个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语句执行一次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12EE2-8B95-4169-A20F-A136E5F00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12EE2-8B95-4169-A20F-A136E5F00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12EE2-8B95-4169-A20F-A136E5F00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825-A87D-4D44-96D8-EC299A3BF9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6798-396B-4C25-BC13-95F0DA67AED7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825-A87D-4D44-96D8-EC299A3BF9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6798-396B-4C25-BC13-95F0DA67AE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825-A87D-4D44-96D8-EC299A3BF9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6798-396B-4C25-BC13-95F0DA67AE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825-A87D-4D44-96D8-EC299A3BF9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6798-396B-4C25-BC13-95F0DA67AE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825-A87D-4D44-96D8-EC299A3BF9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6798-396B-4C25-BC13-95F0DA67AED7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825-A87D-4D44-96D8-EC299A3BF9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6798-396B-4C25-BC13-95F0DA67AE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825-A87D-4D44-96D8-EC299A3BF9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6798-396B-4C25-BC13-95F0DA67AE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825-A87D-4D44-96D8-EC299A3BF9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6798-396B-4C25-BC13-95F0DA67AE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825-A87D-4D44-96D8-EC299A3BF9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6798-396B-4C25-BC13-95F0DA67AE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E764825-A87D-4D44-96D8-EC299A3BF9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E16798-396B-4C25-BC13-95F0DA67AE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825-A87D-4D44-96D8-EC299A3BF9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6798-396B-4C25-BC13-95F0DA67AE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764825-A87D-4D44-96D8-EC299A3BF9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E16798-396B-4C25-BC13-95F0DA67AED7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2960" y="2133696"/>
            <a:ext cx="7543800" cy="1906096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/>
              <a:t>实验</a:t>
            </a:r>
            <a:r>
              <a:rPr lang="zh-CN" altLang="en-US" sz="5400" dirty="0" smtClean="0"/>
              <a:t>十二 </a:t>
            </a:r>
            <a:r>
              <a:rPr lang="zh-CN" altLang="en-US" sz="5400" dirty="0"/>
              <a:t>触发器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2960" y="4438281"/>
            <a:ext cx="7543800" cy="857250"/>
          </a:xfrm>
        </p:spPr>
        <p:txBody>
          <a:bodyPr/>
          <a:lstStyle/>
          <a:p>
            <a:pPr algn="r"/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触发器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72252" y="1868091"/>
            <a:ext cx="7445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dobe 仿宋 Std R" pitchFamily="18" charset="-122"/>
                <a:ea typeface="Adobe 仿宋 Std R" pitchFamily="18" charset="-122"/>
              </a:rPr>
              <a:t>触发器是由事件来触发某一个操作，这些事件包括</a:t>
            </a:r>
            <a:r>
              <a:rPr lang="en-US" altLang="zh-CN" sz="2400" dirty="0">
                <a:latin typeface="Adobe 仿宋 Std R" pitchFamily="18" charset="-122"/>
                <a:ea typeface="Adobe 仿宋 Std R" pitchFamily="18" charset="-122"/>
              </a:rPr>
              <a:t>insert</a:t>
            </a:r>
            <a:r>
              <a:rPr lang="zh-CN" altLang="en-US" sz="2400" dirty="0">
                <a:latin typeface="Adobe 仿宋 Std R" pitchFamily="18" charset="-122"/>
                <a:ea typeface="Adobe 仿宋 Std R" pitchFamily="18" charset="-122"/>
              </a:rPr>
              <a:t>、</a:t>
            </a:r>
            <a:r>
              <a:rPr lang="en-US" altLang="zh-CN" sz="2400" dirty="0">
                <a:latin typeface="Adobe 仿宋 Std R" pitchFamily="18" charset="-122"/>
                <a:ea typeface="Adobe 仿宋 Std R" pitchFamily="18" charset="-122"/>
              </a:rPr>
              <a:t>update</a:t>
            </a:r>
            <a:r>
              <a:rPr lang="zh-CN" altLang="en-US" sz="2400" dirty="0">
                <a:latin typeface="Adobe 仿宋 Std R" pitchFamily="18" charset="-122"/>
                <a:ea typeface="Adobe 仿宋 Std R" pitchFamily="18" charset="-122"/>
              </a:rPr>
              <a:t>、</a:t>
            </a:r>
            <a:r>
              <a:rPr lang="en-US" altLang="zh-CN" sz="2400" dirty="0">
                <a:latin typeface="Adobe 仿宋 Std R" pitchFamily="18" charset="-122"/>
                <a:ea typeface="Adobe 仿宋 Std R" pitchFamily="18" charset="-122"/>
              </a:rPr>
              <a:t>delete</a:t>
            </a:r>
            <a:r>
              <a:rPr lang="zh-CN" altLang="en-US" sz="2400" dirty="0">
                <a:latin typeface="Adobe 仿宋 Std R" pitchFamily="18" charset="-122"/>
                <a:ea typeface="Adobe 仿宋 Std R" pitchFamily="18" charset="-122"/>
              </a:rPr>
              <a:t>语句。如果定义了触发器，当数据库执行这些语句时，就会激活触发器去执行相应的操作</a:t>
            </a:r>
            <a:endParaRPr lang="en-US" altLang="zh-CN" sz="2400" dirty="0">
              <a:latin typeface="Adobe 仿宋 Std R" pitchFamily="18" charset="-122"/>
              <a:ea typeface="Adobe 仿宋 Std R" pitchFamily="18" charset="-122"/>
            </a:endParaRPr>
          </a:p>
          <a:p>
            <a:pPr marL="214630" indent="-21463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dobe 仿宋 Std R" pitchFamily="18" charset="-122"/>
                <a:ea typeface="Adobe 仿宋 Std R" pitchFamily="18" charset="-122"/>
              </a:rPr>
              <a:t>触发程序是与表有关的命名数据库对象，当表上出现特定事件时，将激活该对象</a:t>
            </a:r>
            <a:endParaRPr lang="zh-CN" altLang="en-US" sz="2400" dirty="0">
              <a:latin typeface="Adobe 仿宋 Std R" pitchFamily="18" charset="-122"/>
              <a:ea typeface="Adobe 仿宋 Std R" pitchFamily="18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触发器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72252" y="1868091"/>
            <a:ext cx="74452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dobe 仿宋 Std R" pitchFamily="18" charset="-122"/>
                <a:ea typeface="Adobe 仿宋 Std R" pitchFamily="18" charset="-122"/>
              </a:rPr>
              <a:t>触发器是某个数据库操作发生时被自动调用的函数。可以在</a:t>
            </a:r>
            <a:r>
              <a:rPr lang="en-US" altLang="zh-CN" sz="2400" b="1" dirty="0">
                <a:latin typeface="Adobe 仿宋 Std R" pitchFamily="18" charset="-122"/>
                <a:ea typeface="Adobe 仿宋 Std R" pitchFamily="18" charset="-122"/>
              </a:rPr>
              <a:t>INSERT</a:t>
            </a:r>
            <a:r>
              <a:rPr lang="zh-CN" altLang="en-US" sz="2400" b="1" dirty="0">
                <a:latin typeface="Adobe 仿宋 Std R" pitchFamily="18" charset="-122"/>
                <a:ea typeface="Adobe 仿宋 Std R" pitchFamily="18" charset="-122"/>
              </a:rPr>
              <a:t>、</a:t>
            </a:r>
            <a:r>
              <a:rPr lang="en-US" altLang="zh-CN" sz="2400" b="1" dirty="0">
                <a:latin typeface="Adobe 仿宋 Std R" pitchFamily="18" charset="-122"/>
                <a:ea typeface="Adobe 仿宋 Std R" pitchFamily="18" charset="-122"/>
              </a:rPr>
              <a:t>UPDATE</a:t>
            </a:r>
            <a:r>
              <a:rPr lang="zh-CN" altLang="en-US" sz="2400" b="1" dirty="0">
                <a:latin typeface="Adobe 仿宋 Std R" pitchFamily="18" charset="-122"/>
                <a:ea typeface="Adobe 仿宋 Std R" pitchFamily="18" charset="-122"/>
              </a:rPr>
              <a:t>或</a:t>
            </a:r>
            <a:r>
              <a:rPr lang="en-US" altLang="zh-CN" sz="2400" b="1" dirty="0">
                <a:latin typeface="Adobe 仿宋 Std R" pitchFamily="18" charset="-122"/>
                <a:ea typeface="Adobe 仿宋 Std R" pitchFamily="18" charset="-122"/>
              </a:rPr>
              <a:t>DELETE</a:t>
            </a:r>
            <a:r>
              <a:rPr lang="zh-CN" altLang="en-US" sz="2400" dirty="0">
                <a:latin typeface="Adobe 仿宋 Std R" pitchFamily="18" charset="-122"/>
                <a:ea typeface="Adobe 仿宋 Std R" pitchFamily="18" charset="-122"/>
              </a:rPr>
              <a:t>操作之前或之后调用触发器。</a:t>
            </a:r>
            <a:endParaRPr lang="en-US" altLang="zh-CN" sz="2400" dirty="0">
              <a:latin typeface="Adobe 仿宋 Std R" pitchFamily="18" charset="-122"/>
              <a:ea typeface="Adobe 仿宋 Std R" pitchFamily="18" charset="-122"/>
            </a:endParaRPr>
          </a:p>
          <a:p>
            <a:pPr marL="214630" indent="-21463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dobe 仿宋 Std R" pitchFamily="18" charset="-122"/>
                <a:ea typeface="Adobe 仿宋 Std R" pitchFamily="18" charset="-122"/>
              </a:rPr>
              <a:t>创建触发器以前，必须定义触发器使用的函数。这个函数</a:t>
            </a:r>
            <a:r>
              <a:rPr lang="zh-CN" altLang="en-US" sz="2400" b="1" dirty="0">
                <a:latin typeface="Adobe 仿宋 Std R" pitchFamily="18" charset="-122"/>
                <a:ea typeface="Adobe 仿宋 Std R" pitchFamily="18" charset="-122"/>
              </a:rPr>
              <a:t>不能有任何参数，并且要返回</a:t>
            </a:r>
            <a:r>
              <a:rPr lang="en-US" altLang="zh-CN" sz="2400" b="1" dirty="0">
                <a:latin typeface="Adobe 仿宋 Std R" pitchFamily="18" charset="-122"/>
                <a:ea typeface="Adobe 仿宋 Std R" pitchFamily="18" charset="-122"/>
              </a:rPr>
              <a:t>trigger</a:t>
            </a:r>
            <a:r>
              <a:rPr lang="zh-CN" altLang="en-US" sz="2400" b="1" dirty="0">
                <a:latin typeface="Adobe 仿宋 Std R" pitchFamily="18" charset="-122"/>
                <a:ea typeface="Adobe 仿宋 Std R" pitchFamily="18" charset="-122"/>
              </a:rPr>
              <a:t>类型</a:t>
            </a:r>
            <a:endParaRPr lang="en-US" altLang="zh-CN" sz="2400" b="1" dirty="0">
              <a:latin typeface="Adobe 仿宋 Std R" pitchFamily="18" charset="-122"/>
              <a:ea typeface="Adobe 仿宋 Std R" pitchFamily="18" charset="-122"/>
            </a:endParaRPr>
          </a:p>
          <a:p>
            <a:pPr marL="214630" indent="-21463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dobe 仿宋 Std R" pitchFamily="18" charset="-122"/>
                <a:ea typeface="Adobe 仿宋 Std R" pitchFamily="18" charset="-122"/>
              </a:rPr>
              <a:t>用命令</a:t>
            </a:r>
            <a:r>
              <a:rPr lang="en-US" altLang="zh-CN" sz="2400" b="1" dirty="0">
                <a:latin typeface="Adobe 仿宋 Std R" pitchFamily="18" charset="-122"/>
                <a:ea typeface="Adobe 仿宋 Std R" pitchFamily="18" charset="-122"/>
              </a:rPr>
              <a:t>CREATE TRIGGER</a:t>
            </a:r>
            <a:r>
              <a:rPr lang="zh-CN" altLang="en-US" sz="2400" b="1" dirty="0">
                <a:latin typeface="Adobe 仿宋 Std R" pitchFamily="18" charset="-122"/>
                <a:ea typeface="Adobe 仿宋 Std R" pitchFamily="18" charset="-122"/>
              </a:rPr>
              <a:t>创建触发器</a:t>
            </a:r>
            <a:endParaRPr lang="en-US" altLang="zh-CN" sz="2400" b="1" dirty="0">
              <a:latin typeface="Adobe 仿宋 Std R" pitchFamily="18" charset="-122"/>
              <a:ea typeface="Adobe 仿宋 Std R" pitchFamily="18" charset="-122"/>
            </a:endParaRPr>
          </a:p>
          <a:p>
            <a:pPr marL="214630" indent="-21463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dobe 仿宋 Std R" pitchFamily="18" charset="-122"/>
                <a:ea typeface="Adobe 仿宋 Std R" pitchFamily="18" charset="-122"/>
              </a:rPr>
              <a:t> 触发器在被调用时，系统会自动传递一些数据。对于行级触发器，还包括</a:t>
            </a:r>
            <a:r>
              <a:rPr lang="en-US" altLang="zh-CN" sz="2400" dirty="0">
                <a:latin typeface="Adobe 仿宋 Std R" pitchFamily="18" charset="-122"/>
                <a:ea typeface="Adobe 仿宋 Std R" pitchFamily="18" charset="-122"/>
              </a:rPr>
              <a:t>NEW</a:t>
            </a:r>
            <a:r>
              <a:rPr lang="zh-CN" altLang="en-US" sz="2400" dirty="0">
                <a:latin typeface="Adobe 仿宋 Std R" pitchFamily="18" charset="-122"/>
                <a:ea typeface="Adobe 仿宋 Std R" pitchFamily="18" charset="-122"/>
              </a:rPr>
              <a:t>数据行（对于</a:t>
            </a:r>
            <a:r>
              <a:rPr lang="en-US" altLang="zh-CN" sz="2400" dirty="0">
                <a:latin typeface="Adobe 仿宋 Std R" pitchFamily="18" charset="-122"/>
                <a:ea typeface="Adobe 仿宋 Std R" pitchFamily="18" charset="-122"/>
              </a:rPr>
              <a:t>INSERT</a:t>
            </a:r>
            <a:r>
              <a:rPr lang="zh-CN" altLang="en-US" sz="2400" dirty="0">
                <a:latin typeface="Adobe 仿宋 Std R" pitchFamily="18" charset="-122"/>
                <a:ea typeface="Adobe 仿宋 Std R" pitchFamily="18" charset="-122"/>
              </a:rPr>
              <a:t>和 </a:t>
            </a:r>
            <a:r>
              <a:rPr lang="en-US" altLang="zh-CN" sz="2400" dirty="0">
                <a:latin typeface="Adobe 仿宋 Std R" pitchFamily="18" charset="-122"/>
                <a:ea typeface="Adobe 仿宋 Std R" pitchFamily="18" charset="-122"/>
              </a:rPr>
              <a:t>UPDATE</a:t>
            </a:r>
            <a:r>
              <a:rPr lang="zh-CN" altLang="en-US" sz="2400" dirty="0">
                <a:latin typeface="Adobe 仿宋 Std R" pitchFamily="18" charset="-122"/>
                <a:ea typeface="Adobe 仿宋 Std R" pitchFamily="18" charset="-122"/>
              </a:rPr>
              <a:t>触发器）和</a:t>
            </a:r>
            <a:r>
              <a:rPr lang="en-US" altLang="zh-CN" sz="2400" dirty="0">
                <a:latin typeface="Adobe 仿宋 Std R" pitchFamily="18" charset="-122"/>
                <a:ea typeface="Adobe 仿宋 Std R" pitchFamily="18" charset="-122"/>
              </a:rPr>
              <a:t>OLD</a:t>
            </a:r>
            <a:r>
              <a:rPr lang="zh-CN" altLang="en-US" sz="2400" dirty="0">
                <a:latin typeface="Adobe 仿宋 Std R" pitchFamily="18" charset="-122"/>
                <a:ea typeface="Adobe 仿宋 Std R" pitchFamily="18" charset="-122"/>
              </a:rPr>
              <a:t>数据行（对于</a:t>
            </a:r>
            <a:r>
              <a:rPr lang="en-US" altLang="zh-CN" sz="2400" dirty="0">
                <a:latin typeface="Adobe 仿宋 Std R" pitchFamily="18" charset="-122"/>
                <a:ea typeface="Adobe 仿宋 Std R" pitchFamily="18" charset="-122"/>
              </a:rPr>
              <a:t>UPDATE</a:t>
            </a:r>
            <a:r>
              <a:rPr lang="zh-CN" altLang="en-US" sz="2400" dirty="0">
                <a:latin typeface="Adobe 仿宋 Std R" pitchFamily="18" charset="-122"/>
                <a:ea typeface="Adobe 仿宋 Std R" pitchFamily="18" charset="-122"/>
              </a:rPr>
              <a:t>和</a:t>
            </a:r>
            <a:r>
              <a:rPr lang="en-US" altLang="zh-CN" sz="2400" dirty="0">
                <a:latin typeface="Adobe 仿宋 Std R" pitchFamily="18" charset="-122"/>
                <a:ea typeface="Adobe 仿宋 Std R" pitchFamily="18" charset="-122"/>
              </a:rPr>
              <a:t>DELETE</a:t>
            </a:r>
            <a:r>
              <a:rPr lang="zh-CN" altLang="en-US" sz="2400" dirty="0">
                <a:latin typeface="Adobe 仿宋 Std R" pitchFamily="18" charset="-122"/>
                <a:ea typeface="Adobe 仿宋 Std R" pitchFamily="18" charset="-122"/>
              </a:rPr>
              <a:t>触发器）</a:t>
            </a:r>
            <a:endParaRPr lang="zh-CN" altLang="en-US" sz="2400" dirty="0">
              <a:latin typeface="Adobe 仿宋 Std R" pitchFamily="18" charset="-122"/>
              <a:ea typeface="Adobe 仿宋 Std R" pitchFamily="18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触发器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60" y="1854097"/>
            <a:ext cx="767095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dobe 仿宋 Std R" pitchFamily="18" charset="-122"/>
                <a:ea typeface="Adobe 仿宋 Std R" pitchFamily="18" charset="-122"/>
              </a:rPr>
              <a:t>可分为语句级触发器和行级触发器</a:t>
            </a:r>
            <a:endParaRPr lang="zh-CN" altLang="en-US" sz="2400" dirty="0">
              <a:latin typeface="Adobe 仿宋 Std R" pitchFamily="18" charset="-122"/>
              <a:ea typeface="Adobe 仿宋 Std R" pitchFamily="18" charset="-122"/>
            </a:endParaRPr>
          </a:p>
          <a:p>
            <a:pPr marL="214630" indent="-21463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dobe 仿宋 Std R" pitchFamily="18" charset="-122"/>
                <a:ea typeface="Adobe 仿宋 Std R" pitchFamily="18" charset="-122"/>
              </a:rPr>
              <a:t>按执行时间分为</a:t>
            </a:r>
            <a:r>
              <a:rPr lang="en-US" altLang="zh-CN" sz="2400" dirty="0">
                <a:latin typeface="Adobe 仿宋 Std R" pitchFamily="18" charset="-122"/>
                <a:ea typeface="Adobe 仿宋 Std R" pitchFamily="18" charset="-122"/>
              </a:rPr>
              <a:t>before</a:t>
            </a:r>
            <a:r>
              <a:rPr lang="zh-CN" altLang="en-US" sz="2400" dirty="0">
                <a:latin typeface="Adobe 仿宋 Std R" pitchFamily="18" charset="-122"/>
                <a:ea typeface="Adobe 仿宋 Std R" pitchFamily="18" charset="-122"/>
              </a:rPr>
              <a:t>型和</a:t>
            </a:r>
            <a:r>
              <a:rPr lang="en-US" altLang="zh-CN" sz="2400" dirty="0">
                <a:latin typeface="Adobe 仿宋 Std R" pitchFamily="18" charset="-122"/>
                <a:ea typeface="Adobe 仿宋 Std R" pitchFamily="18" charset="-122"/>
              </a:rPr>
              <a:t>after</a:t>
            </a:r>
            <a:r>
              <a:rPr lang="zh-CN" altLang="en-US" sz="2400" dirty="0">
                <a:latin typeface="Adobe 仿宋 Std R" pitchFamily="18" charset="-122"/>
                <a:ea typeface="Adobe 仿宋 Std R" pitchFamily="18" charset="-122"/>
              </a:rPr>
              <a:t>型</a:t>
            </a:r>
            <a:endParaRPr lang="zh-CN" altLang="en-US" sz="2400" dirty="0">
              <a:latin typeface="Adobe 仿宋 Std R" pitchFamily="18" charset="-122"/>
              <a:ea typeface="Adobe 仿宋 Std R" pitchFamily="18" charset="-122"/>
            </a:endParaRPr>
          </a:p>
          <a:p>
            <a:pPr marL="214630" indent="-21463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dobe 仿宋 Std R" pitchFamily="18" charset="-122"/>
                <a:ea typeface="Adobe 仿宋 Std R" pitchFamily="18" charset="-122"/>
              </a:rPr>
              <a:t>返回值（</a:t>
            </a:r>
            <a:r>
              <a:rPr lang="en-US" altLang="zh-CN" sz="2400" dirty="0">
                <a:latin typeface="Adobe 仿宋 Std R" pitchFamily="18" charset="-122"/>
                <a:ea typeface="Adobe 仿宋 Std R" pitchFamily="18" charset="-122"/>
              </a:rPr>
              <a:t>new</a:t>
            </a:r>
            <a:r>
              <a:rPr lang="zh-CN" altLang="en-US" sz="2400" dirty="0">
                <a:latin typeface="Adobe 仿宋 Std R" pitchFamily="18" charset="-122"/>
                <a:ea typeface="Adobe 仿宋 Std R" pitchFamily="18" charset="-122"/>
              </a:rPr>
              <a:t>，</a:t>
            </a:r>
            <a:r>
              <a:rPr lang="en-US" altLang="zh-CN" sz="2400" dirty="0">
                <a:latin typeface="Adobe 仿宋 Std R" pitchFamily="18" charset="-122"/>
                <a:ea typeface="Adobe 仿宋 Std R" pitchFamily="18" charset="-122"/>
              </a:rPr>
              <a:t>old</a:t>
            </a:r>
            <a:r>
              <a:rPr lang="zh-CN" altLang="en-US" sz="2400" dirty="0">
                <a:latin typeface="Adobe 仿宋 Std R" pitchFamily="18" charset="-122"/>
                <a:ea typeface="Adobe 仿宋 Std R" pitchFamily="18" charset="-122"/>
              </a:rPr>
              <a:t>，</a:t>
            </a:r>
            <a:r>
              <a:rPr lang="en-US" altLang="zh-CN" sz="2400" dirty="0">
                <a:latin typeface="Adobe 仿宋 Std R" pitchFamily="18" charset="-122"/>
                <a:ea typeface="Adobe 仿宋 Std R" pitchFamily="18" charset="-122"/>
              </a:rPr>
              <a:t>null</a:t>
            </a:r>
            <a:r>
              <a:rPr lang="zh-CN" altLang="en-US" sz="2400" dirty="0">
                <a:latin typeface="Adobe 仿宋 Std R" pitchFamily="18" charset="-122"/>
                <a:ea typeface="Adobe 仿宋 Std R" pitchFamily="18" charset="-122"/>
              </a:rPr>
              <a:t>等）：</a:t>
            </a:r>
            <a:endParaRPr lang="zh-CN" altLang="en-US" sz="2400" dirty="0">
              <a:latin typeface="Adobe 仿宋 Std R" pitchFamily="18" charset="-122"/>
              <a:ea typeface="Adobe 仿宋 Std R" pitchFamily="18" charset="-122"/>
            </a:endParaRPr>
          </a:p>
          <a:p>
            <a:pPr marL="671830" lvl="1" indent="-21463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Adobe 仿宋 Std R" pitchFamily="18" charset="-122"/>
                <a:ea typeface="Adobe 仿宋 Std R" pitchFamily="18" charset="-122"/>
              </a:rPr>
              <a:t>触发器函数必须返回一个</a:t>
            </a:r>
            <a:r>
              <a:rPr lang="en-US" altLang="zh-CN" sz="2400" b="1" dirty="0">
                <a:latin typeface="Adobe 仿宋 Std R" pitchFamily="18" charset="-122"/>
                <a:ea typeface="Adobe 仿宋 Std R" pitchFamily="18" charset="-122"/>
              </a:rPr>
              <a:t>NULL</a:t>
            </a:r>
            <a:r>
              <a:rPr lang="zh-CN" altLang="en-US" sz="2400" b="1" dirty="0">
                <a:latin typeface="Adobe 仿宋 Std R" pitchFamily="18" charset="-122"/>
                <a:ea typeface="Adobe 仿宋 Std R" pitchFamily="18" charset="-122"/>
              </a:rPr>
              <a:t>或者一个记录</a:t>
            </a:r>
            <a:r>
              <a:rPr lang="en-US" altLang="zh-CN" sz="2400" b="1" dirty="0">
                <a:latin typeface="Adobe 仿宋 Std R" pitchFamily="18" charset="-122"/>
                <a:ea typeface="Adobe 仿宋 Std R" pitchFamily="18" charset="-122"/>
              </a:rPr>
              <a:t>/</a:t>
            </a:r>
            <a:r>
              <a:rPr lang="zh-CN" altLang="en-US" sz="2400" b="1" dirty="0">
                <a:latin typeface="Adobe 仿宋 Std R" pitchFamily="18" charset="-122"/>
                <a:ea typeface="Adobe 仿宋 Std R" pitchFamily="18" charset="-122"/>
              </a:rPr>
              <a:t>数据行类型的变量</a:t>
            </a:r>
            <a:endParaRPr lang="zh-CN" altLang="en-US" sz="2400" b="1" dirty="0">
              <a:latin typeface="Adobe 仿宋 Std R" pitchFamily="18" charset="-122"/>
              <a:ea typeface="Adobe 仿宋 Std R" pitchFamily="18" charset="-122"/>
            </a:endParaRPr>
          </a:p>
          <a:p>
            <a:pPr marL="671830" lvl="1" indent="-21463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Adobe 仿宋 Std R" pitchFamily="18" charset="-122"/>
                <a:ea typeface="Adobe 仿宋 Std R" pitchFamily="18" charset="-122"/>
              </a:rPr>
              <a:t>语句级触发器应返回</a:t>
            </a:r>
            <a:r>
              <a:rPr lang="en-US" altLang="zh-CN" sz="2400" b="1" dirty="0">
                <a:latin typeface="Adobe 仿宋 Std R" pitchFamily="18" charset="-122"/>
                <a:ea typeface="Adobe 仿宋 Std R" pitchFamily="18" charset="-122"/>
              </a:rPr>
              <a:t>null</a:t>
            </a:r>
            <a:endParaRPr lang="en-US" altLang="zh-CN" sz="2400" b="1" dirty="0">
              <a:latin typeface="Adobe 仿宋 Std R" pitchFamily="18" charset="-122"/>
              <a:ea typeface="Adobe 仿宋 Std R" pitchFamily="18" charset="-122"/>
            </a:endParaRPr>
          </a:p>
          <a:p>
            <a:pPr marL="671830" lvl="1" indent="-21463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dobe 仿宋 Std R" pitchFamily="18" charset="-122"/>
                <a:ea typeface="Adobe 仿宋 Std R" pitchFamily="18" charset="-122"/>
              </a:rPr>
              <a:t>行级</a:t>
            </a:r>
            <a:r>
              <a:rPr lang="en-US" altLang="zh-CN" sz="2400" dirty="0">
                <a:latin typeface="Adobe 仿宋 Std R" pitchFamily="18" charset="-122"/>
                <a:ea typeface="Adobe 仿宋 Std R" pitchFamily="18" charset="-122"/>
              </a:rPr>
              <a:t>after</a:t>
            </a:r>
            <a:r>
              <a:rPr lang="zh-CN" altLang="en-US" sz="2400" dirty="0">
                <a:latin typeface="Adobe 仿宋 Std R" pitchFamily="18" charset="-122"/>
                <a:ea typeface="Adobe 仿宋 Std R" pitchFamily="18" charset="-122"/>
              </a:rPr>
              <a:t>触发器的值总是被忽略，可以返回</a:t>
            </a:r>
            <a:r>
              <a:rPr lang="en-US" altLang="zh-CN" sz="2400" dirty="0">
                <a:latin typeface="Adobe 仿宋 Std R" pitchFamily="18" charset="-122"/>
                <a:ea typeface="Adobe 仿宋 Std R" pitchFamily="18" charset="-122"/>
              </a:rPr>
              <a:t>null</a:t>
            </a:r>
            <a:endParaRPr lang="en-US" altLang="zh-CN" sz="2400" dirty="0">
              <a:latin typeface="Adobe 仿宋 Std R" pitchFamily="18" charset="-122"/>
              <a:ea typeface="Adobe 仿宋 Std R" pitchFamily="18" charset="-122"/>
            </a:endParaRPr>
          </a:p>
          <a:p>
            <a:pPr marL="671830" lvl="1" indent="-21463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dobe 仿宋 Std R" pitchFamily="18" charset="-122"/>
                <a:ea typeface="Adobe 仿宋 Std R" pitchFamily="18" charset="-122"/>
              </a:rPr>
              <a:t>行级</a:t>
            </a:r>
            <a:r>
              <a:rPr lang="en-US" altLang="zh-CN" sz="2400" dirty="0">
                <a:latin typeface="Adobe 仿宋 Std R" pitchFamily="18" charset="-122"/>
                <a:ea typeface="Adobe 仿宋 Std R" pitchFamily="18" charset="-122"/>
              </a:rPr>
              <a:t>before</a:t>
            </a:r>
            <a:r>
              <a:rPr lang="zh-CN" altLang="en-US" sz="2400" dirty="0">
                <a:latin typeface="Adobe 仿宋 Std R" pitchFamily="18" charset="-122"/>
                <a:ea typeface="Adobe 仿宋 Std R" pitchFamily="18" charset="-122"/>
              </a:rPr>
              <a:t>触发器的值不同，对触发器操作的影响也不同</a:t>
            </a:r>
            <a:endParaRPr lang="zh-CN" altLang="en-US" sz="2400" dirty="0">
              <a:latin typeface="Adobe 仿宋 Std R" pitchFamily="18" charset="-122"/>
              <a:ea typeface="Adobe 仿宋 Std R" pitchFamily="18" charset="-122"/>
            </a:endParaRPr>
          </a:p>
          <a:p>
            <a:pPr marL="671830" lvl="1" indent="-21463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dobe 仿宋 Std R" pitchFamily="18" charset="-122"/>
                <a:ea typeface="Adobe 仿宋 Std R" pitchFamily="18" charset="-122"/>
              </a:rPr>
              <a:t>INSERT </a:t>
            </a:r>
            <a:r>
              <a:rPr lang="zh-CN" altLang="en-US" sz="2400" dirty="0">
                <a:latin typeface="Adobe 仿宋 Std R" pitchFamily="18" charset="-122"/>
                <a:ea typeface="Adobe 仿宋 Std R" pitchFamily="18" charset="-122"/>
              </a:rPr>
              <a:t>和 </a:t>
            </a:r>
            <a:r>
              <a:rPr lang="en-US" altLang="zh-CN" sz="2400" dirty="0">
                <a:latin typeface="Adobe 仿宋 Std R" pitchFamily="18" charset="-122"/>
                <a:ea typeface="Adobe 仿宋 Std R" pitchFamily="18" charset="-122"/>
              </a:rPr>
              <a:t>UPDATE </a:t>
            </a:r>
            <a:r>
              <a:rPr lang="zh-CN" altLang="en-US" sz="2400" dirty="0">
                <a:latin typeface="Adobe 仿宋 Std R" pitchFamily="18" charset="-122"/>
                <a:ea typeface="Adobe 仿宋 Std R" pitchFamily="18" charset="-122"/>
              </a:rPr>
              <a:t>行触发器：返回的行将成为被插入的行或者是成为将要更新的行。这样就允许触发器函数修改将要被插入或者更新的行。</a:t>
            </a:r>
            <a:endParaRPr lang="zh-CN" altLang="en-US" sz="2400" dirty="0">
              <a:latin typeface="Adobe 仿宋 Std R" pitchFamily="18" charset="-122"/>
              <a:ea typeface="Adobe 仿宋 Std R" pitchFamily="18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触发器程序示例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59147" y="1638748"/>
            <a:ext cx="7670959" cy="476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建立</a:t>
            </a:r>
            <a:r>
              <a:rPr lang="en-US" altLang="zh-CN" sz="2000" dirty="0"/>
              <a:t>UPADTE</a:t>
            </a:r>
            <a:r>
              <a:rPr lang="zh-CN" altLang="en-US" sz="2000" dirty="0"/>
              <a:t>触发器，对</a:t>
            </a:r>
            <a:r>
              <a:rPr lang="en-US" altLang="zh-CN" sz="2000" dirty="0"/>
              <a:t>examinee</a:t>
            </a:r>
            <a:r>
              <a:rPr lang="zh-CN" altLang="en-US" sz="2000" dirty="0"/>
              <a:t>表进行</a:t>
            </a:r>
            <a:r>
              <a:rPr lang="en-US" altLang="zh-CN" sz="2000" dirty="0"/>
              <a:t>UPDATE</a:t>
            </a:r>
            <a:r>
              <a:rPr lang="zh-CN" altLang="en-US" sz="2000" dirty="0"/>
              <a:t>操作后，若考生考号被修改，则将</a:t>
            </a:r>
            <a:r>
              <a:rPr lang="en-US" altLang="zh-CN" sz="2000" dirty="0" err="1"/>
              <a:t>eeexam</a:t>
            </a:r>
            <a:r>
              <a:rPr lang="zh-CN" altLang="en-US" sz="2000" dirty="0"/>
              <a:t>表中的相应考号进行修改</a:t>
            </a:r>
            <a:endParaRPr lang="zh-CN" altLang="en-US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CREATE FUNCTION </a:t>
            </a:r>
            <a:r>
              <a:rPr lang="en-US" altLang="zh-CN" sz="2000" dirty="0" err="1"/>
              <a:t>examinee_up</a:t>
            </a:r>
            <a:r>
              <a:rPr lang="en-US" altLang="zh-CN" sz="2000" dirty="0"/>
              <a:t>() RETURNS TRIGGER AS $</a:t>
            </a:r>
            <a:r>
              <a:rPr lang="en-US" altLang="zh-CN" sz="2000" dirty="0" err="1"/>
              <a:t>examinee_up</a:t>
            </a:r>
            <a:r>
              <a:rPr lang="en-US" altLang="zh-CN" sz="2000" dirty="0"/>
              <a:t>$</a:t>
            </a:r>
            <a:endParaRPr lang="en-US" altLang="zh-CN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BEGIN</a:t>
            </a:r>
            <a:endParaRPr lang="en-US" altLang="zh-CN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IF(TG_OP='UPDATE' AND </a:t>
            </a:r>
            <a:r>
              <a:rPr lang="en-US" altLang="zh-CN" sz="2000" dirty="0" err="1"/>
              <a:t>new.eeid</a:t>
            </a:r>
            <a:r>
              <a:rPr lang="en-US" altLang="zh-CN" sz="2000" dirty="0"/>
              <a:t>&lt;&gt;</a:t>
            </a:r>
            <a:r>
              <a:rPr lang="en-US" altLang="zh-CN" sz="2000" dirty="0" err="1"/>
              <a:t>old.eeid</a:t>
            </a:r>
            <a:r>
              <a:rPr lang="en-US" altLang="zh-CN" sz="2000" dirty="0"/>
              <a:t>) 	</a:t>
            </a:r>
            <a:endParaRPr lang="en-US" altLang="zh-CN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	THEN</a:t>
            </a:r>
            <a:endParaRPr lang="en-US" altLang="zh-CN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		UPDATE </a:t>
            </a:r>
            <a:r>
              <a:rPr lang="en-US" altLang="zh-CN" sz="2000" dirty="0" err="1"/>
              <a:t>eeexam</a:t>
            </a:r>
            <a:r>
              <a:rPr lang="en-US" altLang="zh-CN" sz="2000" dirty="0"/>
              <a:t> SET </a:t>
            </a:r>
            <a:r>
              <a:rPr lang="en-US" altLang="zh-CN" sz="2000" dirty="0" err="1"/>
              <a:t>eeexam.eeid</a:t>
            </a:r>
            <a:r>
              <a:rPr lang="en-US" altLang="zh-CN" sz="2000" dirty="0"/>
              <a:t>=</a:t>
            </a:r>
            <a:r>
              <a:rPr lang="en-US" altLang="zh-CN" sz="2000" dirty="0" err="1"/>
              <a:t>new.eeid</a:t>
            </a:r>
            <a:endParaRPr lang="en-US" altLang="zh-CN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		WHERE </a:t>
            </a:r>
            <a:r>
              <a:rPr lang="en-US" altLang="zh-CN" sz="2000" dirty="0" err="1"/>
              <a:t>eeexam.eeid</a:t>
            </a:r>
            <a:r>
              <a:rPr lang="en-US" altLang="zh-CN" sz="2000" dirty="0"/>
              <a:t>=</a:t>
            </a:r>
            <a:r>
              <a:rPr lang="en-US" altLang="zh-CN" sz="2000" dirty="0" err="1"/>
              <a:t>old.eeid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END IF;</a:t>
            </a:r>
            <a:endParaRPr lang="en-US" altLang="zh-CN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RETURN NEW;</a:t>
            </a:r>
            <a:endParaRPr lang="en-US" altLang="zh-CN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END;</a:t>
            </a:r>
            <a:endParaRPr lang="en-US" altLang="zh-CN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$</a:t>
            </a:r>
            <a:r>
              <a:rPr lang="en-US" altLang="zh-CN" sz="2000" dirty="0" err="1"/>
              <a:t>examinee_up</a:t>
            </a:r>
            <a:r>
              <a:rPr lang="en-US" altLang="zh-CN" sz="2000" dirty="0"/>
              <a:t>$ LANGUAGE </a:t>
            </a:r>
            <a:r>
              <a:rPr lang="en-US" altLang="zh-CN" sz="2000" dirty="0" err="1"/>
              <a:t>plpgsql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CREATE TRIGGER </a:t>
            </a:r>
            <a:r>
              <a:rPr lang="en-US" altLang="zh-CN" sz="2000" dirty="0" err="1"/>
              <a:t>examineeid_update</a:t>
            </a:r>
            <a:r>
              <a:rPr lang="en-US" altLang="zh-CN" sz="2000" dirty="0"/>
              <a:t> AFTER UPDATE ON examinee FOR EACH ROW EXECUTE PROCEDURE </a:t>
            </a:r>
            <a:r>
              <a:rPr lang="en-US" altLang="zh-CN" sz="2000" dirty="0" err="1"/>
              <a:t>examinee_up</a:t>
            </a:r>
            <a:r>
              <a:rPr lang="en-US" altLang="zh-CN" sz="2000" dirty="0"/>
              <a:t>();	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触发器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60" y="1854097"/>
            <a:ext cx="7670959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0" indent="-283210" defTabSz="914400"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Char char=""/>
            </a:pPr>
            <a:r>
              <a:rPr lang="zh-CN" altLang="en-US" sz="2400" dirty="0">
                <a:solidFill>
                  <a:prstClr val="black"/>
                </a:solidFill>
                <a:latin typeface="Adobe 仿宋 Std R" pitchFamily="18" charset="-122"/>
                <a:ea typeface="Adobe 仿宋 Std R" pitchFamily="18" charset="-122"/>
              </a:rPr>
              <a:t>一个触发器在执行的过程中，如果执行了其它的</a:t>
            </a:r>
            <a:r>
              <a:rPr lang="en-US" altLang="zh-CN" sz="2400" dirty="0">
                <a:solidFill>
                  <a:prstClr val="black"/>
                </a:solidFill>
                <a:latin typeface="Adobe 仿宋 Std R" pitchFamily="18" charset="-122"/>
                <a:ea typeface="Adobe 仿宋 Std R" pitchFamily="18" charset="-122"/>
              </a:rPr>
              <a:t>SQL</a:t>
            </a:r>
            <a:r>
              <a:rPr lang="zh-CN" altLang="en-US" sz="2400" dirty="0">
                <a:solidFill>
                  <a:prstClr val="black"/>
                </a:solidFill>
                <a:latin typeface="Adobe 仿宋 Std R" pitchFamily="18" charset="-122"/>
                <a:ea typeface="Adobe 仿宋 Std R" pitchFamily="18" charset="-122"/>
              </a:rPr>
              <a:t>命令，可能会触发其它的触发器，这被称作</a:t>
            </a:r>
            <a:r>
              <a:rPr lang="zh-CN" altLang="en-US" sz="2400" b="1" dirty="0">
                <a:solidFill>
                  <a:prstClr val="black"/>
                </a:solidFill>
                <a:latin typeface="Adobe 仿宋 Std R" pitchFamily="18" charset="-122"/>
                <a:ea typeface="Adobe 仿宋 Std R" pitchFamily="18" charset="-122"/>
              </a:rPr>
              <a:t>触发器级联</a:t>
            </a:r>
            <a:r>
              <a:rPr lang="zh-CN" altLang="en-US" sz="2400" dirty="0">
                <a:solidFill>
                  <a:prstClr val="black"/>
                </a:solidFill>
                <a:latin typeface="Adobe 仿宋 Std R" pitchFamily="18" charset="-122"/>
                <a:ea typeface="Adobe 仿宋 Std R" pitchFamily="18" charset="-122"/>
              </a:rPr>
              <a:t>。对于触发器级联的层次，系统没有任何限制，但触发器级联可能会调用前面已经执行过的触发器，从而引起死循环，系统不会检测这种现象，定义触发器的用户应该保证这种现象不会发生。</a:t>
            </a:r>
            <a:endParaRPr lang="en-US" altLang="zh-CN" sz="2400" dirty="0">
              <a:solidFill>
                <a:prstClr val="black"/>
              </a:solidFill>
              <a:latin typeface="Adobe 仿宋 Std R" pitchFamily="18" charset="-122"/>
              <a:ea typeface="Adobe 仿宋 Std R" pitchFamily="18" charset="-122"/>
            </a:endParaRPr>
          </a:p>
          <a:p>
            <a:pPr marL="365760" lvl="0" indent="-283210" defTabSz="914400"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Char char=""/>
            </a:pPr>
            <a:endParaRPr lang="en-US" altLang="zh-CN" sz="2400" dirty="0">
              <a:solidFill>
                <a:prstClr val="black"/>
              </a:solidFill>
              <a:latin typeface="Adobe 仿宋 Std R" pitchFamily="18" charset="-122"/>
              <a:ea typeface="Adobe 仿宋 Std R" pitchFamily="18" charset="-122"/>
            </a:endParaRPr>
          </a:p>
          <a:p>
            <a:pPr marL="365760" lvl="0" indent="-283210" defTabSz="914400"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Char char=""/>
            </a:pPr>
            <a:r>
              <a:rPr lang="zh-CN" altLang="en-US" sz="2400" dirty="0">
                <a:solidFill>
                  <a:prstClr val="black"/>
                </a:solidFill>
                <a:latin typeface="Adobe 仿宋 Std R" pitchFamily="18" charset="-122"/>
                <a:ea typeface="Adobe 仿宋 Std R" pitchFamily="18" charset="-122"/>
              </a:rPr>
              <a:t>对于行级的</a:t>
            </a:r>
            <a:r>
              <a:rPr lang="en-US" altLang="zh-CN" sz="2400" dirty="0">
                <a:solidFill>
                  <a:prstClr val="black"/>
                </a:solidFill>
                <a:latin typeface="Adobe 仿宋 Std R" pitchFamily="18" charset="-122"/>
                <a:ea typeface="Adobe 仿宋 Std R" pitchFamily="18" charset="-122"/>
              </a:rPr>
              <a:t>BEFORE</a:t>
            </a:r>
            <a:r>
              <a:rPr lang="zh-CN" altLang="en-US" sz="2400" dirty="0">
                <a:solidFill>
                  <a:prstClr val="black"/>
                </a:solidFill>
                <a:latin typeface="Adobe 仿宋 Std R" pitchFamily="18" charset="-122"/>
                <a:ea typeface="Adobe 仿宋 Std R" pitchFamily="18" charset="-122"/>
              </a:rPr>
              <a:t>触发器，如果返回</a:t>
            </a:r>
            <a:r>
              <a:rPr lang="en-US" altLang="zh-CN" sz="2400" dirty="0">
                <a:solidFill>
                  <a:prstClr val="black"/>
                </a:solidFill>
                <a:latin typeface="Adobe 仿宋 Std R" pitchFamily="18" charset="-122"/>
                <a:ea typeface="Adobe 仿宋 Std R" pitchFamily="18" charset="-122"/>
              </a:rPr>
              <a:t>NULL</a:t>
            </a:r>
            <a:r>
              <a:rPr lang="zh-CN" altLang="en-US" sz="2400" dirty="0">
                <a:solidFill>
                  <a:prstClr val="black"/>
                </a:solidFill>
                <a:latin typeface="Adobe 仿宋 Std R" pitchFamily="18" charset="-122"/>
                <a:ea typeface="Adobe 仿宋 Std R" pitchFamily="18" charset="-122"/>
              </a:rPr>
              <a:t>，后面的触发器将不会被执行，触发这个触发器的</a:t>
            </a:r>
            <a:r>
              <a:rPr lang="en-US" altLang="zh-CN" sz="2400" dirty="0">
                <a:solidFill>
                  <a:prstClr val="black"/>
                </a:solidFill>
                <a:latin typeface="Adobe 仿宋 Std R" pitchFamily="18" charset="-122"/>
                <a:ea typeface="Adobe 仿宋 Std R" pitchFamily="18" charset="-122"/>
              </a:rPr>
              <a:t>INSERT/UPDATE/DELETE</a:t>
            </a:r>
            <a:r>
              <a:rPr lang="zh-CN" altLang="en-US" sz="2400" dirty="0">
                <a:solidFill>
                  <a:prstClr val="black"/>
                </a:solidFill>
                <a:latin typeface="Adobe 仿宋 Std R" pitchFamily="18" charset="-122"/>
                <a:ea typeface="Adobe 仿宋 Std R" pitchFamily="18" charset="-122"/>
              </a:rPr>
              <a:t>命令也不会执行。</a:t>
            </a:r>
            <a:endParaRPr lang="zh-CN" altLang="en-US" sz="2400" dirty="0">
              <a:solidFill>
                <a:prstClr val="black"/>
              </a:solidFill>
              <a:latin typeface="Adobe 仿宋 Std R" pitchFamily="18" charset="-122"/>
              <a:ea typeface="Adobe 仿宋 Std R" pitchFamily="18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查看和删除触发器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60" y="2152548"/>
            <a:ext cx="724988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0" indent="-283210" defTabSz="914400"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Char char=""/>
            </a:pPr>
            <a:r>
              <a:rPr lang="en-US" altLang="zh-CN" sz="3200" dirty="0">
                <a:solidFill>
                  <a:prstClr val="black"/>
                </a:solidFill>
                <a:latin typeface="Gill Sans MT"/>
                <a:ea typeface="华文中宋" panose="02010600040101010101" pitchFamily="2" charset="-122"/>
              </a:rPr>
              <a:t>select * from </a:t>
            </a:r>
            <a:r>
              <a:rPr lang="en-US" altLang="zh-CN" sz="3200" dirty="0" err="1">
                <a:solidFill>
                  <a:prstClr val="black"/>
                </a:solidFill>
                <a:latin typeface="Gill Sans MT"/>
                <a:ea typeface="华文中宋" panose="02010600040101010101" pitchFamily="2" charset="-122"/>
              </a:rPr>
              <a:t>information_schema.triggers</a:t>
            </a:r>
            <a:r>
              <a:rPr lang="en-US" altLang="zh-CN" sz="3200" dirty="0">
                <a:solidFill>
                  <a:prstClr val="black"/>
                </a:solidFill>
                <a:latin typeface="Gill Sans MT"/>
                <a:ea typeface="华文中宋" panose="02010600040101010101" pitchFamily="2" charset="-122"/>
              </a:rPr>
              <a:t>;</a:t>
            </a:r>
            <a:endParaRPr lang="en-US" altLang="zh-CN" sz="3200" dirty="0">
              <a:solidFill>
                <a:prstClr val="black"/>
              </a:solidFill>
              <a:latin typeface="Gill Sans MT"/>
              <a:ea typeface="华文中宋" panose="02010600040101010101" pitchFamily="2" charset="-122"/>
            </a:endParaRPr>
          </a:p>
          <a:p>
            <a:pPr marL="365760" lvl="0" indent="-283210" defTabSz="914400"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Char char=""/>
            </a:pPr>
            <a:r>
              <a:rPr lang="en-US" altLang="zh-CN" sz="3200" dirty="0">
                <a:solidFill>
                  <a:prstClr val="black"/>
                </a:solidFill>
                <a:latin typeface="Gill Sans MT"/>
                <a:ea typeface="华文中宋" panose="02010600040101010101" pitchFamily="2" charset="-122"/>
              </a:rPr>
              <a:t>drop trigger </a:t>
            </a:r>
            <a:r>
              <a:rPr lang="en-US" altLang="zh-CN" sz="3200" dirty="0" err="1" smtClean="0">
                <a:solidFill>
                  <a:prstClr val="black"/>
                </a:solidFill>
                <a:latin typeface="Gill Sans MT"/>
                <a:ea typeface="华文中宋" panose="02010600040101010101" pitchFamily="2" charset="-122"/>
              </a:rPr>
              <a:t>sss</a:t>
            </a:r>
            <a:r>
              <a:rPr lang="en-US" altLang="zh-CN" sz="3200" dirty="0" smtClean="0">
                <a:solidFill>
                  <a:prstClr val="black"/>
                </a:solidFill>
                <a:latin typeface="Gill Sans MT"/>
                <a:ea typeface="华文中宋" panose="02010600040101010101" pitchFamily="2" charset="-122"/>
              </a:rPr>
              <a:t> </a:t>
            </a:r>
            <a:r>
              <a:rPr lang="en-US" altLang="zh-CN" sz="3200" dirty="0">
                <a:solidFill>
                  <a:prstClr val="black"/>
                </a:solidFill>
                <a:latin typeface="Gill Sans MT"/>
                <a:ea typeface="华文中宋" panose="02010600040101010101" pitchFamily="2" charset="-122"/>
              </a:rPr>
              <a:t>on </a:t>
            </a:r>
            <a:r>
              <a:rPr lang="en-US" altLang="zh-CN" sz="3200" dirty="0" err="1" smtClean="0">
                <a:solidFill>
                  <a:prstClr val="black"/>
                </a:solidFill>
                <a:latin typeface="Gill Sans MT"/>
                <a:ea typeface="华文中宋" panose="02010600040101010101" pitchFamily="2" charset="-122"/>
              </a:rPr>
              <a:t>er</a:t>
            </a:r>
            <a:r>
              <a:rPr lang="en-US" altLang="zh-CN" sz="3200" dirty="0" smtClean="0">
                <a:solidFill>
                  <a:prstClr val="black"/>
                </a:solidFill>
                <a:latin typeface="Gill Sans MT"/>
                <a:ea typeface="华文中宋" panose="02010600040101010101" pitchFamily="2" charset="-122"/>
              </a:rPr>
              <a:t>;</a:t>
            </a:r>
            <a:endParaRPr lang="en-US" altLang="zh-CN" sz="3200" dirty="0">
              <a:solidFill>
                <a:prstClr val="black"/>
              </a:solidFill>
              <a:latin typeface="Gill Sans MT"/>
              <a:ea typeface="华文中宋" panose="02010600040101010101" pitchFamily="2" charset="-122"/>
            </a:endParaRPr>
          </a:p>
          <a:p>
            <a:pPr marL="365760" lvl="0" indent="-283210" defTabSz="914400"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Char char=""/>
            </a:pPr>
            <a:r>
              <a:rPr lang="en-US" altLang="zh-CN" sz="3200" dirty="0">
                <a:solidFill>
                  <a:prstClr val="black"/>
                </a:solidFill>
                <a:latin typeface="Gill Sans MT"/>
                <a:ea typeface="华文中宋" panose="02010600040101010101" pitchFamily="2" charset="-122"/>
              </a:rPr>
              <a:t>drop function </a:t>
            </a:r>
            <a:r>
              <a:rPr lang="en-US" altLang="zh-CN" sz="3200" dirty="0" err="1" smtClean="0">
                <a:solidFill>
                  <a:prstClr val="black"/>
                </a:solidFill>
                <a:latin typeface="Gill Sans MT"/>
                <a:ea typeface="华文中宋" panose="02010600040101010101" pitchFamily="2" charset="-122"/>
              </a:rPr>
              <a:t>sssss</a:t>
            </a:r>
            <a:r>
              <a:rPr lang="en-US" altLang="zh-CN" sz="3200" dirty="0" smtClean="0">
                <a:solidFill>
                  <a:prstClr val="black"/>
                </a:solidFill>
                <a:latin typeface="Gill Sans MT"/>
                <a:ea typeface="华文中宋" panose="02010600040101010101" pitchFamily="2" charset="-122"/>
              </a:rPr>
              <a:t>();</a:t>
            </a:r>
            <a:endParaRPr lang="zh-CN" altLang="en-US" sz="3200" dirty="0">
              <a:solidFill>
                <a:prstClr val="black"/>
              </a:solidFill>
              <a:latin typeface="Gill Sans MT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1298</Words>
  <Application>WPS 演示</Application>
  <PresentationFormat>全屏显示(4:3)</PresentationFormat>
  <Paragraphs>53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Adobe 仿宋 Std R</vt:lpstr>
      <vt:lpstr>仿宋</vt:lpstr>
      <vt:lpstr>Wingdings 2</vt:lpstr>
      <vt:lpstr>Wingdings</vt:lpstr>
      <vt:lpstr>Gill Sans MT</vt:lpstr>
      <vt:lpstr>华文中宋</vt:lpstr>
      <vt:lpstr>Calibri Light</vt:lpstr>
      <vt:lpstr>微软雅黑</vt:lpstr>
      <vt:lpstr>Arial Unicode MS</vt:lpstr>
      <vt:lpstr>等线</vt:lpstr>
      <vt:lpstr>回顾</vt:lpstr>
      <vt:lpstr>实验十二 触发器</vt:lpstr>
      <vt:lpstr>触发器</vt:lpstr>
      <vt:lpstr>触发器</vt:lpstr>
      <vt:lpstr>触发器</vt:lpstr>
      <vt:lpstr>触发器程序示例</vt:lpstr>
      <vt:lpstr>触发器</vt:lpstr>
      <vt:lpstr>查看和删除触发器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实验十 触发器</dc:title>
  <dc:creator>ylt</dc:creator>
  <cp:lastModifiedBy>Administrator</cp:lastModifiedBy>
  <cp:revision>22</cp:revision>
  <dcterms:created xsi:type="dcterms:W3CDTF">2016-05-13T12:31:00Z</dcterms:created>
  <dcterms:modified xsi:type="dcterms:W3CDTF">2021-01-01T12:21:04Z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