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9" r:id="rId4"/>
    <p:sldId id="258" r:id="rId5"/>
    <p:sldId id="260" r:id="rId6"/>
    <p:sldId id="261" r:id="rId7"/>
    <p:sldId id="263" r:id="rId8"/>
    <p:sldId id="262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3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0320" indent="0" algn="l">
              <a:buNone/>
              <a:defRPr sz="195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6881-4997-4265-949D-F3A1EB3A4A91}" type="datetimeFigureOut">
              <a:rPr lang="zh-CN" alt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</a:fld>
            <a:endParaRPr lang="zh-CN" alt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3626-38FD-4539-8D13-E618D4F71524}" type="slidenum">
              <a:rPr lang="zh-CN" alt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</a:fld>
            <a:endParaRPr lang="zh-CN" alt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6881-4997-4265-949D-F3A1EB3A4A91}" type="datetimeFigureOut">
              <a:rPr lang="zh-CN" alt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</a:fld>
            <a:endParaRPr lang="zh-CN" alt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3626-38FD-4539-8D13-E618D4F71524}" type="slidenum">
              <a:rPr lang="zh-CN" alt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</a:fld>
            <a:endParaRPr lang="zh-CN" alt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41"/>
            <a:ext cx="182880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2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6881-4997-4265-949D-F3A1EB3A4A91}" type="datetimeFigureOut">
              <a:rPr lang="zh-CN" alt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</a:fld>
            <a:endParaRPr lang="zh-CN" alt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3626-38FD-4539-8D13-E618D4F71524}" type="slidenum">
              <a:rPr lang="zh-CN" alt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</a:fld>
            <a:endParaRPr lang="zh-CN" alt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6881-4997-4265-949D-F3A1EB3A4A91}" type="datetimeFigureOut">
              <a:rPr lang="zh-CN" alt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</a:fld>
            <a:endParaRPr lang="zh-CN" alt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3626-38FD-4539-8D13-E618D4F71524}" type="slidenum">
              <a:rPr lang="zh-CN" alt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</a:fld>
            <a:endParaRPr lang="zh-CN" alt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3375"/>
              </a:lnSpc>
              <a:buNone/>
              <a:defRPr sz="3000" b="1" cap="all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3970" indent="0">
              <a:lnSpc>
                <a:spcPts val="1725"/>
              </a:lnSpc>
              <a:spcBef>
                <a:spcPts val="0"/>
              </a:spcBef>
              <a:buNone/>
              <a:defRPr sz="15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6881-4997-4265-949D-F3A1EB3A4A91}" type="datetimeFigureOut">
              <a:rPr lang="zh-CN" alt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</a:fld>
            <a:endParaRPr lang="zh-CN" alt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3626-38FD-4539-8D13-E618D4F71524}" type="slidenum">
              <a:rPr lang="zh-CN" alt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</a:fld>
            <a:endParaRPr lang="zh-CN" alt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6881-4997-4265-949D-F3A1EB3A4A91}" type="datetimeFigureOut">
              <a:rPr lang="zh-CN" alt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</a:fld>
            <a:endParaRPr lang="zh-CN" alt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3626-38FD-4539-8D13-E618D4F71524}" type="slidenum">
              <a:rPr lang="zh-CN" alt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</a:fld>
            <a:endParaRPr lang="zh-CN" alt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3375" b="1" cap="none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48260" indent="0" algn="l">
              <a:lnSpc>
                <a:spcPct val="100000"/>
              </a:lnSpc>
              <a:spcBef>
                <a:spcPts val="75"/>
              </a:spcBef>
              <a:buNone/>
              <a:defRPr sz="1425" b="0">
                <a:solidFill>
                  <a:schemeClr val="tx1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48260" indent="0" algn="l">
              <a:lnSpc>
                <a:spcPct val="100000"/>
              </a:lnSpc>
              <a:spcBef>
                <a:spcPts val="75"/>
              </a:spcBef>
              <a:buNone/>
              <a:defRPr sz="1425" b="0">
                <a:solidFill>
                  <a:schemeClr val="tx1"/>
                </a:solidFill>
              </a:defRPr>
            </a:lvl1pPr>
            <a:lvl2pPr>
              <a:buNone/>
              <a:defRPr sz="1500" b="1"/>
            </a:lvl2pPr>
            <a:lvl3pPr>
              <a:buNone/>
              <a:defRPr sz="1350" b="1"/>
            </a:lvl3pPr>
            <a:lvl4pPr>
              <a:buNone/>
              <a:defRPr sz="1200" b="1"/>
            </a:lvl4pPr>
            <a:lvl5pPr>
              <a:buNone/>
              <a:defRPr sz="12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294640" indent="-205740">
              <a:lnSpc>
                <a:spcPct val="100000"/>
              </a:lnSpc>
              <a:spcBef>
                <a:spcPts val="525"/>
              </a:spcBef>
              <a:defRPr sz="1800"/>
            </a:lvl1pPr>
            <a:lvl2pPr>
              <a:lnSpc>
                <a:spcPct val="100000"/>
              </a:lnSpc>
              <a:spcBef>
                <a:spcPts val="525"/>
              </a:spcBef>
              <a:defRPr sz="1500"/>
            </a:lvl2pPr>
            <a:lvl3pPr>
              <a:lnSpc>
                <a:spcPct val="100000"/>
              </a:lnSpc>
              <a:spcBef>
                <a:spcPts val="525"/>
              </a:spcBef>
              <a:defRPr sz="1350"/>
            </a:lvl3pPr>
            <a:lvl4pPr>
              <a:lnSpc>
                <a:spcPct val="100000"/>
              </a:lnSpc>
              <a:spcBef>
                <a:spcPts val="525"/>
              </a:spcBef>
              <a:defRPr sz="1200"/>
            </a:lvl4pPr>
            <a:lvl5pPr>
              <a:lnSpc>
                <a:spcPct val="100000"/>
              </a:lnSpc>
              <a:spcBef>
                <a:spcPts val="525"/>
              </a:spcBef>
              <a:defRPr sz="12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294640" indent="-205740">
              <a:lnSpc>
                <a:spcPct val="100000"/>
              </a:lnSpc>
              <a:spcBef>
                <a:spcPts val="525"/>
              </a:spcBef>
              <a:defRPr sz="1800"/>
            </a:lvl1pPr>
            <a:lvl2pPr>
              <a:lnSpc>
                <a:spcPct val="100000"/>
              </a:lnSpc>
              <a:spcBef>
                <a:spcPts val="525"/>
              </a:spcBef>
              <a:defRPr sz="1500"/>
            </a:lvl2pPr>
            <a:lvl3pPr>
              <a:lnSpc>
                <a:spcPct val="100000"/>
              </a:lnSpc>
              <a:spcBef>
                <a:spcPts val="525"/>
              </a:spcBef>
              <a:defRPr sz="1350"/>
            </a:lvl3pPr>
            <a:lvl4pPr>
              <a:lnSpc>
                <a:spcPct val="100000"/>
              </a:lnSpc>
              <a:spcBef>
                <a:spcPts val="525"/>
              </a:spcBef>
              <a:defRPr sz="1200"/>
            </a:lvl4pPr>
            <a:lvl5pPr>
              <a:lnSpc>
                <a:spcPct val="100000"/>
              </a:lnSpc>
              <a:spcBef>
                <a:spcPts val="525"/>
              </a:spcBef>
              <a:defRPr sz="12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6881-4997-4265-949D-F3A1EB3A4A91}" type="datetimeFigureOut">
              <a:rPr lang="zh-CN" alt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</a:fld>
            <a:endParaRPr lang="zh-CN" alt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3626-38FD-4539-8D13-E618D4F71524}" type="slidenum">
              <a:rPr lang="zh-CN" alt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</a:fld>
            <a:endParaRPr lang="zh-CN" alt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6881-4997-4265-949D-F3A1EB3A4A91}" type="datetimeFigureOut">
              <a:rPr lang="zh-CN" alt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</a:fld>
            <a:endParaRPr lang="zh-CN" alt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3626-38FD-4539-8D13-E618D4F71524}" type="slidenum">
              <a:rPr lang="zh-CN" alt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</a:fld>
            <a:endParaRPr lang="zh-CN" alt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6881-4997-4265-949D-F3A1EB3A4A91}" type="datetimeFigureOut">
              <a:rPr lang="zh-CN" alt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</a:fld>
            <a:endParaRPr lang="zh-CN" alt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3626-38FD-4539-8D13-E618D4F71524}" type="slidenum">
              <a:rPr lang="zh-CN" alt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</a:fld>
            <a:endParaRPr lang="zh-CN" alt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1500"/>
              </a:lnSpc>
              <a:buNone/>
              <a:defRPr sz="1650" b="1" cap="all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34290" indent="0">
              <a:lnSpc>
                <a:spcPct val="100000"/>
              </a:lnSpc>
              <a:spcBef>
                <a:spcPts val="0"/>
              </a:spcBef>
              <a:buNone/>
              <a:defRPr sz="1050"/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2"/>
            <a:ext cx="8153400" cy="399256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  <a:endParaRPr lang="zh-CN" altLang="en-US"/>
          </a:p>
          <a:p>
            <a:pPr lvl="1" eaLnBrk="1" latinLnBrk="0" hangingPunct="1"/>
            <a:r>
              <a:rPr lang="zh-CN" altLang="en-US"/>
              <a:t>第二级</a:t>
            </a:r>
            <a:endParaRPr lang="zh-CN" altLang="en-US"/>
          </a:p>
          <a:p>
            <a:pPr lvl="2" eaLnBrk="1" latinLnBrk="0" hangingPunct="1"/>
            <a:r>
              <a:rPr lang="zh-CN" altLang="en-US"/>
              <a:t>第三级</a:t>
            </a:r>
            <a:endParaRPr lang="zh-CN" altLang="en-US"/>
          </a:p>
          <a:p>
            <a:pPr lvl="3" eaLnBrk="1" latinLnBrk="0" hangingPunct="1"/>
            <a:r>
              <a:rPr lang="zh-CN" altLang="en-US"/>
              <a:t>第四级</a:t>
            </a:r>
            <a:endParaRPr lang="zh-CN" altLang="en-US"/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6881-4997-4265-949D-F3A1EB3A4A91}" type="datetimeFigureOut">
              <a:rPr lang="zh-CN" alt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</a:fld>
            <a:endParaRPr lang="zh-CN" alt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3626-38FD-4539-8D13-E618D4F71524}" type="slidenum">
              <a:rPr lang="zh-CN" alt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</a:fld>
            <a:endParaRPr lang="zh-CN" alt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1575" b="1">
                <a:effectLst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56881-4997-4265-949D-F3A1EB3A4A91}" type="datetimeFigureOut">
              <a:rPr lang="zh-CN" alt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</a:fld>
            <a:endParaRPr lang="zh-CN" alt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3626-38FD-4539-8D13-E618D4F71524}" type="slidenum">
              <a:rPr lang="zh-CN" alt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</a:fld>
            <a:endParaRPr lang="zh-CN" alt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68580" tIns="205740" rtlCol="0" anchor="t">
            <a:normAutofit/>
          </a:bodyPr>
          <a:lstStyle/>
          <a:p>
            <a:pPr marL="0" marR="0" lvl="0" indent="-212725" algn="l" defTabSz="685800" rtl="0" eaLnBrk="1" fontAlgn="auto" latinLnBrk="0" hangingPunct="1">
              <a:lnSpc>
                <a:spcPts val="2250"/>
              </a:lnSpc>
              <a:spcBef>
                <a:spcPts val="450"/>
              </a:spcBef>
              <a:spcAft>
                <a:spcPts val="0"/>
              </a:spcAft>
              <a:buClr>
                <a:srgbClr val="3891A7"/>
              </a:buClr>
              <a:buSzPct val="80000"/>
              <a:buFont typeface="Wingdings 2"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5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marL="0" indent="0" algn="l" eaLnBrk="1" latinLnBrk="0" hangingPunct="1">
              <a:buNone/>
              <a:defRPr sz="2400"/>
            </a:lvl1pPr>
          </a:lstStyle>
          <a:p>
            <a:pPr marL="0" algn="l" eaLnBrk="1" latinLnBrk="0" hangingPunct="1"/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1050">
                <a:solidFill>
                  <a:srgbClr val="777777"/>
                </a:solidFill>
              </a:defRPr>
            </a:lvl1pPr>
            <a:lvl2pPr>
              <a:defRPr sz="900"/>
            </a:lvl2pPr>
            <a:lvl3pPr>
              <a:defRPr sz="750"/>
            </a:lvl3pPr>
            <a:lvl4pPr>
              <a:defRPr sz="675"/>
            </a:lvl4pPr>
            <a:lvl5pPr>
              <a:defRPr sz="675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6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68817" y="21104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1" name="同心圆 10"/>
          <p:cNvSpPr/>
          <p:nvPr/>
        </p:nvSpPr>
        <p:spPr>
          <a:xfrm rot="2315675">
            <a:off x="182882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12874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  <a:endParaRPr kumimoji="0" lang="zh-CN" altLang="en-US"/>
          </a:p>
          <a:p>
            <a:pPr lvl="1" eaLnBrk="1" latinLnBrk="0" hangingPunct="1"/>
            <a:r>
              <a:rPr kumimoji="0" lang="zh-CN" altLang="en-US"/>
              <a:t>第二级</a:t>
            </a:r>
            <a:endParaRPr kumimoji="0" lang="zh-CN" altLang="en-US"/>
          </a:p>
          <a:p>
            <a:pPr lvl="2" eaLnBrk="1" latinLnBrk="0" hangingPunct="1"/>
            <a:r>
              <a:rPr kumimoji="0" lang="zh-CN" altLang="en-US"/>
              <a:t>第三级</a:t>
            </a:r>
            <a:endParaRPr kumimoji="0" lang="zh-CN" altLang="en-US"/>
          </a:p>
          <a:p>
            <a:pPr lvl="3" eaLnBrk="1" latinLnBrk="0" hangingPunct="1"/>
            <a:r>
              <a:rPr kumimoji="0" lang="zh-CN" altLang="en-US"/>
              <a:t>第四级</a:t>
            </a:r>
            <a:endParaRPr kumimoji="0" lang="zh-CN" altLang="en-US"/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9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</a:lstStyle>
          <a:p>
            <a:fld id="{4C956881-4997-4265-949D-F3A1EB3A4A91}" type="datetimeFigureOut">
              <a:rPr lang="zh-CN" alt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</a:fld>
            <a:endParaRPr lang="zh-CN" alt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9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endParaRPr lang="zh-CN" alt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9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fld id="{73BD3626-38FD-4539-8D13-E618D4F71524}" type="slidenum">
              <a:rPr lang="zh-CN" alt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</a:fld>
            <a:endParaRPr lang="zh-CN" alt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3225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74320" indent="-212725" algn="l" rtl="0" eaLnBrk="1" latinLnBrk="0" hangingPunct="1">
        <a:lnSpc>
          <a:spcPct val="100000"/>
        </a:lnSpc>
        <a:spcBef>
          <a:spcPts val="450"/>
        </a:spcBef>
        <a:buClr>
          <a:schemeClr val="accent1"/>
        </a:buClr>
        <a:buSzPct val="80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78435" algn="l" rtl="0" eaLnBrk="1" latinLnBrk="0" hangingPunct="1">
        <a:lnSpc>
          <a:spcPct val="100000"/>
        </a:lnSpc>
        <a:spcBef>
          <a:spcPts val="415"/>
        </a:spcBef>
        <a:buClr>
          <a:schemeClr val="accent1"/>
        </a:buClr>
        <a:buFont typeface="Verdana" panose="020B0604030504040204"/>
        <a:buChar char="◦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665480" indent="-17145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130175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974090" indent="-13716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131570" indent="-13716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1289050" indent="-13716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" indent="-13716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1597660" indent="-13716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95736" y="1754814"/>
            <a:ext cx="5554980" cy="1104138"/>
          </a:xfrm>
        </p:spPr>
        <p:txBody>
          <a:bodyPr/>
          <a:lstStyle/>
          <a:p>
            <a:r>
              <a:rPr lang="zh-CN" altLang="en-US" dirty="0" smtClean="0"/>
              <a:t>实验</a:t>
            </a:r>
            <a:r>
              <a:rPr lang="zh-CN" altLang="en-US" dirty="0"/>
              <a:t>十四</a:t>
            </a:r>
            <a:r>
              <a:rPr lang="zh-CN" altLang="en-US" dirty="0" smtClean="0"/>
              <a:t> 事务与并发控制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49742" y="4185084"/>
            <a:ext cx="5554980" cy="1314450"/>
          </a:xfrm>
        </p:spPr>
        <p:txBody>
          <a:bodyPr/>
          <a:lstStyle/>
          <a:p>
            <a:pPr algn="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例子：充</a:t>
            </a:r>
            <a:r>
              <a:rPr lang="zh-CN" altLang="en-US" dirty="0"/>
              <a:t>话费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小明用支付宝为自己的手机充话费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元。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包含两个步骤：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</a:t>
            </a:r>
            <a:r>
              <a:rPr lang="zh-CN" altLang="en-US" dirty="0" smtClean="0"/>
              <a:t>、小明的支付宝支出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元：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update </a:t>
            </a:r>
            <a:r>
              <a:rPr lang="en-US" altLang="zh-CN" dirty="0" err="1" smtClean="0"/>
              <a:t>zfbuser</a:t>
            </a:r>
            <a:r>
              <a:rPr lang="en-US" altLang="zh-CN" dirty="0" smtClean="0"/>
              <a:t> money=money-1000 where </a:t>
            </a:r>
            <a:r>
              <a:rPr lang="en-US" altLang="zh-CN" dirty="0" err="1" smtClean="0"/>
              <a:t>zfbid</a:t>
            </a:r>
            <a:r>
              <a:rPr lang="en-US" altLang="zh-CN" dirty="0" smtClean="0"/>
              <a:t>='xx';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2</a:t>
            </a:r>
            <a:r>
              <a:rPr lang="zh-CN" altLang="en-US" dirty="0" smtClean="0"/>
              <a:t>、小明的手机充入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元话费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update phone fare=fare+1000 where </a:t>
            </a:r>
            <a:r>
              <a:rPr lang="en-US" altLang="zh-CN" dirty="0" err="1" smtClean="0"/>
              <a:t>phoneid</a:t>
            </a:r>
            <a:r>
              <a:rPr lang="en-US" altLang="zh-CN" dirty="0" smtClean="0"/>
              <a:t>='</a:t>
            </a:r>
            <a:r>
              <a:rPr lang="en-US" altLang="zh-CN" dirty="0" err="1" smtClean="0"/>
              <a:t>xxxxxx'</a:t>
            </a:r>
            <a:r>
              <a:rPr lang="zh-CN" altLang="en-US" dirty="0" smtClean="0"/>
              <a:t>；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84491" y="3976197"/>
            <a:ext cx="1477588" cy="623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事务的重要性！</a:t>
            </a:r>
            <a:endParaRPr lang="zh-CN" altLang="en-US" sz="13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事务的特点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原子性：要么全都执行，要么全部不执行</a:t>
            </a:r>
            <a:endParaRPr lang="en-US" altLang="zh-CN" dirty="0" smtClean="0"/>
          </a:p>
          <a:p>
            <a:r>
              <a:rPr lang="zh-CN" altLang="en-US" dirty="0" smtClean="0"/>
              <a:t>一致性</a:t>
            </a:r>
            <a:endParaRPr lang="en-US" altLang="zh-CN" dirty="0" smtClean="0"/>
          </a:p>
          <a:p>
            <a:r>
              <a:rPr lang="zh-CN" altLang="en-US" dirty="0"/>
              <a:t>隔离</a:t>
            </a:r>
            <a:r>
              <a:rPr lang="zh-CN" altLang="en-US" dirty="0" smtClean="0"/>
              <a:t>性</a:t>
            </a:r>
            <a:endParaRPr lang="en-US" altLang="zh-CN" dirty="0" smtClean="0"/>
          </a:p>
          <a:p>
            <a:r>
              <a:rPr lang="zh-CN" altLang="en-US" dirty="0"/>
              <a:t>持久性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事务</a:t>
            </a:r>
            <a:r>
              <a:rPr lang="zh-CN" altLang="en-US" dirty="0"/>
              <a:t>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使用下面的命令来控制事务：</a:t>
            </a:r>
            <a:endParaRPr lang="zh-CN" altLang="en-US" dirty="0"/>
          </a:p>
          <a:p>
            <a:r>
              <a:rPr lang="en-US" altLang="zh-CN" b="1" dirty="0"/>
              <a:t>BEGIN TRANSACTION</a:t>
            </a:r>
            <a:r>
              <a:rPr lang="en-US" altLang="zh-CN" dirty="0"/>
              <a:t>: </a:t>
            </a:r>
            <a:r>
              <a:rPr lang="zh-CN" altLang="en-US" dirty="0"/>
              <a:t>开始事务</a:t>
            </a:r>
            <a:r>
              <a:rPr lang="en-US" altLang="zh-CN" dirty="0"/>
              <a:t>.</a:t>
            </a:r>
            <a:endParaRPr lang="en-US" altLang="zh-CN" dirty="0"/>
          </a:p>
          <a:p>
            <a:r>
              <a:rPr lang="en-US" altLang="zh-CN" b="1" dirty="0"/>
              <a:t>COMMIT</a:t>
            </a:r>
            <a:r>
              <a:rPr lang="en-US" altLang="zh-CN" dirty="0"/>
              <a:t>: </a:t>
            </a:r>
            <a:r>
              <a:rPr lang="zh-CN" altLang="en-US" dirty="0"/>
              <a:t>保存更改，或者可以使用</a:t>
            </a:r>
            <a:r>
              <a:rPr lang="en-US" altLang="zh-CN" dirty="0"/>
              <a:t>END TRANSACTION</a:t>
            </a:r>
            <a:r>
              <a:rPr lang="zh-CN" altLang="en-US" dirty="0"/>
              <a:t>命令</a:t>
            </a:r>
            <a:r>
              <a:rPr lang="en-US" altLang="zh-CN" dirty="0"/>
              <a:t>.</a:t>
            </a:r>
            <a:endParaRPr lang="en-US" altLang="zh-CN" dirty="0"/>
          </a:p>
          <a:p>
            <a:r>
              <a:rPr lang="en-US" altLang="zh-CN" b="1" dirty="0"/>
              <a:t>ROLLBACK</a:t>
            </a:r>
            <a:r>
              <a:rPr lang="en-US" altLang="zh-CN" dirty="0"/>
              <a:t>: </a:t>
            </a:r>
            <a:r>
              <a:rPr lang="zh-CN" altLang="en-US" dirty="0"/>
              <a:t>回滚事务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zh-CN" altLang="en-US" dirty="0"/>
              <a:t>注意：</a:t>
            </a:r>
            <a:r>
              <a:rPr lang="zh-CN" altLang="en-US" dirty="0" smtClean="0"/>
              <a:t>事务控制命令只用来与</a:t>
            </a:r>
            <a:r>
              <a:rPr lang="en-US" altLang="zh-CN" dirty="0" smtClean="0"/>
              <a:t>DML</a:t>
            </a:r>
            <a:r>
              <a:rPr lang="zh-CN" altLang="en-US" dirty="0" smtClean="0"/>
              <a:t>命令</a:t>
            </a:r>
            <a:r>
              <a:rPr lang="en-US" altLang="zh-CN" dirty="0" smtClean="0"/>
              <a:t>INSERT</a:t>
            </a:r>
            <a:r>
              <a:rPr lang="zh-CN" altLang="en-US" dirty="0"/>
              <a:t>，</a:t>
            </a:r>
            <a:r>
              <a:rPr lang="en-US" altLang="zh-CN" dirty="0"/>
              <a:t>UPDATE</a:t>
            </a:r>
            <a:r>
              <a:rPr lang="zh-CN" altLang="en-US" dirty="0"/>
              <a:t>和</a:t>
            </a:r>
            <a:r>
              <a:rPr lang="en-US" altLang="zh-CN" dirty="0"/>
              <a:t>DELETE</a:t>
            </a:r>
            <a:r>
              <a:rPr lang="zh-CN" altLang="en-US" dirty="0"/>
              <a:t>。他们不能使于</a:t>
            </a:r>
            <a:r>
              <a:rPr lang="zh-CN" altLang="en-US" dirty="0"/>
              <a:t>创建表或删除表</a:t>
            </a:r>
            <a:r>
              <a:rPr lang="zh-CN" altLang="en-US" dirty="0"/>
              <a:t>，因为这些操作在数据库中被自动</a:t>
            </a:r>
            <a:r>
              <a:rPr lang="zh-CN" altLang="en-US" dirty="0" smtClean="0"/>
              <a:t>提交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充话费  事务控制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BEGIN TRANSACTION;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update </a:t>
            </a:r>
            <a:r>
              <a:rPr lang="en-US" altLang="zh-CN" dirty="0" err="1"/>
              <a:t>zfbuser</a:t>
            </a:r>
            <a:r>
              <a:rPr lang="en-US" altLang="zh-CN" dirty="0"/>
              <a:t> money=money-1000 where </a:t>
            </a:r>
            <a:r>
              <a:rPr lang="en-US" altLang="zh-CN" dirty="0" err="1"/>
              <a:t>zfbid</a:t>
            </a:r>
            <a:r>
              <a:rPr lang="en-US" altLang="zh-CN" dirty="0"/>
              <a:t>='xx';</a:t>
            </a:r>
            <a:endParaRPr lang="en-US" altLang="zh-CN" dirty="0"/>
          </a:p>
          <a:p>
            <a:r>
              <a:rPr lang="en-US" altLang="zh-CN" dirty="0" smtClean="0"/>
              <a:t>update </a:t>
            </a:r>
            <a:r>
              <a:rPr lang="en-US" altLang="zh-CN" dirty="0"/>
              <a:t>phone fare=fare+1000 where </a:t>
            </a:r>
            <a:r>
              <a:rPr lang="en-US" altLang="zh-CN" dirty="0" err="1"/>
              <a:t>phoneid</a:t>
            </a:r>
            <a:r>
              <a:rPr lang="en-US" altLang="zh-CN" dirty="0"/>
              <a:t>='</a:t>
            </a:r>
            <a:r>
              <a:rPr lang="en-US" altLang="zh-CN" dirty="0" err="1"/>
              <a:t>xxxxxx'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COMMIT;</a:t>
            </a:r>
            <a:endParaRPr lang="zh-CN" altLang="en-US" b="1" dirty="0">
              <a:solidFill>
                <a:srgbClr val="FF0000"/>
              </a:solidFill>
            </a:endParaRPr>
          </a:p>
          <a:p>
            <a:endParaRPr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1496292" y="1915738"/>
            <a:ext cx="7182196" cy="84166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矩形 4"/>
          <p:cNvSpPr/>
          <p:nvPr/>
        </p:nvSpPr>
        <p:spPr>
          <a:xfrm>
            <a:off x="1670859" y="3949585"/>
            <a:ext cx="4002578" cy="1066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思考：与不定义事务对比，执行了步骤</a:t>
            </a:r>
            <a:r>
              <a:rPr lang="en-US" altLang="zh-CN" sz="1350" dirty="0"/>
              <a:t>1</a:t>
            </a:r>
            <a:r>
              <a:rPr lang="zh-CN" altLang="en-US" sz="1350" dirty="0"/>
              <a:t>之后突然中断，重启之后会怎么样？（小明的支付宝余额变动，手机话费变动）</a:t>
            </a:r>
            <a:endParaRPr lang="zh-CN" altLang="en-US" sz="135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充话费  事务控制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BEGIN TRANSACTION;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update </a:t>
            </a:r>
            <a:r>
              <a:rPr lang="en-US" altLang="zh-CN" dirty="0" err="1"/>
              <a:t>zfbuser</a:t>
            </a:r>
            <a:r>
              <a:rPr lang="en-US" altLang="zh-CN" dirty="0"/>
              <a:t> money=money-1000 where </a:t>
            </a:r>
            <a:r>
              <a:rPr lang="en-US" altLang="zh-CN" dirty="0" err="1"/>
              <a:t>zfbid</a:t>
            </a:r>
            <a:r>
              <a:rPr lang="en-US" altLang="zh-CN" dirty="0"/>
              <a:t>='xx';</a:t>
            </a:r>
            <a:endParaRPr lang="en-US" altLang="zh-CN" dirty="0"/>
          </a:p>
          <a:p>
            <a:r>
              <a:rPr lang="en-US" altLang="zh-CN" dirty="0" smtClean="0"/>
              <a:t>update </a:t>
            </a:r>
            <a:r>
              <a:rPr lang="en-US" altLang="zh-CN" dirty="0"/>
              <a:t>phone fare=fare+1000 where </a:t>
            </a:r>
            <a:r>
              <a:rPr lang="en-US" altLang="zh-CN" dirty="0" err="1"/>
              <a:t>phoneid</a:t>
            </a:r>
            <a:r>
              <a:rPr lang="en-US" altLang="zh-CN" dirty="0"/>
              <a:t>='</a:t>
            </a:r>
            <a:r>
              <a:rPr lang="en-US" altLang="zh-CN" dirty="0" err="1"/>
              <a:t>xxxxxx'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ROLLBACK;</a:t>
            </a:r>
            <a:endParaRPr lang="zh-CN" altLang="en-US" b="1" dirty="0">
              <a:solidFill>
                <a:srgbClr val="FF0000"/>
              </a:solidFill>
            </a:endParaRPr>
          </a:p>
          <a:p>
            <a:endParaRPr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1496292" y="1925263"/>
            <a:ext cx="7182196" cy="84166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矩形 5"/>
          <p:cNvSpPr/>
          <p:nvPr/>
        </p:nvSpPr>
        <p:spPr>
          <a:xfrm>
            <a:off x="1557020" y="1838325"/>
            <a:ext cx="7182485" cy="1623695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6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事务并发控制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pG</a:t>
            </a:r>
            <a:r>
              <a:rPr lang="zh-CN" altLang="en-US" dirty="0" smtClean="0"/>
              <a:t>支持多用户共享同一数据库，但当多个用户对同一数据库进行修改时，会产生</a:t>
            </a:r>
            <a:r>
              <a:rPr lang="zh-CN" altLang="en-US" dirty="0" smtClean="0">
                <a:solidFill>
                  <a:srgbClr val="FF0000"/>
                </a:solidFill>
              </a:rPr>
              <a:t>并发问题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并发控制的目标就是保证所有的会话可以高效地访问，同时还需要维护数据的完整性。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并发问题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脏读</a:t>
            </a:r>
            <a:endParaRPr lang="en-US" altLang="zh-CN" dirty="0" smtClean="0"/>
          </a:p>
          <a:p>
            <a:r>
              <a:rPr lang="zh-CN" altLang="en-US" dirty="0" smtClean="0"/>
              <a:t>幻读</a:t>
            </a:r>
            <a:endParaRPr lang="en-US" altLang="zh-CN" dirty="0" smtClean="0"/>
          </a:p>
          <a:p>
            <a:r>
              <a:rPr lang="zh-CN" altLang="en-US" dirty="0"/>
              <a:t>不</a:t>
            </a:r>
            <a:r>
              <a:rPr lang="zh-CN" altLang="en-US" dirty="0" smtClean="0"/>
              <a:t>可重复性读取</a:t>
            </a:r>
            <a:endParaRPr lang="en-US" altLang="zh-CN" dirty="0" smtClean="0"/>
          </a:p>
          <a:p>
            <a:r>
              <a:rPr lang="zh-CN" altLang="en-US" dirty="0" smtClean="0"/>
              <a:t>丢失更新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807</Words>
  <Application>WPS 演示</Application>
  <PresentationFormat>全屏显示(4:3)</PresentationFormat>
  <Paragraphs>58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宋体</vt:lpstr>
      <vt:lpstr>Wingdings</vt:lpstr>
      <vt:lpstr>Gill Sans MT</vt:lpstr>
      <vt:lpstr>Wingdings 2</vt:lpstr>
      <vt:lpstr>Wingdings</vt:lpstr>
      <vt:lpstr>Verdana</vt:lpstr>
      <vt:lpstr>华文中宋</vt:lpstr>
      <vt:lpstr>微软雅黑</vt:lpstr>
      <vt:lpstr>Arial Unicode MS</vt:lpstr>
      <vt:lpstr>Calibri</vt:lpstr>
      <vt:lpstr>Gill Sans MT</vt:lpstr>
      <vt:lpstr>夏至</vt:lpstr>
      <vt:lpstr>实验十四 事务与并发控制</vt:lpstr>
      <vt:lpstr>例子：充话费</vt:lpstr>
      <vt:lpstr>事务的特点</vt:lpstr>
      <vt:lpstr>事务控制</vt:lpstr>
      <vt:lpstr>充话费  事务控制</vt:lpstr>
      <vt:lpstr>充话费  事务控制</vt:lpstr>
      <vt:lpstr>事务并发控制</vt:lpstr>
      <vt:lpstr>并发问题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实验十四 事务与并发控制</dc:title>
  <dc:creator>hhx</dc:creator>
  <cp:lastModifiedBy>Administrator</cp:lastModifiedBy>
  <cp:revision>11</cp:revision>
  <dcterms:created xsi:type="dcterms:W3CDTF">2017-02-28T09:45:00Z</dcterms:created>
  <dcterms:modified xsi:type="dcterms:W3CDTF">2021-01-01T12:38:45Z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