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6" r:id="rId4"/>
    <p:sldId id="258" r:id="rId5"/>
    <p:sldId id="264" r:id="rId6"/>
    <p:sldId id="260" r:id="rId8"/>
    <p:sldId id="259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EE6A9-A337-4424-B158-CEE40DDC4F1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F95C1-1C97-4AEE-8AFD-9E57812A37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F95C1-1C97-4AEE-8AFD-9E57812A37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 数据表的基本操作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7406640" cy="792088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数据应用场景介绍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85000" lnSpcReduction="2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82550" indent="0">
              <a:buNone/>
            </a:pPr>
            <a:endParaRPr lang="en-US" altLang="zh-CN" dirty="0" smtClean="0"/>
          </a:p>
          <a:p>
            <a:r>
              <a:rPr lang="zh-CN" altLang="zh-CN" dirty="0"/>
              <a:t>考官表：</a:t>
            </a:r>
            <a:r>
              <a:rPr lang="en-US" altLang="zh-CN" dirty="0"/>
              <a:t>examiner(</a:t>
            </a:r>
            <a:r>
              <a:rPr lang="en-US" altLang="zh-CN" dirty="0" err="1"/>
              <a:t>erid,ername</a:t>
            </a:r>
            <a:r>
              <a:rPr lang="en-US" altLang="zh-CN" dirty="0"/>
              <a:t>, </a:t>
            </a:r>
            <a:r>
              <a:rPr lang="en-US" altLang="zh-CN" dirty="0" err="1"/>
              <a:t>ersex,erage</a:t>
            </a:r>
            <a:r>
              <a:rPr lang="en-US" altLang="zh-CN" dirty="0"/>
              <a:t>,</a:t>
            </a:r>
            <a:r>
              <a:rPr lang="en-US" altLang="zh-CN" dirty="0" err="1"/>
              <a:t>ersalary,erdepa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考生表：</a:t>
            </a:r>
            <a:r>
              <a:rPr lang="en-US" altLang="zh-CN" dirty="0"/>
              <a:t>examinee(</a:t>
            </a:r>
            <a:r>
              <a:rPr lang="en-US" altLang="zh-CN" dirty="0" err="1"/>
              <a:t>eeid,eename,eesex,eeage,eedepa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dirty="0"/>
              <a:t>试卷表：</a:t>
            </a:r>
            <a:r>
              <a:rPr lang="en-US" altLang="zh-CN" dirty="0" err="1"/>
              <a:t>exampaper</a:t>
            </a:r>
            <a:r>
              <a:rPr lang="en-US" altLang="zh-CN" dirty="0"/>
              <a:t> (</a:t>
            </a:r>
            <a:r>
              <a:rPr lang="en-US" altLang="zh-CN" dirty="0" err="1"/>
              <a:t>eid</a:t>
            </a:r>
            <a:r>
              <a:rPr lang="en-US" altLang="zh-CN" dirty="0"/>
              <a:t>, </a:t>
            </a:r>
            <a:r>
              <a:rPr lang="en-US" altLang="zh-CN" dirty="0" err="1"/>
              <a:t>ename</a:t>
            </a:r>
            <a:r>
              <a:rPr lang="en-US" altLang="zh-CN" dirty="0"/>
              <a:t>, </a:t>
            </a:r>
            <a:r>
              <a:rPr lang="en-US" altLang="zh-CN" dirty="0" err="1"/>
              <a:t>etype</a:t>
            </a:r>
            <a:r>
              <a:rPr lang="en-US" altLang="zh-CN" dirty="0"/>
              <a:t>, </a:t>
            </a:r>
            <a:r>
              <a:rPr lang="en-US" altLang="zh-CN" dirty="0" err="1"/>
              <a:t>eduration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zh-CN" altLang="zh-CN" sz="2400" dirty="0"/>
              <a:t>考生答卷表：</a:t>
            </a:r>
            <a:r>
              <a:rPr lang="en-US" altLang="zh-CN" sz="2400" dirty="0" err="1"/>
              <a:t>eeexam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eeid,eid,achieve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zh-CN" altLang="zh-CN" sz="2400" dirty="0"/>
              <a:t>考官制卷表：</a:t>
            </a:r>
            <a:r>
              <a:rPr lang="en-US" altLang="zh-CN" sz="2400" dirty="0" err="1"/>
              <a:t>erexam</a:t>
            </a:r>
            <a:r>
              <a:rPr lang="en-US" altLang="zh-CN" sz="2400" dirty="0"/>
              <a:t>(</a:t>
            </a:r>
            <a:r>
              <a:rPr lang="en-US" altLang="zh-CN" sz="2400" dirty="0" err="1"/>
              <a:t>erid,eid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zh-CN" sz="2400" dirty="0"/>
              <a:t>院系表：</a:t>
            </a:r>
            <a:r>
              <a:rPr lang="en-US" altLang="zh-CN" sz="2400" dirty="0"/>
              <a:t>department(</a:t>
            </a:r>
            <a:r>
              <a:rPr lang="en-US" altLang="zh-CN" sz="2400" dirty="0" err="1"/>
              <a:t>dname,dloca,dtele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259093" y="1882374"/>
            <a:ext cx="1072547" cy="68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考官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19533" y="1844824"/>
            <a:ext cx="1072547" cy="68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试卷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63949" y="1844824"/>
            <a:ext cx="1072547" cy="68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chemeClr val="tx1"/>
                </a:solidFill>
              </a:rPr>
              <a:t>考生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流程图: 决策 6"/>
          <p:cNvSpPr/>
          <p:nvPr/>
        </p:nvSpPr>
        <p:spPr>
          <a:xfrm>
            <a:off x="1979712" y="1844824"/>
            <a:ext cx="1512168" cy="7200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制卷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流程图: 决策 7"/>
          <p:cNvSpPr/>
          <p:nvPr/>
        </p:nvSpPr>
        <p:spPr>
          <a:xfrm>
            <a:off x="5868144" y="1844824"/>
            <a:ext cx="1512168" cy="720080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</a:rPr>
              <a:t>答卷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4" idx="3"/>
            <a:endCxn id="7" idx="1"/>
          </p:cNvCxnSpPr>
          <p:nvPr/>
        </p:nvCxnSpPr>
        <p:spPr>
          <a:xfrm flipV="1">
            <a:off x="1331640" y="2204864"/>
            <a:ext cx="648072" cy="187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3"/>
            <a:endCxn id="5" idx="1"/>
          </p:cNvCxnSpPr>
          <p:nvPr/>
        </p:nvCxnSpPr>
        <p:spPr>
          <a:xfrm flipV="1">
            <a:off x="3491880" y="2186089"/>
            <a:ext cx="727653" cy="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5" idx="3"/>
            <a:endCxn id="8" idx="1"/>
          </p:cNvCxnSpPr>
          <p:nvPr/>
        </p:nvCxnSpPr>
        <p:spPr>
          <a:xfrm>
            <a:off x="5292080" y="2186089"/>
            <a:ext cx="576064" cy="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8" idx="3"/>
            <a:endCxn id="6" idx="1"/>
          </p:cNvCxnSpPr>
          <p:nvPr/>
        </p:nvCxnSpPr>
        <p:spPr>
          <a:xfrm flipV="1">
            <a:off x="7380312" y="2186089"/>
            <a:ext cx="583637" cy="18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664" y="5286552"/>
            <a:ext cx="5285714" cy="14857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课堂</a:t>
            </a:r>
            <a:r>
              <a:rPr lang="zh-CN" altLang="en-US" sz="3200" dirty="0" smtClean="0"/>
              <a:t>实验</a:t>
            </a:r>
            <a:r>
              <a:rPr lang="zh-CN" altLang="en-US" sz="3200" dirty="0"/>
              <a:t>一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表的创建、修改和删除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052736"/>
            <a:ext cx="7438616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创建表：</a:t>
            </a:r>
            <a:endParaRPr lang="en-US" altLang="zh-CN" sz="3600" dirty="0"/>
          </a:p>
          <a:p>
            <a:pPr marL="0" lvl="1" indent="0">
              <a:spcBef>
                <a:spcPts val="600"/>
              </a:spcBef>
              <a:buSzPct val="80000"/>
              <a:buNone/>
            </a:pPr>
            <a:r>
              <a:rPr lang="zh-CN" altLang="en-US" b="1" dirty="0" smtClean="0">
                <a:solidFill>
                  <a:srgbClr val="FFC000"/>
                </a:solidFill>
              </a:rPr>
              <a:t>方式</a:t>
            </a:r>
            <a:r>
              <a:rPr lang="en-US" altLang="zh-CN" b="1" dirty="0" smtClean="0">
                <a:solidFill>
                  <a:srgbClr val="FFC000"/>
                </a:solidFill>
              </a:rPr>
              <a:t>1   </a:t>
            </a:r>
            <a:r>
              <a:rPr lang="zh-CN" altLang="en-US" b="1" dirty="0" smtClean="0">
                <a:solidFill>
                  <a:srgbClr val="FFC000"/>
                </a:solidFill>
              </a:rPr>
              <a:t>使用</a:t>
            </a:r>
            <a:r>
              <a:rPr lang="en-US" altLang="zh-CN" b="1" dirty="0" err="1">
                <a:solidFill>
                  <a:srgbClr val="FFC000"/>
                </a:solidFill>
              </a:rPr>
              <a:t>pgAdmin</a:t>
            </a:r>
            <a:r>
              <a:rPr lang="zh-CN" altLang="en-US" b="1" dirty="0">
                <a:solidFill>
                  <a:srgbClr val="FFC000"/>
                </a:solidFill>
              </a:rPr>
              <a:t>创建：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r>
              <a:rPr lang="zh-CN" altLang="en-US" sz="2400" dirty="0" smtClean="0"/>
              <a:t>创建</a:t>
            </a:r>
            <a:r>
              <a:rPr lang="en-US" altLang="zh-CN" sz="2400" dirty="0" smtClean="0"/>
              <a:t>department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，设置非空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 marL="82550" indent="0">
              <a:buNone/>
            </a:pPr>
            <a:r>
              <a:rPr lang="en-US" altLang="zh-CN" sz="2400" dirty="0"/>
              <a:t> </a:t>
            </a:r>
            <a:r>
              <a:rPr lang="zh-CN" altLang="en-US" sz="2400" dirty="0" smtClean="0"/>
              <a:t>唯一</a:t>
            </a:r>
            <a:r>
              <a:rPr lang="zh-CN" altLang="en-US" sz="2400" dirty="0"/>
              <a:t>和主键</a:t>
            </a:r>
            <a:r>
              <a:rPr lang="zh-CN" altLang="en-US" sz="2400" dirty="0" smtClean="0"/>
              <a:t>。（</a:t>
            </a:r>
            <a:r>
              <a:rPr lang="en-US" altLang="zh-CN" sz="2400" dirty="0" smtClean="0"/>
              <a:t>not null, unique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1"/>
            <a:r>
              <a:rPr lang="en-US" altLang="zh-CN" sz="2000" dirty="0"/>
              <a:t>department(</a:t>
            </a:r>
            <a:r>
              <a:rPr lang="en-US" altLang="zh-CN" sz="2000" dirty="0" err="1"/>
              <a:t>dname,dloca,dtele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marL="0" lvl="1" indent="0">
              <a:spcBef>
                <a:spcPts val="600"/>
              </a:spcBef>
              <a:buSzPct val="80000"/>
              <a:buNone/>
            </a:pPr>
            <a:r>
              <a:rPr lang="zh-CN" altLang="en-US" b="1" dirty="0" smtClean="0">
                <a:solidFill>
                  <a:srgbClr val="FFC000"/>
                </a:solidFill>
              </a:rPr>
              <a:t>方式</a:t>
            </a:r>
            <a:r>
              <a:rPr lang="en-US" altLang="zh-CN" b="1" dirty="0" smtClean="0">
                <a:solidFill>
                  <a:srgbClr val="FFC000"/>
                </a:solidFill>
              </a:rPr>
              <a:t>2    </a:t>
            </a:r>
            <a:r>
              <a:rPr lang="zh-CN" altLang="en-US" b="1" dirty="0" smtClean="0">
                <a:solidFill>
                  <a:srgbClr val="FFC000"/>
                </a:solidFill>
              </a:rPr>
              <a:t>使用</a:t>
            </a:r>
            <a:r>
              <a:rPr lang="en-US" altLang="zh-CN" b="1" dirty="0" err="1">
                <a:solidFill>
                  <a:srgbClr val="FFC000"/>
                </a:solidFill>
              </a:rPr>
              <a:t>sql</a:t>
            </a:r>
            <a:r>
              <a:rPr lang="zh-CN" altLang="en-US" b="1" dirty="0">
                <a:solidFill>
                  <a:srgbClr val="FFC000"/>
                </a:solidFill>
              </a:rPr>
              <a:t>语句创建：</a:t>
            </a:r>
            <a:endParaRPr lang="zh-CN" altLang="en-US" b="1" dirty="0">
              <a:solidFill>
                <a:srgbClr val="FFC000"/>
              </a:solidFill>
            </a:endParaRPr>
          </a:p>
          <a:p>
            <a:r>
              <a:rPr lang="zh-CN" altLang="en-US" sz="2400" dirty="0" smtClean="0"/>
              <a:t>创建</a:t>
            </a:r>
            <a:r>
              <a:rPr lang="en-US" altLang="zh-CN" sz="2400" dirty="0"/>
              <a:t>examiner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，设置主键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 marL="8255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外</a:t>
            </a:r>
            <a:r>
              <a:rPr lang="zh-CN" altLang="en-US" sz="2400" dirty="0"/>
              <a:t>键，包括列级和表级的主</a:t>
            </a:r>
            <a:r>
              <a:rPr lang="zh-CN" altLang="en-US" sz="2400" dirty="0" smtClean="0"/>
              <a:t>键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examiner(</a:t>
            </a:r>
            <a:r>
              <a:rPr lang="en-US" altLang="zh-CN" sz="2000" dirty="0" err="1" smtClean="0"/>
              <a:t>erid,ername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ersex,erage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ersalary,erdepa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03" y="1052830"/>
            <a:ext cx="2305050" cy="31432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56176" y="5313982"/>
            <a:ext cx="2718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主键：表中经常有一个列或多列的组合，其值能唯一地标识表中的每一行。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课堂实验一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表的创建、修改和删除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96752"/>
            <a:ext cx="7498080" cy="4800600"/>
          </a:xfrm>
        </p:spPr>
        <p:txBody>
          <a:bodyPr>
            <a:normAutofit lnSpcReduction="10000"/>
          </a:bodyPr>
          <a:lstStyle/>
          <a:p>
            <a:pPr marL="82550" indent="0">
              <a:buNone/>
            </a:pPr>
            <a:r>
              <a:rPr lang="zh-CN" altLang="en-US" sz="3600" dirty="0" smtClean="0"/>
              <a:t>修改：</a:t>
            </a:r>
            <a:r>
              <a:rPr lang="en-US" altLang="zh-CN" sz="3600" dirty="0" smtClean="0"/>
              <a:t> </a:t>
            </a:r>
            <a:endParaRPr lang="en-US" altLang="zh-CN" sz="3600" dirty="0" smtClean="0"/>
          </a:p>
          <a:p>
            <a:pPr marL="82550" indent="0">
              <a:buNone/>
            </a:pPr>
            <a:r>
              <a:rPr lang="zh-CN" altLang="en-US" sz="1900" b="1" dirty="0" smtClean="0">
                <a:solidFill>
                  <a:srgbClr val="FFC000"/>
                </a:solidFill>
              </a:rPr>
              <a:t>方式一：</a:t>
            </a:r>
            <a:r>
              <a:rPr lang="en-US" altLang="zh-CN" sz="1900" b="1" dirty="0" err="1" smtClean="0">
                <a:solidFill>
                  <a:srgbClr val="FFC000"/>
                </a:solidFill>
              </a:rPr>
              <a:t>pgAdmin</a:t>
            </a:r>
            <a:r>
              <a:rPr lang="zh-CN" altLang="en-US" sz="1900" b="1" dirty="0">
                <a:solidFill>
                  <a:srgbClr val="FFC000"/>
                </a:solidFill>
              </a:rPr>
              <a:t>在表属性里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修改</a:t>
            </a:r>
            <a:endParaRPr lang="en-US" altLang="zh-CN" sz="1900" b="1" dirty="0" smtClean="0">
              <a:solidFill>
                <a:srgbClr val="FFC000"/>
              </a:solidFill>
            </a:endParaRPr>
          </a:p>
          <a:p>
            <a:pPr marL="82550" indent="0">
              <a:buNone/>
            </a:pPr>
            <a:r>
              <a:rPr lang="zh-CN" altLang="en-US" sz="1900" b="1" dirty="0" smtClean="0">
                <a:solidFill>
                  <a:srgbClr val="FFC000"/>
                </a:solidFill>
              </a:rPr>
              <a:t>方式二：</a:t>
            </a:r>
            <a:r>
              <a:rPr lang="en-US" altLang="zh-CN" sz="1900" b="1" dirty="0" err="1" smtClean="0">
                <a:solidFill>
                  <a:srgbClr val="FFC000"/>
                </a:solidFill>
              </a:rPr>
              <a:t>sql</a:t>
            </a:r>
            <a:r>
              <a:rPr lang="zh-CN" altLang="en-US" sz="1900" b="1" dirty="0" smtClean="0">
                <a:solidFill>
                  <a:srgbClr val="FFC000"/>
                </a:solidFill>
              </a:rPr>
              <a:t>语句</a:t>
            </a:r>
            <a:endParaRPr lang="en-US" altLang="zh-CN" sz="1900" b="1" dirty="0">
              <a:solidFill>
                <a:srgbClr val="FFC000"/>
              </a:solidFill>
            </a:endParaRPr>
          </a:p>
          <a:p>
            <a:r>
              <a:rPr lang="zh-CN" altLang="en-US" sz="2400" dirty="0" smtClean="0"/>
              <a:t>更改</a:t>
            </a:r>
            <a:r>
              <a:rPr lang="en-US" altLang="zh-CN" sz="2400" dirty="0" smtClean="0"/>
              <a:t>examiner</a:t>
            </a:r>
            <a:r>
              <a:rPr lang="zh-CN" altLang="en-US" sz="2400" dirty="0" smtClean="0"/>
              <a:t>（考官）表</a:t>
            </a:r>
            <a:r>
              <a:rPr lang="en-US" altLang="zh-CN" sz="2400" dirty="0" err="1"/>
              <a:t>er</a:t>
            </a:r>
            <a:r>
              <a:rPr lang="en-US" altLang="zh-CN" sz="2400" dirty="0" err="1" smtClean="0"/>
              <a:t>name</a:t>
            </a:r>
            <a:r>
              <a:rPr lang="zh-CN" altLang="en-US" sz="2400" dirty="0"/>
              <a:t>字段数据类型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ALTER  </a:t>
            </a:r>
            <a:r>
              <a:rPr lang="en-US" altLang="zh-CN" sz="1800" b="1" dirty="0">
                <a:solidFill>
                  <a:srgbClr val="FF0000"/>
                </a:solidFill>
              </a:rPr>
              <a:t>TABLE </a:t>
            </a:r>
            <a:r>
              <a:rPr lang="en-US" altLang="zh-CN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B0F0"/>
                </a:solidFill>
              </a:rPr>
              <a:t>examiner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ALTER COLUMN </a:t>
            </a:r>
            <a:r>
              <a:rPr lang="en-US" altLang="zh-CN" sz="1800" b="1" dirty="0" err="1">
                <a:solidFill>
                  <a:srgbClr val="00B0F0"/>
                </a:solidFill>
              </a:rPr>
              <a:t>e</a:t>
            </a:r>
            <a:r>
              <a:rPr lang="en-US" altLang="zh-CN" sz="1800" b="1" dirty="0" err="1" smtClean="0">
                <a:solidFill>
                  <a:srgbClr val="00B0F0"/>
                </a:solidFill>
              </a:rPr>
              <a:t>rname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TYPE</a:t>
            </a:r>
            <a:r>
              <a:rPr lang="en-US" altLang="zh-CN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/>
              <a:t>char(30);</a:t>
            </a:r>
            <a:endParaRPr lang="en-US" altLang="zh-CN" sz="1800" b="1" dirty="0"/>
          </a:p>
          <a:p>
            <a:r>
              <a:rPr lang="zh-CN" altLang="en-US" sz="2400" dirty="0" smtClean="0"/>
              <a:t>更改</a:t>
            </a:r>
            <a:r>
              <a:rPr lang="en-US" altLang="zh-CN" sz="2400" dirty="0"/>
              <a:t>examiner</a:t>
            </a:r>
            <a:r>
              <a:rPr lang="zh-CN" altLang="en-US" sz="2400" dirty="0" smtClean="0"/>
              <a:t>表</a:t>
            </a:r>
            <a:r>
              <a:rPr lang="en-US" altLang="zh-CN" sz="2400" dirty="0" err="1"/>
              <a:t>er</a:t>
            </a:r>
            <a:r>
              <a:rPr lang="en-US" altLang="zh-CN" sz="2400" dirty="0" err="1" smtClean="0"/>
              <a:t>sex</a:t>
            </a:r>
            <a:r>
              <a:rPr lang="zh-CN" altLang="en-US" sz="2400" dirty="0"/>
              <a:t>字段名</a:t>
            </a:r>
            <a:r>
              <a:rPr lang="zh-CN" altLang="en-US" sz="2400" dirty="0" smtClean="0"/>
              <a:t>为</a:t>
            </a:r>
            <a:r>
              <a:rPr lang="en-US" altLang="zh-CN" sz="2400" dirty="0" err="1"/>
              <a:t>er</a:t>
            </a:r>
            <a:r>
              <a:rPr lang="en-US" altLang="zh-CN" sz="2400" dirty="0" err="1" smtClean="0"/>
              <a:t>gender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800" b="1" dirty="0">
                <a:solidFill>
                  <a:srgbClr val="FFC000"/>
                </a:solidFill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</a:rPr>
              <a:t>ALTER TABLE </a:t>
            </a:r>
            <a:r>
              <a:rPr lang="en-US" altLang="zh-CN" sz="1800" b="1" dirty="0">
                <a:solidFill>
                  <a:srgbClr val="00B0F0"/>
                </a:solidFill>
              </a:rPr>
              <a:t>examiner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RENAME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 </a:t>
            </a:r>
            <a:r>
              <a:rPr lang="en-US" altLang="zh-CN" sz="1800" b="1" dirty="0" err="1">
                <a:solidFill>
                  <a:srgbClr val="00B0F0"/>
                </a:solidFill>
              </a:rPr>
              <a:t>ersex</a:t>
            </a:r>
            <a:r>
              <a:rPr lang="en-US" altLang="zh-CN" sz="1800" b="1" dirty="0">
                <a:solidFill>
                  <a:srgbClr val="00B0F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TO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800" b="1" dirty="0" err="1">
                <a:solidFill>
                  <a:srgbClr val="00B0F0"/>
                </a:solidFill>
              </a:rPr>
              <a:t>ergender</a:t>
            </a:r>
            <a:r>
              <a:rPr lang="en-US" altLang="zh-CN" sz="1800" b="1" dirty="0">
                <a:solidFill>
                  <a:srgbClr val="00B0F0"/>
                </a:solidFill>
              </a:rPr>
              <a:t>;</a:t>
            </a:r>
            <a:endParaRPr lang="zh-CN" altLang="en-US" sz="1800" b="1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添加</a:t>
            </a:r>
            <a:r>
              <a:rPr lang="zh-CN" altLang="en-US" sz="2400" dirty="0" smtClean="0"/>
              <a:t>字段</a:t>
            </a:r>
            <a:r>
              <a:rPr lang="en-US" altLang="zh-CN" sz="2400" dirty="0" err="1"/>
              <a:t>er</a:t>
            </a:r>
            <a:r>
              <a:rPr lang="en-US" altLang="zh-CN" sz="2400" dirty="0" err="1" smtClean="0"/>
              <a:t>note</a:t>
            </a:r>
            <a:r>
              <a:rPr lang="zh-CN" altLang="en-US" sz="2400" dirty="0"/>
              <a:t>记录</a:t>
            </a:r>
            <a:r>
              <a:rPr lang="zh-CN" altLang="en-US" sz="2400" dirty="0" smtClean="0"/>
              <a:t>关于</a:t>
            </a:r>
            <a:r>
              <a:rPr lang="zh-CN" altLang="en-US" sz="2400" dirty="0"/>
              <a:t>考官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备注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82550" indent="0">
              <a:buNone/>
            </a:pPr>
            <a:r>
              <a:rPr lang="en-US" altLang="zh-CN" sz="1800" dirty="0">
                <a:solidFill>
                  <a:srgbClr val="FFC000"/>
                </a:solidFill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</a:rPr>
              <a:t>ALTER TABLE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B0F0"/>
                </a:solidFill>
              </a:rPr>
              <a:t>examiner </a:t>
            </a:r>
            <a:r>
              <a:rPr lang="en-US" altLang="zh-CN" sz="1800" b="1" dirty="0">
                <a:solidFill>
                  <a:srgbClr val="FF0000"/>
                </a:solidFill>
              </a:rPr>
              <a:t>ADD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COLUMN </a:t>
            </a:r>
            <a:r>
              <a:rPr lang="en-US" altLang="zh-CN" sz="1800" b="1" dirty="0" err="1">
                <a:solidFill>
                  <a:srgbClr val="00B0F0"/>
                </a:solidFill>
              </a:rPr>
              <a:t>ernote</a:t>
            </a:r>
            <a:r>
              <a:rPr lang="en-US" altLang="zh-CN" sz="1800" b="1" dirty="0">
                <a:solidFill>
                  <a:srgbClr val="00B0F0"/>
                </a:solidFill>
              </a:rPr>
              <a:t> varchar(50);</a:t>
            </a:r>
            <a:endParaRPr lang="en-US" altLang="zh-CN" sz="1800" b="1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修改表名</a:t>
            </a:r>
            <a:r>
              <a:rPr lang="en-US" altLang="zh-CN" sz="2400" dirty="0"/>
              <a:t>department</a:t>
            </a:r>
            <a:r>
              <a:rPr lang="zh-CN" altLang="en-US" sz="2400" dirty="0"/>
              <a:t>为</a:t>
            </a:r>
            <a:r>
              <a:rPr lang="en-US" altLang="zh-CN" sz="2400" dirty="0"/>
              <a:t>depart</a:t>
            </a:r>
            <a:endParaRPr lang="en-US" altLang="zh-CN" sz="2400" dirty="0"/>
          </a:p>
          <a:p>
            <a:pPr marL="82550" lvl="2" indent="0">
              <a:spcBef>
                <a:spcPts val="600"/>
              </a:spcBef>
              <a:buClr>
                <a:schemeClr val="accent1"/>
              </a:buClr>
              <a:buSzPct val="80000"/>
              <a:buNone/>
            </a:pPr>
            <a:r>
              <a:rPr lang="en-US" altLang="zh-CN" sz="1800" b="1" dirty="0">
                <a:solidFill>
                  <a:srgbClr val="FFC000"/>
                </a:solidFill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</a:rPr>
              <a:t>ALTER TABLE </a:t>
            </a:r>
            <a:r>
              <a:rPr lang="en-US" altLang="zh-CN" sz="1800" b="1" dirty="0">
                <a:solidFill>
                  <a:srgbClr val="00B0F0"/>
                </a:solidFill>
              </a:rPr>
              <a:t>department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RENAME TO </a:t>
            </a:r>
            <a:r>
              <a:rPr lang="en-US" altLang="zh-CN" sz="1800" b="1" dirty="0">
                <a:solidFill>
                  <a:srgbClr val="00B0F0"/>
                </a:solidFill>
              </a:rPr>
              <a:t>depart;</a:t>
            </a:r>
            <a:endParaRPr lang="en-US" altLang="zh-CN" sz="1800" b="1" dirty="0">
              <a:solidFill>
                <a:srgbClr val="00B0F0"/>
              </a:solidFill>
            </a:endParaRPr>
          </a:p>
          <a:p>
            <a:pPr marL="82550" indent="0">
              <a:buNone/>
            </a:pP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课堂实验一</a:t>
            </a:r>
            <a:r>
              <a:rPr lang="en-US" altLang="zh-CN" sz="3200" dirty="0" smtClean="0"/>
              <a:t>——</a:t>
            </a:r>
            <a:r>
              <a:rPr lang="zh-CN" altLang="en-US" sz="3200" dirty="0"/>
              <a:t>表的创建、修改和删除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550" indent="0">
              <a:buNone/>
            </a:pPr>
            <a:r>
              <a:rPr lang="zh-CN" altLang="en-US" sz="3600" dirty="0" smtClean="0"/>
              <a:t>删除：</a:t>
            </a:r>
            <a:endParaRPr lang="en-US" altLang="zh-CN" sz="3600" dirty="0"/>
          </a:p>
          <a:p>
            <a:r>
              <a:rPr lang="zh-CN" altLang="en-US" sz="2400" dirty="0" smtClean="0"/>
              <a:t>删除</a:t>
            </a:r>
            <a:r>
              <a:rPr lang="en-US" altLang="zh-CN" sz="2400" dirty="0"/>
              <a:t>examiner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的</a:t>
            </a:r>
            <a:r>
              <a:rPr lang="en-US" altLang="zh-CN" sz="2400" dirty="0" err="1"/>
              <a:t>er</a:t>
            </a:r>
            <a:r>
              <a:rPr lang="en-US" altLang="zh-CN" sz="2400" dirty="0" err="1" smtClean="0"/>
              <a:t>age</a:t>
            </a:r>
            <a:r>
              <a:rPr lang="zh-CN" altLang="en-US" sz="2400" dirty="0"/>
              <a:t>字段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900" b="1" dirty="0">
                <a:solidFill>
                  <a:srgbClr val="FFC000"/>
                </a:solidFill>
              </a:rPr>
              <a:t>      </a:t>
            </a:r>
            <a:r>
              <a:rPr lang="en-US" altLang="zh-CN" sz="1900" b="1" dirty="0">
                <a:solidFill>
                  <a:srgbClr val="FF0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ALTER </a:t>
            </a:r>
            <a:r>
              <a:rPr lang="en-US" altLang="zh-CN" sz="1900" b="1" dirty="0">
                <a:solidFill>
                  <a:srgbClr val="FF0000"/>
                </a:solidFill>
              </a:rPr>
              <a:t>TABLE </a:t>
            </a:r>
            <a:r>
              <a:rPr lang="en-US" altLang="zh-CN" sz="1900" b="1" dirty="0" smtClean="0">
                <a:solidFill>
                  <a:srgbClr val="00B0F0"/>
                </a:solidFill>
              </a:rPr>
              <a:t>examiner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DROP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 err="1">
                <a:solidFill>
                  <a:srgbClr val="00B0F0"/>
                </a:solidFill>
              </a:rPr>
              <a:t>erage</a:t>
            </a:r>
            <a:r>
              <a:rPr lang="en-US" altLang="zh-CN" sz="1900" b="1" dirty="0">
                <a:solidFill>
                  <a:srgbClr val="00B0F0"/>
                </a:solidFill>
              </a:rPr>
              <a:t>;</a:t>
            </a:r>
            <a:endParaRPr lang="zh-CN" altLang="en-US" sz="1900" b="1" dirty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删除</a:t>
            </a:r>
            <a:r>
              <a:rPr lang="en-US" altLang="zh-CN" sz="2400" dirty="0" smtClean="0"/>
              <a:t>examiner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的外键约束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900" b="1" dirty="0">
                <a:solidFill>
                  <a:srgbClr val="FFC000"/>
                </a:solidFill>
              </a:rPr>
              <a:t>       </a:t>
            </a:r>
            <a:r>
              <a:rPr lang="en-US" altLang="zh-CN" sz="1900" b="1" dirty="0">
                <a:solidFill>
                  <a:srgbClr val="FF0000"/>
                </a:solidFill>
              </a:rPr>
              <a:t>ALTER TABLE </a:t>
            </a:r>
            <a:r>
              <a:rPr lang="en-US" altLang="zh-CN" sz="1900" b="1" dirty="0">
                <a:solidFill>
                  <a:srgbClr val="00B0F0"/>
                </a:solidFill>
              </a:rPr>
              <a:t>examiner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DROP CONSTRAINT </a:t>
            </a:r>
            <a:r>
              <a:rPr lang="en-US" altLang="zh-CN" sz="1900" b="1" dirty="0">
                <a:solidFill>
                  <a:srgbClr val="00B0F0"/>
                </a:solidFill>
              </a:rPr>
              <a:t>examiner_fk;</a:t>
            </a:r>
            <a:endParaRPr lang="zh-CN" altLang="en-US" sz="1900" b="1" dirty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向</a:t>
            </a:r>
            <a:r>
              <a:rPr lang="en-US" altLang="zh-CN" sz="2400" dirty="0"/>
              <a:t>examiner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添加主键和外键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900" b="1" dirty="0">
                <a:solidFill>
                  <a:srgbClr val="FFC000"/>
                </a:solidFill>
              </a:rPr>
              <a:t>      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ALTER </a:t>
            </a:r>
            <a:r>
              <a:rPr lang="en-US" altLang="zh-CN" sz="1900" b="1" dirty="0">
                <a:solidFill>
                  <a:srgbClr val="FF0000"/>
                </a:solidFill>
              </a:rPr>
              <a:t>TABLE </a:t>
            </a:r>
            <a:r>
              <a:rPr lang="en-US" altLang="zh-CN" sz="1900" b="1" dirty="0">
                <a:solidFill>
                  <a:srgbClr val="00B0F0"/>
                </a:solidFill>
              </a:rPr>
              <a:t>examiner</a:t>
            </a:r>
            <a:r>
              <a:rPr lang="en-US" altLang="zh-CN" sz="1900" b="1" dirty="0">
                <a:solidFill>
                  <a:srgbClr val="FFC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ADD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>
                <a:solidFill>
                  <a:srgbClr val="00B0F0"/>
                </a:solidFill>
              </a:rPr>
              <a:t>primary key(</a:t>
            </a:r>
            <a:r>
              <a:rPr lang="en-US" altLang="zh-CN" sz="1900" b="1" dirty="0" err="1">
                <a:solidFill>
                  <a:srgbClr val="00B0F0"/>
                </a:solidFill>
              </a:rPr>
              <a:t>erid</a:t>
            </a:r>
            <a:r>
              <a:rPr lang="en-US" altLang="zh-CN" sz="1900" b="1" dirty="0">
                <a:solidFill>
                  <a:srgbClr val="00B0F0"/>
                </a:solidFill>
              </a:rPr>
              <a:t>);</a:t>
            </a:r>
            <a:endParaRPr lang="zh-CN" altLang="zh-CN" sz="1900" b="1" dirty="0">
              <a:solidFill>
                <a:srgbClr val="00B0F0"/>
              </a:solidFill>
            </a:endParaRPr>
          </a:p>
          <a:p>
            <a:pPr marL="82550" indent="0">
              <a:buNone/>
            </a:pPr>
            <a:r>
              <a:rPr lang="en-US" altLang="zh-CN" sz="1900" b="1" dirty="0">
                <a:solidFill>
                  <a:srgbClr val="FFC000"/>
                </a:solidFill>
              </a:rPr>
              <a:t>       </a:t>
            </a:r>
            <a:r>
              <a:rPr lang="en-US" altLang="zh-CN" sz="1900" b="1" dirty="0">
                <a:solidFill>
                  <a:srgbClr val="FF0000"/>
                </a:solidFill>
              </a:rPr>
              <a:t>ALTER TABLE </a:t>
            </a:r>
            <a:r>
              <a:rPr lang="en-US" altLang="zh-CN" sz="1900" b="1" dirty="0">
                <a:solidFill>
                  <a:srgbClr val="00B0F0"/>
                </a:solidFill>
              </a:rPr>
              <a:t>examiner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ADD </a:t>
            </a:r>
            <a:r>
              <a:rPr lang="en-US" altLang="zh-CN" sz="1900" b="1" dirty="0">
                <a:solidFill>
                  <a:srgbClr val="FF0000"/>
                </a:solidFill>
              </a:rPr>
              <a:t>CONSTRAINT </a:t>
            </a:r>
            <a:r>
              <a:rPr lang="en-US" altLang="zh-CN" sz="1900" b="1" dirty="0">
                <a:solidFill>
                  <a:srgbClr val="00B0F0"/>
                </a:solidFill>
              </a:rPr>
              <a:t>examiner_fk2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FOREIGN KEY</a:t>
            </a:r>
            <a:r>
              <a:rPr lang="en-US" altLang="zh-CN" sz="1900" b="1" dirty="0">
                <a:solidFill>
                  <a:srgbClr val="00B0F0"/>
                </a:solidFill>
              </a:rPr>
              <a:t>(</a:t>
            </a:r>
            <a:r>
              <a:rPr lang="en-US" altLang="zh-CN" sz="1900" b="1" dirty="0" err="1">
                <a:solidFill>
                  <a:srgbClr val="00B0F0"/>
                </a:solidFill>
              </a:rPr>
              <a:t>erdepa</a:t>
            </a:r>
            <a:r>
              <a:rPr lang="en-US" altLang="zh-CN" sz="1900" b="1" dirty="0">
                <a:solidFill>
                  <a:srgbClr val="00B0F0"/>
                </a:solidFill>
              </a:rPr>
              <a:t>)</a:t>
            </a:r>
            <a:r>
              <a:rPr lang="en-US" altLang="zh-CN" sz="1900" b="1" dirty="0">
                <a:solidFill>
                  <a:srgbClr val="FFC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REFERENCES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>
                <a:solidFill>
                  <a:srgbClr val="00B0F0"/>
                </a:solidFill>
              </a:rPr>
              <a:t>department(</a:t>
            </a:r>
            <a:r>
              <a:rPr lang="en-US" altLang="zh-CN" sz="1900" b="1" dirty="0" err="1">
                <a:solidFill>
                  <a:srgbClr val="00B0F0"/>
                </a:solidFill>
              </a:rPr>
              <a:t>dname</a:t>
            </a:r>
            <a:r>
              <a:rPr lang="en-US" altLang="zh-CN" sz="1900" b="1" dirty="0">
                <a:solidFill>
                  <a:srgbClr val="00B0F0"/>
                </a:solidFill>
              </a:rPr>
              <a:t>);</a:t>
            </a:r>
            <a:endParaRPr lang="en-US" altLang="zh-CN" sz="1900" b="1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删除表</a:t>
            </a:r>
            <a:r>
              <a:rPr lang="en-US" altLang="zh-CN" sz="2400" dirty="0"/>
              <a:t>department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600" b="1" dirty="0">
                <a:solidFill>
                  <a:srgbClr val="FFC000"/>
                </a:solidFill>
              </a:rPr>
              <a:t>       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DROP </a:t>
            </a:r>
            <a:r>
              <a:rPr lang="en-US" altLang="zh-CN" sz="1900" b="1" dirty="0">
                <a:solidFill>
                  <a:srgbClr val="FF0000"/>
                </a:solidFill>
              </a:rPr>
              <a:t>TABLE </a:t>
            </a:r>
            <a:r>
              <a:rPr lang="en-US" altLang="zh-CN" sz="1900" b="1" dirty="0">
                <a:solidFill>
                  <a:srgbClr val="00B0F0"/>
                </a:solidFill>
              </a:rPr>
              <a:t>department;</a:t>
            </a:r>
            <a:endParaRPr lang="en-US" altLang="zh-CN" sz="1900" b="1" dirty="0">
              <a:solidFill>
                <a:srgbClr val="00B0F0"/>
              </a:solidFill>
            </a:endParaRPr>
          </a:p>
          <a:p>
            <a:pPr marL="82550" indent="0">
              <a:buNone/>
            </a:pPr>
            <a:r>
              <a:rPr lang="en-US" altLang="zh-CN" sz="2400" b="1" dirty="0">
                <a:solidFill>
                  <a:srgbClr val="FFC000"/>
                </a:solidFill>
              </a:rPr>
              <a:t>    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ALTER </a:t>
            </a:r>
            <a:r>
              <a:rPr lang="en-US" altLang="zh-CN" sz="1900" b="1" dirty="0">
                <a:solidFill>
                  <a:srgbClr val="FF0000"/>
                </a:solidFill>
              </a:rPr>
              <a:t>TABLE </a:t>
            </a:r>
            <a:r>
              <a:rPr lang="en-US" altLang="zh-CN" sz="1900" b="1" dirty="0">
                <a:solidFill>
                  <a:srgbClr val="00B0F0"/>
                </a:solidFill>
              </a:rPr>
              <a:t>examiner</a:t>
            </a:r>
            <a:r>
              <a:rPr lang="en-US" altLang="zh-CN" sz="1900" b="1" dirty="0">
                <a:solidFill>
                  <a:srgbClr val="FFC000"/>
                </a:solidFill>
              </a:rPr>
              <a:t> </a:t>
            </a:r>
            <a:r>
              <a:rPr lang="en-US" altLang="zh-CN" sz="1900" b="1" dirty="0">
                <a:solidFill>
                  <a:srgbClr val="FF0000"/>
                </a:solidFill>
              </a:rPr>
              <a:t>DROP CONSTRAINT</a:t>
            </a:r>
            <a:r>
              <a:rPr lang="en-US" altLang="zh-CN" sz="1900" b="1" dirty="0">
                <a:solidFill>
                  <a:srgbClr val="00B0F0"/>
                </a:solidFill>
              </a:rPr>
              <a:t> examiner_fk2;</a:t>
            </a:r>
            <a:endParaRPr lang="zh-CN" altLang="en-US" sz="1900" b="1" dirty="0">
              <a:solidFill>
                <a:srgbClr val="00B0F0"/>
              </a:solidFill>
            </a:endParaRP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3600" dirty="0"/>
              <a:t>课堂</a:t>
            </a:r>
            <a:r>
              <a:rPr lang="zh-CN" altLang="en-US" sz="3600" dirty="0" smtClean="0"/>
              <a:t>实验二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数据的插入、修改和删除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232535"/>
            <a:ext cx="7498080" cy="5149552"/>
          </a:xfrm>
        </p:spPr>
        <p:txBody>
          <a:bodyPr>
            <a:normAutofit fontScale="92500" lnSpcReduction="10000"/>
          </a:bodyPr>
          <a:lstStyle/>
          <a:p>
            <a:pPr marL="82550" indent="0">
              <a:buNone/>
            </a:pPr>
            <a:r>
              <a:rPr lang="zh-CN" altLang="en-US" sz="2400" dirty="0"/>
              <a:t>考官表：</a:t>
            </a:r>
            <a:r>
              <a:rPr lang="en-US" altLang="zh-CN" sz="2400" dirty="0" smtClean="0"/>
              <a:t>examiner(</a:t>
            </a:r>
            <a:r>
              <a:rPr lang="en-US" altLang="zh-CN" sz="2400" dirty="0" err="1" smtClean="0"/>
              <a:t>erid,ername,ergender,erage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ersalary,erdepa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zh-CN" altLang="en-US" sz="2400" dirty="0" smtClean="0"/>
              <a:t>向</a:t>
            </a:r>
            <a:r>
              <a:rPr lang="en-US" altLang="zh-CN" sz="2400" dirty="0" smtClean="0"/>
              <a:t>examiner</a:t>
            </a:r>
            <a:r>
              <a:rPr lang="zh-CN" altLang="en-US" sz="2400" dirty="0" smtClean="0"/>
              <a:t>表</a:t>
            </a:r>
            <a:r>
              <a:rPr lang="zh-CN" altLang="en-US" sz="2400" dirty="0"/>
              <a:t>中插入一行或多行数据</a:t>
            </a:r>
            <a:endParaRPr lang="en-US" altLang="zh-CN" sz="2400" dirty="0"/>
          </a:p>
          <a:p>
            <a:pPr marL="356870" lvl="1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insert into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examiner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values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('1990122','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戴小刚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男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',59,5000,'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教育学部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);</a:t>
            </a:r>
            <a:endParaRPr lang="zh-CN" altLang="zh-CN" sz="1600" b="1" dirty="0" smtClean="0">
              <a:solidFill>
                <a:srgbClr val="0070C0"/>
              </a:solidFill>
            </a:endParaRPr>
          </a:p>
          <a:p>
            <a:pPr marL="356870" lvl="1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insert into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examiner (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erid,ername,ergender,ertitle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)</a:t>
            </a:r>
            <a:endParaRPr lang="zh-CN" altLang="zh-CN" sz="1600" b="1" dirty="0" smtClean="0">
              <a:solidFill>
                <a:srgbClr val="0070C0"/>
              </a:solidFill>
            </a:endParaRPr>
          </a:p>
          <a:p>
            <a:pPr marL="356870" lvl="1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values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('1995057','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林永强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男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副教授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'),</a:t>
            </a:r>
            <a:endParaRPr lang="zh-CN" altLang="zh-CN" sz="1600" b="1" dirty="0" smtClean="0">
              <a:solidFill>
                <a:srgbClr val="0070C0"/>
              </a:solidFill>
            </a:endParaRPr>
          </a:p>
          <a:p>
            <a:pPr marL="356870" lvl="1" indent="0">
              <a:buNone/>
            </a:pPr>
            <a:r>
              <a:rPr lang="en-US" altLang="zh-CN" sz="1600" b="1" dirty="0" smtClean="0">
                <a:solidFill>
                  <a:srgbClr val="0070C0"/>
                </a:solidFill>
              </a:rPr>
              <a:t>('2007033','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李晓燕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女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','</a:t>
            </a:r>
            <a:r>
              <a:rPr lang="zh-CN" altLang="zh-CN" sz="1600" b="1" dirty="0" smtClean="0">
                <a:solidFill>
                  <a:srgbClr val="0070C0"/>
                </a:solidFill>
              </a:rPr>
              <a:t>讲师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');</a:t>
            </a:r>
            <a:endParaRPr lang="zh-CN" altLang="en-US" sz="2400" b="1" dirty="0" smtClean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更改</a:t>
            </a:r>
            <a:r>
              <a:rPr lang="en-US" altLang="zh-CN" sz="2400" dirty="0" smtClean="0"/>
              <a:t>examiner</a:t>
            </a:r>
            <a:r>
              <a:rPr lang="zh-CN" altLang="en-US" sz="2400" dirty="0" smtClean="0"/>
              <a:t>表中李晓燕教师年龄为</a:t>
            </a:r>
            <a:r>
              <a:rPr lang="en-US" altLang="zh-CN" sz="2400" dirty="0" smtClean="0"/>
              <a:t>38</a:t>
            </a:r>
            <a:r>
              <a:rPr lang="zh-CN" altLang="en-US" sz="2400" dirty="0" smtClean="0"/>
              <a:t>岁</a:t>
            </a:r>
            <a:endParaRPr lang="en-US" altLang="zh-CN" sz="2400" dirty="0" smtClean="0"/>
          </a:p>
          <a:p>
            <a:pPr marL="356870" lvl="1" indent="0"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update</a:t>
            </a:r>
            <a:r>
              <a:rPr lang="en-US" altLang="zh-CN" sz="1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examiner</a:t>
            </a:r>
            <a:r>
              <a:rPr lang="en-US" altLang="zh-CN" sz="1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set</a:t>
            </a:r>
            <a:r>
              <a:rPr lang="en-US" altLang="zh-CN" sz="1600" b="1" dirty="0">
                <a:solidFill>
                  <a:srgbClr val="FFC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erage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=38</a:t>
            </a:r>
            <a:r>
              <a:rPr lang="en-US" altLang="zh-CN" sz="16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where </a:t>
            </a:r>
            <a:r>
              <a:rPr lang="en-US" altLang="zh-CN" sz="1600" b="1" dirty="0" err="1" smtClean="0">
                <a:solidFill>
                  <a:srgbClr val="0070C0"/>
                </a:solidFill>
              </a:rPr>
              <a:t>ername</a:t>
            </a:r>
            <a:r>
              <a:rPr lang="en-US" altLang="zh-CN" sz="1600" b="1" dirty="0">
                <a:solidFill>
                  <a:srgbClr val="0070C0"/>
                </a:solidFill>
              </a:rPr>
              <a:t>='</a:t>
            </a:r>
            <a:r>
              <a:rPr lang="zh-CN" altLang="zh-CN" sz="1600" b="1" dirty="0">
                <a:solidFill>
                  <a:srgbClr val="0070C0"/>
                </a:solidFill>
              </a:rPr>
              <a:t>李晓燕</a:t>
            </a:r>
            <a:r>
              <a:rPr lang="en-US" altLang="zh-CN" sz="1600" b="1" dirty="0">
                <a:solidFill>
                  <a:srgbClr val="0070C0"/>
                </a:solidFill>
              </a:rPr>
              <a:t>';</a:t>
            </a:r>
            <a:endParaRPr lang="zh-CN" altLang="en-US" b="1" dirty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更改李晓燕教师的院系为信科</a:t>
            </a:r>
            <a:endParaRPr lang="en-US" altLang="zh-CN" sz="2400" dirty="0"/>
          </a:p>
          <a:p>
            <a:pPr marL="356870" lvl="1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update</a:t>
            </a:r>
            <a:r>
              <a:rPr lang="en-US" altLang="zh-CN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>
                <a:solidFill>
                  <a:srgbClr val="0070C0"/>
                </a:solidFill>
              </a:rPr>
              <a:t>examiner</a:t>
            </a:r>
            <a:r>
              <a:rPr lang="en-US" altLang="zh-CN" sz="18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set</a:t>
            </a:r>
            <a:r>
              <a:rPr lang="en-US" altLang="zh-CN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erdepa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='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信科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'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where</a:t>
            </a:r>
            <a:r>
              <a:rPr lang="en-US" altLang="zh-CN" sz="18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 err="1">
                <a:solidFill>
                  <a:srgbClr val="0070C0"/>
                </a:solidFill>
              </a:rPr>
              <a:t>ername</a:t>
            </a:r>
            <a:r>
              <a:rPr lang="en-US" altLang="zh-CN" sz="1800" b="1" dirty="0">
                <a:solidFill>
                  <a:srgbClr val="0070C0"/>
                </a:solidFill>
              </a:rPr>
              <a:t>='</a:t>
            </a:r>
            <a:r>
              <a:rPr lang="zh-CN" altLang="zh-CN" sz="1800" b="1" dirty="0">
                <a:solidFill>
                  <a:srgbClr val="0070C0"/>
                </a:solidFill>
              </a:rPr>
              <a:t>李晓燕</a:t>
            </a:r>
            <a:r>
              <a:rPr lang="en-US" altLang="zh-CN" sz="1800" b="1" dirty="0">
                <a:solidFill>
                  <a:srgbClr val="0070C0"/>
                </a:solidFill>
              </a:rPr>
              <a:t>';</a:t>
            </a:r>
            <a:endParaRPr lang="zh-CN" altLang="en-US" sz="1800" b="1" dirty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删除</a:t>
            </a:r>
            <a:r>
              <a:rPr lang="en-US" altLang="zh-CN" sz="2400" dirty="0" smtClean="0"/>
              <a:t>id</a:t>
            </a:r>
            <a:r>
              <a:rPr lang="zh-CN" altLang="en-US" sz="2400" dirty="0" smtClean="0"/>
              <a:t>号为</a:t>
            </a:r>
            <a:r>
              <a:rPr lang="en-US" altLang="zh-CN" sz="2400" dirty="0" smtClean="0"/>
              <a:t>1995057</a:t>
            </a:r>
            <a:r>
              <a:rPr lang="zh-CN" altLang="en-US" sz="2400" dirty="0" smtClean="0"/>
              <a:t>的教师</a:t>
            </a:r>
            <a:r>
              <a:rPr lang="zh-CN" altLang="en-US" sz="2400" dirty="0"/>
              <a:t>的记录</a:t>
            </a:r>
            <a:endParaRPr lang="en-US" altLang="zh-CN" sz="2400" dirty="0"/>
          </a:p>
          <a:p>
            <a:pPr marL="356870" lvl="1" indent="0">
              <a:buNone/>
            </a:pPr>
            <a:r>
              <a:rPr lang="en-US" altLang="zh-CN" sz="1600" b="1" dirty="0">
                <a:solidFill>
                  <a:srgbClr val="FFC000"/>
                </a:solidFill>
              </a:rPr>
              <a:t> </a:t>
            </a:r>
            <a:r>
              <a:rPr lang="en-US" altLang="zh-CN" sz="1900" b="1" dirty="0" smtClean="0">
                <a:solidFill>
                  <a:srgbClr val="FF0000"/>
                </a:solidFill>
              </a:rPr>
              <a:t>delete </a:t>
            </a:r>
            <a:r>
              <a:rPr lang="en-US" altLang="zh-CN" sz="1900" b="1" dirty="0">
                <a:solidFill>
                  <a:srgbClr val="FF0000"/>
                </a:solidFill>
              </a:rPr>
              <a:t>from</a:t>
            </a:r>
            <a:r>
              <a:rPr lang="en-US" altLang="zh-CN" sz="1900" b="1" dirty="0">
                <a:solidFill>
                  <a:srgbClr val="FFC00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examiner</a:t>
            </a:r>
            <a:r>
              <a:rPr lang="en-US" altLang="zh-CN" sz="1900" b="1" dirty="0" smtClean="0">
                <a:solidFill>
                  <a:srgbClr val="FFC000"/>
                </a:solidFill>
              </a:rPr>
              <a:t> </a:t>
            </a:r>
            <a:r>
              <a:rPr lang="en-US" altLang="zh-CN" sz="1900" b="1" dirty="0">
                <a:solidFill>
                  <a:srgbClr val="FF0000"/>
                </a:solidFill>
              </a:rPr>
              <a:t>where</a:t>
            </a:r>
            <a:r>
              <a:rPr lang="en-US" altLang="zh-CN" sz="1900" b="1" dirty="0">
                <a:solidFill>
                  <a:srgbClr val="FFC000"/>
                </a:solidFill>
              </a:rPr>
              <a:t> </a:t>
            </a:r>
            <a:r>
              <a:rPr lang="en-US" altLang="zh-CN" sz="1800" b="1" dirty="0" err="1" smtClean="0">
                <a:solidFill>
                  <a:srgbClr val="0070C0"/>
                </a:solidFill>
              </a:rPr>
              <a:t>erid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='1995057';</a:t>
            </a:r>
            <a:endParaRPr lang="zh-CN" altLang="en-US" sz="1800" b="1" dirty="0">
              <a:solidFill>
                <a:srgbClr val="0070C0"/>
              </a:solidFill>
            </a:endParaRPr>
          </a:p>
          <a:p>
            <a:r>
              <a:rPr lang="zh-CN" altLang="en-US" sz="2400" dirty="0" smtClean="0"/>
              <a:t>删除</a:t>
            </a:r>
            <a:r>
              <a:rPr lang="zh-CN" altLang="en-US" sz="2400" dirty="0"/>
              <a:t>表中的所有记录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1900" b="1" dirty="0">
                <a:solidFill>
                  <a:srgbClr val="FFC000"/>
                </a:solidFill>
              </a:rPr>
              <a:t>     </a:t>
            </a:r>
            <a:r>
              <a:rPr lang="en-US" altLang="zh-CN" sz="1900" b="1" dirty="0">
                <a:solidFill>
                  <a:srgbClr val="FF0000"/>
                </a:solidFill>
              </a:rPr>
              <a:t>delete from 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examiner;</a:t>
            </a:r>
            <a:endParaRPr lang="zh-CN" altLang="en-US" sz="24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课堂</a:t>
            </a:r>
            <a:r>
              <a:rPr lang="zh-CN" altLang="en-US" sz="3600" dirty="0" smtClean="0"/>
              <a:t>实验三</a:t>
            </a:r>
            <a:r>
              <a:rPr lang="en-US" altLang="zh-CN" sz="3600" dirty="0" smtClean="0"/>
              <a:t>——</a:t>
            </a:r>
            <a:r>
              <a:rPr lang="zh-CN" altLang="en-US" sz="3600" dirty="0"/>
              <a:t>数据库的简单备份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 err="1"/>
              <a:t>pgAdmin</a:t>
            </a:r>
            <a:r>
              <a:rPr lang="zh-CN" altLang="en-US" sz="2400" dirty="0"/>
              <a:t>备份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点击数据库名，备份里面的表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pgAdmin</a:t>
            </a:r>
            <a:r>
              <a:rPr lang="zh-CN" altLang="en-US" sz="2400" dirty="0"/>
              <a:t>还原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sz="2400" dirty="0"/>
              <a:t>     </a:t>
            </a:r>
            <a:r>
              <a:rPr lang="zh-CN" altLang="en-US" sz="2400" dirty="0"/>
              <a:t>首先创建数据库名，再右击，还原。</a:t>
            </a:r>
            <a:endParaRPr lang="en-US" altLang="zh-CN" sz="2400" dirty="0"/>
          </a:p>
          <a:p>
            <a:pPr marL="82550" indent="0">
              <a:buNone/>
            </a:pPr>
            <a:r>
              <a:rPr lang="en-US" altLang="zh-CN" dirty="0"/>
              <a:t>   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1883</Words>
  <Application>WPS 演示</Application>
  <PresentationFormat>全屏显示(4:3)</PresentationFormat>
  <Paragraphs>95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Wingdings</vt:lpstr>
      <vt:lpstr>Verdana</vt:lpstr>
      <vt:lpstr>Gill Sans MT</vt:lpstr>
      <vt:lpstr>华文中宋</vt:lpstr>
      <vt:lpstr>微软雅黑</vt:lpstr>
      <vt:lpstr>Arial Unicode MS</vt:lpstr>
      <vt:lpstr>等线</vt:lpstr>
      <vt:lpstr>Calibri</vt:lpstr>
      <vt:lpstr>夏至</vt:lpstr>
      <vt:lpstr>实验四 数据表的基本操作</vt:lpstr>
      <vt:lpstr>数据应用场景介绍</vt:lpstr>
      <vt:lpstr>课堂实验一——表的创建、修改和删除</vt:lpstr>
      <vt:lpstr>课堂实验一——表的创建、修改和删除</vt:lpstr>
      <vt:lpstr>课堂实验一——表的创建、修改和删除</vt:lpstr>
      <vt:lpstr>课堂实验二——数据的插入、修改和删除</vt:lpstr>
      <vt:lpstr>课堂实验三——数据库的简单备份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数据表的基本操作</dc:title>
  <dc:creator>yaoyingting</dc:creator>
  <cp:lastModifiedBy>Administrator</cp:lastModifiedBy>
  <cp:revision>40</cp:revision>
  <dcterms:created xsi:type="dcterms:W3CDTF">2015-03-23T01:41:00Z</dcterms:created>
  <dcterms:modified xsi:type="dcterms:W3CDTF">2021-01-01T11:19:58Z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