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75"/>
  </p:handoutMasterIdLst>
  <p:sldIdLst>
    <p:sldId id="427" r:id="rId3"/>
    <p:sldId id="438" r:id="rId4"/>
    <p:sldId id="354" r:id="rId6"/>
    <p:sldId id="353" r:id="rId7"/>
    <p:sldId id="355" r:id="rId8"/>
    <p:sldId id="356" r:id="rId9"/>
    <p:sldId id="357" r:id="rId10"/>
    <p:sldId id="358" r:id="rId11"/>
    <p:sldId id="359" r:id="rId12"/>
    <p:sldId id="360" r:id="rId13"/>
    <p:sldId id="361" r:id="rId14"/>
    <p:sldId id="362" r:id="rId15"/>
    <p:sldId id="363" r:id="rId16"/>
    <p:sldId id="364" r:id="rId17"/>
    <p:sldId id="471" r:id="rId18"/>
    <p:sldId id="429" r:id="rId19"/>
    <p:sldId id="431" r:id="rId20"/>
    <p:sldId id="472" r:id="rId21"/>
    <p:sldId id="432" r:id="rId22"/>
    <p:sldId id="453" r:id="rId23"/>
    <p:sldId id="454" r:id="rId24"/>
    <p:sldId id="455" r:id="rId25"/>
    <p:sldId id="456" r:id="rId26"/>
    <p:sldId id="457" r:id="rId27"/>
    <p:sldId id="458" r:id="rId28"/>
    <p:sldId id="459" r:id="rId29"/>
    <p:sldId id="461" r:id="rId30"/>
    <p:sldId id="462" r:id="rId31"/>
    <p:sldId id="373" r:id="rId32"/>
    <p:sldId id="374" r:id="rId33"/>
    <p:sldId id="464" r:id="rId34"/>
    <p:sldId id="465" r:id="rId35"/>
    <p:sldId id="466" r:id="rId36"/>
    <p:sldId id="443" r:id="rId37"/>
    <p:sldId id="444" r:id="rId38"/>
    <p:sldId id="498" r:id="rId39"/>
    <p:sldId id="499" r:id="rId40"/>
    <p:sldId id="445" r:id="rId41"/>
    <p:sldId id="467" r:id="rId42"/>
    <p:sldId id="377" r:id="rId43"/>
    <p:sldId id="378" r:id="rId44"/>
    <p:sldId id="379" r:id="rId45"/>
    <p:sldId id="380" r:id="rId46"/>
    <p:sldId id="449" r:id="rId47"/>
    <p:sldId id="450" r:id="rId48"/>
    <p:sldId id="451" r:id="rId49"/>
    <p:sldId id="469" r:id="rId50"/>
    <p:sldId id="386" r:id="rId51"/>
    <p:sldId id="470" r:id="rId52"/>
    <p:sldId id="391" r:id="rId53"/>
    <p:sldId id="392" r:id="rId54"/>
    <p:sldId id="473" r:id="rId55"/>
    <p:sldId id="452" r:id="rId56"/>
    <p:sldId id="396" r:id="rId57"/>
    <p:sldId id="398" r:id="rId58"/>
    <p:sldId id="399" r:id="rId59"/>
    <p:sldId id="402" r:id="rId60"/>
    <p:sldId id="403" r:id="rId61"/>
    <p:sldId id="404" r:id="rId62"/>
    <p:sldId id="405" r:id="rId63"/>
    <p:sldId id="475" r:id="rId64"/>
    <p:sldId id="476" r:id="rId65"/>
    <p:sldId id="477" r:id="rId66"/>
    <p:sldId id="478" r:id="rId67"/>
    <p:sldId id="479" r:id="rId68"/>
    <p:sldId id="480" r:id="rId69"/>
    <p:sldId id="481" r:id="rId70"/>
    <p:sldId id="482" r:id="rId71"/>
    <p:sldId id="483" r:id="rId72"/>
    <p:sldId id="484" r:id="rId73"/>
    <p:sldId id="485" r:id="rId74"/>
  </p:sldIdLst>
  <p:sldSz cx="9144000" cy="6858000" type="screen4x3"/>
  <p:notesSz cx="6760845" cy="9942195"/>
  <p:defaultTextStyle>
    <a:defPPr>
      <a:defRPr lang="en-US"/>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800000"/>
    <a:srgbClr val="FFCCFF"/>
    <a:srgbClr val="003399"/>
    <a:srgbClr val="0033CC"/>
    <a:srgbClr val="66CCFF"/>
    <a:srgbClr val="33CC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0" autoAdjust="0"/>
    <p:restoredTop sz="94600"/>
  </p:normalViewPr>
  <p:slideViewPr>
    <p:cSldViewPr>
      <p:cViewPr varScale="1">
        <p:scale>
          <a:sx n="60" d="100"/>
          <a:sy n="60" d="100"/>
        </p:scale>
        <p:origin x="984" y="58"/>
      </p:cViewPr>
      <p:guideLst>
        <p:guide orient="horz" pos="2160"/>
        <p:guide pos="2880"/>
      </p:guideLst>
    </p:cSldViewPr>
  </p:slideViewPr>
  <p:notesTextViewPr>
    <p:cViewPr>
      <p:scale>
        <a:sx n="100" d="100"/>
        <a:sy n="100" d="100"/>
      </p:scale>
      <p:origin x="0" y="0"/>
    </p:cViewPr>
  </p:notesTextViewPr>
  <p:notesViewPr>
    <p:cSldViewPr>
      <p:cViewPr varScale="1">
        <p:scale>
          <a:sx n="41" d="100"/>
          <a:sy n="41" d="100"/>
        </p:scale>
        <p:origin x="-1498" y="-86"/>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3E295DF8-3052-4D64-8F15-A09A19BB0535}" type="datetimeFigureOut">
              <a:rPr lang="zh-CN" altLang="en-US" smtClean="0"/>
            </a:fld>
            <a:endParaRPr lang="zh-CN" altLang="en-US"/>
          </a:p>
        </p:txBody>
      </p:sp>
      <p:sp>
        <p:nvSpPr>
          <p:cNvPr id="4" name="页脚占位符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EB1CE4B6-BD47-4FEE-8F72-96FECE57CEB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p:cNvSpPr>
            <a:spLocks noGrp="1" noChangeArrowheads="1"/>
          </p:cNvSpPr>
          <p:nvPr>
            <p:ph type="hdr" sz="quarter"/>
          </p:nvPr>
        </p:nvSpPr>
        <p:spPr bwMode="auto">
          <a:xfrm>
            <a:off x="0" y="0"/>
            <a:ext cx="2929837" cy="497126"/>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pitchFamily="34" charset="0"/>
                <a:ea typeface="宋体" panose="02010600030101010101" pitchFamily="2" charset="-122"/>
              </a:defRPr>
            </a:lvl1pPr>
          </a:lstStyle>
          <a:p>
            <a:pPr>
              <a:defRPr/>
            </a:pPr>
            <a:endParaRPr lang="en-US" altLang="zh-CN"/>
          </a:p>
        </p:txBody>
      </p:sp>
      <p:sp>
        <p:nvSpPr>
          <p:cNvPr id="435203" name="Rectangle 3"/>
          <p:cNvSpPr>
            <a:spLocks noGrp="1" noChangeArrowheads="1"/>
          </p:cNvSpPr>
          <p:nvPr>
            <p:ph type="dt" idx="1"/>
          </p:nvPr>
        </p:nvSpPr>
        <p:spPr bwMode="auto">
          <a:xfrm>
            <a:off x="3831326" y="0"/>
            <a:ext cx="2929837" cy="497126"/>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宋体" panose="02010600030101010101" pitchFamily="2" charset="-122"/>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ln>
        </p:spPr>
      </p:sp>
      <p:sp>
        <p:nvSpPr>
          <p:cNvPr id="435205" name="Rectangle 5"/>
          <p:cNvSpPr>
            <a:spLocks noGrp="1" noChangeArrowheads="1"/>
          </p:cNvSpPr>
          <p:nvPr>
            <p:ph type="body" sz="quarter" idx="3"/>
          </p:nvPr>
        </p:nvSpPr>
        <p:spPr bwMode="auto">
          <a:xfrm>
            <a:off x="901489" y="4722694"/>
            <a:ext cx="4958186" cy="4474131"/>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5206" name="Rectangle 6"/>
          <p:cNvSpPr>
            <a:spLocks noGrp="1" noChangeArrowheads="1"/>
          </p:cNvSpPr>
          <p:nvPr>
            <p:ph type="ftr" sz="quarter" idx="4"/>
          </p:nvPr>
        </p:nvSpPr>
        <p:spPr bwMode="auto">
          <a:xfrm>
            <a:off x="0" y="9445387"/>
            <a:ext cx="2929837" cy="497126"/>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pitchFamily="34" charset="0"/>
                <a:ea typeface="宋体" panose="02010600030101010101" pitchFamily="2" charset="-122"/>
              </a:defRPr>
            </a:lvl1pPr>
          </a:lstStyle>
          <a:p>
            <a:pPr>
              <a:defRPr/>
            </a:pPr>
            <a:endParaRPr lang="en-US" altLang="zh-CN"/>
          </a:p>
        </p:txBody>
      </p:sp>
      <p:sp>
        <p:nvSpPr>
          <p:cNvPr id="435207" name="Rectangle 7"/>
          <p:cNvSpPr>
            <a:spLocks noGrp="1" noChangeArrowheads="1"/>
          </p:cNvSpPr>
          <p:nvPr>
            <p:ph type="sldNum" sz="quarter" idx="5"/>
          </p:nvPr>
        </p:nvSpPr>
        <p:spPr bwMode="auto">
          <a:xfrm>
            <a:off x="3831326" y="9445387"/>
            <a:ext cx="2929837" cy="497126"/>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宋体" panose="02010600030101010101" pitchFamily="2" charset="-122"/>
              </a:defRPr>
            </a:lvl1pPr>
          </a:lstStyle>
          <a:p>
            <a:pPr>
              <a:defRPr/>
            </a:pPr>
            <a:fld id="{6B73986E-8C45-4B68-B91B-24B3DB300F4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60BB500-D3F4-4CDC-9A63-761882E47E6D}" type="slidenum">
              <a:rPr lang="en-US" altLang="zh-CN"/>
            </a:fld>
            <a:endParaRPr lang="en-US" altLang="zh-CN"/>
          </a:p>
        </p:txBody>
      </p:sp>
      <p:sp>
        <p:nvSpPr>
          <p:cNvPr id="277506" name="Rectangle 2"/>
          <p:cNvSpPr>
            <a:spLocks noGrp="1" noRot="1" noChangeAspect="1" noChangeArrowheads="1" noTextEdit="1"/>
          </p:cNvSpPr>
          <p:nvPr>
            <p:ph type="sldImg"/>
          </p:nvPr>
        </p:nvSpPr>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360460" name="Rectangle 12"/>
          <p:cNvSpPr>
            <a:spLocks noGrp="1" noChangeArrowheads="1"/>
          </p:cNvSpPr>
          <p:nvPr>
            <p:ph type="ctrTitle"/>
          </p:nvPr>
        </p:nvSpPr>
        <p:spPr>
          <a:xfrm>
            <a:off x="990600" y="1828800"/>
            <a:ext cx="7772400" cy="1143000"/>
          </a:xfrm>
        </p:spPr>
        <p:txBody>
          <a:bodyPr/>
          <a:lstStyle>
            <a:lvl1pPr>
              <a:defRPr/>
            </a:lvl1pPr>
          </a:lstStyle>
          <a:p>
            <a:r>
              <a:rPr lang="zh-CN" altLang="en-US" smtClean="0"/>
              <a:t>单击此处编辑母版标题样式</a:t>
            </a:r>
            <a:endParaRPr lang="zh-CN" altLang="en-US"/>
          </a:p>
        </p:txBody>
      </p:sp>
      <p:sp>
        <p:nvSpPr>
          <p:cNvPr id="3604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sz="1400" b="0">
                <a:solidFill>
                  <a:schemeClr val="bg2"/>
                </a:solidFill>
                <a:latin typeface="+mn-lt"/>
                <a:ea typeface="+mn-ea"/>
              </a:defRPr>
            </a:lvl1pPr>
          </a:lstStyle>
          <a:p>
            <a:pPr>
              <a:defRPr/>
            </a:pPr>
            <a:endParaRPr lang="en-US" altLang="zh-CN"/>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lgn="ctr">
              <a:defRPr sz="1400" b="0">
                <a:solidFill>
                  <a:schemeClr val="bg2"/>
                </a:solidFill>
                <a:latin typeface="+mn-lt"/>
                <a:ea typeface="+mn-ea"/>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nchor="b"/>
          <a:lstStyle>
            <a:lvl1pPr>
              <a:defRPr b="0">
                <a:solidFill>
                  <a:schemeClr val="bg2"/>
                </a:solidFill>
              </a:defRPr>
            </a:lvl1pPr>
          </a:lstStyle>
          <a:p>
            <a:pPr>
              <a:defRPr/>
            </a:pPr>
            <a:fld id="{7638A99E-8440-4CA8-86C4-6EC8D991BA96}" type="slidenum">
              <a:rPr lang="en-US" altLang="zh-CN"/>
            </a:fld>
            <a:endParaRPr lang="en-US" altLang="zh-CN"/>
          </a:p>
        </p:txBody>
      </p:sp>
    </p:spTree>
  </p:cSld>
  <p:clrMapOvr>
    <a:masterClrMapping/>
  </p:clrMapOvr>
  <p:transition spd="med">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sldNum" sz="quarter" idx="10"/>
          </p:nvPr>
        </p:nvSpPr>
        <p:spPr/>
        <p:txBody>
          <a:bodyPr/>
          <a:lstStyle>
            <a:lvl1pPr>
              <a:defRPr/>
            </a:lvl1pPr>
          </a:lstStyle>
          <a:p>
            <a:pPr>
              <a:defRPr/>
            </a:pPr>
            <a:fld id="{1713EA17-DFB4-4574-99B5-6D7361C67FD4}" type="slidenum">
              <a:rPr lang="en-US" altLang="zh-CN"/>
            </a:fld>
            <a:endParaRPr lang="en-US" altLang="zh-CN"/>
          </a:p>
        </p:txBody>
      </p:sp>
    </p:spTree>
  </p:cSld>
  <p:clrMapOvr>
    <a:masterClrMapping/>
  </p:clrMapOvr>
  <p:transition spd="med">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88913"/>
            <a:ext cx="2286000" cy="6669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88913"/>
            <a:ext cx="6705600" cy="66690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sldNum" sz="quarter" idx="10"/>
          </p:nvPr>
        </p:nvSpPr>
        <p:spPr/>
        <p:txBody>
          <a:bodyPr/>
          <a:lstStyle>
            <a:lvl1pPr>
              <a:defRPr/>
            </a:lvl1pPr>
          </a:lstStyle>
          <a:p>
            <a:pPr>
              <a:defRPr/>
            </a:pPr>
            <a:fld id="{9324DC48-6DF3-45C6-9C1D-3E85DF0093B9}" type="slidenum">
              <a:rPr lang="en-US" altLang="zh-CN"/>
            </a:fld>
            <a:endParaRPr lang="en-US" altLang="zh-CN"/>
          </a:p>
        </p:txBody>
      </p:sp>
    </p:spTree>
  </p:cSld>
  <p:clrMapOvr>
    <a:masterClrMapping/>
  </p:clrMapOvr>
  <p:transition spd="med">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1"/>
          <p:cNvSpPr>
            <a:spLocks noGrp="1" noChangeArrowheads="1"/>
          </p:cNvSpPr>
          <p:nvPr>
            <p:ph type="sldNum" sz="quarter" idx="10"/>
          </p:nvPr>
        </p:nvSpPr>
        <p:spPr/>
        <p:txBody>
          <a:bodyPr/>
          <a:lstStyle>
            <a:lvl1pPr>
              <a:defRPr/>
            </a:lvl1pPr>
          </a:lstStyle>
          <a:p>
            <a:pPr>
              <a:defRPr/>
            </a:pPr>
            <a:fld id="{04B34CE4-62DD-40C5-9F6B-DB7E7284342A}" type="slidenum">
              <a:rPr lang="en-US" altLang="zh-CN"/>
            </a:fld>
            <a:endParaRPr lang="en-US" altLang="zh-CN"/>
          </a:p>
        </p:txBody>
      </p:sp>
    </p:spTree>
  </p:cSld>
  <p:clrMapOvr>
    <a:masterClrMapping/>
  </p:clrMapOvr>
  <p:transition spd="med">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1"/>
          <p:cNvSpPr>
            <a:spLocks noGrp="1" noChangeArrowheads="1"/>
          </p:cNvSpPr>
          <p:nvPr>
            <p:ph type="sldNum" sz="quarter" idx="10"/>
          </p:nvPr>
        </p:nvSpPr>
        <p:spPr/>
        <p:txBody>
          <a:bodyPr/>
          <a:lstStyle>
            <a:lvl1pPr>
              <a:defRPr/>
            </a:lvl1pPr>
          </a:lstStyle>
          <a:p>
            <a:pPr>
              <a:defRPr/>
            </a:pPr>
            <a:fld id="{4CED99A4-A45A-40CB-A7DC-0E0A878CC855}" type="slidenum">
              <a:rPr lang="en-US" altLang="zh-CN"/>
            </a:fld>
            <a:endParaRPr lang="en-US" altLang="zh-CN"/>
          </a:p>
        </p:txBody>
      </p:sp>
    </p:spTree>
  </p:cSld>
  <p:clrMapOvr>
    <a:masterClrMapping/>
  </p:clrMapOvr>
  <p:transition spd="med">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990600"/>
            <a:ext cx="44958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90600"/>
            <a:ext cx="44958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1"/>
          <p:cNvSpPr>
            <a:spLocks noGrp="1" noChangeArrowheads="1"/>
          </p:cNvSpPr>
          <p:nvPr>
            <p:ph type="sldNum" sz="quarter" idx="10"/>
          </p:nvPr>
        </p:nvSpPr>
        <p:spPr/>
        <p:txBody>
          <a:bodyPr/>
          <a:lstStyle>
            <a:lvl1pPr>
              <a:defRPr/>
            </a:lvl1pPr>
          </a:lstStyle>
          <a:p>
            <a:pPr>
              <a:defRPr/>
            </a:pPr>
            <a:fld id="{C10FF9C3-A934-43E6-A8C2-1225BBBBC77B}" type="slidenum">
              <a:rPr lang="en-US" altLang="zh-CN"/>
            </a:fld>
            <a:endParaRPr lang="en-US" altLang="zh-CN"/>
          </a:p>
        </p:txBody>
      </p:sp>
    </p:spTree>
  </p:cSld>
  <p:clrMapOvr>
    <a:masterClrMapping/>
  </p:clrMapOvr>
  <p:transition spd="med">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1"/>
          <p:cNvSpPr>
            <a:spLocks noGrp="1" noChangeArrowheads="1"/>
          </p:cNvSpPr>
          <p:nvPr>
            <p:ph type="sldNum" sz="quarter" idx="10"/>
          </p:nvPr>
        </p:nvSpPr>
        <p:spPr/>
        <p:txBody>
          <a:bodyPr/>
          <a:lstStyle>
            <a:lvl1pPr>
              <a:defRPr/>
            </a:lvl1pPr>
          </a:lstStyle>
          <a:p>
            <a:pPr>
              <a:defRPr/>
            </a:pPr>
            <a:fld id="{898B72F2-0781-4A66-BA8B-FBFE7DDCDF4B}" type="slidenum">
              <a:rPr lang="en-US" altLang="zh-CN"/>
            </a:fld>
            <a:endParaRPr lang="en-US" altLang="zh-CN"/>
          </a:p>
        </p:txBody>
      </p:sp>
    </p:spTree>
  </p:cSld>
  <p:clrMapOvr>
    <a:masterClrMapping/>
  </p:clrMapOvr>
  <p:transition spd="med">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sldNum" sz="quarter" idx="10"/>
          </p:nvPr>
        </p:nvSpPr>
        <p:spPr/>
        <p:txBody>
          <a:bodyPr/>
          <a:lstStyle>
            <a:lvl1pPr>
              <a:defRPr/>
            </a:lvl1pPr>
          </a:lstStyle>
          <a:p>
            <a:pPr>
              <a:defRPr/>
            </a:pPr>
            <a:fld id="{CB9A0756-8B48-41F6-A31D-D0DA5178687A}" type="slidenum">
              <a:rPr lang="en-US" altLang="zh-CN"/>
            </a:fld>
            <a:endParaRPr lang="en-US" altLang="zh-CN"/>
          </a:p>
        </p:txBody>
      </p:sp>
    </p:spTree>
  </p:cSld>
  <p:clrMapOvr>
    <a:masterClrMapping/>
  </p:clrMapOvr>
  <p:transition spd="med">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p:txBody>
          <a:bodyPr/>
          <a:lstStyle>
            <a:lvl1pPr>
              <a:defRPr/>
            </a:lvl1pPr>
          </a:lstStyle>
          <a:p>
            <a:pPr>
              <a:defRPr/>
            </a:pPr>
            <a:fld id="{3C523676-2E44-4388-B018-2DDC48F77A59}" type="slidenum">
              <a:rPr lang="en-US" altLang="zh-CN"/>
            </a:fld>
            <a:endParaRPr lang="en-US" altLang="zh-CN"/>
          </a:p>
        </p:txBody>
      </p:sp>
    </p:spTree>
  </p:cSld>
  <p:clrMapOvr>
    <a:masterClrMapping/>
  </p:clrMapOvr>
  <p:transition spd="med">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sldNum" sz="quarter" idx="10"/>
          </p:nvPr>
        </p:nvSpPr>
        <p:spPr/>
        <p:txBody>
          <a:bodyPr/>
          <a:lstStyle>
            <a:lvl1pPr>
              <a:defRPr/>
            </a:lvl1pPr>
          </a:lstStyle>
          <a:p>
            <a:pPr>
              <a:defRPr/>
            </a:pPr>
            <a:fld id="{A6D985D9-B9D8-4543-B049-3C40A8928556}" type="slidenum">
              <a:rPr lang="en-US" altLang="zh-CN"/>
            </a:fld>
            <a:endParaRPr lang="en-US" altLang="zh-CN"/>
          </a:p>
        </p:txBody>
      </p:sp>
    </p:spTree>
  </p:cSld>
  <p:clrMapOvr>
    <a:masterClrMapping/>
  </p:clrMapOvr>
  <p:transition spd="med">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1"/>
          <p:cNvSpPr>
            <a:spLocks noGrp="1" noChangeArrowheads="1"/>
          </p:cNvSpPr>
          <p:nvPr>
            <p:ph type="sldNum" sz="quarter" idx="10"/>
          </p:nvPr>
        </p:nvSpPr>
        <p:spPr/>
        <p:txBody>
          <a:bodyPr/>
          <a:lstStyle>
            <a:lvl1pPr>
              <a:defRPr/>
            </a:lvl1pPr>
          </a:lstStyle>
          <a:p>
            <a:pPr>
              <a:defRPr/>
            </a:pPr>
            <a:fld id="{B2D14D19-0C2E-4DB2-8679-D07C1AD73871}" type="slidenum">
              <a:rPr lang="en-US" altLang="zh-CN"/>
            </a:fld>
            <a:endParaRPr lang="en-US" altLang="zh-CN"/>
          </a:p>
        </p:txBody>
      </p:sp>
    </p:spTree>
  </p:cSld>
  <p:clrMapOvr>
    <a:masterClrMapping/>
  </p:clrMapOvr>
  <p:transition spd="med">
    <p:wheel spokes="8"/>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432" name="Rectangle 8"/>
          <p:cNvSpPr>
            <a:spLocks noChangeArrowheads="1"/>
          </p:cNvSpPr>
          <p:nvPr/>
        </p:nvSpPr>
        <p:spPr bwMode="gray">
          <a:xfrm>
            <a:off x="0" y="836613"/>
            <a:ext cx="8226425" cy="7620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b="0">
              <a:latin typeface="Tahoma" panose="020B0604030504040204" pitchFamily="34" charset="0"/>
              <a:ea typeface="宋体" panose="02010600030101010101" pitchFamily="2" charset="-122"/>
            </a:endParaRPr>
          </a:p>
        </p:txBody>
      </p:sp>
      <p:sp>
        <p:nvSpPr>
          <p:cNvPr id="359433" name="Rectangle 9"/>
          <p:cNvSpPr>
            <a:spLocks noGrp="1" noChangeArrowheads="1"/>
          </p:cNvSpPr>
          <p:nvPr>
            <p:ph type="title"/>
          </p:nvPr>
        </p:nvSpPr>
        <p:spPr bwMode="auto">
          <a:xfrm>
            <a:off x="1042988" y="188913"/>
            <a:ext cx="6240462" cy="685800"/>
          </a:xfrm>
          <a:prstGeom prst="rect">
            <a:avLst/>
          </a:prstGeom>
          <a:noFill/>
          <a:ln w="9525">
            <a:noFill/>
            <a:miter lim="800000"/>
          </a:ln>
          <a:effec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3076" name="Rectangle 10"/>
          <p:cNvSpPr>
            <a:spLocks noGrp="1" noChangeArrowheads="1"/>
          </p:cNvSpPr>
          <p:nvPr>
            <p:ph type="body" idx="1"/>
          </p:nvPr>
        </p:nvSpPr>
        <p:spPr bwMode="auto">
          <a:xfrm>
            <a:off x="0" y="990600"/>
            <a:ext cx="9144000" cy="5867400"/>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endParaRPr lang="en-US" altLang="zh-CN" dirty="0" smtClean="0"/>
          </a:p>
        </p:txBody>
      </p:sp>
      <p:sp>
        <p:nvSpPr>
          <p:cNvPr id="359435" name="Rectangle 11"/>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mn-lt"/>
                <a:ea typeface="+mn-ea"/>
              </a:defRPr>
            </a:lvl1pPr>
          </a:lstStyle>
          <a:p>
            <a:pPr>
              <a:defRPr/>
            </a:pPr>
            <a:fld id="{7FE30B30-DB19-42B6-876A-9FA768E7D84D}" type="slidenum">
              <a:rPr lang="en-US" altLang="zh-CN"/>
            </a:fld>
            <a:endParaRPr lang="en-US" altLang="zh-CN"/>
          </a:p>
        </p:txBody>
      </p:sp>
      <p:sp>
        <p:nvSpPr>
          <p:cNvPr id="359439" name="AutoShape 15" descr="点式菱形">
            <a:hlinkClick r:id="" action="ppaction://hlinkshowjump?jump=previousslide" highlightClick="1"/>
          </p:cNvPr>
          <p:cNvSpPr>
            <a:spLocks noChangeArrowheads="1"/>
          </p:cNvSpPr>
          <p:nvPr/>
        </p:nvSpPr>
        <p:spPr bwMode="auto">
          <a:xfrm>
            <a:off x="8512175" y="6524625"/>
            <a:ext cx="288925" cy="333375"/>
          </a:xfrm>
          <a:prstGeom prst="actionButtonBackPrevious">
            <a:avLst/>
          </a:prstGeom>
          <a:pattFill prst="dotDmnd">
            <a:fgClr>
              <a:schemeClr val="accent1"/>
            </a:fgClr>
            <a:bgClr>
              <a:srgbClr val="FFFFFF"/>
            </a:bgClr>
          </a:pattFill>
          <a:ln w="6350">
            <a:solidFill>
              <a:srgbClr val="003300"/>
            </a:solidFill>
            <a:miter lim="800000"/>
          </a:ln>
          <a:effectLst/>
        </p:spPr>
        <p:txBody>
          <a:bodyPr wrap="none" anchor="ctr"/>
          <a:lstStyle/>
          <a:p>
            <a:pPr>
              <a:defRPr/>
            </a:pPr>
            <a:endParaRPr lang="zh-CN" altLang="en-US"/>
          </a:p>
        </p:txBody>
      </p:sp>
      <p:sp>
        <p:nvSpPr>
          <p:cNvPr id="359440" name="AutoShape 16" descr="点式菱形">
            <a:hlinkClick r:id="" action="ppaction://hlinkshowjump?jump=firstslide" highlightClick="1"/>
          </p:cNvPr>
          <p:cNvSpPr>
            <a:spLocks noChangeArrowheads="1"/>
          </p:cNvSpPr>
          <p:nvPr/>
        </p:nvSpPr>
        <p:spPr bwMode="auto">
          <a:xfrm>
            <a:off x="7902575" y="6524625"/>
            <a:ext cx="287338" cy="333375"/>
          </a:xfrm>
          <a:prstGeom prst="actionButtonHome">
            <a:avLst/>
          </a:prstGeom>
          <a:pattFill prst="dotDmnd">
            <a:fgClr>
              <a:schemeClr val="accent1"/>
            </a:fgClr>
            <a:bgClr>
              <a:srgbClr val="FFFFFF"/>
            </a:bgClr>
          </a:pattFill>
          <a:ln w="6350">
            <a:solidFill>
              <a:srgbClr val="003300"/>
            </a:solidFill>
            <a:miter lim="800000"/>
          </a:ln>
          <a:effectLst/>
        </p:spPr>
        <p:txBody>
          <a:bodyPr wrap="none" anchor="ctr"/>
          <a:lstStyle/>
          <a:p>
            <a:pPr>
              <a:defRPr/>
            </a:pPr>
            <a:endParaRPr lang="zh-CN" altLang="en-US"/>
          </a:p>
        </p:txBody>
      </p:sp>
      <p:sp>
        <p:nvSpPr>
          <p:cNvPr id="359441" name="AutoShape 17" descr="5%">
            <a:hlinkClick r:id="" action="ppaction://hlinkshowjump?jump=lastslide" highlightClick="1"/>
          </p:cNvPr>
          <p:cNvSpPr>
            <a:spLocks noChangeArrowheads="1"/>
          </p:cNvSpPr>
          <p:nvPr/>
        </p:nvSpPr>
        <p:spPr bwMode="auto">
          <a:xfrm>
            <a:off x="8172450" y="6524625"/>
            <a:ext cx="341313" cy="333375"/>
          </a:xfrm>
          <a:prstGeom prst="actionButtonEnd">
            <a:avLst/>
          </a:prstGeom>
          <a:pattFill prst="pct5">
            <a:fgClr>
              <a:schemeClr val="accent1"/>
            </a:fgClr>
            <a:bgClr>
              <a:schemeClr val="bg1"/>
            </a:bgClr>
          </a:pattFill>
          <a:ln w="9525">
            <a:solidFill>
              <a:schemeClr val="tx1"/>
            </a:solidFill>
            <a:miter lim="800000"/>
          </a:ln>
          <a:effectLst/>
        </p:spPr>
        <p:txBody>
          <a:bodyPr wrap="none" anchor="ctr"/>
          <a:lstStyle/>
          <a:p>
            <a:pPr>
              <a:defRPr/>
            </a:pPr>
            <a:endParaRPr lang="zh-CN" altLang="en-US"/>
          </a:p>
        </p:txBody>
      </p:sp>
      <p:sp>
        <p:nvSpPr>
          <p:cNvPr id="359442" name="AutoShape 18" descr="草皮">
            <a:hlinkClick r:id="" action="ppaction://hlinkshowjump?jump=nextslide" highlightClick="1"/>
          </p:cNvPr>
          <p:cNvSpPr>
            <a:spLocks noChangeArrowheads="1"/>
          </p:cNvSpPr>
          <p:nvPr/>
        </p:nvSpPr>
        <p:spPr bwMode="auto">
          <a:xfrm>
            <a:off x="8820150" y="6524625"/>
            <a:ext cx="323850" cy="333375"/>
          </a:xfrm>
          <a:prstGeom prst="actionButtonForwardNext">
            <a:avLst/>
          </a:prstGeom>
          <a:pattFill prst="divot">
            <a:fgClr>
              <a:schemeClr val="accent1"/>
            </a:fgClr>
            <a:bgClr>
              <a:schemeClr val="bg1"/>
            </a:bgClr>
          </a:pattFill>
          <a:ln w="9525">
            <a:solidFill>
              <a:schemeClr val="tx1"/>
            </a:solidFill>
            <a:miter lim="800000"/>
          </a:ln>
          <a:effectLst/>
        </p:spPr>
        <p:txBody>
          <a:bodyPr wrap="none" anchor="ctr"/>
          <a:lstStyle/>
          <a:p>
            <a:pPr>
              <a:defRPr/>
            </a:pPr>
            <a:endParaRPr lang="zh-CN" altLang="en-US"/>
          </a:p>
        </p:txBody>
      </p:sp>
      <p:sp>
        <p:nvSpPr>
          <p:cNvPr id="359443" name="Text Box 19"/>
          <p:cNvSpPr txBox="1">
            <a:spLocks noChangeArrowheads="1"/>
          </p:cNvSpPr>
          <p:nvPr/>
        </p:nvSpPr>
        <p:spPr bwMode="auto">
          <a:xfrm>
            <a:off x="7358082" y="1"/>
            <a:ext cx="1785918" cy="307777"/>
          </a:xfrm>
          <a:prstGeom prst="rect">
            <a:avLst/>
          </a:prstGeom>
          <a:noFill/>
          <a:ln w="9525">
            <a:noFill/>
            <a:miter lim="800000"/>
          </a:ln>
          <a:effectLst/>
        </p:spPr>
        <p:txBody>
          <a:bodyPr wrap="square">
            <a:spAutoFit/>
          </a:bodyPr>
          <a:lstStyle/>
          <a:p>
            <a:pPr>
              <a:spcBef>
                <a:spcPct val="10000"/>
              </a:spcBef>
              <a:defRPr/>
            </a:pPr>
            <a:r>
              <a:rPr lang="zh-CN" altLang="en-US" sz="1400" b="0" dirty="0" smtClean="0">
                <a:solidFill>
                  <a:srgbClr val="006600"/>
                </a:solidFill>
                <a:latin typeface="华文楷体" pitchFamily="2" charset="-122"/>
                <a:ea typeface="华文楷体" pitchFamily="2" charset="-122"/>
              </a:rPr>
              <a:t>北师</a:t>
            </a:r>
            <a:r>
              <a:rPr lang="en-US" altLang="zh-CN" sz="1400" b="0" dirty="0" smtClean="0">
                <a:solidFill>
                  <a:srgbClr val="006600"/>
                </a:solidFill>
                <a:latin typeface="华文楷体" pitchFamily="2" charset="-122"/>
                <a:ea typeface="华文楷体" pitchFamily="2" charset="-122"/>
              </a:rPr>
              <a:t>《</a:t>
            </a:r>
            <a:r>
              <a:rPr lang="zh-CN" altLang="en-US" sz="1400" b="0" dirty="0">
                <a:solidFill>
                  <a:srgbClr val="006600"/>
                </a:solidFill>
                <a:latin typeface="华文楷体" pitchFamily="2" charset="-122"/>
                <a:ea typeface="华文楷体" pitchFamily="2" charset="-122"/>
              </a:rPr>
              <a:t>数据库原理</a:t>
            </a:r>
            <a:r>
              <a:rPr lang="en-US" altLang="zh-CN" sz="1400" b="0" dirty="0" smtClean="0">
                <a:solidFill>
                  <a:srgbClr val="006600"/>
                </a:solidFill>
                <a:latin typeface="华文楷体" pitchFamily="2" charset="-122"/>
                <a:ea typeface="华文楷体" pitchFamily="2" charset="-122"/>
              </a:rPr>
              <a:t>》</a:t>
            </a:r>
            <a:endParaRPr lang="zh-CN" altLang="en-US" sz="1400" b="0" dirty="0">
              <a:solidFill>
                <a:srgbClr val="006600"/>
              </a:solidFill>
              <a:latin typeface="华文楷体" pitchFamily="2" charset="-122"/>
              <a:ea typeface="华文楷体" pitchFamily="2" charset="-122"/>
            </a:endParaRPr>
          </a:p>
        </p:txBody>
      </p:sp>
      <p:pic>
        <p:nvPicPr>
          <p:cNvPr id="3084" name="Picture 12"/>
          <p:cNvPicPr>
            <a:picLocks noChangeAspect="1" noChangeArrowheads="1"/>
          </p:cNvPicPr>
          <p:nvPr userDrawn="1"/>
        </p:nvPicPr>
        <p:blipFill>
          <a:blip r:embed="rId12"/>
          <a:srcRect/>
          <a:stretch>
            <a:fillRect/>
          </a:stretch>
        </p:blipFill>
        <p:spPr bwMode="auto">
          <a:xfrm>
            <a:off x="0" y="0"/>
            <a:ext cx="785786" cy="81852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heel spokes="8"/>
  </p:transition>
  <p:txStyles>
    <p:titleStyle>
      <a:lvl1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ea typeface="+mn-ea"/>
        </a:defRPr>
      </a:lvl2pPr>
      <a:lvl3pPr marL="1143000" indent="-228600" algn="l" rtl="0" eaLnBrk="1" fontAlgn="base" hangingPunct="1">
        <a:spcBef>
          <a:spcPct val="20000"/>
        </a:spcBef>
        <a:spcAft>
          <a:spcPct val="0"/>
        </a:spcAft>
        <a:buClr>
          <a:srgbClr val="008080"/>
        </a:buClr>
        <a:buSzPct val="70000"/>
        <a:buFont typeface="Wingdings" panose="05000000000000000000"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8.emf"/><Relationship Id="rId1"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12.emf"/><Relationship Id="rId1"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AC&#19968;&#31456;&#29289;&#36164;&#31649;&#29702;e&#65293;r&#22270;_&#25968;&#25454;&#24211;&#21407;&#29702;&#21450;&#24212;&#29992;.sw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15.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13.emf"/><Relationship Id="rId1"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16.emf"/><Relationship Id="rId3" Type="http://schemas.openxmlformats.org/officeDocument/2006/relationships/oleObject" Target="../embeddings/oleObject19.bin"/><Relationship Id="rId2" Type="http://schemas.openxmlformats.org/officeDocument/2006/relationships/image" Target="../media/image15.emf"/><Relationship Id="rId1" Type="http://schemas.openxmlformats.org/officeDocument/2006/relationships/oleObject" Target="../embeddings/oleObject1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836613" y="1758950"/>
            <a:ext cx="7772400" cy="1470025"/>
          </a:xfrm>
        </p:spPr>
        <p:txBody>
          <a:bodyPr/>
          <a:lstStyle/>
          <a:p>
            <a:pPr algn="ctr"/>
            <a:r>
              <a:rPr lang="zh-CN" altLang="en-US" sz="6600" i="0" dirty="0" smtClean="0">
                <a:solidFill>
                  <a:schemeClr val="tx1"/>
                </a:solidFill>
                <a:latin typeface="方正楷体简体" pitchFamily="2" charset="-122"/>
                <a:ea typeface="方正楷体简体" pitchFamily="2" charset="-122"/>
              </a:rPr>
              <a:t>数据库系统原理</a:t>
            </a:r>
            <a:endParaRPr lang="zh-CN" altLang="en-US" sz="6600" i="0" dirty="0" smtClean="0">
              <a:solidFill>
                <a:schemeClr val="tx1"/>
              </a:solidFill>
              <a:latin typeface="方正楷体简体" pitchFamily="2" charset="-122"/>
              <a:ea typeface="方正楷体简体" pitchFamily="2" charset="-122"/>
            </a:endParaRPr>
          </a:p>
        </p:txBody>
      </p:sp>
      <p:sp>
        <p:nvSpPr>
          <p:cNvPr id="8195" name="Rectangle 3"/>
          <p:cNvSpPr>
            <a:spLocks noGrp="1" noChangeArrowheads="1"/>
          </p:cNvSpPr>
          <p:nvPr>
            <p:ph type="subTitle" idx="4294967295"/>
          </p:nvPr>
        </p:nvSpPr>
        <p:spPr>
          <a:xfrm>
            <a:off x="865188" y="4008438"/>
            <a:ext cx="7280275" cy="1970087"/>
          </a:xfrm>
        </p:spPr>
        <p:txBody>
          <a:bodyPr/>
          <a:lstStyle/>
          <a:p>
            <a:pPr marL="0" indent="0" algn="ctr">
              <a:buFont typeface="Wingdings" panose="05000000000000000000" pitchFamily="2" charset="2"/>
              <a:buNone/>
            </a:pPr>
            <a:r>
              <a:rPr lang="zh-CN" altLang="en-US" sz="3300" b="1" dirty="0" smtClean="0">
                <a:latin typeface="方正楷体简体" pitchFamily="2" charset="-122"/>
                <a:ea typeface="方正楷体简体" pitchFamily="2" charset="-122"/>
              </a:rPr>
              <a:t>第六章：</a:t>
            </a:r>
            <a:r>
              <a:rPr lang="zh-CN" altLang="en-US" sz="3600" b="1" dirty="0" smtClean="0">
                <a:latin typeface="Times New Roman" panose="02020603050405020304" pitchFamily="18" charset="0"/>
                <a:ea typeface="宋体" panose="02010600030101010101" pitchFamily="2" charset="-122"/>
              </a:rPr>
              <a:t>数据库设计与ER模型</a:t>
            </a:r>
            <a:endParaRPr lang="zh-CN" altLang="en-US" sz="3300" b="1" dirty="0" smtClean="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584325" y="188913"/>
            <a:ext cx="7180263"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ER</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模型的基本元素</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6387" name="Rectangle 3"/>
          <p:cNvSpPr>
            <a:spLocks noGrp="1" noChangeArrowheads="1"/>
          </p:cNvSpPr>
          <p:nvPr>
            <p:ph type="body" idx="4294967295"/>
          </p:nvPr>
        </p:nvSpPr>
        <p:spPr>
          <a:xfrm>
            <a:off x="381000" y="762000"/>
            <a:ext cx="8382000" cy="5105400"/>
          </a:xfrm>
        </p:spPr>
        <p:txBody>
          <a:bodyPr/>
          <a:lstStyle/>
          <a:p>
            <a:pPr marL="0" indent="0" algn="just">
              <a:lnSpc>
                <a:spcPct val="150000"/>
              </a:lnSpc>
            </a:pPr>
            <a:r>
              <a:rPr lang="zh-CN" altLang="en-US" sz="2400" b="1" dirty="0" smtClean="0">
                <a:solidFill>
                  <a:schemeClr val="tx1"/>
                </a:solidFill>
                <a:latin typeface="Times New Roman" panose="02020603050405020304" pitchFamily="18" charset="0"/>
                <a:ea typeface="方正楷体简体" pitchFamily="2" charset="-122"/>
              </a:rPr>
              <a:t>属性</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buNone/>
            </a:pPr>
            <a:r>
              <a:rPr lang="zh-CN" altLang="en-US" sz="2400" b="1" dirty="0" smtClean="0">
                <a:solidFill>
                  <a:schemeClr val="tx1"/>
                </a:solidFill>
                <a:latin typeface="宋体" panose="02010600030101010101" pitchFamily="2" charset="-122"/>
                <a:ea typeface="方正楷体简体" pitchFamily="2" charset="-122"/>
              </a:rPr>
              <a:t>实体的某一特性称为属性（</a:t>
            </a:r>
            <a:r>
              <a:rPr lang="en-US" altLang="zh-CN" sz="2400" b="1" dirty="0" smtClean="0">
                <a:solidFill>
                  <a:schemeClr val="tx1"/>
                </a:solidFill>
                <a:latin typeface="宋体" panose="02010600030101010101" pitchFamily="2" charset="-122"/>
                <a:ea typeface="方正楷体简体" pitchFamily="2" charset="-122"/>
              </a:rPr>
              <a:t>Attribute</a:t>
            </a:r>
            <a:r>
              <a:rPr lang="zh-CN" altLang="en-US" sz="2400" b="1" dirty="0" smtClean="0">
                <a:solidFill>
                  <a:schemeClr val="tx1"/>
                </a:solidFill>
                <a:latin typeface="宋体" panose="02010600030101010101" pitchFamily="2" charset="-122"/>
                <a:ea typeface="方正楷体简体" pitchFamily="2" charset="-122"/>
              </a:rPr>
              <a:t>）。在</a:t>
            </a:r>
            <a:r>
              <a:rPr lang="zh-CN" altLang="en-US" sz="2400" b="1" dirty="0" smtClean="0">
                <a:solidFill>
                  <a:schemeClr val="tx1"/>
                </a:solidFill>
                <a:latin typeface="Times New Roman" panose="02020603050405020304" pitchFamily="18" charset="0"/>
                <a:ea typeface="方正楷体简体" pitchFamily="2" charset="-122"/>
              </a:rPr>
              <a:t>一个实体中，能够惟一标识实体的属性或属性集称为</a:t>
            </a:r>
            <a:r>
              <a:rPr lang="zh-CN" altLang="en-US" sz="2400" b="1" dirty="0" smtClean="0">
                <a:latin typeface="Times New Roman" panose="02020603050405020304" pitchFamily="18" charset="0"/>
                <a:ea typeface="方正楷体简体" pitchFamily="2" charset="-122"/>
              </a:rPr>
              <a:t>“实体标识符”（但一个实体只有一个标识符，没有候选标识符的概念，实体标识符有时也称为实体的主键）</a:t>
            </a:r>
            <a:r>
              <a:rPr lang="zh-CN" altLang="en-US" sz="2400" b="1" dirty="0" smtClean="0">
                <a:solidFill>
                  <a:schemeClr val="tx1"/>
                </a:solidFill>
                <a:latin typeface="Times New Roman" panose="02020603050405020304" pitchFamily="18" charset="0"/>
                <a:ea typeface="方正楷体简体" pitchFamily="2" charset="-122"/>
              </a:rPr>
              <a:t>。</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pPr>
            <a:r>
              <a:rPr lang="zh-CN" altLang="en-US" sz="2400" b="1" dirty="0" smtClean="0">
                <a:solidFill>
                  <a:schemeClr val="tx1"/>
                </a:solidFill>
                <a:latin typeface="宋体" panose="02010600030101010101" pitchFamily="2" charset="-122"/>
                <a:ea typeface="方正楷体简体" pitchFamily="2" charset="-122"/>
              </a:rPr>
              <a:t>实体的属性值是数据库中存储的主要数据。</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pPr>
            <a:r>
              <a:rPr lang="zh-CN" altLang="en-US" sz="2400" b="1" dirty="0" smtClean="0">
                <a:solidFill>
                  <a:schemeClr val="tx1"/>
                </a:solidFill>
                <a:latin typeface="宋体" panose="02010600030101010101" pitchFamily="2" charset="-122"/>
                <a:ea typeface="方正楷体简体" pitchFamily="2" charset="-122"/>
              </a:rPr>
              <a:t>联系也会有属性，用于描述联系的特征。但联系本身没有标识符。</a:t>
            </a:r>
            <a:endParaRPr lang="zh-CN" altLang="en-US" sz="2400" b="1" dirty="0" smtClean="0">
              <a:solidFill>
                <a:schemeClr val="tx1"/>
              </a:solidFill>
              <a:latin typeface="Times New Roman" panose="02020603050405020304" pitchFamily="18" charset="0"/>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99808" y="308293"/>
            <a:ext cx="6240462"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17412"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17413" name="AutoShape 5"/>
          <p:cNvSpPr>
            <a:spLocks noChangeArrowheads="1"/>
          </p:cNvSpPr>
          <p:nvPr/>
        </p:nvSpPr>
        <p:spPr bwMode="auto">
          <a:xfrm>
            <a:off x="381000" y="2325856"/>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1000100" y="107154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概念设计</a:t>
            </a:r>
            <a:r>
              <a:rPr kumimoji="0" lang="en-US" altLang="zh-CN" sz="2800" kern="0" dirty="0" smtClean="0">
                <a:latin typeface="方正楷体简体" pitchFamily="2" charset="-122"/>
                <a:ea typeface="方正楷体简体" pitchFamily="2" charset="-122"/>
              </a:rPr>
              <a:t>—ER</a:t>
            </a:r>
            <a:r>
              <a:rPr kumimoji="0" lang="zh-CN" altLang="en-US" sz="2800" kern="0" dirty="0" smtClean="0">
                <a:latin typeface="方正楷体简体" pitchFamily="2" charset="-122"/>
                <a:ea typeface="方正楷体简体" pitchFamily="2" charset="-122"/>
              </a:rPr>
              <a:t>模型</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en-US" altLang="zh-CN" sz="2800" kern="0" dirty="0" smtClean="0">
                <a:solidFill>
                  <a:srgbClr val="FF0000"/>
                </a:solidFill>
                <a:latin typeface="方正楷体简体" pitchFamily="2" charset="-122"/>
                <a:ea typeface="方正楷体简体" pitchFamily="2" charset="-122"/>
              </a:rPr>
              <a:t>ER</a:t>
            </a:r>
            <a:r>
              <a:rPr kumimoji="0" lang="zh-CN" altLang="en-US" sz="2800" kern="0" dirty="0" smtClean="0">
                <a:solidFill>
                  <a:srgbClr val="FF0000"/>
                </a:solidFill>
                <a:latin typeface="方正楷体简体" pitchFamily="2" charset="-122"/>
                <a:ea typeface="方正楷体简体" pitchFamily="2" charset="-122"/>
              </a:rPr>
              <a:t>图</a:t>
            </a:r>
            <a:endParaRPr kumimoji="0" lang="en-US" altLang="zh-CN" sz="2800" kern="0" dirty="0" smtClean="0">
              <a:solidFill>
                <a:srgbClr val="FF0000"/>
              </a:solidFill>
              <a:latin typeface="方正楷体简体" pitchFamily="2" charset="-122"/>
              <a:ea typeface="方正楷体简体" pitchFamily="2" charset="-122"/>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属性的分类</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联系的设计</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301625" y="152400"/>
            <a:ext cx="8540750" cy="685800"/>
          </a:xfrm>
        </p:spPr>
        <p:txBody>
          <a:bodyPr/>
          <a:lstStyle/>
          <a:p>
            <a:pPr>
              <a:defRPr/>
            </a:pPr>
            <a:r>
              <a:rPr lang="en-US" sz="2800" b="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E-R</a:t>
            </a:r>
            <a:r>
              <a:rPr lang="zh-CN" altLang="en-US" sz="2800" b="1" smtClean="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图</a:t>
            </a:r>
            <a:endParaRPr lang="zh-CN" altLang="en-US" sz="2800" b="1" smtClean="0">
              <a:solidFill>
                <a:schemeClr val="tx1"/>
              </a:solidFill>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228600" y="914400"/>
            <a:ext cx="8610600" cy="4953000"/>
          </a:xfrm>
        </p:spPr>
        <p:txBody>
          <a:bodyPr/>
          <a:lstStyle/>
          <a:p>
            <a:pPr marL="0" indent="0" algn="just">
              <a:lnSpc>
                <a:spcPct val="130000"/>
              </a:lnSpc>
            </a:pP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pPr>
            <a:r>
              <a:rPr lang="zh-CN" altLang="en-US" sz="2400" b="1" dirty="0" smtClean="0">
                <a:solidFill>
                  <a:schemeClr val="tx1"/>
                </a:solidFill>
                <a:latin typeface="宋体" panose="02010600030101010101" pitchFamily="2" charset="-122"/>
                <a:ea typeface="宋体" panose="02010600030101010101" pitchFamily="2" charset="-122"/>
              </a:rPr>
              <a:t>定义  </a:t>
            </a:r>
            <a:r>
              <a:rPr lang="en-US" altLang="zh-CN" sz="2400" b="1" dirty="0" smtClean="0">
                <a:solidFill>
                  <a:schemeClr val="tx1"/>
                </a:solidFill>
                <a:latin typeface="宋体" panose="02010600030101010101" pitchFamily="2" charset="-122"/>
                <a:ea typeface="宋体" panose="02010600030101010101" pitchFamily="2" charset="-122"/>
              </a:rPr>
              <a:t>ER</a:t>
            </a:r>
            <a:r>
              <a:rPr lang="zh-CN" altLang="en-US" sz="2400" b="1" dirty="0" smtClean="0">
                <a:solidFill>
                  <a:schemeClr val="tx1"/>
                </a:solidFill>
                <a:latin typeface="宋体" panose="02010600030101010101" pitchFamily="2" charset="-122"/>
                <a:ea typeface="宋体" panose="02010600030101010101" pitchFamily="2" charset="-122"/>
              </a:rPr>
              <a:t>图有三个基本成分：</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①矩形框，用于表示实体（考虑问题的对象）。</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②菱形框，用于表示联系（实体间联系）。</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③椭圆形框，用于表示实体和联系的属性。</a:t>
            </a:r>
            <a:endParaRPr lang="en-US" altLang="zh-CN" sz="24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buFont typeface="Wingdings" panose="05000000000000000000" pitchFamily="2" charset="2"/>
              <a:buNone/>
            </a:pPr>
            <a:endParaRPr lang="en-US" altLang="zh-CN" sz="2400" b="1" dirty="0">
              <a:latin typeface="宋体" panose="02010600030101010101" pitchFamily="2" charset="-122"/>
              <a:ea typeface="宋体" panose="02010600030101010101" pitchFamily="2" charset="-122"/>
            </a:endParaRPr>
          </a:p>
          <a:p>
            <a:pPr marL="0" indent="0" algn="just">
              <a:lnSpc>
                <a:spcPct val="150000"/>
              </a:lnSpc>
              <a:buNone/>
            </a:pPr>
            <a:r>
              <a:rPr lang="zh-CN" altLang="en-US" sz="2400" b="1" dirty="0">
                <a:latin typeface="Times New Roman" panose="02020603050405020304" pitchFamily="18" charset="0"/>
                <a:ea typeface="方正楷体简体" pitchFamily="2" charset="-122"/>
              </a:rPr>
              <a:t>在</a:t>
            </a:r>
            <a:r>
              <a:rPr lang="en-US" altLang="zh-CN" sz="2400" b="1" dirty="0">
                <a:latin typeface="Times New Roman" panose="02020603050405020304" pitchFamily="18" charset="0"/>
                <a:ea typeface="方正楷体简体" pitchFamily="2" charset="-122"/>
              </a:rPr>
              <a:t>ER</a:t>
            </a:r>
            <a:r>
              <a:rPr lang="zh-CN" altLang="en-US" sz="2400" b="1" dirty="0">
                <a:latin typeface="Times New Roman" panose="02020603050405020304" pitchFamily="18" charset="0"/>
                <a:ea typeface="方正楷体简体" pitchFamily="2" charset="-122"/>
              </a:rPr>
              <a:t>图中，属性用椭圆形框表示</a:t>
            </a:r>
            <a:r>
              <a:rPr lang="zh-CN" altLang="en-US" sz="2400" b="1" dirty="0" smtClean="0">
                <a:latin typeface="Times New Roman" panose="02020603050405020304" pitchFamily="18" charset="0"/>
                <a:ea typeface="方正楷体简体" pitchFamily="2" charset="-122"/>
              </a:rPr>
              <a:t>，标识符属性</a:t>
            </a:r>
            <a:r>
              <a:rPr lang="zh-CN" altLang="en-US" sz="2400" b="1" dirty="0">
                <a:latin typeface="Times New Roman" panose="02020603050405020304" pitchFamily="18" charset="0"/>
                <a:ea typeface="方正楷体简体" pitchFamily="2" charset="-122"/>
              </a:rPr>
              <a:t>加下划线</a:t>
            </a:r>
            <a:r>
              <a:rPr lang="zh-CN" altLang="en-US" sz="2400" b="1" dirty="0" smtClean="0">
                <a:latin typeface="Times New Roman" panose="02020603050405020304" pitchFamily="18" charset="0"/>
                <a:ea typeface="方正楷体简体" pitchFamily="2" charset="-122"/>
              </a:rPr>
              <a:t>。</a:t>
            </a:r>
            <a:endParaRPr lang="zh-CN" altLang="en-US" sz="2400" b="1" dirty="0">
              <a:latin typeface="Times New Roman" panose="02020603050405020304" pitchFamily="18" charset="0"/>
              <a:ea typeface="方正楷体简体" pitchFamily="2" charset="-122"/>
            </a:endParaRPr>
          </a:p>
          <a:p>
            <a:pPr marL="0" indent="0" algn="just">
              <a:lnSpc>
                <a:spcPct val="150000"/>
              </a:lnSpc>
              <a:buFont typeface="Wingdings" panose="05000000000000000000" pitchFamily="2" charset="2"/>
              <a:buNone/>
            </a:pPr>
            <a:endParaRPr lang="zh-CN" altLang="en-US" sz="2400" b="1" dirty="0" smtClean="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04800" y="228600"/>
            <a:ext cx="8235950" cy="838200"/>
          </a:xfrm>
        </p:spPr>
        <p:txBody>
          <a:bodyPr/>
          <a:lstStyle/>
          <a:p>
            <a:pPr>
              <a:defRPr/>
            </a:pPr>
            <a:r>
              <a:rPr lang="en-US" sz="3600" b="1" smtClean="0">
                <a:effectLst>
                  <a:outerShdw blurRad="38100" dist="38100" dir="2700000" algn="tl">
                    <a:srgbClr val="C0C0C0"/>
                  </a:outerShdw>
                </a:effectLst>
                <a:latin typeface="宋体" panose="02010600030101010101" pitchFamily="2" charset="-122"/>
                <a:ea typeface="宋体" panose="02010600030101010101" pitchFamily="2" charset="-122"/>
              </a:rPr>
              <a:t> </a:t>
            </a:r>
            <a:endParaRPr lang="zh-CN" altLang="en-US" sz="3600" b="1" smtClean="0">
              <a:effectLst>
                <a:outerShdw blurRad="38100" dist="38100" dir="2700000" algn="tl">
                  <a:srgbClr val="C0C0C0"/>
                </a:outerShdw>
              </a:effectLst>
              <a:ea typeface="宋体" panose="02010600030101010101" pitchFamily="2" charset="-122"/>
            </a:endParaRPr>
          </a:p>
        </p:txBody>
      </p:sp>
      <p:sp>
        <p:nvSpPr>
          <p:cNvPr id="19460" name="Text Box 4"/>
          <p:cNvSpPr txBox="1">
            <a:spLocks noChangeArrowheads="1"/>
          </p:cNvSpPr>
          <p:nvPr/>
        </p:nvSpPr>
        <p:spPr bwMode="auto">
          <a:xfrm>
            <a:off x="1475656" y="5949280"/>
            <a:ext cx="6172200" cy="641350"/>
          </a:xfrm>
          <a:prstGeom prst="rect">
            <a:avLst/>
          </a:prstGeom>
          <a:noFill/>
          <a:ln w="9525">
            <a:noFill/>
            <a:miter lim="800000"/>
          </a:ln>
        </p:spPr>
        <p:txBody>
          <a:bodyPr>
            <a:spAutoFit/>
          </a:bodyPr>
          <a:lstStyle/>
          <a:p>
            <a:pPr algn="ctr">
              <a:spcBef>
                <a:spcPct val="50000"/>
              </a:spcBef>
            </a:pPr>
            <a:r>
              <a:rPr lang="zh-CN" altLang="en-US" sz="3600" b="1" dirty="0">
                <a:solidFill>
                  <a:schemeClr val="bg1"/>
                </a:solidFill>
                <a:latin typeface="宋体" panose="02010600030101010101" pitchFamily="2" charset="-122"/>
              </a:rPr>
              <a:t> </a:t>
            </a:r>
            <a:r>
              <a:rPr lang="en-US" altLang="zh-CN" sz="3600" b="1" dirty="0">
                <a:solidFill>
                  <a:schemeClr val="bg1"/>
                </a:solidFill>
                <a:latin typeface="宋体" panose="02010600030101010101" pitchFamily="2" charset="-122"/>
              </a:rPr>
              <a:t> </a:t>
            </a:r>
            <a:r>
              <a:rPr lang="en-US" altLang="zh-CN" sz="3600" b="1" dirty="0">
                <a:latin typeface="宋体" panose="02010600030101010101" pitchFamily="2" charset="-122"/>
              </a:rPr>
              <a:t>ER</a:t>
            </a:r>
            <a:r>
              <a:rPr lang="zh-CN" altLang="en-US" sz="3600" b="1" dirty="0">
                <a:latin typeface="宋体" panose="02010600030101010101" pitchFamily="2" charset="-122"/>
              </a:rPr>
              <a:t>图实例</a:t>
            </a:r>
            <a:r>
              <a:rPr lang="zh-CN" altLang="en-US" sz="3600" b="1" dirty="0"/>
              <a:t> </a:t>
            </a:r>
            <a:endParaRPr lang="zh-CN" altLang="en-US" sz="3600" b="1" dirty="0"/>
          </a:p>
        </p:txBody>
      </p:sp>
      <p:sp>
        <p:nvSpPr>
          <p:cNvPr id="3" name="Rectangle 2"/>
          <p:cNvSpPr>
            <a:spLocks noChangeArrowheads="1"/>
          </p:cNvSpPr>
          <p:nvPr/>
        </p:nvSpPr>
        <p:spPr bwMode="auto">
          <a:xfrm>
            <a:off x="1043607" y="332655"/>
            <a:ext cx="117539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827122" y="24361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443850" y="1700808"/>
          <a:ext cx="8096900" cy="3168352"/>
        </p:xfrm>
        <a:graphic>
          <a:graphicData uri="http://schemas.openxmlformats.org/presentationml/2006/ole">
            <mc:AlternateContent xmlns:mc="http://schemas.openxmlformats.org/markup-compatibility/2006">
              <mc:Choice xmlns:v="urn:schemas-microsoft-com:vml" Requires="v">
                <p:oleObj spid="_x0000_s1149" name="" r:id="rId1" imgW="8636000" imgH="3429000" progId="Visio.Drawing.15">
                  <p:embed/>
                </p:oleObj>
              </mc:Choice>
              <mc:Fallback>
                <p:oleObj name="" r:id="rId1" imgW="8636000" imgH="3429000" progId="Visio.Drawing.15">
                  <p:embed/>
                  <p:pic>
                    <p:nvPicPr>
                      <p:cNvPr id="0" name="Object 9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50" y="1700808"/>
                        <a:ext cx="8096900" cy="3168352"/>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a:defRPr/>
            </a:pPr>
            <a:r>
              <a:rPr lang="en-US" sz="2800" b="1" dirty="0" smtClean="0">
                <a:solidFill>
                  <a:schemeClr val="tx1"/>
                </a:solidFill>
                <a:effectLst>
                  <a:outerShdw blurRad="38100" dist="38100" dir="2700000" algn="tl">
                    <a:srgbClr val="C0C0C0"/>
                  </a:outerShdw>
                </a:effectLst>
                <a:latin typeface="Times New Roman" panose="02020603050405020304" pitchFamily="18" charset="0"/>
                <a:ea typeface="楷体_GB2312" pitchFamily="49" charset="-122"/>
              </a:rPr>
              <a:t>Chapter 6: Entity-Relationship Model  </a:t>
            </a:r>
            <a:r>
              <a:rPr lang="en-US" sz="2400" b="1" dirty="0" smtClean="0">
                <a:solidFill>
                  <a:schemeClr val="tx1"/>
                </a:solidFill>
                <a:effectLst>
                  <a:outerShdw blurRad="38100" dist="38100" dir="2700000" algn="tl">
                    <a:srgbClr val="C0C0C0"/>
                  </a:outerShdw>
                </a:effectLst>
                <a:latin typeface="Times New Roman" panose="02020603050405020304" pitchFamily="18" charset="0"/>
                <a:ea typeface="楷体_GB2312" pitchFamily="49" charset="-122"/>
              </a:rPr>
              <a:t>ER </a:t>
            </a:r>
            <a:r>
              <a:rPr lang="zh-CN" altLang="en-US" sz="2400" b="1" dirty="0" smtClean="0">
                <a:solidFill>
                  <a:schemeClr val="tx1"/>
                </a:solidFill>
                <a:effectLst>
                  <a:outerShdw blurRad="38100" dist="38100" dir="2700000" algn="tl">
                    <a:srgbClr val="C0C0C0"/>
                  </a:outerShdw>
                </a:effectLst>
                <a:latin typeface="Times New Roman" panose="02020603050405020304" pitchFamily="18" charset="0"/>
                <a:ea typeface="楷体_GB2312" pitchFamily="49" charset="-122"/>
              </a:rPr>
              <a:t>模型</a:t>
            </a:r>
            <a:endParaRPr lang="en-US" sz="2400" b="1" dirty="0" smtClean="0">
              <a:solidFill>
                <a:schemeClr val="tx1"/>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0484"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20485" name="AutoShape 5"/>
          <p:cNvSpPr>
            <a:spLocks noChangeArrowheads="1"/>
          </p:cNvSpPr>
          <p:nvPr/>
        </p:nvSpPr>
        <p:spPr bwMode="auto">
          <a:xfrm>
            <a:off x="381000" y="2857496"/>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785786" y="107154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概念设计</a:t>
            </a:r>
            <a:r>
              <a:rPr kumimoji="0" lang="en-US" altLang="zh-CN"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模型</a:t>
            </a:r>
            <a:endPar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图</a:t>
            </a:r>
            <a:endPar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属性的分类</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联系的设计</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304800" y="228600"/>
            <a:ext cx="8235950" cy="838200"/>
          </a:xfrm>
        </p:spPr>
        <p:txBody>
          <a:bodyPr/>
          <a:lstStyle/>
          <a:p>
            <a:pPr>
              <a:defRPr/>
            </a:pPr>
            <a:r>
              <a:rPr lang="en-US" sz="3600" b="1" smtClean="0">
                <a:effectLst>
                  <a:outerShdw blurRad="38100" dist="38100" dir="2700000" algn="tl">
                    <a:srgbClr val="C0C0C0"/>
                  </a:outerShdw>
                </a:effectLst>
                <a:latin typeface="宋体" panose="02010600030101010101" pitchFamily="2" charset="-122"/>
                <a:ea typeface="宋体" panose="02010600030101010101" pitchFamily="2" charset="-122"/>
              </a:rPr>
              <a:t> </a:t>
            </a:r>
            <a:endParaRPr lang="zh-CN" altLang="en-US" sz="3600" b="1" smtClean="0">
              <a:effectLst>
                <a:outerShdw blurRad="38100" dist="38100" dir="2700000" algn="tl">
                  <a:srgbClr val="C0C0C0"/>
                </a:outerShdw>
              </a:effectLst>
              <a:ea typeface="宋体" panose="02010600030101010101" pitchFamily="2" charset="-122"/>
            </a:endParaRPr>
          </a:p>
        </p:txBody>
      </p:sp>
      <p:sp>
        <p:nvSpPr>
          <p:cNvPr id="19460" name="Text Box 4"/>
          <p:cNvSpPr txBox="1">
            <a:spLocks noChangeArrowheads="1"/>
          </p:cNvSpPr>
          <p:nvPr/>
        </p:nvSpPr>
        <p:spPr bwMode="auto">
          <a:xfrm>
            <a:off x="1475656" y="5949280"/>
            <a:ext cx="6172200" cy="641350"/>
          </a:xfrm>
          <a:prstGeom prst="rect">
            <a:avLst/>
          </a:prstGeom>
          <a:noFill/>
          <a:ln w="9525">
            <a:noFill/>
            <a:miter lim="800000"/>
          </a:ln>
        </p:spPr>
        <p:txBody>
          <a:bodyPr>
            <a:spAutoFit/>
          </a:bodyPr>
          <a:lstStyle/>
          <a:p>
            <a:pPr algn="ctr">
              <a:spcBef>
                <a:spcPct val="50000"/>
              </a:spcBef>
            </a:pPr>
            <a:r>
              <a:rPr lang="zh-CN" altLang="en-US" sz="3600" b="1" dirty="0">
                <a:solidFill>
                  <a:schemeClr val="bg1"/>
                </a:solidFill>
                <a:latin typeface="宋体" panose="02010600030101010101" pitchFamily="2" charset="-122"/>
              </a:rPr>
              <a:t> </a:t>
            </a:r>
            <a:r>
              <a:rPr lang="en-US" altLang="zh-CN" sz="3600" b="1" dirty="0">
                <a:solidFill>
                  <a:schemeClr val="bg1"/>
                </a:solidFill>
                <a:latin typeface="宋体" panose="02010600030101010101" pitchFamily="2" charset="-122"/>
              </a:rPr>
              <a:t> </a:t>
            </a:r>
            <a:r>
              <a:rPr lang="en-US" altLang="zh-CN" sz="3600" b="1" dirty="0">
                <a:latin typeface="宋体" panose="02010600030101010101" pitchFamily="2" charset="-122"/>
              </a:rPr>
              <a:t>ER</a:t>
            </a:r>
            <a:r>
              <a:rPr lang="zh-CN" altLang="en-US" sz="3600" b="1" dirty="0">
                <a:latin typeface="宋体" panose="02010600030101010101" pitchFamily="2" charset="-122"/>
              </a:rPr>
              <a:t>图实例</a:t>
            </a:r>
            <a:r>
              <a:rPr lang="zh-CN" altLang="en-US" sz="3600" b="1" dirty="0"/>
              <a:t> </a:t>
            </a:r>
            <a:endParaRPr lang="zh-CN" altLang="en-US" sz="3600" b="1" dirty="0"/>
          </a:p>
        </p:txBody>
      </p:sp>
      <p:sp>
        <p:nvSpPr>
          <p:cNvPr id="3" name="Rectangle 2"/>
          <p:cNvSpPr>
            <a:spLocks noChangeArrowheads="1"/>
          </p:cNvSpPr>
          <p:nvPr/>
        </p:nvSpPr>
        <p:spPr bwMode="auto">
          <a:xfrm>
            <a:off x="1043607" y="332655"/>
            <a:ext cx="117539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Rectangle 14"/>
          <p:cNvSpPr>
            <a:spLocks noChangeArrowheads="1"/>
          </p:cNvSpPr>
          <p:nvPr/>
        </p:nvSpPr>
        <p:spPr bwMode="auto">
          <a:xfrm>
            <a:off x="1827122" y="24361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043607" y="1044387"/>
          <a:ext cx="7200800" cy="4904893"/>
        </p:xfrm>
        <a:graphic>
          <a:graphicData uri="http://schemas.openxmlformats.org/presentationml/2006/ole">
            <mc:AlternateContent xmlns:mc="http://schemas.openxmlformats.org/markup-compatibility/2006">
              <mc:Choice xmlns:v="urn:schemas-microsoft-com:vml" Requires="v">
                <p:oleObj spid="_x0000_s32879" name="" r:id="rId1" imgW="8407400" imgH="5676900" progId="Visio.Drawing.15">
                  <p:embed/>
                </p:oleObj>
              </mc:Choice>
              <mc:Fallback>
                <p:oleObj name="" r:id="rId1" imgW="8407400" imgH="5676900" progId="Visio.Drawing.15">
                  <p:embed/>
                  <p:pic>
                    <p:nvPicPr>
                      <p:cNvPr id="0" name="Object 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1044387"/>
                        <a:ext cx="7200800" cy="4904893"/>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685800" y="990600"/>
            <a:ext cx="7772400" cy="5257800"/>
          </a:xfrm>
          <a:prstGeom prst="rect">
            <a:avLst/>
          </a:prstGeom>
          <a:noFill/>
          <a:ln w="9525">
            <a:noFill/>
            <a:miter lim="800000"/>
          </a:ln>
        </p:spPr>
        <p:txBody>
          <a:bodyPr/>
          <a:lstStyle/>
          <a:p>
            <a:pPr eaLnBrk="0" hangingPunct="0">
              <a:spcBef>
                <a:spcPct val="35000"/>
              </a:spcBef>
              <a:buClr>
                <a:schemeClr val="tx2"/>
              </a:buClr>
              <a:buSzPct val="90000"/>
              <a:buFont typeface="Wingdings" panose="05000000000000000000" pitchFamily="2" charset="2"/>
              <a:buChar char="u"/>
            </a:pPr>
            <a:r>
              <a:rPr lang="zh-CN" altLang="en-US" sz="2800" dirty="0">
                <a:latin typeface="Helvetica" pitchFamily="34" charset="0"/>
              </a:rPr>
              <a:t>其属性可</a:t>
            </a:r>
            <a:r>
              <a:rPr lang="zh-CN" altLang="en-US" sz="2800" dirty="0" smtClean="0">
                <a:latin typeface="Helvetica" pitchFamily="34" charset="0"/>
              </a:rPr>
              <a:t>形成主键的</a:t>
            </a:r>
            <a:r>
              <a:rPr lang="zh-CN" altLang="en-US" sz="2800" dirty="0">
                <a:latin typeface="Helvetica" pitchFamily="34" charset="0"/>
              </a:rPr>
              <a:t>实体集称为强实体集；</a:t>
            </a:r>
            <a:endParaRPr lang="zh-CN" altLang="en-US" sz="2800" dirty="0">
              <a:latin typeface="Helvetica" pitchFamily="34" charset="0"/>
            </a:endParaRPr>
          </a:p>
          <a:p>
            <a:pPr eaLnBrk="0" hangingPunct="0">
              <a:spcBef>
                <a:spcPct val="35000"/>
              </a:spcBef>
              <a:buClr>
                <a:schemeClr val="tx2"/>
              </a:buClr>
              <a:buSzPct val="90000"/>
              <a:buFont typeface="Wingdings" panose="05000000000000000000" pitchFamily="2" charset="2"/>
              <a:buChar char="u"/>
            </a:pPr>
            <a:r>
              <a:rPr lang="zh-CN" altLang="en-US" sz="2800" dirty="0">
                <a:latin typeface="Helvetica" pitchFamily="34" charset="0"/>
              </a:rPr>
              <a:t>所有属性都不足以</a:t>
            </a:r>
            <a:r>
              <a:rPr lang="zh-CN" altLang="en-US" sz="2800" dirty="0" smtClean="0">
                <a:latin typeface="Helvetica" pitchFamily="34" charset="0"/>
              </a:rPr>
              <a:t>形成主键的</a:t>
            </a:r>
            <a:r>
              <a:rPr lang="zh-CN" altLang="en-US" sz="2800" dirty="0">
                <a:latin typeface="Helvetica" pitchFamily="34" charset="0"/>
              </a:rPr>
              <a:t>实体集称为弱实体集</a:t>
            </a:r>
            <a:r>
              <a:rPr lang="en-US" altLang="zh-CN" sz="2800" dirty="0">
                <a:latin typeface="Helvetica" pitchFamily="34" charset="0"/>
              </a:rPr>
              <a:t>;</a:t>
            </a:r>
            <a:endParaRPr lang="en-US" altLang="zh-CN" sz="2800" dirty="0">
              <a:latin typeface="Helvetica" pitchFamily="34" charset="0"/>
            </a:endParaRPr>
          </a:p>
          <a:p>
            <a:pPr eaLnBrk="0" hangingPunct="0">
              <a:spcBef>
                <a:spcPct val="35000"/>
              </a:spcBef>
              <a:buClr>
                <a:schemeClr val="tx2"/>
              </a:buClr>
              <a:buSzPct val="90000"/>
              <a:buFont typeface="Wingdings" panose="05000000000000000000" pitchFamily="2" charset="2"/>
              <a:buChar char="u"/>
            </a:pPr>
            <a:r>
              <a:rPr lang="zh-CN" altLang="en-US" sz="2800" dirty="0">
                <a:latin typeface="Helvetica" pitchFamily="34" charset="0"/>
              </a:rPr>
              <a:t>定义  一个实体对于另一个实体</a:t>
            </a:r>
            <a:r>
              <a:rPr lang="en-US" altLang="zh-CN" sz="2800" dirty="0">
                <a:latin typeface="Helvetica" pitchFamily="34" charset="0"/>
              </a:rPr>
              <a:t>(</a:t>
            </a:r>
            <a:r>
              <a:rPr lang="zh-CN" altLang="en-US" sz="2800" dirty="0">
                <a:latin typeface="Helvetica" pitchFamily="34" charset="0"/>
              </a:rPr>
              <a:t>称为强实体</a:t>
            </a:r>
            <a:r>
              <a:rPr lang="en-US" altLang="zh-CN" sz="2800" dirty="0">
                <a:latin typeface="Helvetica" pitchFamily="34" charset="0"/>
              </a:rPr>
              <a:t>)</a:t>
            </a:r>
            <a:r>
              <a:rPr lang="zh-CN" altLang="en-US" sz="2800" dirty="0">
                <a:latin typeface="Helvetica" pitchFamily="34" charset="0"/>
              </a:rPr>
              <a:t>具有很强的依赖联系，而且该实体主键的一部分或全部从其强实体中获得，则称该实体为弱实体。</a:t>
            </a:r>
            <a:endParaRPr lang="zh-CN" altLang="en-US" sz="2800" dirty="0">
              <a:latin typeface="Helvetica" pitchFamily="34" charset="0"/>
            </a:endParaRPr>
          </a:p>
          <a:p>
            <a:pPr eaLnBrk="0" hangingPunct="0">
              <a:spcBef>
                <a:spcPct val="35000"/>
              </a:spcBef>
              <a:buClr>
                <a:schemeClr val="tx2"/>
              </a:buClr>
              <a:buSzPct val="90000"/>
              <a:buFont typeface="Wingdings" panose="05000000000000000000" pitchFamily="2" charset="2"/>
              <a:buChar char="u"/>
            </a:pPr>
            <a:r>
              <a:rPr lang="zh-CN" altLang="en-US" sz="2800" dirty="0">
                <a:latin typeface="Helvetica" pitchFamily="34" charset="0"/>
              </a:rPr>
              <a:t>强实体集和弱实体集与存在依赖密切相关：</a:t>
            </a:r>
            <a:endParaRPr lang="zh-CN" altLang="en-US" sz="2800" dirty="0">
              <a:latin typeface="Helvetica" pitchFamily="34" charset="0"/>
            </a:endParaRPr>
          </a:p>
          <a:p>
            <a:pPr marL="763905" lvl="1" indent="-285750" eaLnBrk="0" hangingPunct="0">
              <a:spcBef>
                <a:spcPct val="35000"/>
              </a:spcBef>
              <a:buClr>
                <a:srgbClr val="CC6600"/>
              </a:buClr>
              <a:buSzPct val="105000"/>
              <a:buFont typeface="Wingdings" panose="05000000000000000000" pitchFamily="2" charset="2"/>
              <a:buChar char="ü"/>
            </a:pPr>
            <a:r>
              <a:rPr lang="zh-CN" altLang="en-US" sz="2800" dirty="0">
                <a:latin typeface="Helvetica" pitchFamily="34" charset="0"/>
              </a:rPr>
              <a:t>强实体集的成员必然是支配实体；</a:t>
            </a:r>
            <a:endParaRPr lang="zh-CN" altLang="en-US" sz="2800" dirty="0">
              <a:latin typeface="Helvetica" pitchFamily="34" charset="0"/>
            </a:endParaRPr>
          </a:p>
          <a:p>
            <a:pPr marL="763905" lvl="1" indent="-285750" eaLnBrk="0" hangingPunct="0">
              <a:spcBef>
                <a:spcPct val="35000"/>
              </a:spcBef>
              <a:buClr>
                <a:srgbClr val="CC6600"/>
              </a:buClr>
              <a:buSzPct val="105000"/>
              <a:buFont typeface="Wingdings" panose="05000000000000000000" pitchFamily="2" charset="2"/>
              <a:buChar char="ü"/>
            </a:pPr>
            <a:r>
              <a:rPr lang="zh-CN" altLang="en-US" sz="2800" dirty="0">
                <a:latin typeface="Helvetica" pitchFamily="34" charset="0"/>
              </a:rPr>
              <a:t>而弱实体集的成员只能是从属实体。</a:t>
            </a:r>
            <a:endParaRPr lang="zh-CN" altLang="en-US" sz="2800" dirty="0">
              <a:latin typeface="Helvetica" pitchFamily="34" charset="0"/>
            </a:endParaRPr>
          </a:p>
        </p:txBody>
      </p:sp>
      <p:sp>
        <p:nvSpPr>
          <p:cNvPr id="55299" name="Rectangle 5"/>
          <p:cNvSpPr>
            <a:spLocks noGrp="1" noChangeArrowheads="1"/>
          </p:cNvSpPr>
          <p:nvPr>
            <p:ph type="title" idx="4294967295"/>
          </p:nvPr>
        </p:nvSpPr>
        <p:spPr/>
        <p:txBody>
          <a:bodyPr/>
          <a:lstStyle/>
          <a:p>
            <a:pPr>
              <a:defRPr/>
            </a:pPr>
            <a:r>
              <a:rPr lang="en-US" b="1" dirty="0" smtClean="0">
                <a:solidFill>
                  <a:schemeClr val="tx1"/>
                </a:solidFill>
                <a:effectLst>
                  <a:outerShdw blurRad="38100" dist="38100" dir="2700000" algn="tl">
                    <a:srgbClr val="C0C0C0"/>
                  </a:outerShdw>
                </a:effectLst>
                <a:latin typeface="方正楷体简体" pitchFamily="2" charset="-122"/>
                <a:ea typeface="方正楷体简体" pitchFamily="2" charset="-122"/>
              </a:rPr>
              <a:t>§ </a:t>
            </a:r>
            <a:r>
              <a:rPr lang="zh-CN" altLang="en-US" b="1" dirty="0" smtClean="0">
                <a:solidFill>
                  <a:schemeClr val="tx1"/>
                </a:solidFill>
                <a:effectLst>
                  <a:outerShdw blurRad="38100" dist="38100" dir="2700000" algn="tl">
                    <a:srgbClr val="C0C0C0"/>
                  </a:outerShdw>
                </a:effectLst>
                <a:latin typeface="方正楷体简体" pitchFamily="2" charset="-122"/>
                <a:ea typeface="方正楷体简体" pitchFamily="2" charset="-122"/>
              </a:rPr>
              <a:t>弱实体集</a:t>
            </a:r>
            <a:endParaRPr lang="zh-CN" altLang="en-US" b="1" dirty="0" smtClean="0">
              <a:solidFill>
                <a:schemeClr val="tx1"/>
              </a:solidFill>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 </a:t>
            </a:r>
            <a:r>
              <a:rPr lang="zh-CN" altLang="en-US" sz="3200" b="1">
                <a:effectLst>
                  <a:outerShdw blurRad="38100" dist="38100" dir="2700000" algn="tl">
                    <a:srgbClr val="C0C0C0"/>
                  </a:outerShdw>
                </a:effectLst>
                <a:latin typeface="方正楷体简体" pitchFamily="2" charset="-122"/>
                <a:ea typeface="方正楷体简体" pitchFamily="2" charset="-122"/>
              </a:rPr>
              <a:t>弱实体集</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47107" name="Rectangle 3"/>
          <p:cNvSpPr>
            <a:spLocks noChangeArrowheads="1"/>
          </p:cNvSpPr>
          <p:nvPr/>
        </p:nvSpPr>
        <p:spPr bwMode="auto">
          <a:xfrm>
            <a:off x="685800" y="1066800"/>
            <a:ext cx="7772400" cy="5029200"/>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弱实体集的</a:t>
            </a:r>
            <a:r>
              <a:rPr lang="en-US" altLang="zh-CN" sz="2400" dirty="0">
                <a:latin typeface="方正楷体简体" pitchFamily="2" charset="-122"/>
                <a:ea typeface="方正楷体简体" pitchFamily="2" charset="-122"/>
              </a:rPr>
              <a:t>E-R</a:t>
            </a:r>
            <a:r>
              <a:rPr lang="zh-CN" altLang="en-US" sz="2400" dirty="0">
                <a:latin typeface="方正楷体简体" pitchFamily="2" charset="-122"/>
                <a:ea typeface="方正楷体简体" pitchFamily="2" charset="-122"/>
              </a:rPr>
              <a:t>图</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弱实体集的分辨符</a:t>
            </a:r>
            <a:r>
              <a:rPr lang="en-US" altLang="zh-CN" sz="2400" dirty="0">
                <a:latin typeface="方正楷体简体" pitchFamily="2" charset="-122"/>
                <a:ea typeface="方正楷体简体" pitchFamily="2" charset="-122"/>
              </a:rPr>
              <a:t>(</a:t>
            </a:r>
            <a:r>
              <a:rPr lang="zh-CN" altLang="en-US" sz="2400" dirty="0" smtClean="0">
                <a:latin typeface="方正楷体简体" pitchFamily="2" charset="-122"/>
                <a:ea typeface="方正楷体简体" pitchFamily="2" charset="-122"/>
              </a:rPr>
              <a:t>部分键</a:t>
            </a:r>
            <a:r>
              <a:rPr lang="en-US" altLang="zh-CN" sz="2400" dirty="0" smtClean="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也用下划线标明，只不过是虚下划线，而不是实线。</a:t>
            </a:r>
            <a:endParaRPr lang="zh-CN" altLang="en-US" sz="2400" dirty="0">
              <a:latin typeface="方正楷体简体" pitchFamily="2" charset="-122"/>
              <a:ea typeface="方正楷体简体" pitchFamily="2" charset="-122"/>
            </a:endParaRPr>
          </a:p>
        </p:txBody>
      </p:sp>
      <p:sp>
        <p:nvSpPr>
          <p:cNvPr id="2" name="Rectangle 2"/>
          <p:cNvSpPr>
            <a:spLocks noChangeArrowheads="1"/>
          </p:cNvSpPr>
          <p:nvPr/>
        </p:nvSpPr>
        <p:spPr bwMode="auto">
          <a:xfrm>
            <a:off x="1115615" y="2556667"/>
            <a:ext cx="123238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907704" y="3212976"/>
          <a:ext cx="4876800" cy="2057400"/>
        </p:xfrm>
        <a:graphic>
          <a:graphicData uri="http://schemas.openxmlformats.org/presentationml/2006/ole">
            <mc:AlternateContent xmlns:mc="http://schemas.openxmlformats.org/markup-compatibility/2006">
              <mc:Choice xmlns:v="urn:schemas-microsoft-com:vml" Requires="v">
                <p:oleObj spid="_x0000_s33820" name="" r:id="rId1" imgW="6464300" imgH="2781300" progId="Visio.Drawing.11">
                  <p:embed/>
                </p:oleObj>
              </mc:Choice>
              <mc:Fallback>
                <p:oleObj name="" r:id="rId1" imgW="6464300" imgH="27813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212976"/>
                        <a:ext cx="48768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 </a:t>
            </a:r>
            <a:r>
              <a:rPr lang="zh-CN" altLang="en-US" sz="3200" b="1">
                <a:effectLst>
                  <a:outerShdw blurRad="38100" dist="38100" dir="2700000" algn="tl">
                    <a:srgbClr val="C0C0C0"/>
                  </a:outerShdw>
                </a:effectLst>
                <a:latin typeface="方正楷体简体" pitchFamily="2" charset="-122"/>
                <a:ea typeface="方正楷体简体" pitchFamily="2" charset="-122"/>
              </a:rPr>
              <a:t>弱实体集</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46083" name="Rectangle 3"/>
          <p:cNvSpPr>
            <a:spLocks noChangeArrowheads="1"/>
          </p:cNvSpPr>
          <p:nvPr/>
        </p:nvSpPr>
        <p:spPr bwMode="auto">
          <a:xfrm>
            <a:off x="447684" y="1066800"/>
            <a:ext cx="8001000" cy="5257800"/>
          </a:xfrm>
          <a:prstGeom prst="rect">
            <a:avLst/>
          </a:prstGeom>
          <a:noFill/>
          <a:ln w="9525">
            <a:noFill/>
            <a:miter lim="800000"/>
          </a:ln>
        </p:spPr>
        <p:txBody>
          <a:bodyPr/>
          <a:lstStyle/>
          <a:p>
            <a:pPr eaLnBrk="0" hangingPunct="0">
              <a:lnSpc>
                <a:spcPct val="120000"/>
              </a:lnSpc>
              <a:spcBef>
                <a:spcPct val="35000"/>
              </a:spcBef>
              <a:buClr>
                <a:schemeClr val="tx2"/>
              </a:buClr>
              <a:buSzPct val="90000"/>
              <a:buFont typeface="Wingdings" panose="05000000000000000000" pitchFamily="2" charset="2"/>
              <a:buChar char="u"/>
            </a:pPr>
            <a:r>
              <a:rPr lang="zh-CN" altLang="en-US" sz="2400" dirty="0" smtClean="0">
                <a:latin typeface="Helvetica" pitchFamily="34" charset="0"/>
              </a:rPr>
              <a:t>弱</a:t>
            </a:r>
            <a:r>
              <a:rPr lang="zh-CN" altLang="en-US" sz="2400" dirty="0">
                <a:latin typeface="Helvetica" pitchFamily="34" charset="0"/>
              </a:rPr>
              <a:t>实体用双线矩形框表示</a:t>
            </a:r>
            <a:r>
              <a:rPr lang="zh-CN" altLang="en-US" sz="2400" dirty="0" smtClean="0">
                <a:latin typeface="Helvetica" pitchFamily="34" charset="0"/>
              </a:rPr>
              <a:t>。</a:t>
            </a:r>
            <a:endParaRPr lang="en-US" altLang="zh-CN" sz="2400" dirty="0" smtClean="0">
              <a:latin typeface="Helvetica" pitchFamily="34" charset="0"/>
            </a:endParaRPr>
          </a:p>
          <a:p>
            <a:pPr eaLnBrk="0" hangingPunct="0">
              <a:lnSpc>
                <a:spcPct val="120000"/>
              </a:lnSpc>
              <a:spcBef>
                <a:spcPct val="35000"/>
              </a:spcBef>
              <a:buClr>
                <a:schemeClr val="tx2"/>
              </a:buClr>
              <a:buSzPct val="90000"/>
              <a:buFont typeface="Wingdings" panose="05000000000000000000" pitchFamily="2" charset="2"/>
              <a:buChar char="u"/>
            </a:pPr>
            <a:r>
              <a:rPr lang="zh-CN" altLang="en-US" sz="2400" dirty="0" smtClean="0">
                <a:latin typeface="Helvetica" pitchFamily="34" charset="0"/>
              </a:rPr>
              <a:t>与</a:t>
            </a:r>
            <a:r>
              <a:rPr lang="zh-CN" altLang="en-US" sz="2400" dirty="0">
                <a:latin typeface="Helvetica" pitchFamily="34" charset="0"/>
              </a:rPr>
              <a:t>弱实体联系的联系，用双线菱形框表示。</a:t>
            </a:r>
            <a:endParaRPr lang="zh-CN" altLang="en-US" sz="2400" dirty="0">
              <a:latin typeface="Helvetica" pitchFamily="34" charset="0"/>
            </a:endParaRPr>
          </a:p>
          <a:p>
            <a:pPr eaLnBrk="0" hangingPunct="0">
              <a:lnSpc>
                <a:spcPct val="120000"/>
              </a:lnSpc>
              <a:spcBef>
                <a:spcPct val="35000"/>
              </a:spcBef>
              <a:buClr>
                <a:schemeClr val="tx2"/>
              </a:buClr>
              <a:buSzPct val="90000"/>
              <a:buFont typeface="Wingdings" panose="05000000000000000000" pitchFamily="2" charset="2"/>
              <a:buChar char="u"/>
            </a:pPr>
            <a:r>
              <a:rPr lang="zh-CN" altLang="en-US" sz="2400" dirty="0" smtClean="0">
                <a:latin typeface="Helvetica" pitchFamily="34" charset="0"/>
              </a:rPr>
              <a:t>弱实体与联系间的联系也画成双线边。</a:t>
            </a:r>
            <a:endParaRPr lang="zh-CN" altLang="en-US" sz="2400" dirty="0" smtClean="0">
              <a:latin typeface="Helvetica" pitchFamily="34" charset="0"/>
            </a:endParaRPr>
          </a:p>
          <a:p>
            <a:pPr eaLnBrk="0" hangingPunct="0">
              <a:lnSpc>
                <a:spcPct val="120000"/>
              </a:lnSpc>
              <a:spcBef>
                <a:spcPct val="35000"/>
              </a:spcBef>
              <a:buClr>
                <a:schemeClr val="tx1"/>
              </a:buClr>
              <a:buSzPct val="90000"/>
              <a:buFont typeface="Wingdings" panose="05000000000000000000" pitchFamily="2" charset="2"/>
              <a:buChar char="Ø"/>
            </a:pPr>
            <a:endParaRPr lang="zh-CN" altLang="en-US" sz="24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Char char="ü"/>
            </a:pPr>
            <a:endParaRPr lang="zh-CN" altLang="en-US" sz="2800" dirty="0">
              <a:latin typeface="方正楷体简体" pitchFamily="2" charset="-122"/>
              <a:ea typeface="方正楷体简体" pitchFamily="2" charset="-122"/>
            </a:endParaRPr>
          </a:p>
        </p:txBody>
      </p:sp>
      <p:graphicFrame>
        <p:nvGraphicFramePr>
          <p:cNvPr id="5" name="对象 4"/>
          <p:cNvGraphicFramePr>
            <a:graphicFrameLocks noChangeAspect="1"/>
          </p:cNvGraphicFramePr>
          <p:nvPr/>
        </p:nvGraphicFramePr>
        <p:xfrm>
          <a:off x="1619672" y="3212976"/>
          <a:ext cx="5803311" cy="2448272"/>
        </p:xfrm>
        <a:graphic>
          <a:graphicData uri="http://schemas.openxmlformats.org/presentationml/2006/ole">
            <mc:AlternateContent xmlns:mc="http://schemas.openxmlformats.org/markup-compatibility/2006">
              <mc:Choice xmlns:v="urn:schemas-microsoft-com:vml" Requires="v">
                <p:oleObj spid="_x0000_s34843" name="" r:id="rId1" imgW="6464300" imgH="2781300" progId="Visio.Drawing.11">
                  <p:embed/>
                </p:oleObj>
              </mc:Choice>
              <mc:Fallback>
                <p:oleObj name="" r:id="rId1" imgW="6464300" imgH="2781300" progId="Visio.Drawing.11">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212976"/>
                        <a:ext cx="5803311" cy="2448272"/>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042988" y="332423"/>
            <a:ext cx="6240462"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17412"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17413" name="AutoShape 5"/>
          <p:cNvSpPr>
            <a:spLocks noChangeArrowheads="1"/>
          </p:cNvSpPr>
          <p:nvPr/>
        </p:nvSpPr>
        <p:spPr bwMode="auto">
          <a:xfrm>
            <a:off x="428596" y="342900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1000100" y="107154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概念设计</a:t>
            </a:r>
            <a:r>
              <a:rPr kumimoji="0" lang="en-US" altLang="zh-CN" sz="2800" kern="0" dirty="0" smtClean="0">
                <a:latin typeface="方正楷体简体" pitchFamily="2" charset="-122"/>
                <a:ea typeface="方正楷体简体" pitchFamily="2" charset="-122"/>
              </a:rPr>
              <a:t>—ER</a:t>
            </a:r>
            <a:r>
              <a:rPr kumimoji="0" lang="zh-CN" altLang="en-US" sz="2800" kern="0" dirty="0" smtClean="0">
                <a:latin typeface="方正楷体简体" pitchFamily="2" charset="-122"/>
                <a:ea typeface="方正楷体简体" pitchFamily="2" charset="-122"/>
              </a:rPr>
              <a:t>模型</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图</a:t>
            </a:r>
            <a:endPar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kern="0" dirty="0" smtClean="0">
                <a:solidFill>
                  <a:srgbClr val="FF0000"/>
                </a:solidFill>
                <a:latin typeface="方正楷体简体" pitchFamily="2" charset="-122"/>
                <a:ea typeface="方正楷体简体" pitchFamily="2" charset="-122"/>
              </a:rPr>
              <a:t>属性的分类</a:t>
            </a:r>
            <a:endParaRPr kumimoji="0" lang="zh-CN" altLang="en-US" sz="2800" kern="0" dirty="0" smtClean="0">
              <a:solidFill>
                <a:srgbClr val="FF0000"/>
              </a:solidFill>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联系的设计</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698" name="Rectangle 1026"/>
          <p:cNvSpPr>
            <a:spLocks noGrp="1" noChangeArrowheads="1"/>
          </p:cNvSpPr>
          <p:nvPr>
            <p:ph type="title"/>
          </p:nvPr>
        </p:nvSpPr>
        <p:spPr>
          <a:xfrm>
            <a:off x="1857356" y="82532"/>
            <a:ext cx="5181600" cy="846138"/>
          </a:xfrm>
        </p:spPr>
        <p:txBody>
          <a:bodyPr/>
          <a:lstStyle/>
          <a:p>
            <a:r>
              <a:rPr lang="en-US" altLang="zh-CN" sz="4800" b="1" dirty="0">
                <a:latin typeface="Times New Roman" panose="02020603050405020304" pitchFamily="18" charset="0"/>
              </a:rPr>
              <a:t>	</a:t>
            </a:r>
            <a:r>
              <a:rPr lang="zh-CN" altLang="en-US" sz="4000" i="0" dirty="0" smtClean="0">
                <a:latin typeface="Times New Roman" panose="02020603050405020304" pitchFamily="18" charset="0"/>
              </a:rPr>
              <a:t>数据库设计</a:t>
            </a:r>
            <a:endParaRPr lang="en-US" altLang="zh-CN" sz="4000" b="1" i="0" dirty="0">
              <a:latin typeface="Times New Roman" panose="02020603050405020304" pitchFamily="18" charset="0"/>
            </a:endParaRPr>
          </a:p>
        </p:txBody>
      </p:sp>
      <p:sp>
        <p:nvSpPr>
          <p:cNvPr id="157699" name="Rectangle 1027"/>
          <p:cNvSpPr>
            <a:spLocks noGrp="1" noChangeArrowheads="1"/>
          </p:cNvSpPr>
          <p:nvPr>
            <p:ph type="body" idx="1"/>
          </p:nvPr>
        </p:nvSpPr>
        <p:spPr>
          <a:xfrm>
            <a:off x="609600" y="1524000"/>
            <a:ext cx="7848600" cy="4343400"/>
          </a:xfrm>
        </p:spPr>
        <p:txBody>
          <a:bodyPr/>
          <a:lstStyle/>
          <a:p>
            <a:pPr marL="0" indent="0" algn="just">
              <a:lnSpc>
                <a:spcPct val="120000"/>
              </a:lnSpc>
            </a:pPr>
            <a:r>
              <a:rPr lang="zh-CN" altLang="en-US" b="1" dirty="0">
                <a:latin typeface="Times New Roman" panose="02020603050405020304" pitchFamily="18" charset="0"/>
              </a:rPr>
              <a:t>在具备</a:t>
            </a:r>
            <a:r>
              <a:rPr lang="zh-CN" altLang="en-US" b="1" dirty="0" smtClean="0">
                <a:latin typeface="Times New Roman" panose="02020603050405020304" pitchFamily="18" charset="0"/>
              </a:rPr>
              <a:t>了硬件、</a:t>
            </a:r>
            <a:r>
              <a:rPr lang="en-US" altLang="zh-CN" b="1" dirty="0" smtClean="0">
                <a:latin typeface="Times New Roman" panose="02020603050405020304" pitchFamily="18" charset="0"/>
              </a:rPr>
              <a:t>OS</a:t>
            </a:r>
            <a:r>
              <a:rPr lang="zh-CN" altLang="en-US" b="1" dirty="0" smtClean="0">
                <a:latin typeface="Times New Roman" panose="02020603050405020304" pitchFamily="18" charset="0"/>
              </a:rPr>
              <a:t>系统软件、</a:t>
            </a:r>
            <a:r>
              <a:rPr lang="en-US" altLang="zh-CN" b="1" dirty="0" smtClean="0">
                <a:latin typeface="Times New Roman" panose="02020603050405020304" pitchFamily="18" charset="0"/>
              </a:rPr>
              <a:t>DBMS</a:t>
            </a:r>
            <a:r>
              <a:rPr lang="zh-CN" altLang="en-US" b="1" dirty="0" smtClean="0">
                <a:latin typeface="Times New Roman" panose="02020603050405020304" pitchFamily="18" charset="0"/>
              </a:rPr>
              <a:t>时，</a:t>
            </a:r>
            <a:r>
              <a:rPr lang="zh-CN" altLang="en-US" b="1" dirty="0">
                <a:latin typeface="Times New Roman" panose="02020603050405020304" pitchFamily="18" charset="0"/>
              </a:rPr>
              <a:t>如何利用这个环境，面向应用需求，构造最</a:t>
            </a:r>
            <a:r>
              <a:rPr lang="zh-CN" altLang="en-US" b="1" dirty="0" smtClean="0">
                <a:latin typeface="Times New Roman" panose="02020603050405020304" pitchFamily="18" charset="0"/>
              </a:rPr>
              <a:t>优数据模式，</a:t>
            </a:r>
            <a:r>
              <a:rPr lang="zh-CN" altLang="en-US" b="1" dirty="0">
                <a:latin typeface="Times New Roman" panose="02020603050405020304" pitchFamily="18" charset="0"/>
              </a:rPr>
              <a:t>然后据此建立数据库及其应用系统，这个过程称为数据库设计（</a:t>
            </a:r>
            <a:r>
              <a:rPr lang="en-US" altLang="zh-CN" b="1" dirty="0">
                <a:latin typeface="Times New Roman" panose="02020603050405020304" pitchFamily="18" charset="0"/>
              </a:rPr>
              <a:t>Database Design</a:t>
            </a:r>
            <a:r>
              <a:rPr lang="zh-CN" altLang="en-US" b="1" dirty="0">
                <a:latin typeface="Times New Roman" panose="02020603050405020304" pitchFamily="18" charset="0"/>
              </a:rPr>
              <a:t>，简记为</a:t>
            </a:r>
            <a:r>
              <a:rPr lang="en-US" altLang="zh-CN" b="1" dirty="0">
                <a:latin typeface="Times New Roman" panose="02020603050405020304" pitchFamily="18" charset="0"/>
              </a:rPr>
              <a:t>DBD</a:t>
            </a:r>
            <a:r>
              <a:rPr lang="zh-CN" altLang="en-US" b="1" dirty="0">
                <a:latin typeface="Times New Roman" panose="02020603050405020304" pitchFamily="18" charset="0"/>
              </a:rPr>
              <a:t>）</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marL="0" indent="0" algn="just">
              <a:lnSpc>
                <a:spcPct val="120000"/>
              </a:lnSpc>
            </a:pPr>
            <a:endParaRPr lang="en-US" altLang="zh-CN" b="1" dirty="0" smtClean="0">
              <a:latin typeface="Times New Roman" panose="02020603050405020304" pitchFamily="18" charset="0"/>
            </a:endParaRPr>
          </a:p>
          <a:p>
            <a:pPr marL="0" indent="0" algn="just">
              <a:lnSpc>
                <a:spcPct val="120000"/>
              </a:lnSpc>
            </a:pPr>
            <a:r>
              <a:rPr lang="zh-CN" altLang="en-US" b="1" dirty="0" smtClean="0">
                <a:latin typeface="Times New Roman" panose="02020603050405020304" pitchFamily="18" charset="0"/>
              </a:rPr>
              <a:t>数据库设计的优劣将直接影响信息系统的质量和运行效果。</a:t>
            </a:r>
            <a:endParaRPr lang="zh-CN" altLang="en-US" b="1" dirty="0">
              <a:latin typeface="Times New Roman" panose="02020603050405020304" pitchFamily="18" charset="0"/>
            </a:endParaRPr>
          </a:p>
        </p:txBody>
      </p:sp>
    </p:spTree>
  </p:cSld>
  <p:clrMapOvr>
    <a:masterClrMapping/>
  </p:clrMapOvr>
  <p:transition spd="med">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447800" y="152400"/>
            <a:ext cx="6765925"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1507" name="Rectangle 3"/>
          <p:cNvSpPr>
            <a:spLocks noGrp="1" noChangeArrowheads="1"/>
          </p:cNvSpPr>
          <p:nvPr>
            <p:ph type="body" idx="4294967295"/>
          </p:nvPr>
        </p:nvSpPr>
        <p:spPr>
          <a:xfrm>
            <a:off x="1487488" y="1143000"/>
            <a:ext cx="6056312" cy="762000"/>
          </a:xfrm>
        </p:spPr>
        <p:txBody>
          <a:bodyPr/>
          <a:lstStyle/>
          <a:p>
            <a:pPr marL="0" indent="0" algn="just">
              <a:buFont typeface="Wingdings" panose="05000000000000000000"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1. </a:t>
            </a:r>
            <a:r>
              <a:rPr lang="zh-CN" altLang="en-US" sz="2400" b="1" dirty="0" smtClean="0">
                <a:solidFill>
                  <a:schemeClr val="tx1"/>
                </a:solidFill>
                <a:latin typeface="宋体" panose="02010600030101010101" pitchFamily="2" charset="-122"/>
                <a:ea typeface="宋体" panose="02010600030101010101" pitchFamily="2" charset="-122"/>
              </a:rPr>
              <a:t>简单属性和复合属性	</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buFont typeface="Wingdings" panose="05000000000000000000" pitchFamily="2" charset="2"/>
              <a:buNone/>
            </a:pP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533400" y="2133600"/>
            <a:ext cx="7696200" cy="4114800"/>
            <a:chOff x="0" y="0"/>
            <a:chExt cx="4848" cy="2592"/>
          </a:xfrm>
        </p:grpSpPr>
        <p:grpSp>
          <p:nvGrpSpPr>
            <p:cNvPr id="3" name="Group 5"/>
            <p:cNvGrpSpPr/>
            <p:nvPr/>
          </p:nvGrpSpPr>
          <p:grpSpPr bwMode="auto">
            <a:xfrm>
              <a:off x="0" y="0"/>
              <a:ext cx="4848" cy="1920"/>
              <a:chOff x="0" y="0"/>
              <a:chExt cx="4848" cy="1920"/>
            </a:xfrm>
          </p:grpSpPr>
          <p:sp>
            <p:nvSpPr>
              <p:cNvPr id="21511" name="Oval 6"/>
              <p:cNvSpPr>
                <a:spLocks noChangeArrowheads="1"/>
              </p:cNvSpPr>
              <p:nvPr/>
            </p:nvSpPr>
            <p:spPr bwMode="auto">
              <a:xfrm>
                <a:off x="0" y="864"/>
                <a:ext cx="1200" cy="336"/>
              </a:xfrm>
              <a:prstGeom prst="ellipse">
                <a:avLst/>
              </a:prstGeom>
              <a:noFill/>
              <a:ln w="38100">
                <a:solidFill>
                  <a:srgbClr val="FFFF00"/>
                </a:solidFill>
                <a:round/>
              </a:ln>
            </p:spPr>
            <p:txBody>
              <a:bodyPr lIns="0" tIns="0" rIns="0" bIns="0" anchor="ctr"/>
              <a:lstStyle/>
              <a:p>
                <a:pPr algn="ctr" eaLnBrk="0" hangingPunct="0"/>
                <a:r>
                  <a:rPr lang="zh-CN" altLang="en-US" sz="2400" b="1" dirty="0">
                    <a:latin typeface="宋体" panose="02010600030101010101" pitchFamily="2" charset="-122"/>
                  </a:rPr>
                  <a:t>邮政编码</a:t>
                </a:r>
                <a:endParaRPr lang="zh-CN" altLang="en-US" sz="2400" b="1" dirty="0">
                  <a:latin typeface="Times New Roman" panose="02020603050405020304" pitchFamily="18" charset="0"/>
                </a:endParaRPr>
              </a:p>
            </p:txBody>
          </p:sp>
          <p:sp>
            <p:nvSpPr>
              <p:cNvPr id="21512" name="Oval 7"/>
              <p:cNvSpPr>
                <a:spLocks noChangeArrowheads="1"/>
              </p:cNvSpPr>
              <p:nvPr/>
            </p:nvSpPr>
            <p:spPr bwMode="auto">
              <a:xfrm>
                <a:off x="720" y="432"/>
                <a:ext cx="1236" cy="372"/>
              </a:xfrm>
              <a:prstGeom prst="ellipse">
                <a:avLst/>
              </a:prstGeom>
              <a:noFill/>
              <a:ln w="38100">
                <a:solidFill>
                  <a:srgbClr val="FFFF00"/>
                </a:solidFill>
                <a:round/>
              </a:ln>
            </p:spPr>
            <p:txBody>
              <a:bodyPr lIns="0" tIns="0" rIns="0" bIns="0" anchor="ctr"/>
              <a:lstStyle/>
              <a:p>
                <a:pPr algn="ctr" eaLnBrk="0" hangingPunct="0"/>
                <a:r>
                  <a:rPr lang="zh-CN" altLang="en-US" sz="2400" b="1">
                    <a:latin typeface="宋体" panose="02010600030101010101" pitchFamily="2" charset="-122"/>
                  </a:rPr>
                  <a:t>省</a:t>
                </a:r>
                <a:r>
                  <a:rPr lang="en-US" altLang="zh-CN" sz="2400" b="1">
                    <a:latin typeface="宋体" panose="02010600030101010101" pitchFamily="2" charset="-122"/>
                  </a:rPr>
                  <a:t>(</a:t>
                </a:r>
                <a:r>
                  <a:rPr lang="zh-CN" altLang="en-US" sz="2400" b="1">
                    <a:latin typeface="宋体" panose="02010600030101010101" pitchFamily="2" charset="-122"/>
                  </a:rPr>
                  <a:t>市</a:t>
                </a:r>
                <a:r>
                  <a:rPr lang="en-US" altLang="zh-CN" sz="2400" b="1">
                    <a:latin typeface="宋体" panose="02010600030101010101" pitchFamily="2" charset="-122"/>
                  </a:rPr>
                  <a:t>)</a:t>
                </a:r>
                <a:r>
                  <a:rPr lang="zh-CN" altLang="en-US" sz="2400" b="1">
                    <a:latin typeface="宋体" panose="02010600030101010101" pitchFamily="2" charset="-122"/>
                  </a:rPr>
                  <a:t>名</a:t>
                </a:r>
                <a:endParaRPr lang="zh-CN" altLang="en-US" sz="2400" b="1">
                  <a:latin typeface="宋体" panose="02010600030101010101" pitchFamily="2" charset="-122"/>
                </a:endParaRPr>
              </a:p>
            </p:txBody>
          </p:sp>
          <p:sp>
            <p:nvSpPr>
              <p:cNvPr id="21513" name="Oval 8"/>
              <p:cNvSpPr>
                <a:spLocks noChangeArrowheads="1"/>
              </p:cNvSpPr>
              <p:nvPr/>
            </p:nvSpPr>
            <p:spPr bwMode="auto">
              <a:xfrm>
                <a:off x="1296" y="1536"/>
                <a:ext cx="1210" cy="384"/>
              </a:xfrm>
              <a:prstGeom prst="ellipse">
                <a:avLst/>
              </a:prstGeom>
              <a:noFill/>
              <a:ln w="38100">
                <a:solidFill>
                  <a:srgbClr val="FFFF00"/>
                </a:solidFill>
                <a:round/>
              </a:ln>
            </p:spPr>
            <p:txBody>
              <a:bodyPr lIns="0" tIns="0" rIns="0" bIns="0" anchor="ctr"/>
              <a:lstStyle/>
              <a:p>
                <a:pPr algn="ctr" eaLnBrk="0" hangingPunct="0"/>
                <a:r>
                  <a:rPr lang="zh-CN" altLang="en-US" sz="2800" b="1">
                    <a:latin typeface="宋体" panose="02010600030101010101" pitchFamily="2" charset="-122"/>
                  </a:rPr>
                  <a:t>地址</a:t>
                </a:r>
                <a:endParaRPr lang="zh-CN" altLang="en-US" sz="2800" b="1">
                  <a:latin typeface="宋体" panose="02010600030101010101" pitchFamily="2" charset="-122"/>
                </a:endParaRPr>
              </a:p>
            </p:txBody>
          </p:sp>
          <p:sp>
            <p:nvSpPr>
              <p:cNvPr id="21514" name="Oval 9"/>
              <p:cNvSpPr>
                <a:spLocks noChangeArrowheads="1"/>
              </p:cNvSpPr>
              <p:nvPr/>
            </p:nvSpPr>
            <p:spPr bwMode="auto">
              <a:xfrm>
                <a:off x="2150" y="491"/>
                <a:ext cx="778" cy="373"/>
              </a:xfrm>
              <a:prstGeom prst="ellipse">
                <a:avLst/>
              </a:prstGeom>
              <a:noFill/>
              <a:ln w="38100">
                <a:solidFill>
                  <a:srgbClr val="FFFF00"/>
                </a:solidFill>
                <a:round/>
              </a:ln>
            </p:spPr>
            <p:txBody>
              <a:bodyPr lIns="0" tIns="0" rIns="0" bIns="0" anchor="ctr"/>
              <a:lstStyle/>
              <a:p>
                <a:pPr algn="ctr" eaLnBrk="0" hangingPunct="0"/>
                <a:r>
                  <a:rPr lang="zh-CN" altLang="en-US" sz="2400" b="1">
                    <a:latin typeface="宋体" panose="02010600030101010101" pitchFamily="2" charset="-122"/>
                  </a:rPr>
                  <a:t>区名</a:t>
                </a:r>
                <a:endParaRPr lang="zh-CN" altLang="en-US" sz="2400" b="1">
                  <a:latin typeface="宋体" panose="02010600030101010101" pitchFamily="2" charset="-122"/>
                </a:endParaRPr>
              </a:p>
            </p:txBody>
          </p:sp>
          <p:sp>
            <p:nvSpPr>
              <p:cNvPr id="21515" name="Oval 10"/>
              <p:cNvSpPr>
                <a:spLocks noChangeArrowheads="1"/>
              </p:cNvSpPr>
              <p:nvPr/>
            </p:nvSpPr>
            <p:spPr bwMode="auto">
              <a:xfrm>
                <a:off x="3015" y="720"/>
                <a:ext cx="777" cy="373"/>
              </a:xfrm>
              <a:prstGeom prst="ellipse">
                <a:avLst/>
              </a:prstGeom>
              <a:noFill/>
              <a:ln w="38100">
                <a:solidFill>
                  <a:srgbClr val="FFFF00"/>
                </a:solidFill>
                <a:round/>
              </a:ln>
            </p:spPr>
            <p:txBody>
              <a:bodyPr lIns="0" tIns="0" rIns="0" bIns="0" anchor="ctr"/>
              <a:lstStyle/>
              <a:p>
                <a:pPr algn="ctr" eaLnBrk="0" hangingPunct="0"/>
                <a:r>
                  <a:rPr lang="zh-CN" altLang="en-US" sz="2400" b="1" dirty="0" smtClean="0">
                    <a:latin typeface="宋体" panose="02010600030101010101" pitchFamily="2" charset="-122"/>
                  </a:rPr>
                  <a:t>位置</a:t>
                </a:r>
                <a:endParaRPr lang="zh-CN" altLang="en-US" sz="2400" b="1" dirty="0">
                  <a:latin typeface="宋体" panose="02010600030101010101" pitchFamily="2" charset="-122"/>
                </a:endParaRPr>
              </a:p>
            </p:txBody>
          </p:sp>
          <p:sp>
            <p:nvSpPr>
              <p:cNvPr id="21516" name="Oval 11"/>
              <p:cNvSpPr>
                <a:spLocks noChangeArrowheads="1"/>
              </p:cNvSpPr>
              <p:nvPr/>
            </p:nvSpPr>
            <p:spPr bwMode="auto">
              <a:xfrm>
                <a:off x="2412" y="0"/>
                <a:ext cx="1188" cy="325"/>
              </a:xfrm>
              <a:prstGeom prst="ellipse">
                <a:avLst/>
              </a:prstGeom>
              <a:noFill/>
              <a:ln w="38100">
                <a:solidFill>
                  <a:srgbClr val="FFFF00"/>
                </a:solidFill>
                <a:round/>
              </a:ln>
            </p:spPr>
            <p:txBody>
              <a:bodyPr lIns="0" tIns="0" rIns="0" bIns="0" anchor="ctr"/>
              <a:lstStyle/>
              <a:p>
                <a:pPr algn="ctr" eaLnBrk="0" hangingPunct="0"/>
                <a:r>
                  <a:rPr lang="zh-CN" altLang="en-US" sz="2400" b="1">
                    <a:latin typeface="宋体" panose="02010600030101010101" pitchFamily="2" charset="-122"/>
                  </a:rPr>
                  <a:t>路名</a:t>
                </a:r>
                <a:endParaRPr lang="zh-CN" altLang="en-US" sz="2400" b="1">
                  <a:latin typeface="宋体" panose="02010600030101010101" pitchFamily="2" charset="-122"/>
                </a:endParaRPr>
              </a:p>
            </p:txBody>
          </p:sp>
          <p:sp>
            <p:nvSpPr>
              <p:cNvPr id="21517" name="Oval 12"/>
              <p:cNvSpPr>
                <a:spLocks noChangeArrowheads="1"/>
              </p:cNvSpPr>
              <p:nvPr/>
            </p:nvSpPr>
            <p:spPr bwMode="auto">
              <a:xfrm>
                <a:off x="3701" y="59"/>
                <a:ext cx="1147" cy="373"/>
              </a:xfrm>
              <a:prstGeom prst="ellipse">
                <a:avLst/>
              </a:prstGeom>
              <a:noFill/>
              <a:ln w="38100">
                <a:solidFill>
                  <a:srgbClr val="FFFF00"/>
                </a:solidFill>
                <a:round/>
              </a:ln>
            </p:spPr>
            <p:txBody>
              <a:bodyPr lIns="0" tIns="0" rIns="0" bIns="0" anchor="ctr"/>
              <a:lstStyle/>
              <a:p>
                <a:pPr algn="ctr" eaLnBrk="0" hangingPunct="0"/>
                <a:r>
                  <a:rPr lang="zh-CN" altLang="en-US" sz="2400" b="1" dirty="0">
                    <a:latin typeface="宋体" panose="02010600030101010101" pitchFamily="2" charset="-122"/>
                  </a:rPr>
                  <a:t>门牌号码</a:t>
                </a:r>
                <a:endParaRPr lang="zh-CN" altLang="en-US" sz="2400" b="1" dirty="0">
                  <a:latin typeface="宋体" panose="02010600030101010101" pitchFamily="2" charset="-122"/>
                </a:endParaRPr>
              </a:p>
            </p:txBody>
          </p:sp>
          <p:sp>
            <p:nvSpPr>
              <p:cNvPr id="21518" name="Line 13"/>
              <p:cNvSpPr>
                <a:spLocks noChangeShapeType="1"/>
              </p:cNvSpPr>
              <p:nvPr/>
            </p:nvSpPr>
            <p:spPr bwMode="auto">
              <a:xfrm>
                <a:off x="576" y="1200"/>
                <a:ext cx="864" cy="384"/>
              </a:xfrm>
              <a:prstGeom prst="line">
                <a:avLst/>
              </a:prstGeom>
              <a:noFill/>
              <a:ln w="38100">
                <a:solidFill>
                  <a:srgbClr val="FFFF00"/>
                </a:solidFill>
                <a:round/>
              </a:ln>
            </p:spPr>
            <p:txBody>
              <a:bodyPr wrap="none"/>
              <a:lstStyle/>
              <a:p>
                <a:endParaRPr lang="zh-CN" altLang="en-US"/>
              </a:p>
            </p:txBody>
          </p:sp>
          <p:sp>
            <p:nvSpPr>
              <p:cNvPr id="21519" name="Line 14"/>
              <p:cNvSpPr>
                <a:spLocks noChangeShapeType="1"/>
              </p:cNvSpPr>
              <p:nvPr/>
            </p:nvSpPr>
            <p:spPr bwMode="auto">
              <a:xfrm>
                <a:off x="1392" y="816"/>
                <a:ext cx="336" cy="720"/>
              </a:xfrm>
              <a:prstGeom prst="line">
                <a:avLst/>
              </a:prstGeom>
              <a:noFill/>
              <a:ln w="38100">
                <a:solidFill>
                  <a:srgbClr val="FFFF00"/>
                </a:solidFill>
                <a:round/>
              </a:ln>
            </p:spPr>
            <p:txBody>
              <a:bodyPr wrap="none"/>
              <a:lstStyle/>
              <a:p>
                <a:endParaRPr lang="zh-CN" altLang="en-US"/>
              </a:p>
            </p:txBody>
          </p:sp>
          <p:sp>
            <p:nvSpPr>
              <p:cNvPr id="21520" name="Line 15"/>
              <p:cNvSpPr>
                <a:spLocks noChangeShapeType="1"/>
              </p:cNvSpPr>
              <p:nvPr/>
            </p:nvSpPr>
            <p:spPr bwMode="auto">
              <a:xfrm flipH="1">
                <a:off x="1968" y="864"/>
                <a:ext cx="432" cy="672"/>
              </a:xfrm>
              <a:prstGeom prst="line">
                <a:avLst/>
              </a:prstGeom>
              <a:noFill/>
              <a:ln w="38100">
                <a:solidFill>
                  <a:srgbClr val="FFFF00"/>
                </a:solidFill>
                <a:round/>
              </a:ln>
            </p:spPr>
            <p:txBody>
              <a:bodyPr wrap="none"/>
              <a:lstStyle/>
              <a:p>
                <a:endParaRPr lang="zh-CN" altLang="en-US"/>
              </a:p>
            </p:txBody>
          </p:sp>
          <p:sp>
            <p:nvSpPr>
              <p:cNvPr id="21521" name="Line 16"/>
              <p:cNvSpPr>
                <a:spLocks noChangeShapeType="1"/>
              </p:cNvSpPr>
              <p:nvPr/>
            </p:nvSpPr>
            <p:spPr bwMode="auto">
              <a:xfrm flipH="1">
                <a:off x="2352" y="1104"/>
                <a:ext cx="912" cy="480"/>
              </a:xfrm>
              <a:prstGeom prst="line">
                <a:avLst/>
              </a:prstGeom>
              <a:noFill/>
              <a:ln w="38100">
                <a:solidFill>
                  <a:srgbClr val="FFFF00"/>
                </a:solidFill>
                <a:round/>
              </a:ln>
            </p:spPr>
            <p:txBody>
              <a:bodyPr wrap="none"/>
              <a:lstStyle/>
              <a:p>
                <a:endParaRPr lang="zh-CN" altLang="en-US"/>
              </a:p>
            </p:txBody>
          </p:sp>
          <p:sp>
            <p:nvSpPr>
              <p:cNvPr id="21522" name="Line 17"/>
              <p:cNvSpPr>
                <a:spLocks noChangeShapeType="1"/>
              </p:cNvSpPr>
              <p:nvPr/>
            </p:nvSpPr>
            <p:spPr bwMode="auto">
              <a:xfrm>
                <a:off x="2976" y="336"/>
                <a:ext cx="288" cy="432"/>
              </a:xfrm>
              <a:prstGeom prst="line">
                <a:avLst/>
              </a:prstGeom>
              <a:noFill/>
              <a:ln w="38100">
                <a:solidFill>
                  <a:srgbClr val="FFFF00"/>
                </a:solidFill>
                <a:round/>
              </a:ln>
            </p:spPr>
            <p:txBody>
              <a:bodyPr wrap="none"/>
              <a:lstStyle/>
              <a:p>
                <a:endParaRPr lang="zh-CN" altLang="en-US"/>
              </a:p>
            </p:txBody>
          </p:sp>
          <p:sp>
            <p:nvSpPr>
              <p:cNvPr id="21523" name="Line 18"/>
              <p:cNvSpPr>
                <a:spLocks noChangeShapeType="1"/>
              </p:cNvSpPr>
              <p:nvPr/>
            </p:nvSpPr>
            <p:spPr bwMode="auto">
              <a:xfrm flipH="1">
                <a:off x="3600" y="432"/>
                <a:ext cx="672" cy="288"/>
              </a:xfrm>
              <a:prstGeom prst="line">
                <a:avLst/>
              </a:prstGeom>
              <a:noFill/>
              <a:ln w="38100">
                <a:solidFill>
                  <a:srgbClr val="FFFF00"/>
                </a:solidFill>
                <a:round/>
              </a:ln>
            </p:spPr>
            <p:txBody>
              <a:bodyPr wrap="none"/>
              <a:lstStyle/>
              <a:p>
                <a:endParaRPr lang="zh-CN" altLang="en-US"/>
              </a:p>
            </p:txBody>
          </p:sp>
        </p:grpSp>
        <p:sp>
          <p:nvSpPr>
            <p:cNvPr id="21510" name="Rectangle 19"/>
            <p:cNvSpPr>
              <a:spLocks noChangeArrowheads="1"/>
            </p:cNvSpPr>
            <p:nvPr/>
          </p:nvSpPr>
          <p:spPr bwMode="auto">
            <a:xfrm>
              <a:off x="576" y="2208"/>
              <a:ext cx="3408" cy="384"/>
            </a:xfrm>
            <a:prstGeom prst="rect">
              <a:avLst/>
            </a:prstGeom>
            <a:noFill/>
            <a:ln w="9525">
              <a:noFill/>
              <a:miter lim="800000"/>
            </a:ln>
          </p:spPr>
          <p:txBody>
            <a:bodyPr/>
            <a:lstStyle/>
            <a:p>
              <a:pPr algn="just" eaLnBrk="0" hangingPunct="0"/>
              <a:r>
                <a:rPr lang="zh-CN" altLang="en-US" sz="3200" b="1">
                  <a:latin typeface="宋体" panose="02010600030101010101" pitchFamily="2" charset="-122"/>
                </a:rPr>
                <a:t>图  地址属性的层次结构</a:t>
              </a:r>
              <a:endParaRPr lang="zh-CN" altLang="en-US" sz="3200" b="1">
                <a:latin typeface="宋体" panose="02010600030101010101" pitchFamily="2" charset="-122"/>
              </a:endParaRPr>
            </a:p>
          </p:txBody>
        </p:sp>
      </p:grpSp>
    </p:spTree>
  </p:cSld>
  <p:clrMapOvr>
    <a:masterClrMapping/>
  </p:clrMapOvr>
  <p:transition spd="med">
    <p:wheel spokes="8"/>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447800" y="152400"/>
            <a:ext cx="6765925"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1507" name="Rectangle 3"/>
          <p:cNvSpPr>
            <a:spLocks noGrp="1" noChangeArrowheads="1"/>
          </p:cNvSpPr>
          <p:nvPr>
            <p:ph type="body" idx="4294967295"/>
          </p:nvPr>
        </p:nvSpPr>
        <p:spPr>
          <a:xfrm>
            <a:off x="1487488" y="1143000"/>
            <a:ext cx="6056312" cy="762000"/>
          </a:xfrm>
        </p:spPr>
        <p:txBody>
          <a:bodyPr/>
          <a:lstStyle/>
          <a:p>
            <a:pPr marL="0" indent="0" algn="just">
              <a:buFont typeface="Wingdings" panose="05000000000000000000"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1. </a:t>
            </a:r>
            <a:r>
              <a:rPr lang="zh-CN" altLang="en-US" sz="2400" b="1" dirty="0" smtClean="0">
                <a:solidFill>
                  <a:schemeClr val="tx1"/>
                </a:solidFill>
                <a:latin typeface="宋体" panose="02010600030101010101" pitchFamily="2" charset="-122"/>
                <a:ea typeface="宋体" panose="02010600030101010101" pitchFamily="2" charset="-122"/>
              </a:rPr>
              <a:t>简单属性和复合属性	</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buFont typeface="Wingdings" panose="05000000000000000000" pitchFamily="2" charset="2"/>
              <a:buNone/>
            </a:pP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sp>
        <p:nvSpPr>
          <p:cNvPr id="21511" name="Oval 6"/>
          <p:cNvSpPr>
            <a:spLocks noChangeArrowheads="1"/>
          </p:cNvSpPr>
          <p:nvPr/>
        </p:nvSpPr>
        <p:spPr bwMode="auto">
          <a:xfrm>
            <a:off x="667544" y="3657600"/>
            <a:ext cx="1905000" cy="533400"/>
          </a:xfrm>
          <a:prstGeom prst="ellipse">
            <a:avLst/>
          </a:prstGeom>
          <a:noFill/>
          <a:ln w="38100">
            <a:solidFill>
              <a:srgbClr val="FFFF00"/>
            </a:solidFill>
            <a:round/>
          </a:ln>
        </p:spPr>
        <p:txBody>
          <a:bodyPr lIns="0" tIns="0" rIns="0" bIns="0" anchor="ctr"/>
          <a:lstStyle/>
          <a:p>
            <a:pPr algn="ctr" eaLnBrk="0" hangingPunct="0"/>
            <a:r>
              <a:rPr lang="zh-CN" altLang="en-US" sz="2400" b="1" dirty="0">
                <a:latin typeface="宋体" panose="02010600030101010101" pitchFamily="2" charset="-122"/>
              </a:rPr>
              <a:t>邮政编码</a:t>
            </a:r>
            <a:endParaRPr lang="zh-CN" altLang="en-US" sz="2400" b="1" dirty="0">
              <a:latin typeface="Times New Roman" panose="02020603050405020304" pitchFamily="18" charset="0"/>
            </a:endParaRPr>
          </a:p>
        </p:txBody>
      </p:sp>
      <p:sp>
        <p:nvSpPr>
          <p:cNvPr id="21512" name="Oval 7"/>
          <p:cNvSpPr>
            <a:spLocks noChangeArrowheads="1"/>
          </p:cNvSpPr>
          <p:nvPr/>
        </p:nvSpPr>
        <p:spPr bwMode="auto">
          <a:xfrm>
            <a:off x="1810544" y="2971800"/>
            <a:ext cx="1962150" cy="590550"/>
          </a:xfrm>
          <a:prstGeom prst="ellipse">
            <a:avLst/>
          </a:prstGeom>
          <a:noFill/>
          <a:ln w="38100">
            <a:solidFill>
              <a:srgbClr val="FFFF00"/>
            </a:solidFill>
            <a:round/>
          </a:ln>
        </p:spPr>
        <p:txBody>
          <a:bodyPr lIns="0" tIns="0" rIns="0" bIns="0" anchor="ctr"/>
          <a:lstStyle/>
          <a:p>
            <a:pPr algn="ctr" eaLnBrk="0" hangingPunct="0"/>
            <a:r>
              <a:rPr lang="zh-CN" altLang="en-US" sz="2400" b="1">
                <a:latin typeface="宋体" panose="02010600030101010101" pitchFamily="2" charset="-122"/>
              </a:rPr>
              <a:t>省</a:t>
            </a:r>
            <a:r>
              <a:rPr lang="en-US" altLang="zh-CN" sz="2400" b="1">
                <a:latin typeface="宋体" panose="02010600030101010101" pitchFamily="2" charset="-122"/>
              </a:rPr>
              <a:t>(</a:t>
            </a:r>
            <a:r>
              <a:rPr lang="zh-CN" altLang="en-US" sz="2400" b="1">
                <a:latin typeface="宋体" panose="02010600030101010101" pitchFamily="2" charset="-122"/>
              </a:rPr>
              <a:t>市</a:t>
            </a:r>
            <a:r>
              <a:rPr lang="en-US" altLang="zh-CN" sz="2400" b="1">
                <a:latin typeface="宋体" panose="02010600030101010101" pitchFamily="2" charset="-122"/>
              </a:rPr>
              <a:t>)</a:t>
            </a:r>
            <a:r>
              <a:rPr lang="zh-CN" altLang="en-US" sz="2400" b="1">
                <a:latin typeface="宋体" panose="02010600030101010101" pitchFamily="2" charset="-122"/>
              </a:rPr>
              <a:t>名</a:t>
            </a:r>
            <a:endParaRPr lang="zh-CN" altLang="en-US" sz="2400" b="1">
              <a:latin typeface="宋体" panose="02010600030101010101" pitchFamily="2" charset="-122"/>
            </a:endParaRPr>
          </a:p>
        </p:txBody>
      </p:sp>
      <p:sp>
        <p:nvSpPr>
          <p:cNvPr id="21513" name="Oval 8"/>
          <p:cNvSpPr>
            <a:spLocks noChangeArrowheads="1"/>
          </p:cNvSpPr>
          <p:nvPr/>
        </p:nvSpPr>
        <p:spPr bwMode="auto">
          <a:xfrm>
            <a:off x="2724944" y="4724400"/>
            <a:ext cx="4724400" cy="609600"/>
          </a:xfrm>
          <a:prstGeom prst="ellipse">
            <a:avLst/>
          </a:prstGeom>
          <a:noFill/>
          <a:ln w="38100">
            <a:solidFill>
              <a:srgbClr val="FFFF00"/>
            </a:solidFill>
            <a:round/>
          </a:ln>
        </p:spPr>
        <p:txBody>
          <a:bodyPr lIns="0" tIns="0" rIns="0" bIns="0" anchor="ctr"/>
          <a:lstStyle/>
          <a:p>
            <a:pPr algn="ctr" eaLnBrk="0" hangingPunct="0"/>
            <a:r>
              <a:rPr lang="zh-CN" altLang="en-US" sz="2800" b="1">
                <a:latin typeface="宋体" panose="02010600030101010101" pitchFamily="2" charset="-122"/>
              </a:rPr>
              <a:t>地址</a:t>
            </a:r>
            <a:endParaRPr lang="zh-CN" altLang="en-US" sz="2800" b="1">
              <a:latin typeface="宋体" panose="02010600030101010101" pitchFamily="2" charset="-122"/>
            </a:endParaRPr>
          </a:p>
        </p:txBody>
      </p:sp>
      <p:sp>
        <p:nvSpPr>
          <p:cNvPr id="21514" name="Oval 9"/>
          <p:cNvSpPr>
            <a:spLocks noChangeArrowheads="1"/>
          </p:cNvSpPr>
          <p:nvPr/>
        </p:nvSpPr>
        <p:spPr bwMode="auto">
          <a:xfrm>
            <a:off x="4080669" y="3065463"/>
            <a:ext cx="1235075" cy="592138"/>
          </a:xfrm>
          <a:prstGeom prst="ellipse">
            <a:avLst/>
          </a:prstGeom>
          <a:noFill/>
          <a:ln w="38100">
            <a:solidFill>
              <a:srgbClr val="FFFF00"/>
            </a:solidFill>
            <a:round/>
          </a:ln>
        </p:spPr>
        <p:txBody>
          <a:bodyPr lIns="0" tIns="0" rIns="0" bIns="0" anchor="ctr"/>
          <a:lstStyle/>
          <a:p>
            <a:pPr algn="ctr" eaLnBrk="0" hangingPunct="0"/>
            <a:r>
              <a:rPr lang="zh-CN" altLang="en-US" sz="2400" b="1">
                <a:latin typeface="宋体" panose="02010600030101010101" pitchFamily="2" charset="-122"/>
              </a:rPr>
              <a:t>区名</a:t>
            </a:r>
            <a:endParaRPr lang="zh-CN" altLang="en-US" sz="2400" b="1">
              <a:latin typeface="宋体" panose="02010600030101010101" pitchFamily="2" charset="-122"/>
            </a:endParaRPr>
          </a:p>
        </p:txBody>
      </p:sp>
      <p:sp>
        <p:nvSpPr>
          <p:cNvPr id="21516" name="Oval 11"/>
          <p:cNvSpPr>
            <a:spLocks noChangeArrowheads="1"/>
          </p:cNvSpPr>
          <p:nvPr/>
        </p:nvSpPr>
        <p:spPr bwMode="auto">
          <a:xfrm>
            <a:off x="5514022" y="3065462"/>
            <a:ext cx="2029777" cy="469105"/>
          </a:xfrm>
          <a:prstGeom prst="ellipse">
            <a:avLst/>
          </a:prstGeom>
          <a:noFill/>
          <a:ln w="38100">
            <a:solidFill>
              <a:srgbClr val="FFFF00"/>
            </a:solidFill>
            <a:round/>
          </a:ln>
        </p:spPr>
        <p:txBody>
          <a:bodyPr lIns="0" tIns="0" rIns="0" bIns="0" anchor="ctr"/>
          <a:lstStyle/>
          <a:p>
            <a:pPr algn="ctr" eaLnBrk="0" hangingPunct="0"/>
            <a:r>
              <a:rPr lang="zh-CN" altLang="en-US" dirty="0" smtClean="0">
                <a:latin typeface="宋体" panose="02010600030101010101" pitchFamily="2" charset="-122"/>
              </a:rPr>
              <a:t>街道</a:t>
            </a:r>
            <a:r>
              <a:rPr lang="zh-CN" altLang="en-US" sz="2400" b="1" dirty="0" smtClean="0">
                <a:latin typeface="宋体" panose="02010600030101010101" pitchFamily="2" charset="-122"/>
              </a:rPr>
              <a:t>路</a:t>
            </a:r>
            <a:r>
              <a:rPr lang="zh-CN" altLang="en-US" sz="2400" b="1" dirty="0">
                <a:latin typeface="宋体" panose="02010600030101010101" pitchFamily="2" charset="-122"/>
              </a:rPr>
              <a:t>名</a:t>
            </a:r>
            <a:endParaRPr lang="zh-CN" altLang="en-US" sz="2400" b="1" dirty="0">
              <a:latin typeface="宋体" panose="02010600030101010101" pitchFamily="2" charset="-122"/>
            </a:endParaRPr>
          </a:p>
        </p:txBody>
      </p:sp>
      <p:sp>
        <p:nvSpPr>
          <p:cNvPr id="21517" name="Oval 12"/>
          <p:cNvSpPr>
            <a:spLocks noChangeArrowheads="1"/>
          </p:cNvSpPr>
          <p:nvPr/>
        </p:nvSpPr>
        <p:spPr bwMode="auto">
          <a:xfrm>
            <a:off x="6992144" y="2379661"/>
            <a:ext cx="1820863" cy="592138"/>
          </a:xfrm>
          <a:prstGeom prst="ellipse">
            <a:avLst/>
          </a:prstGeom>
          <a:noFill/>
          <a:ln w="38100">
            <a:solidFill>
              <a:srgbClr val="FFFF00"/>
            </a:solidFill>
            <a:round/>
          </a:ln>
        </p:spPr>
        <p:txBody>
          <a:bodyPr lIns="0" tIns="0" rIns="0" bIns="0" anchor="ctr"/>
          <a:lstStyle/>
          <a:p>
            <a:pPr algn="ctr" eaLnBrk="0" hangingPunct="0"/>
            <a:r>
              <a:rPr lang="zh-CN" altLang="en-US" sz="2400" b="1" dirty="0">
                <a:latin typeface="宋体" panose="02010600030101010101" pitchFamily="2" charset="-122"/>
              </a:rPr>
              <a:t>门牌号码</a:t>
            </a:r>
            <a:endParaRPr lang="zh-CN" altLang="en-US" sz="2400" b="1" dirty="0">
              <a:latin typeface="宋体" panose="02010600030101010101" pitchFamily="2" charset="-122"/>
            </a:endParaRPr>
          </a:p>
        </p:txBody>
      </p:sp>
      <p:sp>
        <p:nvSpPr>
          <p:cNvPr id="21518" name="Line 13"/>
          <p:cNvSpPr>
            <a:spLocks noChangeShapeType="1"/>
          </p:cNvSpPr>
          <p:nvPr/>
        </p:nvSpPr>
        <p:spPr bwMode="auto">
          <a:xfrm>
            <a:off x="1581944" y="4191000"/>
            <a:ext cx="1371600" cy="609600"/>
          </a:xfrm>
          <a:prstGeom prst="line">
            <a:avLst/>
          </a:prstGeom>
          <a:noFill/>
          <a:ln w="38100">
            <a:solidFill>
              <a:srgbClr val="FFFF00"/>
            </a:solidFill>
            <a:round/>
          </a:ln>
        </p:spPr>
        <p:txBody>
          <a:bodyPr wrap="none"/>
          <a:lstStyle/>
          <a:p>
            <a:endParaRPr lang="zh-CN" altLang="en-US"/>
          </a:p>
        </p:txBody>
      </p:sp>
      <p:sp>
        <p:nvSpPr>
          <p:cNvPr id="21519" name="Line 14"/>
          <p:cNvSpPr>
            <a:spLocks noChangeShapeType="1"/>
          </p:cNvSpPr>
          <p:nvPr/>
        </p:nvSpPr>
        <p:spPr bwMode="auto">
          <a:xfrm>
            <a:off x="2877344" y="3581400"/>
            <a:ext cx="533400" cy="1143000"/>
          </a:xfrm>
          <a:prstGeom prst="line">
            <a:avLst/>
          </a:prstGeom>
          <a:noFill/>
          <a:ln w="38100">
            <a:solidFill>
              <a:srgbClr val="FFFF00"/>
            </a:solidFill>
            <a:round/>
          </a:ln>
        </p:spPr>
        <p:txBody>
          <a:bodyPr wrap="none"/>
          <a:lstStyle/>
          <a:p>
            <a:endParaRPr lang="zh-CN" altLang="en-US"/>
          </a:p>
        </p:txBody>
      </p:sp>
      <p:sp>
        <p:nvSpPr>
          <p:cNvPr id="21520" name="Line 15"/>
          <p:cNvSpPr>
            <a:spLocks noChangeShapeType="1"/>
          </p:cNvSpPr>
          <p:nvPr/>
        </p:nvSpPr>
        <p:spPr bwMode="auto">
          <a:xfrm flipH="1">
            <a:off x="3791744" y="3657600"/>
            <a:ext cx="685800" cy="1066800"/>
          </a:xfrm>
          <a:prstGeom prst="line">
            <a:avLst/>
          </a:prstGeom>
          <a:noFill/>
          <a:ln w="38100">
            <a:solidFill>
              <a:srgbClr val="FFFF00"/>
            </a:solidFill>
            <a:round/>
          </a:ln>
        </p:spPr>
        <p:txBody>
          <a:bodyPr wrap="none"/>
          <a:lstStyle/>
          <a:p>
            <a:endParaRPr lang="zh-CN" altLang="en-US"/>
          </a:p>
        </p:txBody>
      </p:sp>
      <p:sp>
        <p:nvSpPr>
          <p:cNvPr id="21521" name="Line 16"/>
          <p:cNvSpPr>
            <a:spLocks noChangeShapeType="1"/>
          </p:cNvSpPr>
          <p:nvPr/>
        </p:nvSpPr>
        <p:spPr bwMode="auto">
          <a:xfrm flipH="1">
            <a:off x="4401343" y="3534567"/>
            <a:ext cx="1961355" cy="1266033"/>
          </a:xfrm>
          <a:prstGeom prst="line">
            <a:avLst/>
          </a:prstGeom>
          <a:noFill/>
          <a:ln w="38100">
            <a:solidFill>
              <a:srgbClr val="FFFF00"/>
            </a:solidFill>
            <a:round/>
          </a:ln>
        </p:spPr>
        <p:txBody>
          <a:bodyPr wrap="none"/>
          <a:lstStyle/>
          <a:p>
            <a:endParaRPr lang="zh-CN" altLang="en-US"/>
          </a:p>
        </p:txBody>
      </p:sp>
      <p:sp>
        <p:nvSpPr>
          <p:cNvPr id="21523" name="Line 18"/>
          <p:cNvSpPr>
            <a:spLocks noChangeShapeType="1"/>
          </p:cNvSpPr>
          <p:nvPr/>
        </p:nvSpPr>
        <p:spPr bwMode="auto">
          <a:xfrm flipH="1">
            <a:off x="6649244" y="3065463"/>
            <a:ext cx="1181100" cy="1658937"/>
          </a:xfrm>
          <a:prstGeom prst="line">
            <a:avLst/>
          </a:prstGeom>
          <a:noFill/>
          <a:ln w="38100">
            <a:solidFill>
              <a:srgbClr val="FFFF00"/>
            </a:solidFill>
            <a:round/>
          </a:ln>
        </p:spPr>
        <p:txBody>
          <a:bodyPr wrap="none"/>
          <a:lstStyle/>
          <a:p>
            <a:endParaRPr lang="zh-CN" altLang="en-US"/>
          </a:p>
        </p:txBody>
      </p:sp>
      <p:sp>
        <p:nvSpPr>
          <p:cNvPr id="21510" name="Rectangle 19"/>
          <p:cNvSpPr>
            <a:spLocks noChangeArrowheads="1"/>
          </p:cNvSpPr>
          <p:nvPr/>
        </p:nvSpPr>
        <p:spPr bwMode="auto">
          <a:xfrm>
            <a:off x="1581944" y="5926088"/>
            <a:ext cx="5410200" cy="609600"/>
          </a:xfrm>
          <a:prstGeom prst="rect">
            <a:avLst/>
          </a:prstGeom>
          <a:noFill/>
          <a:ln w="9525">
            <a:noFill/>
            <a:miter lim="800000"/>
          </a:ln>
        </p:spPr>
        <p:txBody>
          <a:bodyPr/>
          <a:lstStyle/>
          <a:p>
            <a:pPr algn="just" eaLnBrk="0" hangingPunct="0"/>
            <a:r>
              <a:rPr lang="zh-CN" altLang="en-US" sz="3200" b="1">
                <a:latin typeface="宋体" panose="02010600030101010101" pitchFamily="2" charset="-122"/>
              </a:rPr>
              <a:t>图  地址属性的层次结构</a:t>
            </a:r>
            <a:endParaRPr lang="zh-CN" altLang="en-US" sz="3200" b="1">
              <a:latin typeface="宋体" panose="02010600030101010101" pitchFamily="2" charset="-122"/>
            </a:endParaRPr>
          </a:p>
        </p:txBody>
      </p:sp>
    </p:spTree>
  </p:cSld>
  <p:clrMapOvr>
    <a:masterClrMapping/>
  </p:clrMapOvr>
  <p:transition spd="med">
    <p:wheel spokes="8"/>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1584325" y="188913"/>
            <a:ext cx="6765925" cy="609600"/>
          </a:xfrm>
        </p:spPr>
        <p:txBody>
          <a:bodyPr/>
          <a:lstStyle/>
          <a:p>
            <a:pPr>
              <a:defRPr/>
            </a:pPr>
            <a:r>
              <a:rPr lang="en-US" sz="2800"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endParaRPr lang="en-US" sz="2800"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2531" name="Rectangle 3"/>
          <p:cNvSpPr>
            <a:spLocks noGrp="1" noChangeArrowheads="1"/>
          </p:cNvSpPr>
          <p:nvPr>
            <p:ph type="body" idx="4294967295"/>
          </p:nvPr>
        </p:nvSpPr>
        <p:spPr>
          <a:xfrm>
            <a:off x="1487488" y="1143000"/>
            <a:ext cx="6056312" cy="762000"/>
          </a:xfrm>
        </p:spPr>
        <p:txBody>
          <a:bodyPr/>
          <a:lstStyle/>
          <a:p>
            <a:pPr marL="0" indent="0" algn="just">
              <a:buFont typeface="Wingdings" panose="05000000000000000000" pitchFamily="2" charset="2"/>
              <a:buNone/>
            </a:pPr>
            <a:r>
              <a:rPr lang="en-US" altLang="zh-CN" sz="2400" b="1" smtClean="0">
                <a:solidFill>
                  <a:schemeClr val="tx1"/>
                </a:solidFill>
                <a:latin typeface="宋体" panose="02010600030101010101" pitchFamily="2" charset="-122"/>
                <a:ea typeface="宋体" panose="02010600030101010101" pitchFamily="2" charset="-122"/>
              </a:rPr>
              <a:t>2. </a:t>
            </a:r>
            <a:r>
              <a:rPr lang="zh-CN" altLang="en-US" sz="2400" b="1" smtClean="0">
                <a:solidFill>
                  <a:schemeClr val="tx1"/>
                </a:solidFill>
                <a:latin typeface="宋体" panose="02010600030101010101" pitchFamily="2" charset="-122"/>
                <a:ea typeface="宋体" panose="02010600030101010101" pitchFamily="2" charset="-122"/>
              </a:rPr>
              <a:t>单值属性和多值属性</a:t>
            </a:r>
            <a:endParaRPr lang="zh-CN" altLang="en-US" sz="2400" b="1" smtClean="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152400" y="2133600"/>
            <a:ext cx="7924800" cy="3581400"/>
            <a:chOff x="-144" y="0"/>
            <a:chExt cx="4992" cy="2256"/>
          </a:xfrm>
        </p:grpSpPr>
        <p:grpSp>
          <p:nvGrpSpPr>
            <p:cNvPr id="3" name="Group 5"/>
            <p:cNvGrpSpPr/>
            <p:nvPr/>
          </p:nvGrpSpPr>
          <p:grpSpPr bwMode="auto">
            <a:xfrm>
              <a:off x="-144" y="0"/>
              <a:ext cx="4992" cy="1488"/>
              <a:chOff x="-144" y="0"/>
              <a:chExt cx="4992" cy="1488"/>
            </a:xfrm>
          </p:grpSpPr>
          <p:sp>
            <p:nvSpPr>
              <p:cNvPr id="22535" name="Oval 6"/>
              <p:cNvSpPr>
                <a:spLocks noChangeArrowheads="1"/>
              </p:cNvSpPr>
              <p:nvPr/>
            </p:nvSpPr>
            <p:spPr bwMode="auto">
              <a:xfrm>
                <a:off x="-144" y="528"/>
                <a:ext cx="1152"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latin typeface="Times New Roman" panose="02020603050405020304" pitchFamily="18" charset="0"/>
                  </a:rPr>
                  <a:t>充值卡编码</a:t>
                </a:r>
                <a:endParaRPr lang="zh-CN" altLang="en-US" sz="2000" b="1" u="sng" dirty="0">
                  <a:latin typeface="Times New Roman" panose="02020603050405020304" pitchFamily="18" charset="0"/>
                </a:endParaRPr>
              </a:p>
            </p:txBody>
          </p:sp>
          <p:sp>
            <p:nvSpPr>
              <p:cNvPr id="22536" name="Text Box 7"/>
              <p:cNvSpPr txBox="1">
                <a:spLocks noChangeArrowheads="1"/>
              </p:cNvSpPr>
              <p:nvPr/>
            </p:nvSpPr>
            <p:spPr bwMode="auto">
              <a:xfrm>
                <a:off x="1891" y="1245"/>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充值卡</a:t>
                </a:r>
                <a:endParaRPr lang="zh-CN" altLang="en-US" sz="2000" b="1" dirty="0">
                  <a:latin typeface="Times New Roman" panose="02020603050405020304" pitchFamily="18" charset="0"/>
                </a:endParaRPr>
              </a:p>
            </p:txBody>
          </p:sp>
          <p:sp>
            <p:nvSpPr>
              <p:cNvPr id="22537" name="Oval 8"/>
              <p:cNvSpPr>
                <a:spLocks noChangeArrowheads="1"/>
              </p:cNvSpPr>
              <p:nvPr/>
            </p:nvSpPr>
            <p:spPr bwMode="auto">
              <a:xfrm>
                <a:off x="372" y="272"/>
                <a:ext cx="1164" cy="256"/>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充值卡密码</a:t>
                </a:r>
                <a:endParaRPr lang="zh-CN" altLang="en-US" sz="2000" b="1" dirty="0">
                  <a:latin typeface="Times New Roman" panose="02020603050405020304" pitchFamily="18" charset="0"/>
                </a:endParaRPr>
              </a:p>
            </p:txBody>
          </p:sp>
          <p:sp>
            <p:nvSpPr>
              <p:cNvPr id="22538" name="Oval 9"/>
              <p:cNvSpPr>
                <a:spLocks noChangeArrowheads="1"/>
              </p:cNvSpPr>
              <p:nvPr/>
            </p:nvSpPr>
            <p:spPr bwMode="auto">
              <a:xfrm>
                <a:off x="1370" y="112"/>
                <a:ext cx="956" cy="224"/>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通信公司</a:t>
                </a:r>
                <a:endParaRPr lang="zh-CN" altLang="en-US" sz="2000" b="1" dirty="0">
                  <a:latin typeface="Times New Roman" panose="02020603050405020304" pitchFamily="18" charset="0"/>
                </a:endParaRPr>
              </a:p>
            </p:txBody>
          </p:sp>
          <p:sp>
            <p:nvSpPr>
              <p:cNvPr id="22539" name="Oval 10"/>
              <p:cNvSpPr>
                <a:spLocks noChangeArrowheads="1"/>
              </p:cNvSpPr>
              <p:nvPr/>
            </p:nvSpPr>
            <p:spPr bwMode="auto">
              <a:xfrm>
                <a:off x="2400" y="0"/>
                <a:ext cx="608"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面额</a:t>
                </a:r>
                <a:endParaRPr lang="zh-CN" altLang="en-US" sz="2000" b="1" dirty="0">
                  <a:latin typeface="Times New Roman" panose="02020603050405020304" pitchFamily="18" charset="0"/>
                </a:endParaRPr>
              </a:p>
            </p:txBody>
          </p:sp>
          <p:sp>
            <p:nvSpPr>
              <p:cNvPr id="22540" name="Oval 11"/>
              <p:cNvSpPr>
                <a:spLocks noChangeArrowheads="1"/>
              </p:cNvSpPr>
              <p:nvPr/>
            </p:nvSpPr>
            <p:spPr bwMode="auto">
              <a:xfrm>
                <a:off x="3072" y="144"/>
                <a:ext cx="970"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进价</a:t>
                </a:r>
                <a:endParaRPr lang="zh-CN" altLang="en-US" sz="2000" b="1" dirty="0">
                  <a:latin typeface="Times New Roman" panose="02020603050405020304" pitchFamily="18" charset="0"/>
                </a:endParaRPr>
              </a:p>
            </p:txBody>
          </p:sp>
          <p:sp>
            <p:nvSpPr>
              <p:cNvPr id="22541" name="Oval 12"/>
              <p:cNvSpPr>
                <a:spLocks noChangeArrowheads="1"/>
              </p:cNvSpPr>
              <p:nvPr/>
            </p:nvSpPr>
            <p:spPr bwMode="auto">
              <a:xfrm>
                <a:off x="3792" y="528"/>
                <a:ext cx="1018" cy="243"/>
              </a:xfrm>
              <a:prstGeom prst="ellipse">
                <a:avLst/>
              </a:prstGeom>
              <a:noFill/>
              <a:ln w="38100">
                <a:solidFill>
                  <a:srgbClr val="FFFF00"/>
                </a:solidFill>
                <a:round/>
              </a:ln>
            </p:spPr>
            <p:txBody>
              <a:bodyPr lIns="0" tIns="0" rIns="0" bIns="0" anchor="ctr"/>
              <a:lstStyle/>
              <a:p>
                <a:pPr algn="ctr" eaLnBrk="0" hangingPunct="0"/>
                <a:r>
                  <a:rPr lang="zh-CN" altLang="en-US" sz="2000" b="1">
                    <a:latin typeface="Times New Roman" panose="02020603050405020304" pitchFamily="18" charset="0"/>
                  </a:rPr>
                  <a:t>销售价格</a:t>
                </a:r>
                <a:endParaRPr lang="zh-CN" altLang="en-US" sz="2000" b="1">
                  <a:latin typeface="Times New Roman" panose="02020603050405020304" pitchFamily="18" charset="0"/>
                </a:endParaRPr>
              </a:p>
            </p:txBody>
          </p:sp>
          <p:sp>
            <p:nvSpPr>
              <p:cNvPr id="22542" name="Oval 13"/>
              <p:cNvSpPr>
                <a:spLocks noChangeArrowheads="1"/>
              </p:cNvSpPr>
              <p:nvPr/>
            </p:nvSpPr>
            <p:spPr bwMode="auto">
              <a:xfrm>
                <a:off x="3744" y="480"/>
                <a:ext cx="1104" cy="336"/>
              </a:xfrm>
              <a:prstGeom prst="ellipse">
                <a:avLst/>
              </a:prstGeom>
              <a:noFill/>
              <a:ln w="38100">
                <a:solidFill>
                  <a:srgbClr val="FFFF00"/>
                </a:solidFill>
                <a:round/>
              </a:ln>
            </p:spPr>
            <p:txBody>
              <a:bodyPr lIns="0" tIns="0" rIns="0" bIns="0" anchor="ctr"/>
              <a:lstStyle/>
              <a:p>
                <a:pPr algn="ctr" eaLnBrk="0" hangingPunct="0"/>
                <a:endParaRPr lang="zh-CN" altLang="en-US" sz="2000" b="1">
                  <a:solidFill>
                    <a:schemeClr val="bg1"/>
                  </a:solidFill>
                  <a:latin typeface="Times New Roman" panose="02020603050405020304" pitchFamily="18" charset="0"/>
                </a:endParaRPr>
              </a:p>
            </p:txBody>
          </p:sp>
          <p:sp>
            <p:nvSpPr>
              <p:cNvPr id="22543" name="Line 14"/>
              <p:cNvSpPr>
                <a:spLocks noChangeShapeType="1"/>
              </p:cNvSpPr>
              <p:nvPr/>
            </p:nvSpPr>
            <p:spPr bwMode="auto">
              <a:xfrm>
                <a:off x="528" y="864"/>
                <a:ext cx="1536" cy="384"/>
              </a:xfrm>
              <a:prstGeom prst="line">
                <a:avLst/>
              </a:prstGeom>
              <a:noFill/>
              <a:ln w="38100">
                <a:solidFill>
                  <a:srgbClr val="FFFF00"/>
                </a:solidFill>
                <a:round/>
              </a:ln>
            </p:spPr>
            <p:txBody>
              <a:bodyPr wrap="none"/>
              <a:lstStyle/>
              <a:p>
                <a:endParaRPr lang="zh-CN" altLang="en-US"/>
              </a:p>
            </p:txBody>
          </p:sp>
          <p:sp>
            <p:nvSpPr>
              <p:cNvPr id="22544" name="Line 15"/>
              <p:cNvSpPr>
                <a:spLocks noChangeShapeType="1"/>
              </p:cNvSpPr>
              <p:nvPr/>
            </p:nvSpPr>
            <p:spPr bwMode="auto">
              <a:xfrm>
                <a:off x="1104" y="528"/>
                <a:ext cx="1056" cy="720"/>
              </a:xfrm>
              <a:prstGeom prst="line">
                <a:avLst/>
              </a:prstGeom>
              <a:noFill/>
              <a:ln w="38100">
                <a:solidFill>
                  <a:srgbClr val="FFFF00"/>
                </a:solidFill>
                <a:round/>
              </a:ln>
            </p:spPr>
            <p:txBody>
              <a:bodyPr wrap="none"/>
              <a:lstStyle/>
              <a:p>
                <a:endParaRPr lang="zh-CN" altLang="en-US"/>
              </a:p>
            </p:txBody>
          </p:sp>
          <p:sp>
            <p:nvSpPr>
              <p:cNvPr id="22545" name="Line 16"/>
              <p:cNvSpPr>
                <a:spLocks noChangeShapeType="1"/>
              </p:cNvSpPr>
              <p:nvPr/>
            </p:nvSpPr>
            <p:spPr bwMode="auto">
              <a:xfrm>
                <a:off x="1824" y="336"/>
                <a:ext cx="432" cy="912"/>
              </a:xfrm>
              <a:prstGeom prst="line">
                <a:avLst/>
              </a:prstGeom>
              <a:noFill/>
              <a:ln w="38100">
                <a:solidFill>
                  <a:srgbClr val="FFFF00"/>
                </a:solidFill>
                <a:round/>
              </a:ln>
            </p:spPr>
            <p:txBody>
              <a:bodyPr wrap="none"/>
              <a:lstStyle/>
              <a:p>
                <a:endParaRPr lang="zh-CN" altLang="en-US"/>
              </a:p>
            </p:txBody>
          </p:sp>
          <p:sp>
            <p:nvSpPr>
              <p:cNvPr id="22546" name="Line 17"/>
              <p:cNvSpPr>
                <a:spLocks noChangeShapeType="1"/>
              </p:cNvSpPr>
              <p:nvPr/>
            </p:nvSpPr>
            <p:spPr bwMode="auto">
              <a:xfrm flipH="1">
                <a:off x="2400" y="240"/>
                <a:ext cx="288" cy="1008"/>
              </a:xfrm>
              <a:prstGeom prst="line">
                <a:avLst/>
              </a:prstGeom>
              <a:noFill/>
              <a:ln w="38100">
                <a:solidFill>
                  <a:srgbClr val="FFFF00"/>
                </a:solidFill>
                <a:round/>
              </a:ln>
            </p:spPr>
            <p:txBody>
              <a:bodyPr wrap="none"/>
              <a:lstStyle/>
              <a:p>
                <a:endParaRPr lang="zh-CN" altLang="en-US"/>
              </a:p>
            </p:txBody>
          </p:sp>
          <p:sp>
            <p:nvSpPr>
              <p:cNvPr id="22547" name="Line 18"/>
              <p:cNvSpPr>
                <a:spLocks noChangeShapeType="1"/>
              </p:cNvSpPr>
              <p:nvPr/>
            </p:nvSpPr>
            <p:spPr bwMode="auto">
              <a:xfrm flipH="1">
                <a:off x="2544" y="384"/>
                <a:ext cx="1008" cy="864"/>
              </a:xfrm>
              <a:prstGeom prst="line">
                <a:avLst/>
              </a:prstGeom>
              <a:noFill/>
              <a:ln w="38100">
                <a:solidFill>
                  <a:srgbClr val="FFFF00"/>
                </a:solidFill>
                <a:round/>
              </a:ln>
            </p:spPr>
            <p:txBody>
              <a:bodyPr wrap="none"/>
              <a:lstStyle/>
              <a:p>
                <a:endParaRPr lang="zh-CN" altLang="en-US"/>
              </a:p>
            </p:txBody>
          </p:sp>
          <p:sp>
            <p:nvSpPr>
              <p:cNvPr id="22548" name="Line 19"/>
              <p:cNvSpPr>
                <a:spLocks noChangeShapeType="1"/>
              </p:cNvSpPr>
              <p:nvPr/>
            </p:nvSpPr>
            <p:spPr bwMode="auto">
              <a:xfrm flipH="1">
                <a:off x="2688" y="816"/>
                <a:ext cx="1488" cy="432"/>
              </a:xfrm>
              <a:prstGeom prst="line">
                <a:avLst/>
              </a:prstGeom>
              <a:noFill/>
              <a:ln w="38100">
                <a:solidFill>
                  <a:srgbClr val="FFFF00"/>
                </a:solidFill>
                <a:round/>
              </a:ln>
            </p:spPr>
            <p:txBody>
              <a:bodyPr wrap="none"/>
              <a:lstStyle/>
              <a:p>
                <a:endParaRPr lang="zh-CN" altLang="en-US"/>
              </a:p>
            </p:txBody>
          </p:sp>
        </p:grpSp>
        <p:sp>
          <p:nvSpPr>
            <p:cNvPr id="22534" name="Rectangle 20"/>
            <p:cNvSpPr>
              <a:spLocks noChangeArrowheads="1"/>
            </p:cNvSpPr>
            <p:nvPr/>
          </p:nvSpPr>
          <p:spPr bwMode="auto">
            <a:xfrm>
              <a:off x="672" y="1872"/>
              <a:ext cx="3408" cy="384"/>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多值属性的表示</a:t>
              </a:r>
              <a:endParaRPr lang="zh-CN" altLang="en-US" sz="3200" b="1">
                <a:latin typeface="宋体" panose="02010600030101010101" pitchFamily="2" charset="-122"/>
              </a:endParaRPr>
            </a:p>
          </p:txBody>
        </p:sp>
      </p:grpSp>
    </p:spTree>
  </p:cSld>
  <p:clrMapOvr>
    <a:masterClrMapping/>
  </p:clrMapOvr>
  <p:transition spd="med">
    <p:wheel spokes="8"/>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1584325" y="188913"/>
            <a:ext cx="6697663"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(3)</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3555" name="Rectangle 3"/>
          <p:cNvSpPr>
            <a:spLocks noGrp="1" noChangeArrowheads="1"/>
          </p:cNvSpPr>
          <p:nvPr>
            <p:ph type="body" idx="4294967295"/>
          </p:nvPr>
        </p:nvSpPr>
        <p:spPr>
          <a:xfrm>
            <a:off x="457200" y="1371600"/>
            <a:ext cx="8077200" cy="1600200"/>
          </a:xfrm>
        </p:spPr>
        <p:txBody>
          <a:bodyPr/>
          <a:lstStyle/>
          <a:p>
            <a:pPr marL="0" indent="0" algn="just">
              <a:lnSpc>
                <a:spcPct val="90000"/>
              </a:lnSpc>
              <a:buFont typeface="Wingdings" panose="05000000000000000000" pitchFamily="2" charset="2"/>
              <a:buNone/>
            </a:pPr>
            <a:r>
              <a:rPr lang="zh-CN" altLang="en-US" sz="2400" b="1" dirty="0" smtClean="0">
                <a:solidFill>
                  <a:schemeClr val="tx1"/>
                </a:solidFill>
                <a:latin typeface="Times New Roman" panose="02020603050405020304" pitchFamily="18" charset="0"/>
                <a:ea typeface="宋体" panose="02010600030101010101" pitchFamily="2" charset="-122"/>
              </a:rPr>
              <a:t>对多值属性进行变换</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Times New Roman" panose="02020603050405020304" pitchFamily="18" charset="0"/>
                <a:ea typeface="宋体" panose="02010600030101010101" pitchFamily="2" charset="-122"/>
              </a:rPr>
              <a:t>通常有下列两种变换方法</a:t>
            </a:r>
            <a:r>
              <a:rPr lang="en-US" altLang="zh-CN" sz="2400" b="1" dirty="0" smtClean="0">
                <a:solidFill>
                  <a:schemeClr val="tx1"/>
                </a:solidFill>
                <a:latin typeface="Times New Roman" panose="02020603050405020304" pitchFamily="18" charset="0"/>
                <a:ea typeface="宋体" panose="02010600030101010101" pitchFamily="2" charset="-122"/>
              </a:rPr>
              <a:t>:</a:t>
            </a:r>
            <a:endParaRPr lang="en-US" altLang="zh-CN"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90000"/>
              </a:lnSpc>
              <a:buFont typeface="Wingdings" panose="05000000000000000000" pitchFamily="2" charset="2"/>
              <a:buNone/>
            </a:pPr>
            <a:r>
              <a:rPr lang="zh-CN" altLang="en-US" sz="2400" b="1" dirty="0" smtClean="0">
                <a:solidFill>
                  <a:schemeClr val="tx1"/>
                </a:solidFill>
                <a:latin typeface="Times New Roman" panose="02020603050405020304" pitchFamily="18" charset="0"/>
                <a:ea typeface="宋体" panose="02010600030101010101" pitchFamily="2" charset="-122"/>
              </a:rPr>
              <a:t>方法一：把多值属性转换成多个单值属性。</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76200" y="2895600"/>
            <a:ext cx="8397875" cy="3276600"/>
            <a:chOff x="-144" y="0"/>
            <a:chExt cx="5290" cy="2064"/>
          </a:xfrm>
        </p:grpSpPr>
        <p:grpSp>
          <p:nvGrpSpPr>
            <p:cNvPr id="3" name="Group 5"/>
            <p:cNvGrpSpPr/>
            <p:nvPr/>
          </p:nvGrpSpPr>
          <p:grpSpPr bwMode="auto">
            <a:xfrm>
              <a:off x="-144" y="0"/>
              <a:ext cx="5290" cy="1488"/>
              <a:chOff x="-144" y="0"/>
              <a:chExt cx="5290" cy="1488"/>
            </a:xfrm>
          </p:grpSpPr>
          <p:sp>
            <p:nvSpPr>
              <p:cNvPr id="23559" name="Oval 6"/>
              <p:cNvSpPr>
                <a:spLocks noChangeArrowheads="1"/>
              </p:cNvSpPr>
              <p:nvPr/>
            </p:nvSpPr>
            <p:spPr bwMode="auto">
              <a:xfrm>
                <a:off x="-144" y="528"/>
                <a:ext cx="1152" cy="341"/>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latin typeface="Times New Roman" panose="02020603050405020304" pitchFamily="18" charset="0"/>
                  </a:rPr>
                  <a:t>充值卡编码</a:t>
                </a:r>
                <a:endParaRPr lang="zh-CN" altLang="en-US" sz="2000" b="1" u="sng" dirty="0">
                  <a:latin typeface="Times New Roman" panose="02020603050405020304" pitchFamily="18" charset="0"/>
                </a:endParaRPr>
              </a:p>
            </p:txBody>
          </p:sp>
          <p:sp>
            <p:nvSpPr>
              <p:cNvPr id="23560" name="Text Box 7"/>
              <p:cNvSpPr txBox="1">
                <a:spLocks noChangeArrowheads="1"/>
              </p:cNvSpPr>
              <p:nvPr/>
            </p:nvSpPr>
            <p:spPr bwMode="auto">
              <a:xfrm>
                <a:off x="1891" y="1245"/>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充值卡</a:t>
                </a:r>
                <a:endParaRPr lang="zh-CN" altLang="en-US" sz="2000" b="1" dirty="0">
                  <a:latin typeface="Times New Roman" panose="02020603050405020304" pitchFamily="18" charset="0"/>
                </a:endParaRPr>
              </a:p>
            </p:txBody>
          </p:sp>
          <p:sp>
            <p:nvSpPr>
              <p:cNvPr id="23561" name="Oval 8"/>
              <p:cNvSpPr>
                <a:spLocks noChangeArrowheads="1"/>
              </p:cNvSpPr>
              <p:nvPr/>
            </p:nvSpPr>
            <p:spPr bwMode="auto">
              <a:xfrm>
                <a:off x="329" y="240"/>
                <a:ext cx="1207" cy="288"/>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充值卡密码</a:t>
                </a:r>
                <a:endParaRPr lang="zh-CN" altLang="en-US" sz="2000" b="1" dirty="0">
                  <a:latin typeface="Times New Roman" panose="02020603050405020304" pitchFamily="18" charset="0"/>
                </a:endParaRPr>
              </a:p>
            </p:txBody>
          </p:sp>
          <p:sp>
            <p:nvSpPr>
              <p:cNvPr id="23562" name="Oval 9"/>
              <p:cNvSpPr>
                <a:spLocks noChangeArrowheads="1"/>
              </p:cNvSpPr>
              <p:nvPr/>
            </p:nvSpPr>
            <p:spPr bwMode="auto">
              <a:xfrm>
                <a:off x="1416" y="100"/>
                <a:ext cx="954" cy="238"/>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通信公司</a:t>
                </a:r>
                <a:endParaRPr lang="zh-CN" altLang="en-US" sz="2000" b="1" dirty="0">
                  <a:latin typeface="Times New Roman" panose="02020603050405020304" pitchFamily="18" charset="0"/>
                </a:endParaRPr>
              </a:p>
            </p:txBody>
          </p:sp>
          <p:sp>
            <p:nvSpPr>
              <p:cNvPr id="23563" name="Oval 10"/>
              <p:cNvSpPr>
                <a:spLocks noChangeArrowheads="1"/>
              </p:cNvSpPr>
              <p:nvPr/>
            </p:nvSpPr>
            <p:spPr bwMode="auto">
              <a:xfrm>
                <a:off x="2400" y="0"/>
                <a:ext cx="608"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面额</a:t>
                </a:r>
                <a:endParaRPr lang="zh-CN" altLang="en-US" sz="2000" b="1" dirty="0">
                  <a:latin typeface="Times New Roman" panose="02020603050405020304" pitchFamily="18" charset="0"/>
                </a:endParaRPr>
              </a:p>
            </p:txBody>
          </p:sp>
          <p:sp>
            <p:nvSpPr>
              <p:cNvPr id="23564" name="Oval 11"/>
              <p:cNvSpPr>
                <a:spLocks noChangeArrowheads="1"/>
              </p:cNvSpPr>
              <p:nvPr/>
            </p:nvSpPr>
            <p:spPr bwMode="auto">
              <a:xfrm>
                <a:off x="3072" y="144"/>
                <a:ext cx="970"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进价</a:t>
                </a:r>
                <a:endParaRPr lang="zh-CN" altLang="en-US" sz="2000" b="1" dirty="0">
                  <a:latin typeface="Times New Roman" panose="02020603050405020304" pitchFamily="18" charset="0"/>
                </a:endParaRPr>
              </a:p>
            </p:txBody>
          </p:sp>
          <p:sp>
            <p:nvSpPr>
              <p:cNvPr id="23565" name="Oval 12"/>
              <p:cNvSpPr>
                <a:spLocks noChangeArrowheads="1"/>
              </p:cNvSpPr>
              <p:nvPr/>
            </p:nvSpPr>
            <p:spPr bwMode="auto">
              <a:xfrm>
                <a:off x="4118" y="144"/>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latin typeface="Times New Roman" panose="02020603050405020304" pitchFamily="18" charset="0"/>
                  </a:rPr>
                  <a:t>经销价格</a:t>
                </a:r>
                <a:endParaRPr lang="zh-CN" altLang="en-US" sz="2000" b="1">
                  <a:latin typeface="Times New Roman" panose="02020603050405020304" pitchFamily="18" charset="0"/>
                </a:endParaRPr>
              </a:p>
            </p:txBody>
          </p:sp>
          <p:sp>
            <p:nvSpPr>
              <p:cNvPr id="23566" name="Line 13"/>
              <p:cNvSpPr>
                <a:spLocks noChangeShapeType="1"/>
              </p:cNvSpPr>
              <p:nvPr/>
            </p:nvSpPr>
            <p:spPr bwMode="auto">
              <a:xfrm>
                <a:off x="528" y="864"/>
                <a:ext cx="1536" cy="384"/>
              </a:xfrm>
              <a:prstGeom prst="line">
                <a:avLst/>
              </a:prstGeom>
              <a:noFill/>
              <a:ln w="38100">
                <a:solidFill>
                  <a:srgbClr val="FFFF00"/>
                </a:solidFill>
                <a:round/>
              </a:ln>
            </p:spPr>
            <p:txBody>
              <a:bodyPr wrap="none"/>
              <a:lstStyle/>
              <a:p>
                <a:endParaRPr lang="zh-CN" altLang="en-US"/>
              </a:p>
            </p:txBody>
          </p:sp>
          <p:sp>
            <p:nvSpPr>
              <p:cNvPr id="23567" name="Line 14"/>
              <p:cNvSpPr>
                <a:spLocks noChangeShapeType="1"/>
              </p:cNvSpPr>
              <p:nvPr/>
            </p:nvSpPr>
            <p:spPr bwMode="auto">
              <a:xfrm>
                <a:off x="1104" y="528"/>
                <a:ext cx="1056" cy="720"/>
              </a:xfrm>
              <a:prstGeom prst="line">
                <a:avLst/>
              </a:prstGeom>
              <a:noFill/>
              <a:ln w="38100">
                <a:solidFill>
                  <a:srgbClr val="FFFF00"/>
                </a:solidFill>
                <a:round/>
              </a:ln>
            </p:spPr>
            <p:txBody>
              <a:bodyPr wrap="none"/>
              <a:lstStyle/>
              <a:p>
                <a:endParaRPr lang="zh-CN" altLang="en-US"/>
              </a:p>
            </p:txBody>
          </p:sp>
          <p:sp>
            <p:nvSpPr>
              <p:cNvPr id="23568" name="Line 15"/>
              <p:cNvSpPr>
                <a:spLocks noChangeShapeType="1"/>
              </p:cNvSpPr>
              <p:nvPr/>
            </p:nvSpPr>
            <p:spPr bwMode="auto">
              <a:xfrm>
                <a:off x="1824" y="336"/>
                <a:ext cx="432" cy="912"/>
              </a:xfrm>
              <a:prstGeom prst="line">
                <a:avLst/>
              </a:prstGeom>
              <a:noFill/>
              <a:ln w="38100">
                <a:solidFill>
                  <a:srgbClr val="FFFF00"/>
                </a:solidFill>
                <a:round/>
              </a:ln>
            </p:spPr>
            <p:txBody>
              <a:bodyPr wrap="none"/>
              <a:lstStyle/>
              <a:p>
                <a:endParaRPr lang="zh-CN" altLang="en-US"/>
              </a:p>
            </p:txBody>
          </p:sp>
          <p:sp>
            <p:nvSpPr>
              <p:cNvPr id="23569" name="Line 16"/>
              <p:cNvSpPr>
                <a:spLocks noChangeShapeType="1"/>
              </p:cNvSpPr>
              <p:nvPr/>
            </p:nvSpPr>
            <p:spPr bwMode="auto">
              <a:xfrm flipH="1">
                <a:off x="2400" y="240"/>
                <a:ext cx="288" cy="1008"/>
              </a:xfrm>
              <a:prstGeom prst="line">
                <a:avLst/>
              </a:prstGeom>
              <a:noFill/>
              <a:ln w="38100">
                <a:solidFill>
                  <a:srgbClr val="FFFF00"/>
                </a:solidFill>
                <a:round/>
              </a:ln>
            </p:spPr>
            <p:txBody>
              <a:bodyPr wrap="none"/>
              <a:lstStyle/>
              <a:p>
                <a:endParaRPr lang="zh-CN" altLang="en-US"/>
              </a:p>
            </p:txBody>
          </p:sp>
          <p:sp>
            <p:nvSpPr>
              <p:cNvPr id="23570" name="Line 17"/>
              <p:cNvSpPr>
                <a:spLocks noChangeShapeType="1"/>
              </p:cNvSpPr>
              <p:nvPr/>
            </p:nvSpPr>
            <p:spPr bwMode="auto">
              <a:xfrm flipH="1">
                <a:off x="2544" y="384"/>
                <a:ext cx="1008" cy="864"/>
              </a:xfrm>
              <a:prstGeom prst="line">
                <a:avLst/>
              </a:prstGeom>
              <a:noFill/>
              <a:ln w="38100">
                <a:solidFill>
                  <a:srgbClr val="FFFF00"/>
                </a:solidFill>
                <a:round/>
              </a:ln>
            </p:spPr>
            <p:txBody>
              <a:bodyPr wrap="none"/>
              <a:lstStyle/>
              <a:p>
                <a:endParaRPr lang="zh-CN" altLang="en-US"/>
              </a:p>
            </p:txBody>
          </p:sp>
          <p:sp>
            <p:nvSpPr>
              <p:cNvPr id="23571" name="Line 18"/>
              <p:cNvSpPr>
                <a:spLocks noChangeShapeType="1"/>
              </p:cNvSpPr>
              <p:nvPr/>
            </p:nvSpPr>
            <p:spPr bwMode="auto">
              <a:xfrm flipH="1">
                <a:off x="2688" y="336"/>
                <a:ext cx="1536" cy="912"/>
              </a:xfrm>
              <a:prstGeom prst="line">
                <a:avLst/>
              </a:prstGeom>
              <a:noFill/>
              <a:ln w="38100">
                <a:solidFill>
                  <a:srgbClr val="FFFF00"/>
                </a:solidFill>
                <a:round/>
              </a:ln>
            </p:spPr>
            <p:txBody>
              <a:bodyPr wrap="none"/>
              <a:lstStyle/>
              <a:p>
                <a:endParaRPr lang="zh-CN" altLang="en-US"/>
              </a:p>
            </p:txBody>
          </p:sp>
          <p:sp>
            <p:nvSpPr>
              <p:cNvPr id="23572" name="Oval 19"/>
              <p:cNvSpPr>
                <a:spLocks noChangeArrowheads="1"/>
              </p:cNvSpPr>
              <p:nvPr/>
            </p:nvSpPr>
            <p:spPr bwMode="auto">
              <a:xfrm>
                <a:off x="4128" y="480"/>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latin typeface="Times New Roman" panose="02020603050405020304" pitchFamily="18" charset="0"/>
                  </a:rPr>
                  <a:t>代销价格</a:t>
                </a:r>
                <a:endParaRPr lang="zh-CN" altLang="en-US" sz="2000" b="1">
                  <a:latin typeface="Times New Roman" panose="02020603050405020304" pitchFamily="18" charset="0"/>
                </a:endParaRPr>
              </a:p>
            </p:txBody>
          </p:sp>
          <p:sp>
            <p:nvSpPr>
              <p:cNvPr id="23573" name="Oval 20"/>
              <p:cNvSpPr>
                <a:spLocks noChangeArrowheads="1"/>
              </p:cNvSpPr>
              <p:nvPr/>
            </p:nvSpPr>
            <p:spPr bwMode="auto">
              <a:xfrm>
                <a:off x="4128" y="816"/>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latin typeface="Times New Roman" panose="02020603050405020304" pitchFamily="18" charset="0"/>
                  </a:rPr>
                  <a:t>批发价格</a:t>
                </a:r>
                <a:endParaRPr lang="zh-CN" altLang="en-US" sz="2000" b="1">
                  <a:latin typeface="Times New Roman" panose="02020603050405020304" pitchFamily="18" charset="0"/>
                </a:endParaRPr>
              </a:p>
            </p:txBody>
          </p:sp>
          <p:sp>
            <p:nvSpPr>
              <p:cNvPr id="23574" name="Oval 21"/>
              <p:cNvSpPr>
                <a:spLocks noChangeArrowheads="1"/>
              </p:cNvSpPr>
              <p:nvPr/>
            </p:nvSpPr>
            <p:spPr bwMode="auto">
              <a:xfrm>
                <a:off x="4128" y="1152"/>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latin typeface="Times New Roman" panose="02020603050405020304" pitchFamily="18" charset="0"/>
                  </a:rPr>
                  <a:t>零售价格</a:t>
                </a:r>
                <a:endParaRPr lang="zh-CN" altLang="en-US" sz="2000" b="1">
                  <a:latin typeface="Times New Roman" panose="02020603050405020304" pitchFamily="18" charset="0"/>
                </a:endParaRPr>
              </a:p>
            </p:txBody>
          </p:sp>
          <p:sp>
            <p:nvSpPr>
              <p:cNvPr id="23575" name="Freeform 22"/>
              <p:cNvSpPr/>
              <p:nvPr/>
            </p:nvSpPr>
            <p:spPr bwMode="auto">
              <a:xfrm>
                <a:off x="2826" y="624"/>
                <a:ext cx="1302" cy="633"/>
              </a:xfrm>
              <a:custGeom>
                <a:avLst/>
                <a:gdLst>
                  <a:gd name="T0" fmla="*/ 0 w 1302"/>
                  <a:gd name="T1" fmla="*/ 633 h 633"/>
                  <a:gd name="T2" fmla="*/ 1302 w 1302"/>
                  <a:gd name="T3" fmla="*/ 0 h 633"/>
                  <a:gd name="T4" fmla="*/ 0 60000 65536"/>
                  <a:gd name="T5" fmla="*/ 0 60000 65536"/>
                  <a:gd name="T6" fmla="*/ 0 w 1302"/>
                  <a:gd name="T7" fmla="*/ 0 h 633"/>
                  <a:gd name="T8" fmla="*/ 1302 w 1302"/>
                  <a:gd name="T9" fmla="*/ 633 h 633"/>
                </a:gdLst>
                <a:ahLst/>
                <a:cxnLst>
                  <a:cxn ang="T4">
                    <a:pos x="T0" y="T1"/>
                  </a:cxn>
                  <a:cxn ang="T5">
                    <a:pos x="T2" y="T3"/>
                  </a:cxn>
                </a:cxnLst>
                <a:rect l="T6" t="T7" r="T8" b="T9"/>
                <a:pathLst>
                  <a:path w="1302" h="633">
                    <a:moveTo>
                      <a:pt x="0" y="633"/>
                    </a:moveTo>
                    <a:lnTo>
                      <a:pt x="1302" y="0"/>
                    </a:lnTo>
                  </a:path>
                </a:pathLst>
              </a:custGeom>
              <a:noFill/>
              <a:ln w="38100">
                <a:solidFill>
                  <a:srgbClr val="FFFF00"/>
                </a:solidFill>
                <a:miter lim="800000"/>
              </a:ln>
            </p:spPr>
            <p:txBody>
              <a:bodyPr wrap="none"/>
              <a:lstStyle/>
              <a:p>
                <a:endParaRPr lang="zh-CN" altLang="en-US"/>
              </a:p>
            </p:txBody>
          </p:sp>
          <p:sp>
            <p:nvSpPr>
              <p:cNvPr id="23576" name="Freeform 23"/>
              <p:cNvSpPr/>
              <p:nvPr/>
            </p:nvSpPr>
            <p:spPr bwMode="auto">
              <a:xfrm>
                <a:off x="2842" y="960"/>
                <a:ext cx="1286" cy="379"/>
              </a:xfrm>
              <a:custGeom>
                <a:avLst/>
                <a:gdLst>
                  <a:gd name="T0" fmla="*/ 0 w 1286"/>
                  <a:gd name="T1" fmla="*/ 379 h 379"/>
                  <a:gd name="T2" fmla="*/ 1286 w 1286"/>
                  <a:gd name="T3" fmla="*/ 0 h 379"/>
                  <a:gd name="T4" fmla="*/ 0 60000 65536"/>
                  <a:gd name="T5" fmla="*/ 0 60000 65536"/>
                  <a:gd name="T6" fmla="*/ 0 w 1286"/>
                  <a:gd name="T7" fmla="*/ 0 h 379"/>
                  <a:gd name="T8" fmla="*/ 1286 w 1286"/>
                  <a:gd name="T9" fmla="*/ 379 h 379"/>
                </a:gdLst>
                <a:ahLst/>
                <a:cxnLst>
                  <a:cxn ang="T4">
                    <a:pos x="T0" y="T1"/>
                  </a:cxn>
                  <a:cxn ang="T5">
                    <a:pos x="T2" y="T3"/>
                  </a:cxn>
                </a:cxnLst>
                <a:rect l="T6" t="T7" r="T8" b="T9"/>
                <a:pathLst>
                  <a:path w="1286" h="379">
                    <a:moveTo>
                      <a:pt x="0" y="379"/>
                    </a:moveTo>
                    <a:lnTo>
                      <a:pt x="1286" y="0"/>
                    </a:lnTo>
                  </a:path>
                </a:pathLst>
              </a:custGeom>
              <a:noFill/>
              <a:ln w="38100">
                <a:solidFill>
                  <a:srgbClr val="FFFF00"/>
                </a:solidFill>
                <a:miter lim="800000"/>
              </a:ln>
            </p:spPr>
            <p:txBody>
              <a:bodyPr wrap="none"/>
              <a:lstStyle/>
              <a:p>
                <a:endParaRPr lang="zh-CN" altLang="en-US"/>
              </a:p>
            </p:txBody>
          </p:sp>
          <p:sp>
            <p:nvSpPr>
              <p:cNvPr id="23577" name="Freeform 24"/>
              <p:cNvSpPr/>
              <p:nvPr/>
            </p:nvSpPr>
            <p:spPr bwMode="auto">
              <a:xfrm>
                <a:off x="2842" y="1296"/>
                <a:ext cx="1286" cy="132"/>
              </a:xfrm>
              <a:custGeom>
                <a:avLst/>
                <a:gdLst>
                  <a:gd name="T0" fmla="*/ 0 w 1286"/>
                  <a:gd name="T1" fmla="*/ 132 h 132"/>
                  <a:gd name="T2" fmla="*/ 1286 w 1286"/>
                  <a:gd name="T3" fmla="*/ 0 h 132"/>
                  <a:gd name="T4" fmla="*/ 0 60000 65536"/>
                  <a:gd name="T5" fmla="*/ 0 60000 65536"/>
                  <a:gd name="T6" fmla="*/ 0 w 1286"/>
                  <a:gd name="T7" fmla="*/ 0 h 132"/>
                  <a:gd name="T8" fmla="*/ 1286 w 1286"/>
                  <a:gd name="T9" fmla="*/ 132 h 132"/>
                </a:gdLst>
                <a:ahLst/>
                <a:cxnLst>
                  <a:cxn ang="T4">
                    <a:pos x="T0" y="T1"/>
                  </a:cxn>
                  <a:cxn ang="T5">
                    <a:pos x="T2" y="T3"/>
                  </a:cxn>
                </a:cxnLst>
                <a:rect l="T6" t="T7" r="T8" b="T9"/>
                <a:pathLst>
                  <a:path w="1286" h="132">
                    <a:moveTo>
                      <a:pt x="0" y="132"/>
                    </a:moveTo>
                    <a:lnTo>
                      <a:pt x="1286" y="0"/>
                    </a:lnTo>
                  </a:path>
                </a:pathLst>
              </a:custGeom>
              <a:noFill/>
              <a:ln w="38100">
                <a:solidFill>
                  <a:srgbClr val="FFFF00"/>
                </a:solidFill>
                <a:miter lim="800000"/>
              </a:ln>
            </p:spPr>
            <p:txBody>
              <a:bodyPr wrap="none"/>
              <a:lstStyle/>
              <a:p>
                <a:endParaRPr lang="zh-CN" altLang="en-US"/>
              </a:p>
            </p:txBody>
          </p:sp>
        </p:grpSp>
        <p:sp>
          <p:nvSpPr>
            <p:cNvPr id="23558" name="Rectangle 25"/>
            <p:cNvSpPr>
              <a:spLocks noChangeArrowheads="1"/>
            </p:cNvSpPr>
            <p:nvPr/>
          </p:nvSpPr>
          <p:spPr bwMode="auto">
            <a:xfrm>
              <a:off x="720" y="1680"/>
              <a:ext cx="3840" cy="384"/>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多值属性的变换（</a:t>
              </a:r>
              <a:r>
                <a:rPr lang="en-US" altLang="zh-CN" sz="3200" b="1">
                  <a:latin typeface="宋体" panose="02010600030101010101" pitchFamily="2" charset="-122"/>
                </a:rPr>
                <a:t>1</a:t>
              </a:r>
              <a:r>
                <a:rPr lang="zh-CN" altLang="en-US" sz="3200" b="1">
                  <a:latin typeface="宋体" panose="02010600030101010101" pitchFamily="2" charset="-122"/>
                </a:rPr>
                <a:t>）</a:t>
              </a:r>
              <a:endParaRPr lang="zh-CN" altLang="en-US" sz="3200" b="1">
                <a:latin typeface="宋体" panose="02010600030101010101" pitchFamily="2" charset="-122"/>
              </a:endParaRPr>
            </a:p>
          </p:txBody>
        </p:sp>
      </p:grpSp>
    </p:spTree>
  </p:cSld>
  <p:clrMapOvr>
    <a:masterClrMapping/>
  </p:clrMapOvr>
  <p:transition spd="med">
    <p:wheel spokes="8"/>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1584325" y="188913"/>
            <a:ext cx="5384800" cy="60325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4579" name="Rectangle 3"/>
          <p:cNvSpPr>
            <a:spLocks noGrp="1" noChangeArrowheads="1"/>
          </p:cNvSpPr>
          <p:nvPr>
            <p:ph type="body" idx="4294967295"/>
          </p:nvPr>
        </p:nvSpPr>
        <p:spPr>
          <a:xfrm>
            <a:off x="533400" y="1143000"/>
            <a:ext cx="7772400" cy="685800"/>
          </a:xfrm>
        </p:spPr>
        <p:txBody>
          <a:bodyPr/>
          <a:lstStyle/>
          <a:p>
            <a:pPr>
              <a:buFont typeface="Wingdings" panose="05000000000000000000" pitchFamily="2" charset="2"/>
              <a:buNone/>
            </a:pPr>
            <a:r>
              <a:rPr lang="zh-CN" altLang="en-US" sz="2400" b="1" smtClean="0">
                <a:solidFill>
                  <a:schemeClr val="tx1"/>
                </a:solidFill>
                <a:latin typeface="Times New Roman" panose="02020603050405020304" pitchFamily="18" charset="0"/>
                <a:ea typeface="宋体" panose="02010600030101010101" pitchFamily="2" charset="-122"/>
              </a:rPr>
              <a:t>方法二：把多值属性转换成一个弱实体。</a:t>
            </a:r>
            <a:endParaRPr lang="zh-CN" altLang="en-US" sz="2400" b="1" smtClean="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60325" y="2209800"/>
            <a:ext cx="8702675" cy="2362200"/>
            <a:chOff x="-106" y="0"/>
            <a:chExt cx="5482" cy="1488"/>
          </a:xfrm>
        </p:grpSpPr>
        <p:sp>
          <p:nvSpPr>
            <p:cNvPr id="24582" name="Oval 5"/>
            <p:cNvSpPr>
              <a:spLocks noChangeArrowheads="1"/>
            </p:cNvSpPr>
            <p:nvPr/>
          </p:nvSpPr>
          <p:spPr bwMode="auto">
            <a:xfrm>
              <a:off x="4416" y="477"/>
              <a:ext cx="960" cy="243"/>
            </a:xfrm>
            <a:prstGeom prst="ellipse">
              <a:avLst/>
            </a:prstGeom>
            <a:noFill/>
            <a:ln w="38100">
              <a:solidFill>
                <a:srgbClr val="FFFF00"/>
              </a:solidFill>
              <a:round/>
            </a:ln>
          </p:spPr>
          <p:txBody>
            <a:bodyPr lIns="0" tIns="0" rIns="0" bIns="0" anchor="ctr"/>
            <a:lstStyle/>
            <a:p>
              <a:pPr algn="ctr" eaLnBrk="0" hangingPunct="0"/>
              <a:r>
                <a:rPr lang="zh-CN" altLang="en-US" sz="2000" b="1">
                  <a:latin typeface="Times New Roman" panose="02020603050405020304" pitchFamily="18" charset="0"/>
                </a:rPr>
                <a:t>售货价格</a:t>
              </a:r>
              <a:endParaRPr lang="zh-CN" altLang="en-US" sz="2000" b="1">
                <a:latin typeface="Times New Roman" panose="02020603050405020304" pitchFamily="18" charset="0"/>
              </a:endParaRPr>
            </a:p>
          </p:txBody>
        </p:sp>
        <p:sp>
          <p:nvSpPr>
            <p:cNvPr id="24583" name="Line 6"/>
            <p:cNvSpPr>
              <a:spLocks noChangeShapeType="1"/>
            </p:cNvSpPr>
            <p:nvPr/>
          </p:nvSpPr>
          <p:spPr bwMode="auto">
            <a:xfrm flipH="1">
              <a:off x="2016" y="1296"/>
              <a:ext cx="480" cy="0"/>
            </a:xfrm>
            <a:prstGeom prst="line">
              <a:avLst/>
            </a:prstGeom>
            <a:noFill/>
            <a:ln w="38100">
              <a:solidFill>
                <a:srgbClr val="FFFF00"/>
              </a:solidFill>
              <a:round/>
            </a:ln>
          </p:spPr>
          <p:txBody>
            <a:bodyPr wrap="none"/>
            <a:lstStyle/>
            <a:p>
              <a:endParaRPr lang="zh-CN" altLang="en-US"/>
            </a:p>
          </p:txBody>
        </p:sp>
        <p:grpSp>
          <p:nvGrpSpPr>
            <p:cNvPr id="3" name="Group 7"/>
            <p:cNvGrpSpPr/>
            <p:nvPr/>
          </p:nvGrpSpPr>
          <p:grpSpPr bwMode="auto">
            <a:xfrm>
              <a:off x="-106" y="0"/>
              <a:ext cx="3140" cy="1440"/>
              <a:chOff x="-106" y="0"/>
              <a:chExt cx="3140" cy="1440"/>
            </a:xfrm>
          </p:grpSpPr>
          <p:sp>
            <p:nvSpPr>
              <p:cNvPr id="24595" name="Oval 8"/>
              <p:cNvSpPr>
                <a:spLocks noChangeArrowheads="1"/>
              </p:cNvSpPr>
              <p:nvPr/>
            </p:nvSpPr>
            <p:spPr bwMode="auto">
              <a:xfrm>
                <a:off x="-106" y="480"/>
                <a:ext cx="1149"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latin typeface="Times New Roman" panose="02020603050405020304" pitchFamily="18" charset="0"/>
                  </a:rPr>
                  <a:t>充值卡</a:t>
                </a:r>
                <a:r>
                  <a:rPr lang="zh-CN" altLang="en-US" sz="2000" b="1" dirty="0" smtClean="0">
                    <a:latin typeface="Times New Roman" panose="02020603050405020304" pitchFamily="18" charset="0"/>
                  </a:rPr>
                  <a:t>编码</a:t>
                </a:r>
                <a:endParaRPr lang="zh-CN" altLang="en-US" sz="2000" b="1" dirty="0">
                  <a:latin typeface="Times New Roman" panose="02020603050405020304" pitchFamily="18" charset="0"/>
                </a:endParaRPr>
              </a:p>
            </p:txBody>
          </p:sp>
          <p:sp>
            <p:nvSpPr>
              <p:cNvPr id="24596" name="Text Box 9"/>
              <p:cNvSpPr txBox="1">
                <a:spLocks noChangeArrowheads="1"/>
              </p:cNvSpPr>
              <p:nvPr/>
            </p:nvSpPr>
            <p:spPr bwMode="auto">
              <a:xfrm>
                <a:off x="1056" y="1197"/>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充值卡</a:t>
                </a:r>
                <a:endParaRPr lang="zh-CN" altLang="en-US" sz="2000" b="1" dirty="0">
                  <a:latin typeface="Times New Roman" panose="02020603050405020304" pitchFamily="18" charset="0"/>
                </a:endParaRPr>
              </a:p>
            </p:txBody>
          </p:sp>
          <p:sp>
            <p:nvSpPr>
              <p:cNvPr id="24597" name="Oval 10"/>
              <p:cNvSpPr>
                <a:spLocks noChangeArrowheads="1"/>
              </p:cNvSpPr>
              <p:nvPr/>
            </p:nvSpPr>
            <p:spPr bwMode="auto">
              <a:xfrm>
                <a:off x="250" y="240"/>
                <a:ext cx="1177" cy="237"/>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充值卡密码</a:t>
                </a:r>
                <a:endParaRPr lang="zh-CN" altLang="en-US" sz="2000" b="1" dirty="0">
                  <a:latin typeface="Times New Roman" panose="02020603050405020304" pitchFamily="18" charset="0"/>
                </a:endParaRPr>
              </a:p>
            </p:txBody>
          </p:sp>
          <p:sp>
            <p:nvSpPr>
              <p:cNvPr id="24598" name="Oval 11"/>
              <p:cNvSpPr>
                <a:spLocks noChangeArrowheads="1"/>
              </p:cNvSpPr>
              <p:nvPr/>
            </p:nvSpPr>
            <p:spPr bwMode="auto">
              <a:xfrm>
                <a:off x="854" y="0"/>
                <a:ext cx="1026" cy="244"/>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通信公司</a:t>
                </a:r>
                <a:endParaRPr lang="zh-CN" altLang="en-US" sz="2000" b="1" dirty="0">
                  <a:latin typeface="Times New Roman" panose="02020603050405020304" pitchFamily="18" charset="0"/>
                </a:endParaRPr>
              </a:p>
            </p:txBody>
          </p:sp>
          <p:sp>
            <p:nvSpPr>
              <p:cNvPr id="24599" name="Oval 12"/>
              <p:cNvSpPr>
                <a:spLocks noChangeArrowheads="1"/>
              </p:cNvSpPr>
              <p:nvPr/>
            </p:nvSpPr>
            <p:spPr bwMode="auto">
              <a:xfrm>
                <a:off x="1840" y="144"/>
                <a:ext cx="608"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面额</a:t>
                </a:r>
                <a:endParaRPr lang="zh-CN" altLang="en-US" sz="2000" b="1" dirty="0">
                  <a:latin typeface="Times New Roman" panose="02020603050405020304" pitchFamily="18" charset="0"/>
                </a:endParaRPr>
              </a:p>
            </p:txBody>
          </p:sp>
          <p:sp>
            <p:nvSpPr>
              <p:cNvPr id="24600" name="Oval 13"/>
              <p:cNvSpPr>
                <a:spLocks noChangeArrowheads="1"/>
              </p:cNvSpPr>
              <p:nvPr/>
            </p:nvSpPr>
            <p:spPr bwMode="auto">
              <a:xfrm>
                <a:off x="2064" y="432"/>
                <a:ext cx="970"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进价</a:t>
                </a:r>
                <a:endParaRPr lang="zh-CN" altLang="en-US" sz="2000" b="1" dirty="0">
                  <a:latin typeface="Times New Roman" panose="02020603050405020304" pitchFamily="18" charset="0"/>
                </a:endParaRPr>
              </a:p>
            </p:txBody>
          </p:sp>
          <p:sp>
            <p:nvSpPr>
              <p:cNvPr id="24601" name="Line 14"/>
              <p:cNvSpPr>
                <a:spLocks noChangeShapeType="1"/>
              </p:cNvSpPr>
              <p:nvPr/>
            </p:nvSpPr>
            <p:spPr bwMode="auto">
              <a:xfrm>
                <a:off x="528" y="816"/>
                <a:ext cx="672" cy="384"/>
              </a:xfrm>
              <a:prstGeom prst="line">
                <a:avLst/>
              </a:prstGeom>
              <a:noFill/>
              <a:ln w="38100">
                <a:solidFill>
                  <a:srgbClr val="FFFF00"/>
                </a:solidFill>
                <a:round/>
              </a:ln>
            </p:spPr>
            <p:txBody>
              <a:bodyPr wrap="none"/>
              <a:lstStyle/>
              <a:p>
                <a:endParaRPr lang="zh-CN" altLang="en-US"/>
              </a:p>
            </p:txBody>
          </p:sp>
          <p:sp>
            <p:nvSpPr>
              <p:cNvPr id="24602" name="Line 15"/>
              <p:cNvSpPr>
                <a:spLocks noChangeShapeType="1"/>
              </p:cNvSpPr>
              <p:nvPr/>
            </p:nvSpPr>
            <p:spPr bwMode="auto">
              <a:xfrm>
                <a:off x="1104" y="480"/>
                <a:ext cx="240" cy="720"/>
              </a:xfrm>
              <a:prstGeom prst="line">
                <a:avLst/>
              </a:prstGeom>
              <a:noFill/>
              <a:ln w="38100">
                <a:solidFill>
                  <a:srgbClr val="FFFF00"/>
                </a:solidFill>
                <a:round/>
              </a:ln>
            </p:spPr>
            <p:txBody>
              <a:bodyPr wrap="none"/>
              <a:lstStyle/>
              <a:p>
                <a:endParaRPr lang="zh-CN" altLang="en-US"/>
              </a:p>
            </p:txBody>
          </p:sp>
          <p:sp>
            <p:nvSpPr>
              <p:cNvPr id="24603" name="Line 16"/>
              <p:cNvSpPr>
                <a:spLocks noChangeShapeType="1"/>
              </p:cNvSpPr>
              <p:nvPr/>
            </p:nvSpPr>
            <p:spPr bwMode="auto">
              <a:xfrm>
                <a:off x="1488" y="240"/>
                <a:ext cx="0" cy="960"/>
              </a:xfrm>
              <a:prstGeom prst="line">
                <a:avLst/>
              </a:prstGeom>
              <a:noFill/>
              <a:ln w="38100">
                <a:solidFill>
                  <a:srgbClr val="FFFF00"/>
                </a:solidFill>
                <a:round/>
              </a:ln>
            </p:spPr>
            <p:txBody>
              <a:bodyPr wrap="none"/>
              <a:lstStyle/>
              <a:p>
                <a:endParaRPr lang="zh-CN" altLang="en-US"/>
              </a:p>
            </p:txBody>
          </p:sp>
          <p:sp>
            <p:nvSpPr>
              <p:cNvPr id="24604" name="Line 17"/>
              <p:cNvSpPr>
                <a:spLocks noChangeShapeType="1"/>
              </p:cNvSpPr>
              <p:nvPr/>
            </p:nvSpPr>
            <p:spPr bwMode="auto">
              <a:xfrm flipH="1">
                <a:off x="1632" y="384"/>
                <a:ext cx="336" cy="816"/>
              </a:xfrm>
              <a:prstGeom prst="line">
                <a:avLst/>
              </a:prstGeom>
              <a:noFill/>
              <a:ln w="38100">
                <a:solidFill>
                  <a:srgbClr val="FFFF00"/>
                </a:solidFill>
                <a:round/>
              </a:ln>
            </p:spPr>
            <p:txBody>
              <a:bodyPr wrap="none"/>
              <a:lstStyle/>
              <a:p>
                <a:endParaRPr lang="zh-CN" altLang="en-US"/>
              </a:p>
            </p:txBody>
          </p:sp>
          <p:sp>
            <p:nvSpPr>
              <p:cNvPr id="24605" name="Line 18"/>
              <p:cNvSpPr>
                <a:spLocks noChangeShapeType="1"/>
              </p:cNvSpPr>
              <p:nvPr/>
            </p:nvSpPr>
            <p:spPr bwMode="auto">
              <a:xfrm flipH="1">
                <a:off x="1824" y="672"/>
                <a:ext cx="624" cy="528"/>
              </a:xfrm>
              <a:prstGeom prst="line">
                <a:avLst/>
              </a:prstGeom>
              <a:noFill/>
              <a:ln w="38100">
                <a:solidFill>
                  <a:srgbClr val="FFFF00"/>
                </a:solidFill>
                <a:round/>
              </a:ln>
            </p:spPr>
            <p:txBody>
              <a:bodyPr wrap="none"/>
              <a:lstStyle/>
              <a:p>
                <a:endParaRPr lang="zh-CN" altLang="en-US"/>
              </a:p>
            </p:txBody>
          </p:sp>
        </p:grpSp>
        <p:sp>
          <p:nvSpPr>
            <p:cNvPr id="24585" name="Text Box 19"/>
            <p:cNvSpPr txBox="1">
              <a:spLocks noChangeArrowheads="1"/>
            </p:cNvSpPr>
            <p:nvPr/>
          </p:nvSpPr>
          <p:spPr bwMode="auto">
            <a:xfrm>
              <a:off x="3984" y="1200"/>
              <a:ext cx="720" cy="243"/>
            </a:xfrm>
            <a:prstGeom prst="rect">
              <a:avLst/>
            </a:prstGeom>
            <a:noFill/>
            <a:ln w="38100">
              <a:solidFill>
                <a:srgbClr val="FFFF00"/>
              </a:solidFill>
              <a:miter lim="800000"/>
            </a:ln>
          </p:spPr>
          <p:txBody>
            <a:bodyPr lIns="0" tIns="0" rIns="0" bIns="0" anchor="ctr"/>
            <a:lstStyle/>
            <a:p>
              <a:pPr algn="ctr" eaLnBrk="0" hangingPunct="0"/>
              <a:r>
                <a:rPr lang="zh-CN" altLang="en-US" sz="2000" b="1">
                  <a:latin typeface="Times New Roman" panose="02020603050405020304" pitchFamily="18" charset="0"/>
                </a:rPr>
                <a:t>销售价格</a:t>
              </a:r>
              <a:endParaRPr lang="zh-CN" altLang="en-US" sz="2000" b="1">
                <a:latin typeface="Times New Roman" panose="02020603050405020304" pitchFamily="18" charset="0"/>
              </a:endParaRPr>
            </a:p>
          </p:txBody>
        </p:sp>
        <p:sp>
          <p:nvSpPr>
            <p:cNvPr id="24586" name="Rectangle 20"/>
            <p:cNvSpPr>
              <a:spLocks noChangeArrowheads="1"/>
            </p:cNvSpPr>
            <p:nvPr/>
          </p:nvSpPr>
          <p:spPr bwMode="auto">
            <a:xfrm>
              <a:off x="3936" y="1152"/>
              <a:ext cx="816" cy="336"/>
            </a:xfrm>
            <a:prstGeom prst="rect">
              <a:avLst/>
            </a:prstGeom>
            <a:noFill/>
            <a:ln w="38100">
              <a:solidFill>
                <a:srgbClr val="FFFF00"/>
              </a:solidFill>
              <a:miter lim="800000"/>
            </a:ln>
          </p:spPr>
          <p:txBody>
            <a:bodyPr wrap="none" anchor="ctr"/>
            <a:lstStyle/>
            <a:p>
              <a:endParaRPr lang="zh-CN" altLang="en-US"/>
            </a:p>
          </p:txBody>
        </p:sp>
        <p:sp>
          <p:nvSpPr>
            <p:cNvPr id="24587" name="Oval 21"/>
            <p:cNvSpPr>
              <a:spLocks noChangeArrowheads="1"/>
            </p:cNvSpPr>
            <p:nvPr/>
          </p:nvSpPr>
          <p:spPr bwMode="auto">
            <a:xfrm>
              <a:off x="3312" y="480"/>
              <a:ext cx="960" cy="235"/>
            </a:xfrm>
            <a:prstGeom prst="ellipse">
              <a:avLst/>
            </a:prstGeom>
            <a:noFill/>
            <a:ln w="38100">
              <a:solidFill>
                <a:srgbClr val="FFFF00"/>
              </a:solidFill>
              <a:round/>
            </a:ln>
          </p:spPr>
          <p:txBody>
            <a:bodyPr lIns="0" tIns="0" rIns="0" bIns="0" anchor="ctr"/>
            <a:lstStyle/>
            <a:p>
              <a:pPr algn="ctr" eaLnBrk="0" hangingPunct="0"/>
              <a:r>
                <a:rPr lang="zh-CN" altLang="en-US" sz="2000" b="1">
                  <a:latin typeface="Times New Roman" panose="02020603050405020304" pitchFamily="18" charset="0"/>
                </a:rPr>
                <a:t>销售性质</a:t>
              </a:r>
              <a:endParaRPr lang="zh-CN" altLang="en-US" sz="2000" b="1">
                <a:latin typeface="Times New Roman" panose="02020603050405020304" pitchFamily="18" charset="0"/>
              </a:endParaRPr>
            </a:p>
          </p:txBody>
        </p:sp>
        <p:sp>
          <p:nvSpPr>
            <p:cNvPr id="24588" name="Line 22"/>
            <p:cNvSpPr>
              <a:spLocks noChangeShapeType="1"/>
            </p:cNvSpPr>
            <p:nvPr/>
          </p:nvSpPr>
          <p:spPr bwMode="auto">
            <a:xfrm flipH="1">
              <a:off x="4512" y="720"/>
              <a:ext cx="306" cy="432"/>
            </a:xfrm>
            <a:prstGeom prst="line">
              <a:avLst/>
            </a:prstGeom>
            <a:noFill/>
            <a:ln w="38100">
              <a:solidFill>
                <a:srgbClr val="FFFF00"/>
              </a:solidFill>
              <a:round/>
            </a:ln>
          </p:spPr>
          <p:txBody>
            <a:bodyPr lIns="0" tIns="0" rIns="0" bIns="0" anchor="ctr"/>
            <a:lstStyle/>
            <a:p>
              <a:endParaRPr lang="zh-CN" altLang="en-US"/>
            </a:p>
          </p:txBody>
        </p:sp>
        <p:sp>
          <p:nvSpPr>
            <p:cNvPr id="24589" name="Line 23"/>
            <p:cNvSpPr>
              <a:spLocks noChangeShapeType="1"/>
            </p:cNvSpPr>
            <p:nvPr/>
          </p:nvSpPr>
          <p:spPr bwMode="auto">
            <a:xfrm>
              <a:off x="3312" y="1296"/>
              <a:ext cx="624" cy="0"/>
            </a:xfrm>
            <a:prstGeom prst="line">
              <a:avLst/>
            </a:prstGeom>
            <a:noFill/>
            <a:ln w="38100">
              <a:solidFill>
                <a:srgbClr val="FFFF00"/>
              </a:solidFill>
              <a:round/>
            </a:ln>
          </p:spPr>
          <p:txBody>
            <a:bodyPr lIns="0" tIns="0" rIns="0" bIns="0" anchor="ctr"/>
            <a:lstStyle/>
            <a:p>
              <a:endParaRPr lang="zh-CN" altLang="en-US"/>
            </a:p>
          </p:txBody>
        </p:sp>
        <p:sp>
          <p:nvSpPr>
            <p:cNvPr id="24590" name="Line 24"/>
            <p:cNvSpPr>
              <a:spLocks noChangeShapeType="1"/>
            </p:cNvSpPr>
            <p:nvPr/>
          </p:nvSpPr>
          <p:spPr bwMode="auto">
            <a:xfrm>
              <a:off x="3792" y="720"/>
              <a:ext cx="336" cy="432"/>
            </a:xfrm>
            <a:prstGeom prst="line">
              <a:avLst/>
            </a:prstGeom>
            <a:noFill/>
            <a:ln w="38100">
              <a:solidFill>
                <a:srgbClr val="FFFF00"/>
              </a:solidFill>
              <a:round/>
            </a:ln>
          </p:spPr>
          <p:txBody>
            <a:bodyPr lIns="0" tIns="0" rIns="0" bIns="0" anchor="ctr"/>
            <a:lstStyle/>
            <a:p>
              <a:endParaRPr lang="zh-CN" altLang="en-US"/>
            </a:p>
          </p:txBody>
        </p:sp>
        <p:sp>
          <p:nvSpPr>
            <p:cNvPr id="24591" name="AutoShape 25"/>
            <p:cNvSpPr>
              <a:spLocks noChangeArrowheads="1"/>
            </p:cNvSpPr>
            <p:nvPr/>
          </p:nvSpPr>
          <p:spPr bwMode="auto">
            <a:xfrm>
              <a:off x="2592" y="1152"/>
              <a:ext cx="624" cy="288"/>
            </a:xfrm>
            <a:prstGeom prst="flowChartDecision">
              <a:avLst/>
            </a:prstGeom>
            <a:noFill/>
            <a:ln w="38100">
              <a:solidFill>
                <a:srgbClr val="FFFF00"/>
              </a:solidFill>
              <a:miter lim="800000"/>
            </a:ln>
          </p:spPr>
          <p:txBody>
            <a:bodyPr wrap="none" lIns="0" tIns="0" rIns="0" bIns="0" anchor="ctr"/>
            <a:lstStyle/>
            <a:p>
              <a:pPr algn="ctr"/>
              <a:r>
                <a:rPr lang="zh-CN" altLang="en-US" sz="2000" b="1">
                  <a:latin typeface="Times New Roman" panose="02020603050405020304" pitchFamily="18" charset="0"/>
                </a:rPr>
                <a:t>存在</a:t>
              </a:r>
              <a:r>
                <a:rPr lang="zh-CN" altLang="en-US" sz="2000" b="1">
                  <a:solidFill>
                    <a:schemeClr val="bg1"/>
                  </a:solidFill>
                  <a:latin typeface="Tahoma" panose="020B0604030504040204" pitchFamily="34" charset="0"/>
                </a:rPr>
                <a:t> </a:t>
              </a:r>
              <a:endParaRPr lang="zh-CN" altLang="en-US" sz="2000" b="1">
                <a:solidFill>
                  <a:schemeClr val="bg1"/>
                </a:solidFill>
                <a:latin typeface="Tahoma" panose="020B0604030504040204" pitchFamily="34" charset="0"/>
              </a:endParaRPr>
            </a:p>
          </p:txBody>
        </p:sp>
        <p:sp>
          <p:nvSpPr>
            <p:cNvPr id="24592" name="AutoShape 26"/>
            <p:cNvSpPr>
              <a:spLocks noChangeArrowheads="1"/>
            </p:cNvSpPr>
            <p:nvPr/>
          </p:nvSpPr>
          <p:spPr bwMode="auto">
            <a:xfrm>
              <a:off x="2496" y="1104"/>
              <a:ext cx="816" cy="384"/>
            </a:xfrm>
            <a:prstGeom prst="flowChartDecision">
              <a:avLst/>
            </a:prstGeom>
            <a:noFill/>
            <a:ln w="38100">
              <a:solidFill>
                <a:srgbClr val="FFFF00"/>
              </a:solidFill>
              <a:miter lim="800000"/>
            </a:ln>
          </p:spPr>
          <p:txBody>
            <a:bodyPr wrap="none" anchor="ctr"/>
            <a:lstStyle/>
            <a:p>
              <a:endParaRPr lang="zh-CN" altLang="en-US"/>
            </a:p>
          </p:txBody>
        </p:sp>
        <p:sp>
          <p:nvSpPr>
            <p:cNvPr id="24593" name="Rectangle 27"/>
            <p:cNvSpPr>
              <a:spLocks noChangeArrowheads="1"/>
            </p:cNvSpPr>
            <p:nvPr/>
          </p:nvSpPr>
          <p:spPr bwMode="auto">
            <a:xfrm>
              <a:off x="3408" y="1056"/>
              <a:ext cx="384" cy="192"/>
            </a:xfrm>
            <a:prstGeom prst="rect">
              <a:avLst/>
            </a:prstGeom>
            <a:noFill/>
            <a:ln w="9525">
              <a:noFill/>
              <a:miter lim="800000"/>
            </a:ln>
          </p:spPr>
          <p:txBody>
            <a:bodyPr wrap="none" anchor="ctr"/>
            <a:lstStyle/>
            <a:p>
              <a:pPr algn="ctr"/>
              <a:r>
                <a:rPr lang="en-US" altLang="zh-CN" sz="2000" b="1">
                  <a:latin typeface="Times New Roman" panose="02020603050405020304" pitchFamily="18" charset="0"/>
                </a:rPr>
                <a:t>N</a:t>
              </a:r>
              <a:endParaRPr lang="en-US" altLang="zh-CN" sz="2000" b="1">
                <a:latin typeface="Times New Roman" panose="02020603050405020304" pitchFamily="18" charset="0"/>
              </a:endParaRPr>
            </a:p>
          </p:txBody>
        </p:sp>
        <p:sp>
          <p:nvSpPr>
            <p:cNvPr id="24594" name="Rectangle 28"/>
            <p:cNvSpPr>
              <a:spLocks noChangeArrowheads="1"/>
            </p:cNvSpPr>
            <p:nvPr/>
          </p:nvSpPr>
          <p:spPr bwMode="auto">
            <a:xfrm>
              <a:off x="2064" y="1056"/>
              <a:ext cx="384" cy="192"/>
            </a:xfrm>
            <a:prstGeom prst="rect">
              <a:avLst/>
            </a:prstGeom>
            <a:noFill/>
            <a:ln w="9525">
              <a:noFill/>
              <a:miter lim="800000"/>
            </a:ln>
          </p:spPr>
          <p:txBody>
            <a:bodyPr wrap="none" anchor="ctr"/>
            <a:lstStyle/>
            <a:p>
              <a:pPr algn="ct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grpSp>
      <p:sp>
        <p:nvSpPr>
          <p:cNvPr id="24581" name="Rectangle 29"/>
          <p:cNvSpPr>
            <a:spLocks noChangeArrowheads="1"/>
          </p:cNvSpPr>
          <p:nvPr/>
        </p:nvSpPr>
        <p:spPr bwMode="auto">
          <a:xfrm>
            <a:off x="1219200" y="5029200"/>
            <a:ext cx="6096000" cy="609600"/>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多值属性的变换（</a:t>
            </a:r>
            <a:r>
              <a:rPr lang="en-US" altLang="zh-CN" sz="3200" b="1">
                <a:latin typeface="宋体" panose="02010600030101010101" pitchFamily="2" charset="-122"/>
              </a:rPr>
              <a:t>2</a:t>
            </a:r>
            <a:r>
              <a:rPr lang="zh-CN" altLang="en-US" sz="3200" b="1">
                <a:latin typeface="宋体" panose="02010600030101010101" pitchFamily="2" charset="-122"/>
              </a:rPr>
              <a:t>）</a:t>
            </a:r>
            <a:endParaRPr lang="zh-CN" altLang="en-US" sz="3200" b="1">
              <a:latin typeface="宋体" panose="02010600030101010101" pitchFamily="2" charset="-122"/>
            </a:endParaRPr>
          </a:p>
        </p:txBody>
      </p:sp>
    </p:spTree>
  </p:cSld>
  <p:clrMapOvr>
    <a:masterClrMapping/>
  </p:clrMapOvr>
  <p:transition spd="med">
    <p:wheel spokes="8"/>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584325" y="188913"/>
            <a:ext cx="6765925" cy="609600"/>
          </a:xfrm>
        </p:spPr>
        <p:txBody>
          <a:bodyPr/>
          <a:lstStyle/>
          <a:p>
            <a:pPr>
              <a:defRPr/>
            </a:pPr>
            <a:r>
              <a:rPr 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rPr>
              <a:t>  </a:t>
            </a:r>
            <a:endParaRPr lang="en-US" sz="2800" b="1" dirty="0" smtClean="0">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5603" name="Rectangle 3"/>
          <p:cNvSpPr>
            <a:spLocks noGrp="1" noChangeArrowheads="1"/>
          </p:cNvSpPr>
          <p:nvPr>
            <p:ph type="body" idx="4294967295"/>
          </p:nvPr>
        </p:nvSpPr>
        <p:spPr>
          <a:xfrm>
            <a:off x="1487488" y="1143000"/>
            <a:ext cx="6056312" cy="762000"/>
          </a:xfrm>
        </p:spPr>
        <p:txBody>
          <a:bodyPr/>
          <a:lstStyle/>
          <a:p>
            <a:pPr marL="1179830" lvl="2" algn="just"/>
            <a:r>
              <a:rPr lang="zh-CN" altLang="en-US" sz="2400" b="1" dirty="0" smtClean="0">
                <a:solidFill>
                  <a:schemeClr val="tx1"/>
                </a:solidFill>
                <a:latin typeface="宋体" panose="02010600030101010101" pitchFamily="2" charset="-122"/>
                <a:ea typeface="宋体" panose="02010600030101010101" pitchFamily="2" charset="-122"/>
              </a:rPr>
              <a:t>单值属性和多值属性</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grpSp>
        <p:nvGrpSpPr>
          <p:cNvPr id="2" name="Group 4"/>
          <p:cNvGrpSpPr/>
          <p:nvPr/>
        </p:nvGrpSpPr>
        <p:grpSpPr bwMode="auto">
          <a:xfrm>
            <a:off x="381000" y="2133600"/>
            <a:ext cx="7696200" cy="3581400"/>
            <a:chOff x="0" y="0"/>
            <a:chExt cx="4848" cy="2256"/>
          </a:xfrm>
        </p:grpSpPr>
        <p:grpSp>
          <p:nvGrpSpPr>
            <p:cNvPr id="3" name="Group 5"/>
            <p:cNvGrpSpPr/>
            <p:nvPr/>
          </p:nvGrpSpPr>
          <p:grpSpPr bwMode="auto">
            <a:xfrm>
              <a:off x="0" y="0"/>
              <a:ext cx="4848" cy="1488"/>
              <a:chOff x="0" y="0"/>
              <a:chExt cx="4848" cy="1488"/>
            </a:xfrm>
          </p:grpSpPr>
          <p:sp>
            <p:nvSpPr>
              <p:cNvPr id="25607" name="Oval 6"/>
              <p:cNvSpPr>
                <a:spLocks noChangeArrowheads="1"/>
              </p:cNvSpPr>
              <p:nvPr/>
            </p:nvSpPr>
            <p:spPr bwMode="auto">
              <a:xfrm>
                <a:off x="0" y="528"/>
                <a:ext cx="947"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t>考官编码</a:t>
                </a:r>
                <a:endParaRPr lang="zh-CN" altLang="en-US" sz="2000" b="1" u="sng" dirty="0"/>
              </a:p>
            </p:txBody>
          </p:sp>
          <p:sp>
            <p:nvSpPr>
              <p:cNvPr id="25608" name="Text Box 7"/>
              <p:cNvSpPr txBox="1">
                <a:spLocks noChangeArrowheads="1"/>
              </p:cNvSpPr>
              <p:nvPr/>
            </p:nvSpPr>
            <p:spPr bwMode="auto">
              <a:xfrm>
                <a:off x="1891" y="1245"/>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t>考官</a:t>
                </a:r>
                <a:endParaRPr lang="zh-CN" altLang="en-US" sz="2000" b="1" dirty="0"/>
              </a:p>
            </p:txBody>
          </p:sp>
          <p:sp>
            <p:nvSpPr>
              <p:cNvPr id="25609" name="Oval 8"/>
              <p:cNvSpPr>
                <a:spLocks noChangeArrowheads="1"/>
              </p:cNvSpPr>
              <p:nvPr/>
            </p:nvSpPr>
            <p:spPr bwMode="auto">
              <a:xfrm>
                <a:off x="624" y="288"/>
                <a:ext cx="872" cy="243"/>
              </a:xfrm>
              <a:prstGeom prst="ellipse">
                <a:avLst/>
              </a:prstGeom>
              <a:noFill/>
              <a:ln w="38100">
                <a:solidFill>
                  <a:srgbClr val="FFFF00"/>
                </a:solidFill>
                <a:round/>
              </a:ln>
            </p:spPr>
            <p:txBody>
              <a:bodyPr lIns="0" tIns="0" rIns="0" bIns="0" anchor="ctr"/>
              <a:lstStyle/>
              <a:p>
                <a:pPr algn="ctr" eaLnBrk="0" hangingPunct="0"/>
                <a:r>
                  <a:rPr lang="zh-CN" altLang="en-US" sz="2000" b="1"/>
                  <a:t>姓名</a:t>
                </a:r>
                <a:endParaRPr lang="zh-CN" altLang="en-US" sz="2000" b="1"/>
              </a:p>
            </p:txBody>
          </p:sp>
          <p:sp>
            <p:nvSpPr>
              <p:cNvPr id="25610" name="Oval 9"/>
              <p:cNvSpPr>
                <a:spLocks noChangeArrowheads="1"/>
              </p:cNvSpPr>
              <p:nvPr/>
            </p:nvSpPr>
            <p:spPr bwMode="auto">
              <a:xfrm>
                <a:off x="1403" y="94"/>
                <a:ext cx="872" cy="244"/>
              </a:xfrm>
              <a:prstGeom prst="ellipse">
                <a:avLst/>
              </a:prstGeom>
              <a:noFill/>
              <a:ln w="38100">
                <a:solidFill>
                  <a:srgbClr val="FFFF00"/>
                </a:solidFill>
                <a:round/>
              </a:ln>
            </p:spPr>
            <p:txBody>
              <a:bodyPr lIns="0" tIns="0" rIns="0" bIns="0" anchor="ctr"/>
              <a:lstStyle/>
              <a:p>
                <a:pPr algn="ctr" eaLnBrk="0" hangingPunct="0"/>
                <a:r>
                  <a:rPr lang="zh-CN" altLang="en-US" sz="2000" b="1"/>
                  <a:t>专业</a:t>
                </a:r>
                <a:endParaRPr lang="zh-CN" altLang="en-US" sz="2000" b="1"/>
              </a:p>
            </p:txBody>
          </p:sp>
          <p:sp>
            <p:nvSpPr>
              <p:cNvPr id="25611" name="Oval 10"/>
              <p:cNvSpPr>
                <a:spLocks noChangeArrowheads="1"/>
              </p:cNvSpPr>
              <p:nvPr/>
            </p:nvSpPr>
            <p:spPr bwMode="auto">
              <a:xfrm>
                <a:off x="2400" y="0"/>
                <a:ext cx="608" cy="243"/>
              </a:xfrm>
              <a:prstGeom prst="ellipse">
                <a:avLst/>
              </a:prstGeom>
              <a:noFill/>
              <a:ln w="38100">
                <a:solidFill>
                  <a:srgbClr val="FFFF00"/>
                </a:solidFill>
                <a:round/>
              </a:ln>
            </p:spPr>
            <p:txBody>
              <a:bodyPr lIns="0" tIns="0" rIns="0" bIns="0" anchor="ctr"/>
              <a:lstStyle/>
              <a:p>
                <a:pPr algn="ctr" eaLnBrk="0" hangingPunct="0"/>
                <a:r>
                  <a:rPr lang="zh-CN" altLang="en-US" sz="2000" b="1"/>
                  <a:t>职称</a:t>
                </a:r>
                <a:endParaRPr lang="zh-CN" altLang="en-US" sz="2000" b="1"/>
              </a:p>
            </p:txBody>
          </p:sp>
          <p:sp>
            <p:nvSpPr>
              <p:cNvPr id="25612" name="Oval 11"/>
              <p:cNvSpPr>
                <a:spLocks noChangeArrowheads="1"/>
              </p:cNvSpPr>
              <p:nvPr/>
            </p:nvSpPr>
            <p:spPr bwMode="auto">
              <a:xfrm>
                <a:off x="3072" y="144"/>
                <a:ext cx="970" cy="243"/>
              </a:xfrm>
              <a:prstGeom prst="ellipse">
                <a:avLst/>
              </a:prstGeom>
              <a:noFill/>
              <a:ln w="38100">
                <a:solidFill>
                  <a:srgbClr val="FFFF00"/>
                </a:solidFill>
                <a:round/>
              </a:ln>
            </p:spPr>
            <p:txBody>
              <a:bodyPr lIns="0" tIns="0" rIns="0" bIns="0" anchor="ctr"/>
              <a:lstStyle/>
              <a:p>
                <a:pPr algn="ctr" eaLnBrk="0" hangingPunct="0"/>
                <a:r>
                  <a:rPr lang="zh-CN" altLang="en-US" sz="2000" b="1"/>
                  <a:t>院系</a:t>
                </a:r>
                <a:endParaRPr lang="zh-CN" altLang="en-US" sz="2000" b="1"/>
              </a:p>
            </p:txBody>
          </p:sp>
          <p:sp>
            <p:nvSpPr>
              <p:cNvPr id="25613" name="Oval 12"/>
              <p:cNvSpPr>
                <a:spLocks noChangeArrowheads="1"/>
              </p:cNvSpPr>
              <p:nvPr/>
            </p:nvSpPr>
            <p:spPr bwMode="auto">
              <a:xfrm>
                <a:off x="3792" y="528"/>
                <a:ext cx="1018" cy="243"/>
              </a:xfrm>
              <a:prstGeom prst="ellipse">
                <a:avLst/>
              </a:prstGeom>
              <a:noFill/>
              <a:ln w="38100">
                <a:solidFill>
                  <a:srgbClr val="FFFF00"/>
                </a:solidFill>
                <a:round/>
              </a:ln>
            </p:spPr>
            <p:txBody>
              <a:bodyPr lIns="0" tIns="0" rIns="0" bIns="0" anchor="ctr"/>
              <a:lstStyle/>
              <a:p>
                <a:pPr algn="ctr" eaLnBrk="0" hangingPunct="0"/>
                <a:r>
                  <a:rPr lang="zh-CN" altLang="en-US" sz="2000" b="1"/>
                  <a:t>电话</a:t>
                </a:r>
                <a:endParaRPr lang="zh-CN" altLang="en-US" sz="2000" b="1"/>
              </a:p>
            </p:txBody>
          </p:sp>
          <p:sp>
            <p:nvSpPr>
              <p:cNvPr id="25614" name="Oval 13"/>
              <p:cNvSpPr>
                <a:spLocks noChangeArrowheads="1"/>
              </p:cNvSpPr>
              <p:nvPr/>
            </p:nvSpPr>
            <p:spPr bwMode="auto">
              <a:xfrm>
                <a:off x="3744" y="480"/>
                <a:ext cx="1104" cy="336"/>
              </a:xfrm>
              <a:prstGeom prst="ellipse">
                <a:avLst/>
              </a:prstGeom>
              <a:noFill/>
              <a:ln w="38100">
                <a:solidFill>
                  <a:srgbClr val="FFFF00"/>
                </a:solidFill>
                <a:round/>
              </a:ln>
            </p:spPr>
            <p:txBody>
              <a:bodyPr lIns="0" tIns="0" rIns="0" bIns="0" anchor="ctr"/>
              <a:lstStyle/>
              <a:p>
                <a:pPr algn="ctr" eaLnBrk="0" hangingPunct="0"/>
                <a:endParaRPr lang="zh-CN" altLang="en-US" sz="2000" b="1">
                  <a:solidFill>
                    <a:schemeClr val="bg1"/>
                  </a:solidFill>
                </a:endParaRPr>
              </a:p>
            </p:txBody>
          </p:sp>
          <p:sp>
            <p:nvSpPr>
              <p:cNvPr id="25615" name="Line 14"/>
              <p:cNvSpPr>
                <a:spLocks noChangeShapeType="1"/>
              </p:cNvSpPr>
              <p:nvPr/>
            </p:nvSpPr>
            <p:spPr bwMode="auto">
              <a:xfrm>
                <a:off x="528" y="864"/>
                <a:ext cx="1536" cy="384"/>
              </a:xfrm>
              <a:prstGeom prst="line">
                <a:avLst/>
              </a:prstGeom>
              <a:noFill/>
              <a:ln w="38100">
                <a:solidFill>
                  <a:srgbClr val="FFFF00"/>
                </a:solidFill>
                <a:round/>
              </a:ln>
            </p:spPr>
            <p:txBody>
              <a:bodyPr wrap="none"/>
              <a:lstStyle/>
              <a:p>
                <a:endParaRPr lang="zh-CN" altLang="en-US"/>
              </a:p>
            </p:txBody>
          </p:sp>
          <p:sp>
            <p:nvSpPr>
              <p:cNvPr id="25616" name="Line 15"/>
              <p:cNvSpPr>
                <a:spLocks noChangeShapeType="1"/>
              </p:cNvSpPr>
              <p:nvPr/>
            </p:nvSpPr>
            <p:spPr bwMode="auto">
              <a:xfrm>
                <a:off x="1104" y="528"/>
                <a:ext cx="1056" cy="720"/>
              </a:xfrm>
              <a:prstGeom prst="line">
                <a:avLst/>
              </a:prstGeom>
              <a:noFill/>
              <a:ln w="38100">
                <a:solidFill>
                  <a:srgbClr val="FFFF00"/>
                </a:solidFill>
                <a:round/>
              </a:ln>
            </p:spPr>
            <p:txBody>
              <a:bodyPr wrap="none"/>
              <a:lstStyle/>
              <a:p>
                <a:endParaRPr lang="zh-CN" altLang="en-US"/>
              </a:p>
            </p:txBody>
          </p:sp>
          <p:sp>
            <p:nvSpPr>
              <p:cNvPr id="25617" name="Line 16"/>
              <p:cNvSpPr>
                <a:spLocks noChangeShapeType="1"/>
              </p:cNvSpPr>
              <p:nvPr/>
            </p:nvSpPr>
            <p:spPr bwMode="auto">
              <a:xfrm>
                <a:off x="1824" y="336"/>
                <a:ext cx="432" cy="912"/>
              </a:xfrm>
              <a:prstGeom prst="line">
                <a:avLst/>
              </a:prstGeom>
              <a:noFill/>
              <a:ln w="38100">
                <a:solidFill>
                  <a:srgbClr val="FFFF00"/>
                </a:solidFill>
                <a:round/>
              </a:ln>
            </p:spPr>
            <p:txBody>
              <a:bodyPr wrap="none"/>
              <a:lstStyle/>
              <a:p>
                <a:endParaRPr lang="zh-CN" altLang="en-US"/>
              </a:p>
            </p:txBody>
          </p:sp>
          <p:sp>
            <p:nvSpPr>
              <p:cNvPr id="25618" name="Line 17"/>
              <p:cNvSpPr>
                <a:spLocks noChangeShapeType="1"/>
              </p:cNvSpPr>
              <p:nvPr/>
            </p:nvSpPr>
            <p:spPr bwMode="auto">
              <a:xfrm flipH="1">
                <a:off x="2400" y="240"/>
                <a:ext cx="288" cy="1008"/>
              </a:xfrm>
              <a:prstGeom prst="line">
                <a:avLst/>
              </a:prstGeom>
              <a:noFill/>
              <a:ln w="38100">
                <a:solidFill>
                  <a:srgbClr val="FFFF00"/>
                </a:solidFill>
                <a:round/>
              </a:ln>
            </p:spPr>
            <p:txBody>
              <a:bodyPr wrap="none"/>
              <a:lstStyle/>
              <a:p>
                <a:endParaRPr lang="zh-CN" altLang="en-US"/>
              </a:p>
            </p:txBody>
          </p:sp>
          <p:sp>
            <p:nvSpPr>
              <p:cNvPr id="25619" name="Line 18"/>
              <p:cNvSpPr>
                <a:spLocks noChangeShapeType="1"/>
              </p:cNvSpPr>
              <p:nvPr/>
            </p:nvSpPr>
            <p:spPr bwMode="auto">
              <a:xfrm flipH="1">
                <a:off x="2544" y="384"/>
                <a:ext cx="1008" cy="864"/>
              </a:xfrm>
              <a:prstGeom prst="line">
                <a:avLst/>
              </a:prstGeom>
              <a:noFill/>
              <a:ln w="38100">
                <a:solidFill>
                  <a:srgbClr val="FFFF00"/>
                </a:solidFill>
                <a:round/>
              </a:ln>
            </p:spPr>
            <p:txBody>
              <a:bodyPr wrap="none"/>
              <a:lstStyle/>
              <a:p>
                <a:endParaRPr lang="zh-CN" altLang="en-US"/>
              </a:p>
            </p:txBody>
          </p:sp>
          <p:sp>
            <p:nvSpPr>
              <p:cNvPr id="25620" name="Line 19"/>
              <p:cNvSpPr>
                <a:spLocks noChangeShapeType="1"/>
              </p:cNvSpPr>
              <p:nvPr/>
            </p:nvSpPr>
            <p:spPr bwMode="auto">
              <a:xfrm flipH="1">
                <a:off x="2688" y="816"/>
                <a:ext cx="1488" cy="432"/>
              </a:xfrm>
              <a:prstGeom prst="line">
                <a:avLst/>
              </a:prstGeom>
              <a:noFill/>
              <a:ln w="38100">
                <a:solidFill>
                  <a:srgbClr val="FFFF00"/>
                </a:solidFill>
                <a:round/>
              </a:ln>
            </p:spPr>
            <p:txBody>
              <a:bodyPr wrap="none"/>
              <a:lstStyle/>
              <a:p>
                <a:endParaRPr lang="zh-CN" altLang="en-US"/>
              </a:p>
            </p:txBody>
          </p:sp>
        </p:grpSp>
        <p:sp>
          <p:nvSpPr>
            <p:cNvPr id="25606" name="Rectangle 20"/>
            <p:cNvSpPr>
              <a:spLocks noChangeArrowheads="1"/>
            </p:cNvSpPr>
            <p:nvPr/>
          </p:nvSpPr>
          <p:spPr bwMode="auto">
            <a:xfrm>
              <a:off x="672" y="1872"/>
              <a:ext cx="3408" cy="384"/>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多值属性的表示</a:t>
              </a:r>
              <a:endParaRPr lang="zh-CN" altLang="en-US" sz="3200" b="1">
                <a:latin typeface="宋体" panose="02010600030101010101" pitchFamily="2" charset="-122"/>
              </a:endParaRPr>
            </a:p>
          </p:txBody>
        </p:sp>
      </p:grpSp>
    </p:spTree>
  </p:cSld>
  <p:clrMapOvr>
    <a:masterClrMapping/>
  </p:clrMapOvr>
  <p:transition spd="med">
    <p:wheel spokes="8"/>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3"/>
          <p:cNvSpPr>
            <a:spLocks noGrp="1" noChangeArrowheads="1"/>
          </p:cNvSpPr>
          <p:nvPr>
            <p:ph type="body" idx="4294967295"/>
          </p:nvPr>
        </p:nvSpPr>
        <p:spPr>
          <a:xfrm>
            <a:off x="457200" y="1371600"/>
            <a:ext cx="8077200" cy="1600200"/>
          </a:xfrm>
        </p:spPr>
        <p:txBody>
          <a:bodyPr/>
          <a:lstStyle/>
          <a:p>
            <a:pPr marL="0" indent="0" algn="just">
              <a:lnSpc>
                <a:spcPct val="90000"/>
              </a:lnSpc>
              <a:buFont typeface="Wingdings" panose="05000000000000000000" pitchFamily="2" charset="2"/>
              <a:buNone/>
            </a:pPr>
            <a:r>
              <a:rPr lang="zh-CN" altLang="en-US" sz="2400" b="1" smtClean="0">
                <a:solidFill>
                  <a:schemeClr val="tx1"/>
                </a:solidFill>
                <a:latin typeface="Times New Roman" panose="02020603050405020304" pitchFamily="18" charset="0"/>
                <a:ea typeface="宋体" panose="02010600030101010101" pitchFamily="2" charset="-122"/>
              </a:rPr>
              <a:t>对多值属性进行变换</a:t>
            </a:r>
            <a:r>
              <a:rPr lang="en-US" altLang="zh-CN" sz="2400" b="1" smtClean="0">
                <a:solidFill>
                  <a:schemeClr val="tx1"/>
                </a:solidFill>
                <a:latin typeface="Times New Roman" panose="02020603050405020304" pitchFamily="18" charset="0"/>
                <a:ea typeface="宋体" panose="02010600030101010101" pitchFamily="2" charset="-122"/>
              </a:rPr>
              <a:t>,</a:t>
            </a:r>
            <a:r>
              <a:rPr lang="zh-CN" altLang="en-US" sz="2400" b="1" smtClean="0">
                <a:solidFill>
                  <a:schemeClr val="tx1"/>
                </a:solidFill>
                <a:latin typeface="Times New Roman" panose="02020603050405020304" pitchFamily="18" charset="0"/>
                <a:ea typeface="宋体" panose="02010600030101010101" pitchFamily="2" charset="-122"/>
              </a:rPr>
              <a:t>通常有下列两种变换方法</a:t>
            </a:r>
            <a:r>
              <a:rPr lang="en-US" altLang="zh-CN" sz="2400" b="1" smtClean="0">
                <a:solidFill>
                  <a:schemeClr val="tx1"/>
                </a:solidFill>
                <a:latin typeface="Times New Roman" panose="02020603050405020304" pitchFamily="18" charset="0"/>
                <a:ea typeface="宋体" panose="02010600030101010101" pitchFamily="2" charset="-122"/>
              </a:rPr>
              <a:t>:</a:t>
            </a:r>
            <a:endParaRPr lang="en-US" altLang="zh-CN" sz="2400" b="1" smtClean="0">
              <a:solidFill>
                <a:schemeClr val="tx1"/>
              </a:solidFill>
              <a:latin typeface="Times New Roman" panose="02020603050405020304" pitchFamily="18" charset="0"/>
              <a:ea typeface="宋体" panose="02010600030101010101" pitchFamily="2" charset="-122"/>
            </a:endParaRPr>
          </a:p>
          <a:p>
            <a:pPr marL="0" indent="0" algn="just">
              <a:lnSpc>
                <a:spcPct val="90000"/>
              </a:lnSpc>
            </a:pPr>
            <a:r>
              <a:rPr lang="zh-CN" altLang="en-US" sz="2400" b="1" smtClean="0">
                <a:solidFill>
                  <a:schemeClr val="tx1"/>
                </a:solidFill>
                <a:latin typeface="Times New Roman" panose="02020603050405020304" pitchFamily="18" charset="0"/>
                <a:ea typeface="宋体" panose="02010600030101010101" pitchFamily="2" charset="-122"/>
              </a:rPr>
              <a:t>方法一</a:t>
            </a:r>
            <a:r>
              <a:rPr lang="en-US" altLang="zh-CN" sz="2400" b="1" smtClean="0">
                <a:solidFill>
                  <a:schemeClr val="tx1"/>
                </a:solidFill>
                <a:latin typeface="Times New Roman" panose="02020603050405020304" pitchFamily="18" charset="0"/>
                <a:ea typeface="宋体" panose="02010600030101010101" pitchFamily="2" charset="-122"/>
              </a:rPr>
              <a:t>:</a:t>
            </a:r>
            <a:r>
              <a:rPr lang="zh-CN" altLang="en-US" sz="2400" b="1" smtClean="0">
                <a:solidFill>
                  <a:schemeClr val="tx1"/>
                </a:solidFill>
                <a:latin typeface="Times New Roman" panose="02020603050405020304" pitchFamily="18" charset="0"/>
                <a:ea typeface="宋体" panose="02010600030101010101" pitchFamily="2" charset="-122"/>
              </a:rPr>
              <a:t>把多值属性转换成多个单值属性。</a:t>
            </a:r>
            <a:endParaRPr lang="zh-CN" altLang="en-US" sz="2400" b="1" smtClean="0">
              <a:solidFill>
                <a:schemeClr val="tx1"/>
              </a:solidFill>
              <a:latin typeface="Times New Roman" panose="02020603050405020304" pitchFamily="18" charset="0"/>
              <a:ea typeface="宋体" panose="02010600030101010101" pitchFamily="2" charset="-122"/>
            </a:endParaRPr>
          </a:p>
        </p:txBody>
      </p:sp>
      <p:grpSp>
        <p:nvGrpSpPr>
          <p:cNvPr id="2" name="Group 3"/>
          <p:cNvGrpSpPr/>
          <p:nvPr/>
        </p:nvGrpSpPr>
        <p:grpSpPr bwMode="auto">
          <a:xfrm>
            <a:off x="304800" y="2895600"/>
            <a:ext cx="8169275" cy="3276600"/>
            <a:chOff x="0" y="0"/>
            <a:chExt cx="5146" cy="2064"/>
          </a:xfrm>
        </p:grpSpPr>
        <p:grpSp>
          <p:nvGrpSpPr>
            <p:cNvPr id="3" name="Group 4"/>
            <p:cNvGrpSpPr/>
            <p:nvPr/>
          </p:nvGrpSpPr>
          <p:grpSpPr bwMode="auto">
            <a:xfrm>
              <a:off x="0" y="0"/>
              <a:ext cx="5146" cy="1488"/>
              <a:chOff x="0" y="0"/>
              <a:chExt cx="5146" cy="1488"/>
            </a:xfrm>
          </p:grpSpPr>
          <p:sp>
            <p:nvSpPr>
              <p:cNvPr id="26631" name="Oval 6"/>
              <p:cNvSpPr>
                <a:spLocks noChangeArrowheads="1"/>
              </p:cNvSpPr>
              <p:nvPr/>
            </p:nvSpPr>
            <p:spPr bwMode="auto">
              <a:xfrm>
                <a:off x="0" y="528"/>
                <a:ext cx="947"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t>考官编码</a:t>
                </a:r>
                <a:endParaRPr lang="zh-CN" altLang="en-US" sz="2000" b="1" u="sng" dirty="0"/>
              </a:p>
            </p:txBody>
          </p:sp>
          <p:sp>
            <p:nvSpPr>
              <p:cNvPr id="26632" name="Text Box 7"/>
              <p:cNvSpPr txBox="1">
                <a:spLocks noChangeArrowheads="1"/>
              </p:cNvSpPr>
              <p:nvPr/>
            </p:nvSpPr>
            <p:spPr bwMode="auto">
              <a:xfrm>
                <a:off x="1891" y="1245"/>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t>考官</a:t>
                </a:r>
                <a:endParaRPr lang="zh-CN" altLang="en-US" sz="2000" b="1" dirty="0"/>
              </a:p>
            </p:txBody>
          </p:sp>
          <p:sp>
            <p:nvSpPr>
              <p:cNvPr id="26633" name="Oval 8"/>
              <p:cNvSpPr>
                <a:spLocks noChangeArrowheads="1"/>
              </p:cNvSpPr>
              <p:nvPr/>
            </p:nvSpPr>
            <p:spPr bwMode="auto">
              <a:xfrm>
                <a:off x="624" y="288"/>
                <a:ext cx="872" cy="243"/>
              </a:xfrm>
              <a:prstGeom prst="ellipse">
                <a:avLst/>
              </a:prstGeom>
              <a:noFill/>
              <a:ln w="38100">
                <a:solidFill>
                  <a:srgbClr val="FFFF00"/>
                </a:solidFill>
                <a:round/>
              </a:ln>
            </p:spPr>
            <p:txBody>
              <a:bodyPr lIns="0" tIns="0" rIns="0" bIns="0" anchor="ctr"/>
              <a:lstStyle/>
              <a:p>
                <a:pPr algn="ctr" eaLnBrk="0" hangingPunct="0"/>
                <a:r>
                  <a:rPr lang="zh-CN" altLang="en-US" sz="2000" b="1"/>
                  <a:t>姓名</a:t>
                </a:r>
                <a:endParaRPr lang="zh-CN" altLang="en-US" sz="2000" b="1"/>
              </a:p>
            </p:txBody>
          </p:sp>
          <p:sp>
            <p:nvSpPr>
              <p:cNvPr id="26634" name="Oval 9"/>
              <p:cNvSpPr>
                <a:spLocks noChangeArrowheads="1"/>
              </p:cNvSpPr>
              <p:nvPr/>
            </p:nvSpPr>
            <p:spPr bwMode="auto">
              <a:xfrm>
                <a:off x="1403" y="94"/>
                <a:ext cx="872" cy="244"/>
              </a:xfrm>
              <a:prstGeom prst="ellipse">
                <a:avLst/>
              </a:prstGeom>
              <a:noFill/>
              <a:ln w="38100">
                <a:solidFill>
                  <a:srgbClr val="FFFF00"/>
                </a:solidFill>
                <a:round/>
              </a:ln>
            </p:spPr>
            <p:txBody>
              <a:bodyPr lIns="0" tIns="0" rIns="0" bIns="0" anchor="ctr"/>
              <a:lstStyle/>
              <a:p>
                <a:pPr algn="ctr" eaLnBrk="0" hangingPunct="0"/>
                <a:r>
                  <a:rPr lang="zh-CN" altLang="en-US" sz="2000" b="1"/>
                  <a:t>专业</a:t>
                </a:r>
                <a:endParaRPr lang="zh-CN" altLang="en-US" sz="2000" b="1"/>
              </a:p>
            </p:txBody>
          </p:sp>
          <p:sp>
            <p:nvSpPr>
              <p:cNvPr id="26635" name="Oval 10"/>
              <p:cNvSpPr>
                <a:spLocks noChangeArrowheads="1"/>
              </p:cNvSpPr>
              <p:nvPr/>
            </p:nvSpPr>
            <p:spPr bwMode="auto">
              <a:xfrm>
                <a:off x="2400" y="0"/>
                <a:ext cx="608" cy="243"/>
              </a:xfrm>
              <a:prstGeom prst="ellipse">
                <a:avLst/>
              </a:prstGeom>
              <a:noFill/>
              <a:ln w="38100">
                <a:solidFill>
                  <a:srgbClr val="FFFF00"/>
                </a:solidFill>
                <a:round/>
              </a:ln>
            </p:spPr>
            <p:txBody>
              <a:bodyPr lIns="0" tIns="0" rIns="0" bIns="0" anchor="ctr"/>
              <a:lstStyle/>
              <a:p>
                <a:pPr algn="ctr" eaLnBrk="0" hangingPunct="0"/>
                <a:r>
                  <a:rPr lang="zh-CN" altLang="en-US" sz="2000" b="1"/>
                  <a:t>职称</a:t>
                </a:r>
                <a:endParaRPr lang="zh-CN" altLang="en-US" sz="2000" b="1"/>
              </a:p>
            </p:txBody>
          </p:sp>
          <p:sp>
            <p:nvSpPr>
              <p:cNvPr id="26636" name="Oval 11"/>
              <p:cNvSpPr>
                <a:spLocks noChangeArrowheads="1"/>
              </p:cNvSpPr>
              <p:nvPr/>
            </p:nvSpPr>
            <p:spPr bwMode="auto">
              <a:xfrm>
                <a:off x="3072" y="144"/>
                <a:ext cx="970" cy="243"/>
              </a:xfrm>
              <a:prstGeom prst="ellipse">
                <a:avLst/>
              </a:prstGeom>
              <a:noFill/>
              <a:ln w="38100">
                <a:solidFill>
                  <a:srgbClr val="FFFF00"/>
                </a:solidFill>
                <a:round/>
              </a:ln>
            </p:spPr>
            <p:txBody>
              <a:bodyPr lIns="0" tIns="0" rIns="0" bIns="0" anchor="ctr"/>
              <a:lstStyle/>
              <a:p>
                <a:pPr algn="ctr" eaLnBrk="0" hangingPunct="0"/>
                <a:r>
                  <a:rPr lang="zh-CN" altLang="en-US" sz="2000" b="1"/>
                  <a:t>院系</a:t>
                </a:r>
                <a:endParaRPr lang="zh-CN" altLang="en-US" sz="2000" b="1"/>
              </a:p>
            </p:txBody>
          </p:sp>
          <p:sp>
            <p:nvSpPr>
              <p:cNvPr id="26637" name="Oval 12"/>
              <p:cNvSpPr>
                <a:spLocks noChangeArrowheads="1"/>
              </p:cNvSpPr>
              <p:nvPr/>
            </p:nvSpPr>
            <p:spPr bwMode="auto">
              <a:xfrm>
                <a:off x="4118" y="144"/>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t>办公电话</a:t>
                </a:r>
                <a:endParaRPr lang="zh-CN" altLang="en-US" sz="2000" b="1"/>
              </a:p>
            </p:txBody>
          </p:sp>
          <p:sp>
            <p:nvSpPr>
              <p:cNvPr id="26638" name="Line 13"/>
              <p:cNvSpPr>
                <a:spLocks noChangeShapeType="1"/>
              </p:cNvSpPr>
              <p:nvPr/>
            </p:nvSpPr>
            <p:spPr bwMode="auto">
              <a:xfrm>
                <a:off x="528" y="864"/>
                <a:ext cx="1536" cy="384"/>
              </a:xfrm>
              <a:prstGeom prst="line">
                <a:avLst/>
              </a:prstGeom>
              <a:noFill/>
              <a:ln w="38100">
                <a:solidFill>
                  <a:srgbClr val="FFFF00"/>
                </a:solidFill>
                <a:round/>
              </a:ln>
            </p:spPr>
            <p:txBody>
              <a:bodyPr wrap="none"/>
              <a:lstStyle/>
              <a:p>
                <a:endParaRPr lang="zh-CN" altLang="en-US"/>
              </a:p>
            </p:txBody>
          </p:sp>
          <p:sp>
            <p:nvSpPr>
              <p:cNvPr id="26639" name="Line 14"/>
              <p:cNvSpPr>
                <a:spLocks noChangeShapeType="1"/>
              </p:cNvSpPr>
              <p:nvPr/>
            </p:nvSpPr>
            <p:spPr bwMode="auto">
              <a:xfrm>
                <a:off x="1104" y="528"/>
                <a:ext cx="1056" cy="720"/>
              </a:xfrm>
              <a:prstGeom prst="line">
                <a:avLst/>
              </a:prstGeom>
              <a:noFill/>
              <a:ln w="38100">
                <a:solidFill>
                  <a:srgbClr val="FFFF00"/>
                </a:solidFill>
                <a:round/>
              </a:ln>
            </p:spPr>
            <p:txBody>
              <a:bodyPr wrap="none"/>
              <a:lstStyle/>
              <a:p>
                <a:endParaRPr lang="zh-CN" altLang="en-US"/>
              </a:p>
            </p:txBody>
          </p:sp>
          <p:sp>
            <p:nvSpPr>
              <p:cNvPr id="26640" name="Line 15"/>
              <p:cNvSpPr>
                <a:spLocks noChangeShapeType="1"/>
              </p:cNvSpPr>
              <p:nvPr/>
            </p:nvSpPr>
            <p:spPr bwMode="auto">
              <a:xfrm>
                <a:off x="1824" y="336"/>
                <a:ext cx="432" cy="912"/>
              </a:xfrm>
              <a:prstGeom prst="line">
                <a:avLst/>
              </a:prstGeom>
              <a:noFill/>
              <a:ln w="38100">
                <a:solidFill>
                  <a:srgbClr val="FFFF00"/>
                </a:solidFill>
                <a:round/>
              </a:ln>
            </p:spPr>
            <p:txBody>
              <a:bodyPr wrap="none"/>
              <a:lstStyle/>
              <a:p>
                <a:endParaRPr lang="zh-CN" altLang="en-US"/>
              </a:p>
            </p:txBody>
          </p:sp>
          <p:sp>
            <p:nvSpPr>
              <p:cNvPr id="26641" name="Line 16"/>
              <p:cNvSpPr>
                <a:spLocks noChangeShapeType="1"/>
              </p:cNvSpPr>
              <p:nvPr/>
            </p:nvSpPr>
            <p:spPr bwMode="auto">
              <a:xfrm flipH="1">
                <a:off x="2400" y="240"/>
                <a:ext cx="288" cy="1008"/>
              </a:xfrm>
              <a:prstGeom prst="line">
                <a:avLst/>
              </a:prstGeom>
              <a:noFill/>
              <a:ln w="38100">
                <a:solidFill>
                  <a:srgbClr val="FFFF00"/>
                </a:solidFill>
                <a:round/>
              </a:ln>
            </p:spPr>
            <p:txBody>
              <a:bodyPr wrap="none"/>
              <a:lstStyle/>
              <a:p>
                <a:endParaRPr lang="zh-CN" altLang="en-US"/>
              </a:p>
            </p:txBody>
          </p:sp>
          <p:sp>
            <p:nvSpPr>
              <p:cNvPr id="26642" name="Line 17"/>
              <p:cNvSpPr>
                <a:spLocks noChangeShapeType="1"/>
              </p:cNvSpPr>
              <p:nvPr/>
            </p:nvSpPr>
            <p:spPr bwMode="auto">
              <a:xfrm flipH="1">
                <a:off x="2544" y="384"/>
                <a:ext cx="1008" cy="864"/>
              </a:xfrm>
              <a:prstGeom prst="line">
                <a:avLst/>
              </a:prstGeom>
              <a:noFill/>
              <a:ln w="38100">
                <a:solidFill>
                  <a:srgbClr val="FFFF00"/>
                </a:solidFill>
                <a:round/>
              </a:ln>
            </p:spPr>
            <p:txBody>
              <a:bodyPr wrap="none"/>
              <a:lstStyle/>
              <a:p>
                <a:endParaRPr lang="zh-CN" altLang="en-US"/>
              </a:p>
            </p:txBody>
          </p:sp>
          <p:sp>
            <p:nvSpPr>
              <p:cNvPr id="26643" name="Line 18"/>
              <p:cNvSpPr>
                <a:spLocks noChangeShapeType="1"/>
              </p:cNvSpPr>
              <p:nvPr/>
            </p:nvSpPr>
            <p:spPr bwMode="auto">
              <a:xfrm flipH="1">
                <a:off x="2688" y="336"/>
                <a:ext cx="1536" cy="912"/>
              </a:xfrm>
              <a:prstGeom prst="line">
                <a:avLst/>
              </a:prstGeom>
              <a:noFill/>
              <a:ln w="38100">
                <a:solidFill>
                  <a:srgbClr val="FFFF00"/>
                </a:solidFill>
                <a:round/>
              </a:ln>
            </p:spPr>
            <p:txBody>
              <a:bodyPr wrap="none"/>
              <a:lstStyle/>
              <a:p>
                <a:endParaRPr lang="zh-CN" altLang="en-US"/>
              </a:p>
            </p:txBody>
          </p:sp>
          <p:sp>
            <p:nvSpPr>
              <p:cNvPr id="26644" name="Oval 19"/>
              <p:cNvSpPr>
                <a:spLocks noChangeArrowheads="1"/>
              </p:cNvSpPr>
              <p:nvPr/>
            </p:nvSpPr>
            <p:spPr bwMode="auto">
              <a:xfrm>
                <a:off x="4128" y="480"/>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t>家庭电话</a:t>
                </a:r>
                <a:endParaRPr lang="zh-CN" altLang="en-US" sz="2000" b="1"/>
              </a:p>
            </p:txBody>
          </p:sp>
          <p:sp>
            <p:nvSpPr>
              <p:cNvPr id="26645" name="Oval 20"/>
              <p:cNvSpPr>
                <a:spLocks noChangeArrowheads="1"/>
              </p:cNvSpPr>
              <p:nvPr/>
            </p:nvSpPr>
            <p:spPr bwMode="auto">
              <a:xfrm>
                <a:off x="4128" y="816"/>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t>移动电话</a:t>
                </a:r>
                <a:endParaRPr lang="zh-CN" altLang="en-US" sz="2000" b="1"/>
              </a:p>
            </p:txBody>
          </p:sp>
          <p:sp>
            <p:nvSpPr>
              <p:cNvPr id="26646" name="Oval 21"/>
              <p:cNvSpPr>
                <a:spLocks noChangeArrowheads="1"/>
              </p:cNvSpPr>
              <p:nvPr/>
            </p:nvSpPr>
            <p:spPr bwMode="auto">
              <a:xfrm>
                <a:off x="4128" y="1152"/>
                <a:ext cx="1018" cy="243"/>
              </a:xfrm>
              <a:prstGeom prst="ellipse">
                <a:avLst/>
              </a:prstGeom>
              <a:noFill/>
              <a:ln w="38100">
                <a:solidFill>
                  <a:srgbClr val="00FFFF"/>
                </a:solidFill>
                <a:round/>
              </a:ln>
            </p:spPr>
            <p:txBody>
              <a:bodyPr lIns="0" tIns="0" rIns="0" bIns="0" anchor="ctr"/>
              <a:lstStyle/>
              <a:p>
                <a:pPr algn="ctr" eaLnBrk="0" hangingPunct="0"/>
                <a:r>
                  <a:rPr lang="zh-CN" altLang="en-US" sz="2000" b="1"/>
                  <a:t>短信电话</a:t>
                </a:r>
                <a:endParaRPr lang="zh-CN" altLang="en-US" sz="2000" b="1"/>
              </a:p>
            </p:txBody>
          </p:sp>
          <p:sp>
            <p:nvSpPr>
              <p:cNvPr id="26647" name="Freeform 22"/>
              <p:cNvSpPr/>
              <p:nvPr/>
            </p:nvSpPr>
            <p:spPr bwMode="auto">
              <a:xfrm>
                <a:off x="2826" y="624"/>
                <a:ext cx="1302" cy="633"/>
              </a:xfrm>
              <a:custGeom>
                <a:avLst/>
                <a:gdLst>
                  <a:gd name="T0" fmla="*/ 0 w 1302"/>
                  <a:gd name="T1" fmla="*/ 633 h 633"/>
                  <a:gd name="T2" fmla="*/ 1302 w 1302"/>
                  <a:gd name="T3" fmla="*/ 0 h 633"/>
                  <a:gd name="T4" fmla="*/ 0 60000 65536"/>
                  <a:gd name="T5" fmla="*/ 0 60000 65536"/>
                  <a:gd name="T6" fmla="*/ 0 w 1302"/>
                  <a:gd name="T7" fmla="*/ 0 h 633"/>
                  <a:gd name="T8" fmla="*/ 1302 w 1302"/>
                  <a:gd name="T9" fmla="*/ 633 h 633"/>
                </a:gdLst>
                <a:ahLst/>
                <a:cxnLst>
                  <a:cxn ang="T4">
                    <a:pos x="T0" y="T1"/>
                  </a:cxn>
                  <a:cxn ang="T5">
                    <a:pos x="T2" y="T3"/>
                  </a:cxn>
                </a:cxnLst>
                <a:rect l="T6" t="T7" r="T8" b="T9"/>
                <a:pathLst>
                  <a:path w="1302" h="633">
                    <a:moveTo>
                      <a:pt x="0" y="633"/>
                    </a:moveTo>
                    <a:lnTo>
                      <a:pt x="1302" y="0"/>
                    </a:lnTo>
                  </a:path>
                </a:pathLst>
              </a:custGeom>
              <a:noFill/>
              <a:ln w="38100">
                <a:solidFill>
                  <a:srgbClr val="FFFF00"/>
                </a:solidFill>
                <a:miter lim="800000"/>
              </a:ln>
            </p:spPr>
            <p:txBody>
              <a:bodyPr wrap="none"/>
              <a:lstStyle/>
              <a:p>
                <a:endParaRPr lang="zh-CN" altLang="en-US"/>
              </a:p>
            </p:txBody>
          </p:sp>
          <p:sp>
            <p:nvSpPr>
              <p:cNvPr id="26648" name="Freeform 23"/>
              <p:cNvSpPr/>
              <p:nvPr/>
            </p:nvSpPr>
            <p:spPr bwMode="auto">
              <a:xfrm>
                <a:off x="2842" y="960"/>
                <a:ext cx="1286" cy="379"/>
              </a:xfrm>
              <a:custGeom>
                <a:avLst/>
                <a:gdLst>
                  <a:gd name="T0" fmla="*/ 0 w 1286"/>
                  <a:gd name="T1" fmla="*/ 379 h 379"/>
                  <a:gd name="T2" fmla="*/ 1286 w 1286"/>
                  <a:gd name="T3" fmla="*/ 0 h 379"/>
                  <a:gd name="T4" fmla="*/ 0 60000 65536"/>
                  <a:gd name="T5" fmla="*/ 0 60000 65536"/>
                  <a:gd name="T6" fmla="*/ 0 w 1286"/>
                  <a:gd name="T7" fmla="*/ 0 h 379"/>
                  <a:gd name="T8" fmla="*/ 1286 w 1286"/>
                  <a:gd name="T9" fmla="*/ 379 h 379"/>
                </a:gdLst>
                <a:ahLst/>
                <a:cxnLst>
                  <a:cxn ang="T4">
                    <a:pos x="T0" y="T1"/>
                  </a:cxn>
                  <a:cxn ang="T5">
                    <a:pos x="T2" y="T3"/>
                  </a:cxn>
                </a:cxnLst>
                <a:rect l="T6" t="T7" r="T8" b="T9"/>
                <a:pathLst>
                  <a:path w="1286" h="379">
                    <a:moveTo>
                      <a:pt x="0" y="379"/>
                    </a:moveTo>
                    <a:lnTo>
                      <a:pt x="1286" y="0"/>
                    </a:lnTo>
                  </a:path>
                </a:pathLst>
              </a:custGeom>
              <a:noFill/>
              <a:ln w="38100">
                <a:solidFill>
                  <a:srgbClr val="FFFF00"/>
                </a:solidFill>
                <a:miter lim="800000"/>
              </a:ln>
            </p:spPr>
            <p:txBody>
              <a:bodyPr wrap="none"/>
              <a:lstStyle/>
              <a:p>
                <a:endParaRPr lang="zh-CN" altLang="en-US"/>
              </a:p>
            </p:txBody>
          </p:sp>
          <p:sp>
            <p:nvSpPr>
              <p:cNvPr id="26649" name="Freeform 24"/>
              <p:cNvSpPr/>
              <p:nvPr/>
            </p:nvSpPr>
            <p:spPr bwMode="auto">
              <a:xfrm>
                <a:off x="2842" y="1296"/>
                <a:ext cx="1286" cy="132"/>
              </a:xfrm>
              <a:custGeom>
                <a:avLst/>
                <a:gdLst>
                  <a:gd name="T0" fmla="*/ 0 w 1286"/>
                  <a:gd name="T1" fmla="*/ 132 h 132"/>
                  <a:gd name="T2" fmla="*/ 1286 w 1286"/>
                  <a:gd name="T3" fmla="*/ 0 h 132"/>
                  <a:gd name="T4" fmla="*/ 0 60000 65536"/>
                  <a:gd name="T5" fmla="*/ 0 60000 65536"/>
                  <a:gd name="T6" fmla="*/ 0 w 1286"/>
                  <a:gd name="T7" fmla="*/ 0 h 132"/>
                  <a:gd name="T8" fmla="*/ 1286 w 1286"/>
                  <a:gd name="T9" fmla="*/ 132 h 132"/>
                </a:gdLst>
                <a:ahLst/>
                <a:cxnLst>
                  <a:cxn ang="T4">
                    <a:pos x="T0" y="T1"/>
                  </a:cxn>
                  <a:cxn ang="T5">
                    <a:pos x="T2" y="T3"/>
                  </a:cxn>
                </a:cxnLst>
                <a:rect l="T6" t="T7" r="T8" b="T9"/>
                <a:pathLst>
                  <a:path w="1286" h="132">
                    <a:moveTo>
                      <a:pt x="0" y="132"/>
                    </a:moveTo>
                    <a:lnTo>
                      <a:pt x="1286" y="0"/>
                    </a:lnTo>
                  </a:path>
                </a:pathLst>
              </a:custGeom>
              <a:noFill/>
              <a:ln w="38100">
                <a:solidFill>
                  <a:srgbClr val="FFFF00"/>
                </a:solidFill>
                <a:miter lim="800000"/>
              </a:ln>
            </p:spPr>
            <p:txBody>
              <a:bodyPr wrap="none"/>
              <a:lstStyle/>
              <a:p>
                <a:endParaRPr lang="zh-CN" altLang="en-US"/>
              </a:p>
            </p:txBody>
          </p:sp>
        </p:grpSp>
        <p:sp>
          <p:nvSpPr>
            <p:cNvPr id="26630" name="Rectangle 25"/>
            <p:cNvSpPr>
              <a:spLocks noChangeArrowheads="1"/>
            </p:cNvSpPr>
            <p:nvPr/>
          </p:nvSpPr>
          <p:spPr bwMode="auto">
            <a:xfrm>
              <a:off x="720" y="1680"/>
              <a:ext cx="3840" cy="384"/>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多值属性的变换（</a:t>
              </a:r>
              <a:r>
                <a:rPr lang="en-US" altLang="zh-CN" sz="3200" b="1">
                  <a:latin typeface="宋体" panose="02010600030101010101" pitchFamily="2" charset="-122"/>
                </a:rPr>
                <a:t>1</a:t>
              </a:r>
              <a:r>
                <a:rPr lang="zh-CN" altLang="en-US" sz="3200" b="1">
                  <a:latin typeface="宋体" panose="02010600030101010101" pitchFamily="2" charset="-122"/>
                </a:rPr>
                <a:t>）</a:t>
              </a:r>
              <a:endParaRPr lang="zh-CN" altLang="en-US" sz="3200" b="1">
                <a:latin typeface="宋体" panose="02010600030101010101" pitchFamily="2" charset="-122"/>
              </a:endParaRPr>
            </a:p>
          </p:txBody>
        </p:sp>
      </p:grpSp>
      <p:sp>
        <p:nvSpPr>
          <p:cNvPr id="36889" name="Rectangle 26"/>
          <p:cNvSpPr>
            <a:spLocks noGrp="1" noChangeArrowheads="1"/>
          </p:cNvSpPr>
          <p:nvPr>
            <p:ph type="title" idx="4294967295"/>
          </p:nvPr>
        </p:nvSpPr>
        <p:spPr/>
        <p:txBody>
          <a:bodyPr/>
          <a:lstStyle/>
          <a:p>
            <a:pPr>
              <a:defRPr/>
            </a:pPr>
            <a:endParaRPr lang="zh-CN" altLang="zh-CN" smtClean="0">
              <a:effectLst>
                <a:outerShdw blurRad="38100" dist="38100" dir="2700000" algn="tl">
                  <a:srgbClr val="C0C0C0"/>
                </a:outerShdw>
              </a:effectLst>
              <a:ea typeface="宋体" panose="02010600030101010101" pitchFamily="2" charset="-122"/>
            </a:endParaRPr>
          </a:p>
        </p:txBody>
      </p:sp>
    </p:spTree>
  </p:cSld>
  <p:clrMapOvr>
    <a:masterClrMapping/>
  </p:clrMapOvr>
  <p:transition spd="med">
    <p:wheel spokes="8"/>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p:cNvSpPr>
            <a:spLocks noGrp="1" noChangeArrowheads="1"/>
          </p:cNvSpPr>
          <p:nvPr>
            <p:ph type="body" idx="4294967295"/>
          </p:nvPr>
        </p:nvSpPr>
        <p:spPr>
          <a:xfrm>
            <a:off x="457200" y="1447800"/>
            <a:ext cx="7772400" cy="685800"/>
          </a:xfrm>
        </p:spPr>
        <p:txBody>
          <a:bodyPr/>
          <a:lstStyle/>
          <a:p>
            <a:r>
              <a:rPr lang="zh-CN" altLang="en-US" b="1" smtClean="0">
                <a:solidFill>
                  <a:schemeClr val="tx1"/>
                </a:solidFill>
                <a:latin typeface="Times New Roman" panose="02020603050405020304" pitchFamily="18" charset="0"/>
                <a:ea typeface="宋体" panose="02010600030101010101" pitchFamily="2" charset="-122"/>
              </a:rPr>
              <a:t>方法二：把多值属性转换成一个弱实体。</a:t>
            </a:r>
            <a:endParaRPr lang="zh-CN" altLang="en-US" b="1" smtClean="0">
              <a:solidFill>
                <a:schemeClr val="tx1"/>
              </a:solidFill>
              <a:latin typeface="Times New Roman" panose="02020603050405020304" pitchFamily="18" charset="0"/>
              <a:ea typeface="宋体" panose="02010600030101010101" pitchFamily="2" charset="-122"/>
            </a:endParaRPr>
          </a:p>
        </p:txBody>
      </p:sp>
      <p:grpSp>
        <p:nvGrpSpPr>
          <p:cNvPr id="2" name="Group 3"/>
          <p:cNvGrpSpPr/>
          <p:nvPr/>
        </p:nvGrpSpPr>
        <p:grpSpPr bwMode="auto">
          <a:xfrm>
            <a:off x="228600" y="2209800"/>
            <a:ext cx="8534400" cy="2362200"/>
            <a:chOff x="0" y="0"/>
            <a:chExt cx="5376" cy="1488"/>
          </a:xfrm>
        </p:grpSpPr>
        <p:sp>
          <p:nvSpPr>
            <p:cNvPr id="27654" name="Oval 5"/>
            <p:cNvSpPr>
              <a:spLocks noChangeArrowheads="1"/>
            </p:cNvSpPr>
            <p:nvPr/>
          </p:nvSpPr>
          <p:spPr bwMode="auto">
            <a:xfrm>
              <a:off x="4416" y="477"/>
              <a:ext cx="960" cy="243"/>
            </a:xfrm>
            <a:prstGeom prst="ellipse">
              <a:avLst/>
            </a:prstGeom>
            <a:noFill/>
            <a:ln w="38100">
              <a:solidFill>
                <a:srgbClr val="FFFF00"/>
              </a:solidFill>
              <a:round/>
            </a:ln>
          </p:spPr>
          <p:txBody>
            <a:bodyPr lIns="0" tIns="0" rIns="0" bIns="0" anchor="ctr"/>
            <a:lstStyle/>
            <a:p>
              <a:pPr algn="ctr" eaLnBrk="0" hangingPunct="0"/>
              <a:r>
                <a:rPr lang="zh-CN" altLang="en-US" sz="2000" b="1" dirty="0"/>
                <a:t>号码</a:t>
              </a:r>
              <a:endParaRPr lang="zh-CN" altLang="en-US" sz="2000" b="1" dirty="0"/>
            </a:p>
          </p:txBody>
        </p:sp>
        <p:sp>
          <p:nvSpPr>
            <p:cNvPr id="27655" name="Line 6"/>
            <p:cNvSpPr>
              <a:spLocks noChangeShapeType="1"/>
            </p:cNvSpPr>
            <p:nvPr/>
          </p:nvSpPr>
          <p:spPr bwMode="auto">
            <a:xfrm flipH="1">
              <a:off x="2016" y="1296"/>
              <a:ext cx="480" cy="0"/>
            </a:xfrm>
            <a:prstGeom prst="line">
              <a:avLst/>
            </a:prstGeom>
            <a:noFill/>
            <a:ln w="38100">
              <a:solidFill>
                <a:srgbClr val="FFFF00"/>
              </a:solidFill>
              <a:round/>
            </a:ln>
          </p:spPr>
          <p:txBody>
            <a:bodyPr wrap="none"/>
            <a:lstStyle/>
            <a:p>
              <a:endParaRPr lang="zh-CN" altLang="en-US"/>
            </a:p>
          </p:txBody>
        </p:sp>
        <p:grpSp>
          <p:nvGrpSpPr>
            <p:cNvPr id="3" name="Group 6"/>
            <p:cNvGrpSpPr/>
            <p:nvPr/>
          </p:nvGrpSpPr>
          <p:grpSpPr bwMode="auto">
            <a:xfrm>
              <a:off x="0" y="0"/>
              <a:ext cx="3034" cy="1440"/>
              <a:chOff x="0" y="0"/>
              <a:chExt cx="3034" cy="1440"/>
            </a:xfrm>
          </p:grpSpPr>
          <p:sp>
            <p:nvSpPr>
              <p:cNvPr id="27667" name="Oval 8"/>
              <p:cNvSpPr>
                <a:spLocks noChangeArrowheads="1"/>
              </p:cNvSpPr>
              <p:nvPr/>
            </p:nvSpPr>
            <p:spPr bwMode="auto">
              <a:xfrm>
                <a:off x="0" y="480"/>
                <a:ext cx="947"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t>考官编码</a:t>
                </a:r>
                <a:endParaRPr lang="zh-CN" altLang="en-US" sz="2000" b="1" u="sng" dirty="0"/>
              </a:p>
            </p:txBody>
          </p:sp>
          <p:sp>
            <p:nvSpPr>
              <p:cNvPr id="27668" name="Text Box 9"/>
              <p:cNvSpPr txBox="1">
                <a:spLocks noChangeArrowheads="1"/>
              </p:cNvSpPr>
              <p:nvPr/>
            </p:nvSpPr>
            <p:spPr bwMode="auto">
              <a:xfrm>
                <a:off x="1056" y="1197"/>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t>考官</a:t>
                </a:r>
                <a:endParaRPr lang="zh-CN" altLang="en-US" sz="2000" b="1" dirty="0"/>
              </a:p>
            </p:txBody>
          </p:sp>
          <p:sp>
            <p:nvSpPr>
              <p:cNvPr id="27669" name="Oval 10"/>
              <p:cNvSpPr>
                <a:spLocks noChangeArrowheads="1"/>
              </p:cNvSpPr>
              <p:nvPr/>
            </p:nvSpPr>
            <p:spPr bwMode="auto">
              <a:xfrm>
                <a:off x="480" y="240"/>
                <a:ext cx="872" cy="243"/>
              </a:xfrm>
              <a:prstGeom prst="ellipse">
                <a:avLst/>
              </a:prstGeom>
              <a:noFill/>
              <a:ln w="38100">
                <a:solidFill>
                  <a:srgbClr val="FFFF00"/>
                </a:solidFill>
                <a:round/>
              </a:ln>
            </p:spPr>
            <p:txBody>
              <a:bodyPr lIns="0" tIns="0" rIns="0" bIns="0" anchor="ctr"/>
              <a:lstStyle/>
              <a:p>
                <a:pPr algn="ctr" eaLnBrk="0" hangingPunct="0"/>
                <a:r>
                  <a:rPr lang="zh-CN" altLang="en-US" sz="2000" b="1" dirty="0" smtClean="0"/>
                  <a:t>姓名</a:t>
                </a:r>
                <a:endParaRPr lang="zh-CN" altLang="en-US" sz="2000" b="1" dirty="0">
                  <a:solidFill>
                    <a:schemeClr val="bg1"/>
                  </a:solidFill>
                </a:endParaRPr>
              </a:p>
            </p:txBody>
          </p:sp>
          <p:sp>
            <p:nvSpPr>
              <p:cNvPr id="27670" name="Oval 11"/>
              <p:cNvSpPr>
                <a:spLocks noChangeArrowheads="1"/>
              </p:cNvSpPr>
              <p:nvPr/>
            </p:nvSpPr>
            <p:spPr bwMode="auto">
              <a:xfrm>
                <a:off x="1008" y="0"/>
                <a:ext cx="872" cy="244"/>
              </a:xfrm>
              <a:prstGeom prst="ellipse">
                <a:avLst/>
              </a:prstGeom>
              <a:noFill/>
              <a:ln w="38100">
                <a:solidFill>
                  <a:srgbClr val="FFFF00"/>
                </a:solidFill>
                <a:round/>
              </a:ln>
            </p:spPr>
            <p:txBody>
              <a:bodyPr lIns="0" tIns="0" rIns="0" bIns="0" anchor="ctr"/>
              <a:lstStyle/>
              <a:p>
                <a:pPr algn="ctr" eaLnBrk="0" hangingPunct="0"/>
                <a:r>
                  <a:rPr lang="zh-CN" altLang="en-US" sz="2000" b="1"/>
                  <a:t>专业</a:t>
                </a:r>
                <a:endParaRPr lang="zh-CN" altLang="en-US" sz="2000" b="1">
                  <a:solidFill>
                    <a:schemeClr val="bg1"/>
                  </a:solidFill>
                </a:endParaRPr>
              </a:p>
            </p:txBody>
          </p:sp>
          <p:sp>
            <p:nvSpPr>
              <p:cNvPr id="27671" name="Oval 12"/>
              <p:cNvSpPr>
                <a:spLocks noChangeArrowheads="1"/>
              </p:cNvSpPr>
              <p:nvPr/>
            </p:nvSpPr>
            <p:spPr bwMode="auto">
              <a:xfrm>
                <a:off x="1840" y="144"/>
                <a:ext cx="608" cy="243"/>
              </a:xfrm>
              <a:prstGeom prst="ellipse">
                <a:avLst/>
              </a:prstGeom>
              <a:noFill/>
              <a:ln w="38100">
                <a:solidFill>
                  <a:srgbClr val="FFFF00"/>
                </a:solidFill>
                <a:round/>
              </a:ln>
            </p:spPr>
            <p:txBody>
              <a:bodyPr lIns="0" tIns="0" rIns="0" bIns="0" anchor="ctr"/>
              <a:lstStyle/>
              <a:p>
                <a:pPr algn="ctr" eaLnBrk="0" hangingPunct="0"/>
                <a:r>
                  <a:rPr lang="zh-CN" altLang="en-US" sz="2000" b="1"/>
                  <a:t>职称</a:t>
                </a:r>
                <a:endParaRPr lang="zh-CN" altLang="en-US" sz="2000" b="1"/>
              </a:p>
            </p:txBody>
          </p:sp>
          <p:sp>
            <p:nvSpPr>
              <p:cNvPr id="27672" name="Oval 13"/>
              <p:cNvSpPr>
                <a:spLocks noChangeArrowheads="1"/>
              </p:cNvSpPr>
              <p:nvPr/>
            </p:nvSpPr>
            <p:spPr bwMode="auto">
              <a:xfrm>
                <a:off x="2064" y="432"/>
                <a:ext cx="970" cy="243"/>
              </a:xfrm>
              <a:prstGeom prst="ellipse">
                <a:avLst/>
              </a:prstGeom>
              <a:noFill/>
              <a:ln w="38100">
                <a:solidFill>
                  <a:srgbClr val="FFFF00"/>
                </a:solidFill>
                <a:round/>
              </a:ln>
            </p:spPr>
            <p:txBody>
              <a:bodyPr lIns="0" tIns="0" rIns="0" bIns="0" anchor="ctr"/>
              <a:lstStyle/>
              <a:p>
                <a:pPr algn="ctr" eaLnBrk="0" hangingPunct="0"/>
                <a:r>
                  <a:rPr lang="zh-CN" altLang="en-US" sz="2000" b="1"/>
                  <a:t>院系</a:t>
                </a:r>
                <a:endParaRPr lang="zh-CN" altLang="en-US" sz="2000" b="1"/>
              </a:p>
            </p:txBody>
          </p:sp>
          <p:sp>
            <p:nvSpPr>
              <p:cNvPr id="27673" name="Line 14"/>
              <p:cNvSpPr>
                <a:spLocks noChangeShapeType="1"/>
              </p:cNvSpPr>
              <p:nvPr/>
            </p:nvSpPr>
            <p:spPr bwMode="auto">
              <a:xfrm>
                <a:off x="528" y="816"/>
                <a:ext cx="672" cy="384"/>
              </a:xfrm>
              <a:prstGeom prst="line">
                <a:avLst/>
              </a:prstGeom>
              <a:noFill/>
              <a:ln w="38100">
                <a:solidFill>
                  <a:srgbClr val="FFFF00"/>
                </a:solidFill>
                <a:round/>
              </a:ln>
            </p:spPr>
            <p:txBody>
              <a:bodyPr wrap="none"/>
              <a:lstStyle/>
              <a:p>
                <a:endParaRPr lang="zh-CN" altLang="en-US"/>
              </a:p>
            </p:txBody>
          </p:sp>
          <p:sp>
            <p:nvSpPr>
              <p:cNvPr id="27674" name="Line 15"/>
              <p:cNvSpPr>
                <a:spLocks noChangeShapeType="1"/>
              </p:cNvSpPr>
              <p:nvPr/>
            </p:nvSpPr>
            <p:spPr bwMode="auto">
              <a:xfrm>
                <a:off x="1104" y="480"/>
                <a:ext cx="240" cy="720"/>
              </a:xfrm>
              <a:prstGeom prst="line">
                <a:avLst/>
              </a:prstGeom>
              <a:noFill/>
              <a:ln w="38100">
                <a:solidFill>
                  <a:srgbClr val="FFFF00"/>
                </a:solidFill>
                <a:round/>
              </a:ln>
            </p:spPr>
            <p:txBody>
              <a:bodyPr wrap="none"/>
              <a:lstStyle/>
              <a:p>
                <a:endParaRPr lang="zh-CN" altLang="en-US"/>
              </a:p>
            </p:txBody>
          </p:sp>
          <p:sp>
            <p:nvSpPr>
              <p:cNvPr id="27675" name="Line 16"/>
              <p:cNvSpPr>
                <a:spLocks noChangeShapeType="1"/>
              </p:cNvSpPr>
              <p:nvPr/>
            </p:nvSpPr>
            <p:spPr bwMode="auto">
              <a:xfrm>
                <a:off x="1488" y="240"/>
                <a:ext cx="0" cy="960"/>
              </a:xfrm>
              <a:prstGeom prst="line">
                <a:avLst/>
              </a:prstGeom>
              <a:noFill/>
              <a:ln w="38100">
                <a:solidFill>
                  <a:srgbClr val="FFFF00"/>
                </a:solidFill>
                <a:round/>
              </a:ln>
            </p:spPr>
            <p:txBody>
              <a:bodyPr wrap="none"/>
              <a:lstStyle/>
              <a:p>
                <a:endParaRPr lang="zh-CN" altLang="en-US"/>
              </a:p>
            </p:txBody>
          </p:sp>
          <p:sp>
            <p:nvSpPr>
              <p:cNvPr id="27676" name="Line 17"/>
              <p:cNvSpPr>
                <a:spLocks noChangeShapeType="1"/>
              </p:cNvSpPr>
              <p:nvPr/>
            </p:nvSpPr>
            <p:spPr bwMode="auto">
              <a:xfrm flipH="1">
                <a:off x="1632" y="384"/>
                <a:ext cx="336" cy="816"/>
              </a:xfrm>
              <a:prstGeom prst="line">
                <a:avLst/>
              </a:prstGeom>
              <a:noFill/>
              <a:ln w="38100">
                <a:solidFill>
                  <a:srgbClr val="FFFF00"/>
                </a:solidFill>
                <a:round/>
              </a:ln>
            </p:spPr>
            <p:txBody>
              <a:bodyPr wrap="none"/>
              <a:lstStyle/>
              <a:p>
                <a:endParaRPr lang="zh-CN" altLang="en-US"/>
              </a:p>
            </p:txBody>
          </p:sp>
          <p:sp>
            <p:nvSpPr>
              <p:cNvPr id="27677" name="Line 18"/>
              <p:cNvSpPr>
                <a:spLocks noChangeShapeType="1"/>
              </p:cNvSpPr>
              <p:nvPr/>
            </p:nvSpPr>
            <p:spPr bwMode="auto">
              <a:xfrm flipH="1">
                <a:off x="1824" y="672"/>
                <a:ext cx="624" cy="528"/>
              </a:xfrm>
              <a:prstGeom prst="line">
                <a:avLst/>
              </a:prstGeom>
              <a:noFill/>
              <a:ln w="38100">
                <a:solidFill>
                  <a:srgbClr val="FFFF00"/>
                </a:solidFill>
                <a:round/>
              </a:ln>
            </p:spPr>
            <p:txBody>
              <a:bodyPr wrap="none"/>
              <a:lstStyle/>
              <a:p>
                <a:endParaRPr lang="zh-CN" altLang="en-US"/>
              </a:p>
            </p:txBody>
          </p:sp>
        </p:grpSp>
        <p:sp>
          <p:nvSpPr>
            <p:cNvPr id="27657" name="Text Box 19"/>
            <p:cNvSpPr txBox="1">
              <a:spLocks noChangeArrowheads="1"/>
            </p:cNvSpPr>
            <p:nvPr/>
          </p:nvSpPr>
          <p:spPr bwMode="auto">
            <a:xfrm>
              <a:off x="3984" y="1200"/>
              <a:ext cx="720" cy="243"/>
            </a:xfrm>
            <a:prstGeom prst="rect">
              <a:avLst/>
            </a:prstGeom>
            <a:noFill/>
            <a:ln w="38100">
              <a:solidFill>
                <a:srgbClr val="FFFF00"/>
              </a:solidFill>
              <a:miter lim="800000"/>
            </a:ln>
          </p:spPr>
          <p:txBody>
            <a:bodyPr lIns="0" tIns="0" rIns="0" bIns="0" anchor="ctr"/>
            <a:lstStyle/>
            <a:p>
              <a:pPr algn="ctr" eaLnBrk="0" hangingPunct="0"/>
              <a:r>
                <a:rPr lang="zh-CN" altLang="en-US" sz="2000" b="1"/>
                <a:t>电话</a:t>
              </a:r>
              <a:endParaRPr lang="zh-CN" altLang="en-US" sz="2000" b="1"/>
            </a:p>
          </p:txBody>
        </p:sp>
        <p:sp>
          <p:nvSpPr>
            <p:cNvPr id="27658" name="Rectangle 20"/>
            <p:cNvSpPr>
              <a:spLocks noChangeArrowheads="1"/>
            </p:cNvSpPr>
            <p:nvPr/>
          </p:nvSpPr>
          <p:spPr bwMode="auto">
            <a:xfrm>
              <a:off x="3936" y="1152"/>
              <a:ext cx="816" cy="336"/>
            </a:xfrm>
            <a:prstGeom prst="rect">
              <a:avLst/>
            </a:prstGeom>
            <a:noFill/>
            <a:ln w="38100">
              <a:solidFill>
                <a:srgbClr val="FFFF00"/>
              </a:solidFill>
              <a:miter lim="800000"/>
            </a:ln>
          </p:spPr>
          <p:txBody>
            <a:bodyPr wrap="none" anchor="ctr"/>
            <a:lstStyle/>
            <a:p>
              <a:endParaRPr lang="zh-CN" altLang="en-US"/>
            </a:p>
          </p:txBody>
        </p:sp>
        <p:sp>
          <p:nvSpPr>
            <p:cNvPr id="27659" name="Oval 21"/>
            <p:cNvSpPr>
              <a:spLocks noChangeArrowheads="1"/>
            </p:cNvSpPr>
            <p:nvPr/>
          </p:nvSpPr>
          <p:spPr bwMode="auto">
            <a:xfrm>
              <a:off x="3312" y="480"/>
              <a:ext cx="960" cy="235"/>
            </a:xfrm>
            <a:prstGeom prst="ellipse">
              <a:avLst/>
            </a:prstGeom>
            <a:noFill/>
            <a:ln w="38100">
              <a:solidFill>
                <a:srgbClr val="FFFF00"/>
              </a:solidFill>
              <a:round/>
            </a:ln>
          </p:spPr>
          <p:txBody>
            <a:bodyPr lIns="0" tIns="0" rIns="0" bIns="0" anchor="ctr"/>
            <a:lstStyle/>
            <a:p>
              <a:pPr algn="ctr" eaLnBrk="0" hangingPunct="0"/>
              <a:r>
                <a:rPr lang="zh-CN" altLang="en-US" sz="2000" b="1"/>
                <a:t>位置</a:t>
              </a:r>
              <a:endParaRPr lang="zh-CN" altLang="en-US" sz="2000" b="1"/>
            </a:p>
          </p:txBody>
        </p:sp>
        <p:sp>
          <p:nvSpPr>
            <p:cNvPr id="27660" name="Line 22"/>
            <p:cNvSpPr>
              <a:spLocks noChangeShapeType="1"/>
            </p:cNvSpPr>
            <p:nvPr/>
          </p:nvSpPr>
          <p:spPr bwMode="auto">
            <a:xfrm flipH="1">
              <a:off x="4512" y="720"/>
              <a:ext cx="306" cy="432"/>
            </a:xfrm>
            <a:prstGeom prst="line">
              <a:avLst/>
            </a:prstGeom>
            <a:noFill/>
            <a:ln w="38100">
              <a:solidFill>
                <a:srgbClr val="FFFF00"/>
              </a:solidFill>
              <a:round/>
            </a:ln>
          </p:spPr>
          <p:txBody>
            <a:bodyPr lIns="0" tIns="0" rIns="0" bIns="0" anchor="ctr"/>
            <a:lstStyle/>
            <a:p>
              <a:endParaRPr lang="zh-CN" altLang="en-US"/>
            </a:p>
          </p:txBody>
        </p:sp>
        <p:sp>
          <p:nvSpPr>
            <p:cNvPr id="27661" name="Line 23"/>
            <p:cNvSpPr>
              <a:spLocks noChangeShapeType="1"/>
            </p:cNvSpPr>
            <p:nvPr/>
          </p:nvSpPr>
          <p:spPr bwMode="auto">
            <a:xfrm>
              <a:off x="3312" y="1296"/>
              <a:ext cx="624" cy="0"/>
            </a:xfrm>
            <a:prstGeom prst="line">
              <a:avLst/>
            </a:prstGeom>
            <a:noFill/>
            <a:ln w="38100">
              <a:solidFill>
                <a:srgbClr val="FFFF00"/>
              </a:solidFill>
              <a:round/>
            </a:ln>
          </p:spPr>
          <p:txBody>
            <a:bodyPr lIns="0" tIns="0" rIns="0" bIns="0" anchor="ctr"/>
            <a:lstStyle/>
            <a:p>
              <a:endParaRPr lang="zh-CN" altLang="en-US"/>
            </a:p>
          </p:txBody>
        </p:sp>
        <p:sp>
          <p:nvSpPr>
            <p:cNvPr id="27662" name="Line 24"/>
            <p:cNvSpPr>
              <a:spLocks noChangeShapeType="1"/>
            </p:cNvSpPr>
            <p:nvPr/>
          </p:nvSpPr>
          <p:spPr bwMode="auto">
            <a:xfrm>
              <a:off x="3792" y="720"/>
              <a:ext cx="336" cy="432"/>
            </a:xfrm>
            <a:prstGeom prst="line">
              <a:avLst/>
            </a:prstGeom>
            <a:noFill/>
            <a:ln w="38100">
              <a:solidFill>
                <a:srgbClr val="FFFF00"/>
              </a:solidFill>
              <a:round/>
            </a:ln>
          </p:spPr>
          <p:txBody>
            <a:bodyPr lIns="0" tIns="0" rIns="0" bIns="0" anchor="ctr"/>
            <a:lstStyle/>
            <a:p>
              <a:endParaRPr lang="zh-CN" altLang="en-US"/>
            </a:p>
          </p:txBody>
        </p:sp>
        <p:sp>
          <p:nvSpPr>
            <p:cNvPr id="27663" name="AutoShape 25"/>
            <p:cNvSpPr>
              <a:spLocks noChangeArrowheads="1"/>
            </p:cNvSpPr>
            <p:nvPr/>
          </p:nvSpPr>
          <p:spPr bwMode="auto">
            <a:xfrm>
              <a:off x="2592" y="1152"/>
              <a:ext cx="624" cy="288"/>
            </a:xfrm>
            <a:prstGeom prst="flowChartDecision">
              <a:avLst/>
            </a:prstGeom>
            <a:noFill/>
            <a:ln w="38100">
              <a:solidFill>
                <a:srgbClr val="FFFF00"/>
              </a:solidFill>
              <a:miter lim="800000"/>
            </a:ln>
          </p:spPr>
          <p:txBody>
            <a:bodyPr wrap="none" lIns="0" tIns="0" rIns="0" bIns="0" anchor="ctr"/>
            <a:lstStyle/>
            <a:p>
              <a:pPr algn="ctr"/>
              <a:r>
                <a:rPr lang="zh-CN" altLang="en-US" sz="2000" b="1"/>
                <a:t>拥有</a:t>
              </a:r>
              <a:r>
                <a:rPr lang="zh-CN" altLang="en-US" sz="2000" b="1">
                  <a:solidFill>
                    <a:schemeClr val="bg1"/>
                  </a:solidFill>
                  <a:latin typeface="Tahoma" panose="020B0604030504040204" pitchFamily="34" charset="0"/>
                </a:rPr>
                <a:t> </a:t>
              </a:r>
              <a:endParaRPr lang="zh-CN" altLang="en-US" sz="2000" b="1">
                <a:solidFill>
                  <a:schemeClr val="bg1"/>
                </a:solidFill>
                <a:latin typeface="Tahoma" panose="020B0604030504040204" pitchFamily="34" charset="0"/>
              </a:endParaRPr>
            </a:p>
          </p:txBody>
        </p:sp>
        <p:sp>
          <p:nvSpPr>
            <p:cNvPr id="27664" name="AutoShape 26"/>
            <p:cNvSpPr>
              <a:spLocks noChangeArrowheads="1"/>
            </p:cNvSpPr>
            <p:nvPr/>
          </p:nvSpPr>
          <p:spPr bwMode="auto">
            <a:xfrm>
              <a:off x="2496" y="1104"/>
              <a:ext cx="816" cy="384"/>
            </a:xfrm>
            <a:prstGeom prst="flowChartDecision">
              <a:avLst/>
            </a:prstGeom>
            <a:noFill/>
            <a:ln w="38100">
              <a:solidFill>
                <a:srgbClr val="FFFF00"/>
              </a:solidFill>
              <a:miter lim="800000"/>
            </a:ln>
          </p:spPr>
          <p:txBody>
            <a:bodyPr wrap="none" anchor="ctr"/>
            <a:lstStyle/>
            <a:p>
              <a:endParaRPr lang="zh-CN" altLang="en-US"/>
            </a:p>
          </p:txBody>
        </p:sp>
        <p:sp>
          <p:nvSpPr>
            <p:cNvPr id="27665" name="Rectangle 27"/>
            <p:cNvSpPr>
              <a:spLocks noChangeArrowheads="1"/>
            </p:cNvSpPr>
            <p:nvPr/>
          </p:nvSpPr>
          <p:spPr bwMode="auto">
            <a:xfrm>
              <a:off x="3408" y="1056"/>
              <a:ext cx="384" cy="192"/>
            </a:xfrm>
            <a:prstGeom prst="rect">
              <a:avLst/>
            </a:prstGeom>
            <a:noFill/>
            <a:ln w="9525">
              <a:noFill/>
              <a:miter lim="800000"/>
            </a:ln>
          </p:spPr>
          <p:txBody>
            <a:bodyPr wrap="none" anchor="ctr"/>
            <a:lstStyle/>
            <a:p>
              <a:pPr algn="ctr"/>
              <a:r>
                <a:rPr lang="en-US" altLang="zh-CN" sz="2000" b="1">
                  <a:solidFill>
                    <a:schemeClr val="bg1"/>
                  </a:solidFill>
                </a:rPr>
                <a:t>N</a:t>
              </a:r>
              <a:endParaRPr lang="en-US" altLang="zh-CN" sz="2000" b="1">
                <a:solidFill>
                  <a:schemeClr val="bg1"/>
                </a:solidFill>
              </a:endParaRPr>
            </a:p>
          </p:txBody>
        </p:sp>
        <p:sp>
          <p:nvSpPr>
            <p:cNvPr id="27666" name="Rectangle 28"/>
            <p:cNvSpPr>
              <a:spLocks noChangeArrowheads="1"/>
            </p:cNvSpPr>
            <p:nvPr/>
          </p:nvSpPr>
          <p:spPr bwMode="auto">
            <a:xfrm>
              <a:off x="2064" y="1056"/>
              <a:ext cx="384" cy="192"/>
            </a:xfrm>
            <a:prstGeom prst="rect">
              <a:avLst/>
            </a:prstGeom>
            <a:noFill/>
            <a:ln w="9525">
              <a:noFill/>
              <a:miter lim="800000"/>
            </a:ln>
          </p:spPr>
          <p:txBody>
            <a:bodyPr wrap="none" anchor="ctr"/>
            <a:lstStyle/>
            <a:p>
              <a:pPr algn="ctr"/>
              <a:r>
                <a:rPr lang="en-US" altLang="zh-CN" sz="2000" b="1">
                  <a:solidFill>
                    <a:schemeClr val="bg1"/>
                  </a:solidFill>
                </a:rPr>
                <a:t>1</a:t>
              </a:r>
              <a:endParaRPr lang="en-US" altLang="zh-CN" sz="2000" b="1">
                <a:solidFill>
                  <a:schemeClr val="bg1"/>
                </a:solidFill>
              </a:endParaRPr>
            </a:p>
          </p:txBody>
        </p:sp>
      </p:grpSp>
      <p:sp>
        <p:nvSpPr>
          <p:cNvPr id="27652" name="Rectangle 29"/>
          <p:cNvSpPr>
            <a:spLocks noChangeArrowheads="1"/>
          </p:cNvSpPr>
          <p:nvPr/>
        </p:nvSpPr>
        <p:spPr bwMode="auto">
          <a:xfrm>
            <a:off x="1219200" y="5029200"/>
            <a:ext cx="6096000" cy="609600"/>
          </a:xfrm>
          <a:prstGeom prst="rect">
            <a:avLst/>
          </a:prstGeom>
          <a:noFill/>
          <a:ln w="9525">
            <a:noFill/>
            <a:miter lim="800000"/>
          </a:ln>
        </p:spPr>
        <p:txBody>
          <a:bodyPr/>
          <a:lstStyle/>
          <a:p>
            <a:pPr algn="ctr" eaLnBrk="0" hangingPunct="0"/>
            <a:r>
              <a:rPr lang="zh-CN" altLang="en-US" sz="3200" b="1">
                <a:latin typeface="宋体" panose="02010600030101010101" pitchFamily="2" charset="-122"/>
              </a:rPr>
              <a:t>图    多值属性的变换（</a:t>
            </a:r>
            <a:r>
              <a:rPr lang="en-US" altLang="zh-CN" sz="3200" b="1">
                <a:latin typeface="宋体" panose="02010600030101010101" pitchFamily="2" charset="-122"/>
              </a:rPr>
              <a:t>2</a:t>
            </a:r>
            <a:r>
              <a:rPr lang="zh-CN" altLang="en-US" sz="3200" b="1">
                <a:latin typeface="宋体" panose="02010600030101010101" pitchFamily="2" charset="-122"/>
              </a:rPr>
              <a:t>）</a:t>
            </a:r>
            <a:endParaRPr lang="zh-CN" altLang="en-US" sz="3200" b="1">
              <a:latin typeface="宋体" panose="02010600030101010101" pitchFamily="2" charset="-122"/>
            </a:endParaRPr>
          </a:p>
        </p:txBody>
      </p:sp>
      <p:sp>
        <p:nvSpPr>
          <p:cNvPr id="37917" name="Rectangle 30"/>
          <p:cNvSpPr>
            <a:spLocks noGrp="1" noChangeArrowheads="1"/>
          </p:cNvSpPr>
          <p:nvPr>
            <p:ph type="title" idx="4294967295"/>
          </p:nvPr>
        </p:nvSpPr>
        <p:spPr/>
        <p:txBody>
          <a:bodyPr/>
          <a:lstStyle/>
          <a:p>
            <a:pPr>
              <a:defRPr/>
            </a:pPr>
            <a:endParaRPr lang="zh-CN" altLang="zh-CN" smtClean="0">
              <a:effectLst>
                <a:outerShdw blurRad="38100" dist="38100" dir="2700000" algn="tl">
                  <a:srgbClr val="C0C0C0"/>
                </a:outerShdw>
              </a:effectLst>
              <a:ea typeface="宋体" panose="02010600030101010101" pitchFamily="2" charset="-122"/>
            </a:endParaRPr>
          </a:p>
        </p:txBody>
      </p:sp>
    </p:spTree>
  </p:cSld>
  <p:clrMapOvr>
    <a:masterClrMapping/>
  </p:clrMapOvr>
  <p:transition spd="med">
    <p:wheel spokes="8"/>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1584325" y="188913"/>
            <a:ext cx="7040563"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属性的分类</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(5)</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8675" name="Rectangle 3"/>
          <p:cNvSpPr>
            <a:spLocks noChangeArrowheads="1"/>
          </p:cNvSpPr>
          <p:nvPr/>
        </p:nvSpPr>
        <p:spPr bwMode="auto">
          <a:xfrm>
            <a:off x="2262188" y="5181600"/>
            <a:ext cx="4191000" cy="471488"/>
          </a:xfrm>
          <a:prstGeom prst="rect">
            <a:avLst/>
          </a:prstGeom>
          <a:noFill/>
          <a:ln w="9525">
            <a:noFill/>
            <a:miter lim="800000"/>
          </a:ln>
        </p:spPr>
        <p:txBody>
          <a:bodyPr lIns="0" tIns="0" rIns="0" bIns="0" anchor="ctr"/>
          <a:lstStyle/>
          <a:p>
            <a:pPr algn="ctr" eaLnBrk="0" hangingPunct="0"/>
            <a:r>
              <a:rPr lang="zh-CN" altLang="en-US" sz="2000" b="1">
                <a:latin typeface="Times New Roman" panose="02020603050405020304" pitchFamily="18" charset="0"/>
              </a:rPr>
              <a:t>图    派生属性的表示</a:t>
            </a:r>
            <a:endParaRPr lang="zh-CN" altLang="en-US" sz="2000" b="1">
              <a:latin typeface="Times New Roman" panose="02020603050405020304" pitchFamily="18" charset="0"/>
            </a:endParaRPr>
          </a:p>
        </p:txBody>
      </p:sp>
      <p:sp>
        <p:nvSpPr>
          <p:cNvPr id="28676" name="Oval 4"/>
          <p:cNvSpPr>
            <a:spLocks noChangeArrowheads="1"/>
          </p:cNvSpPr>
          <p:nvPr/>
        </p:nvSpPr>
        <p:spPr bwMode="auto">
          <a:xfrm>
            <a:off x="966788" y="3352800"/>
            <a:ext cx="836612" cy="457200"/>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卡号</a:t>
            </a:r>
            <a:endParaRPr lang="zh-CN" altLang="en-US" sz="2000" b="1" dirty="0">
              <a:latin typeface="Times New Roman" panose="02020603050405020304" pitchFamily="18" charset="0"/>
            </a:endParaRPr>
          </a:p>
        </p:txBody>
      </p:sp>
      <p:sp>
        <p:nvSpPr>
          <p:cNvPr id="28677" name="Text Box 5"/>
          <p:cNvSpPr txBox="1">
            <a:spLocks noChangeArrowheads="1"/>
          </p:cNvSpPr>
          <p:nvPr/>
        </p:nvSpPr>
        <p:spPr bwMode="auto">
          <a:xfrm>
            <a:off x="3632200" y="4229100"/>
            <a:ext cx="1296988" cy="471488"/>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用户</a:t>
            </a:r>
            <a:endParaRPr lang="zh-CN" altLang="en-US" sz="2000" b="1" dirty="0">
              <a:latin typeface="Times New Roman" panose="02020603050405020304" pitchFamily="18" charset="0"/>
            </a:endParaRPr>
          </a:p>
        </p:txBody>
      </p:sp>
      <p:sp>
        <p:nvSpPr>
          <p:cNvPr id="28678" name="Oval 6"/>
          <p:cNvSpPr>
            <a:spLocks noChangeArrowheads="1"/>
          </p:cNvSpPr>
          <p:nvPr/>
        </p:nvSpPr>
        <p:spPr bwMode="auto">
          <a:xfrm>
            <a:off x="1600200" y="2743200"/>
            <a:ext cx="954088" cy="460375"/>
          </a:xfrm>
          <a:prstGeom prst="ellipse">
            <a:avLst/>
          </a:prstGeom>
          <a:noFill/>
          <a:ln w="38100">
            <a:solidFill>
              <a:srgbClr val="FFFF00"/>
            </a:solidFill>
            <a:round/>
          </a:ln>
        </p:spPr>
        <p:txBody>
          <a:bodyPr lIns="0" tIns="0" rIns="0" bIns="0" anchor="ctr"/>
          <a:lstStyle/>
          <a:p>
            <a:pPr algn="ctr" eaLnBrk="0" hangingPunct="0"/>
            <a:r>
              <a:rPr lang="zh-CN" altLang="en-US" sz="2000" b="1" dirty="0">
                <a:latin typeface="Times New Roman" panose="02020603050405020304" pitchFamily="18" charset="0"/>
              </a:rPr>
              <a:t>姓名</a:t>
            </a:r>
            <a:endParaRPr lang="zh-CN" altLang="en-US" sz="2000" b="1" dirty="0">
              <a:latin typeface="Times New Roman" panose="02020603050405020304" pitchFamily="18" charset="0"/>
            </a:endParaRPr>
          </a:p>
        </p:txBody>
      </p:sp>
      <p:sp>
        <p:nvSpPr>
          <p:cNvPr id="28679" name="Oval 7"/>
          <p:cNvSpPr>
            <a:spLocks noChangeArrowheads="1"/>
          </p:cNvSpPr>
          <p:nvPr/>
        </p:nvSpPr>
        <p:spPr bwMode="auto">
          <a:xfrm>
            <a:off x="2514600" y="2362200"/>
            <a:ext cx="1624013" cy="471488"/>
          </a:xfrm>
          <a:prstGeom prst="ellipse">
            <a:avLst/>
          </a:prstGeom>
          <a:noFill/>
          <a:ln w="38100">
            <a:solidFill>
              <a:srgbClr val="FFFF00"/>
            </a:solidFill>
            <a:round/>
          </a:ln>
        </p:spPr>
        <p:txBody>
          <a:bodyPr lIns="0" tIns="0" rIns="0" bIns="0" anchor="ctr"/>
          <a:lstStyle/>
          <a:p>
            <a:pPr algn="ctr" eaLnBrk="0" hangingPunct="0"/>
            <a:r>
              <a:rPr lang="zh-CN" altLang="en-US" sz="2000" dirty="0" smtClean="0"/>
              <a:t>套餐</a:t>
            </a:r>
            <a:r>
              <a:rPr lang="zh-CN" altLang="en-US" sz="2000" b="1" dirty="0" smtClean="0">
                <a:latin typeface="Times New Roman" panose="02020603050405020304" pitchFamily="18" charset="0"/>
              </a:rPr>
              <a:t>费</a:t>
            </a:r>
            <a:endParaRPr lang="zh-CN" altLang="en-US" sz="2000" b="1" dirty="0">
              <a:latin typeface="Times New Roman" panose="02020603050405020304" pitchFamily="18" charset="0"/>
            </a:endParaRPr>
          </a:p>
        </p:txBody>
      </p:sp>
      <p:sp>
        <p:nvSpPr>
          <p:cNvPr id="28680" name="Oval 8"/>
          <p:cNvSpPr>
            <a:spLocks noChangeArrowheads="1"/>
          </p:cNvSpPr>
          <p:nvPr/>
        </p:nvSpPr>
        <p:spPr bwMode="auto">
          <a:xfrm>
            <a:off x="6248400" y="2971800"/>
            <a:ext cx="1996008" cy="471488"/>
          </a:xfrm>
          <a:prstGeom prst="ellipse">
            <a:avLst/>
          </a:prstGeom>
          <a:noFill/>
          <a:ln w="38100">
            <a:solidFill>
              <a:schemeClr val="tx1"/>
            </a:solidFill>
            <a:prstDash val="sysDot"/>
            <a:round/>
          </a:ln>
        </p:spPr>
        <p:txBody>
          <a:bodyPr lIns="0" tIns="0" rIns="0" bIns="0" anchor="ctr"/>
          <a:lstStyle/>
          <a:p>
            <a:pPr algn="ctr" eaLnBrk="0" hangingPunct="0"/>
            <a:r>
              <a:rPr lang="zh-CN" altLang="en-US" sz="2000" dirty="0" smtClean="0"/>
              <a:t>实际月话费</a:t>
            </a:r>
            <a:endParaRPr lang="zh-CN" altLang="en-US" sz="2000" b="1" dirty="0">
              <a:latin typeface="Times New Roman" panose="02020603050405020304" pitchFamily="18" charset="0"/>
            </a:endParaRPr>
          </a:p>
        </p:txBody>
      </p:sp>
      <p:sp>
        <p:nvSpPr>
          <p:cNvPr id="28681" name="Oval 9"/>
          <p:cNvSpPr>
            <a:spLocks noChangeArrowheads="1"/>
          </p:cNvSpPr>
          <p:nvPr/>
        </p:nvSpPr>
        <p:spPr bwMode="auto">
          <a:xfrm>
            <a:off x="3968750" y="1724025"/>
            <a:ext cx="1899394" cy="473075"/>
          </a:xfrm>
          <a:prstGeom prst="ellipse">
            <a:avLst/>
          </a:prstGeom>
          <a:noFill/>
          <a:ln w="38100">
            <a:solidFill>
              <a:srgbClr val="FFFF00"/>
            </a:solidFill>
            <a:round/>
          </a:ln>
        </p:spPr>
        <p:txBody>
          <a:bodyPr lIns="0" tIns="0" rIns="0" bIns="0" anchor="ctr"/>
          <a:lstStyle/>
          <a:p>
            <a:pPr algn="ctr" eaLnBrk="0" hangingPunct="0"/>
            <a:r>
              <a:rPr lang="zh-CN" altLang="en-US" sz="2000" b="1" dirty="0" smtClean="0">
                <a:latin typeface="Times New Roman" panose="02020603050405020304" pitchFamily="18" charset="0"/>
              </a:rPr>
              <a:t>套餐外话费</a:t>
            </a:r>
            <a:endParaRPr lang="zh-CN" altLang="en-US" sz="2000" b="1" dirty="0">
              <a:latin typeface="Times New Roman" panose="02020603050405020304" pitchFamily="18" charset="0"/>
            </a:endParaRPr>
          </a:p>
        </p:txBody>
      </p:sp>
      <p:sp>
        <p:nvSpPr>
          <p:cNvPr id="28682" name="Freeform 10"/>
          <p:cNvSpPr/>
          <p:nvPr/>
        </p:nvSpPr>
        <p:spPr bwMode="auto">
          <a:xfrm>
            <a:off x="2438400" y="3124200"/>
            <a:ext cx="1530350" cy="1100138"/>
          </a:xfrm>
          <a:custGeom>
            <a:avLst/>
            <a:gdLst>
              <a:gd name="T0" fmla="*/ 0 w 1047"/>
              <a:gd name="T1" fmla="*/ 0 h 633"/>
              <a:gd name="T2" fmla="*/ 2147483647 w 1047"/>
              <a:gd name="T3" fmla="*/ 2147483647 h 633"/>
              <a:gd name="T4" fmla="*/ 0 60000 65536"/>
              <a:gd name="T5" fmla="*/ 0 60000 65536"/>
              <a:gd name="T6" fmla="*/ 0 w 1047"/>
              <a:gd name="T7" fmla="*/ 0 h 633"/>
              <a:gd name="T8" fmla="*/ 1047 w 1047"/>
              <a:gd name="T9" fmla="*/ 633 h 633"/>
            </a:gdLst>
            <a:ahLst/>
            <a:cxnLst>
              <a:cxn ang="T4">
                <a:pos x="T0" y="T1"/>
              </a:cxn>
              <a:cxn ang="T5">
                <a:pos x="T2" y="T3"/>
              </a:cxn>
            </a:cxnLst>
            <a:rect l="T6" t="T7" r="T8" b="T9"/>
            <a:pathLst>
              <a:path w="1047" h="633">
                <a:moveTo>
                  <a:pt x="0" y="0"/>
                </a:moveTo>
                <a:lnTo>
                  <a:pt x="1047" y="633"/>
                </a:lnTo>
              </a:path>
            </a:pathLst>
          </a:custGeom>
          <a:noFill/>
          <a:ln w="38100">
            <a:solidFill>
              <a:srgbClr val="FFFF00"/>
            </a:solidFill>
            <a:miter lim="800000"/>
          </a:ln>
        </p:spPr>
        <p:txBody>
          <a:bodyPr lIns="0" tIns="0" rIns="0" bIns="0" anchor="ctr"/>
          <a:lstStyle/>
          <a:p>
            <a:endParaRPr lang="zh-CN" altLang="en-US"/>
          </a:p>
        </p:txBody>
      </p:sp>
      <p:sp>
        <p:nvSpPr>
          <p:cNvPr id="28683" name="Freeform 11"/>
          <p:cNvSpPr/>
          <p:nvPr/>
        </p:nvSpPr>
        <p:spPr bwMode="auto">
          <a:xfrm>
            <a:off x="3352800" y="2819400"/>
            <a:ext cx="731838" cy="1404938"/>
          </a:xfrm>
          <a:custGeom>
            <a:avLst/>
            <a:gdLst>
              <a:gd name="T0" fmla="*/ 0 w 690"/>
              <a:gd name="T1" fmla="*/ 0 h 844"/>
              <a:gd name="T2" fmla="*/ 2147483647 w 690"/>
              <a:gd name="T3" fmla="*/ 2147483647 h 844"/>
              <a:gd name="T4" fmla="*/ 0 60000 65536"/>
              <a:gd name="T5" fmla="*/ 0 60000 65536"/>
              <a:gd name="T6" fmla="*/ 0 w 690"/>
              <a:gd name="T7" fmla="*/ 0 h 844"/>
              <a:gd name="T8" fmla="*/ 690 w 690"/>
              <a:gd name="T9" fmla="*/ 844 h 844"/>
            </a:gdLst>
            <a:ahLst/>
            <a:cxnLst>
              <a:cxn ang="T4">
                <a:pos x="T0" y="T1"/>
              </a:cxn>
              <a:cxn ang="T5">
                <a:pos x="T2" y="T3"/>
              </a:cxn>
            </a:cxnLst>
            <a:rect l="T6" t="T7" r="T8" b="T9"/>
            <a:pathLst>
              <a:path w="690" h="844">
                <a:moveTo>
                  <a:pt x="0" y="0"/>
                </a:moveTo>
                <a:lnTo>
                  <a:pt x="690" y="844"/>
                </a:lnTo>
              </a:path>
            </a:pathLst>
          </a:custGeom>
          <a:noFill/>
          <a:ln w="38100">
            <a:solidFill>
              <a:srgbClr val="FFFF00"/>
            </a:solidFill>
            <a:miter lim="800000"/>
          </a:ln>
        </p:spPr>
        <p:txBody>
          <a:bodyPr lIns="0" tIns="0" rIns="0" bIns="0" anchor="ctr"/>
          <a:lstStyle/>
          <a:p>
            <a:endParaRPr lang="zh-CN" altLang="en-US"/>
          </a:p>
        </p:txBody>
      </p:sp>
      <p:sp>
        <p:nvSpPr>
          <p:cNvPr id="28684" name="Freeform 12"/>
          <p:cNvSpPr/>
          <p:nvPr/>
        </p:nvSpPr>
        <p:spPr bwMode="auto">
          <a:xfrm>
            <a:off x="4800600" y="3429000"/>
            <a:ext cx="1676400" cy="757238"/>
          </a:xfrm>
          <a:custGeom>
            <a:avLst/>
            <a:gdLst>
              <a:gd name="T0" fmla="*/ 2147483647 w 495"/>
              <a:gd name="T1" fmla="*/ 0 h 909"/>
              <a:gd name="T2" fmla="*/ 0 w 495"/>
              <a:gd name="T3" fmla="*/ 2147483647 h 909"/>
              <a:gd name="T4" fmla="*/ 0 60000 65536"/>
              <a:gd name="T5" fmla="*/ 0 60000 65536"/>
              <a:gd name="T6" fmla="*/ 0 w 495"/>
              <a:gd name="T7" fmla="*/ 0 h 909"/>
              <a:gd name="T8" fmla="*/ 495 w 495"/>
              <a:gd name="T9" fmla="*/ 909 h 909"/>
            </a:gdLst>
            <a:ahLst/>
            <a:cxnLst>
              <a:cxn ang="T4">
                <a:pos x="T0" y="T1"/>
              </a:cxn>
              <a:cxn ang="T5">
                <a:pos x="T2" y="T3"/>
              </a:cxn>
            </a:cxnLst>
            <a:rect l="T6" t="T7" r="T8" b="T9"/>
            <a:pathLst>
              <a:path w="495" h="909">
                <a:moveTo>
                  <a:pt x="495" y="0"/>
                </a:moveTo>
                <a:lnTo>
                  <a:pt x="0" y="909"/>
                </a:lnTo>
              </a:path>
            </a:pathLst>
          </a:custGeom>
          <a:noFill/>
          <a:ln w="38100">
            <a:solidFill>
              <a:schemeClr val="tx1"/>
            </a:solidFill>
            <a:prstDash val="sysDot"/>
            <a:miter lim="800000"/>
          </a:ln>
        </p:spPr>
        <p:txBody>
          <a:bodyPr lIns="0" tIns="0" rIns="0" bIns="0" anchor="ctr"/>
          <a:lstStyle/>
          <a:p>
            <a:endParaRPr lang="zh-CN" altLang="en-US"/>
          </a:p>
        </p:txBody>
      </p:sp>
      <p:sp>
        <p:nvSpPr>
          <p:cNvPr id="28685" name="Freeform 13"/>
          <p:cNvSpPr/>
          <p:nvPr/>
        </p:nvSpPr>
        <p:spPr bwMode="auto">
          <a:xfrm>
            <a:off x="1817688" y="3579813"/>
            <a:ext cx="2047875" cy="644525"/>
          </a:xfrm>
          <a:custGeom>
            <a:avLst/>
            <a:gdLst>
              <a:gd name="T0" fmla="*/ 0 w 1290"/>
              <a:gd name="T1" fmla="*/ 0 h 406"/>
              <a:gd name="T2" fmla="*/ 2147483647 w 1290"/>
              <a:gd name="T3" fmla="*/ 2147483647 h 406"/>
              <a:gd name="T4" fmla="*/ 2147483647 w 1290"/>
              <a:gd name="T5" fmla="*/ 2147483647 h 406"/>
              <a:gd name="T6" fmla="*/ 0 60000 65536"/>
              <a:gd name="T7" fmla="*/ 0 60000 65536"/>
              <a:gd name="T8" fmla="*/ 0 60000 65536"/>
              <a:gd name="T9" fmla="*/ 0 w 1290"/>
              <a:gd name="T10" fmla="*/ 0 h 406"/>
              <a:gd name="T11" fmla="*/ 1290 w 1290"/>
              <a:gd name="T12" fmla="*/ 406 h 406"/>
            </a:gdLst>
            <a:ahLst/>
            <a:cxnLst>
              <a:cxn ang="T6">
                <a:pos x="T0" y="T1"/>
              </a:cxn>
              <a:cxn ang="T7">
                <a:pos x="T2" y="T3"/>
              </a:cxn>
              <a:cxn ang="T8">
                <a:pos x="T4" y="T5"/>
              </a:cxn>
            </a:cxnLst>
            <a:rect l="T9" t="T10" r="T11" b="T12"/>
            <a:pathLst>
              <a:path w="1290" h="406">
                <a:moveTo>
                  <a:pt x="0" y="0"/>
                </a:moveTo>
                <a:lnTo>
                  <a:pt x="1290" y="406"/>
                </a:lnTo>
                <a:lnTo>
                  <a:pt x="1258" y="406"/>
                </a:lnTo>
              </a:path>
            </a:pathLst>
          </a:custGeom>
          <a:noFill/>
          <a:ln w="38100">
            <a:solidFill>
              <a:srgbClr val="FFFF00"/>
            </a:solidFill>
            <a:miter lim="800000"/>
          </a:ln>
        </p:spPr>
        <p:txBody>
          <a:bodyPr lIns="0" tIns="0" rIns="0" bIns="0" anchor="ctr"/>
          <a:lstStyle/>
          <a:p>
            <a:endParaRPr lang="zh-CN" altLang="en-US"/>
          </a:p>
        </p:txBody>
      </p:sp>
      <p:sp>
        <p:nvSpPr>
          <p:cNvPr id="28686" name="Freeform 14"/>
          <p:cNvSpPr/>
          <p:nvPr/>
        </p:nvSpPr>
        <p:spPr bwMode="auto">
          <a:xfrm>
            <a:off x="4191000" y="2249487"/>
            <a:ext cx="576262" cy="1974851"/>
          </a:xfrm>
          <a:custGeom>
            <a:avLst/>
            <a:gdLst>
              <a:gd name="T0" fmla="*/ 2147483647 w 912"/>
              <a:gd name="T1" fmla="*/ 0 h 645"/>
              <a:gd name="T2" fmla="*/ 0 w 912"/>
              <a:gd name="T3" fmla="*/ 2147483647 h 645"/>
              <a:gd name="T4" fmla="*/ 0 60000 65536"/>
              <a:gd name="T5" fmla="*/ 0 60000 65536"/>
              <a:gd name="T6" fmla="*/ 0 w 912"/>
              <a:gd name="T7" fmla="*/ 0 h 645"/>
              <a:gd name="T8" fmla="*/ 912 w 912"/>
              <a:gd name="T9" fmla="*/ 645 h 645"/>
            </a:gdLst>
            <a:ahLst/>
            <a:cxnLst>
              <a:cxn ang="T4">
                <a:pos x="T0" y="T1"/>
              </a:cxn>
              <a:cxn ang="T5">
                <a:pos x="T2" y="T3"/>
              </a:cxn>
            </a:cxnLst>
            <a:rect l="T6" t="T7" r="T8" b="T9"/>
            <a:pathLst>
              <a:path w="912" h="645">
                <a:moveTo>
                  <a:pt x="912" y="0"/>
                </a:moveTo>
                <a:lnTo>
                  <a:pt x="0" y="645"/>
                </a:lnTo>
              </a:path>
            </a:pathLst>
          </a:custGeom>
          <a:noFill/>
          <a:ln w="38100">
            <a:solidFill>
              <a:srgbClr val="FFFF00"/>
            </a:solidFill>
            <a:miter lim="800000"/>
          </a:ln>
        </p:spPr>
        <p:txBody>
          <a:bodyPr lIns="0" tIns="0" rIns="0" bIns="0" anchor="ctr"/>
          <a:lstStyle/>
          <a:p>
            <a:endParaRPr lang="zh-CN" altLang="en-US"/>
          </a:p>
        </p:txBody>
      </p:sp>
      <p:sp>
        <p:nvSpPr>
          <p:cNvPr id="28687" name="Oval 15"/>
          <p:cNvSpPr>
            <a:spLocks noChangeArrowheads="1"/>
          </p:cNvSpPr>
          <p:nvPr/>
        </p:nvSpPr>
        <p:spPr bwMode="auto">
          <a:xfrm>
            <a:off x="4999038" y="2362200"/>
            <a:ext cx="2237258" cy="473075"/>
          </a:xfrm>
          <a:prstGeom prst="ellipse">
            <a:avLst/>
          </a:prstGeom>
          <a:noFill/>
          <a:ln w="38100">
            <a:solidFill>
              <a:srgbClr val="FFFF00"/>
            </a:solidFill>
            <a:round/>
          </a:ln>
        </p:spPr>
        <p:txBody>
          <a:bodyPr lIns="0" tIns="0" rIns="0" bIns="0" anchor="ctr"/>
          <a:lstStyle/>
          <a:p>
            <a:pPr algn="ctr" eaLnBrk="0" hangingPunct="0"/>
            <a:r>
              <a:rPr lang="zh-CN" altLang="en-US" sz="2000" dirty="0"/>
              <a:t>套餐</a:t>
            </a:r>
            <a:r>
              <a:rPr lang="zh-CN" altLang="en-US" sz="2000" dirty="0" smtClean="0"/>
              <a:t>外数据费</a:t>
            </a:r>
            <a:endParaRPr lang="zh-CN" altLang="en-US" sz="2000" dirty="0"/>
          </a:p>
        </p:txBody>
      </p:sp>
      <p:sp>
        <p:nvSpPr>
          <p:cNvPr id="28688" name="Freeform 16"/>
          <p:cNvSpPr/>
          <p:nvPr/>
        </p:nvSpPr>
        <p:spPr bwMode="auto">
          <a:xfrm>
            <a:off x="4495800" y="2819400"/>
            <a:ext cx="1143000" cy="1404938"/>
          </a:xfrm>
          <a:custGeom>
            <a:avLst/>
            <a:gdLst>
              <a:gd name="T0" fmla="*/ 0 w 1075"/>
              <a:gd name="T1" fmla="*/ 2147483647 h 404"/>
              <a:gd name="T2" fmla="*/ 2147483647 w 1075"/>
              <a:gd name="T3" fmla="*/ 0 h 404"/>
              <a:gd name="T4" fmla="*/ 0 60000 65536"/>
              <a:gd name="T5" fmla="*/ 0 60000 65536"/>
              <a:gd name="T6" fmla="*/ 0 w 1075"/>
              <a:gd name="T7" fmla="*/ 0 h 404"/>
              <a:gd name="T8" fmla="*/ 1075 w 1075"/>
              <a:gd name="T9" fmla="*/ 404 h 404"/>
            </a:gdLst>
            <a:ahLst/>
            <a:cxnLst>
              <a:cxn ang="T4">
                <a:pos x="T0" y="T1"/>
              </a:cxn>
              <a:cxn ang="T5">
                <a:pos x="T2" y="T3"/>
              </a:cxn>
            </a:cxnLst>
            <a:rect l="T6" t="T7" r="T8" b="T9"/>
            <a:pathLst>
              <a:path w="1075" h="404">
                <a:moveTo>
                  <a:pt x="0" y="404"/>
                </a:moveTo>
                <a:lnTo>
                  <a:pt x="1075" y="0"/>
                </a:lnTo>
              </a:path>
            </a:pathLst>
          </a:custGeom>
          <a:noFill/>
          <a:ln w="38100">
            <a:solidFill>
              <a:srgbClr val="FFFF00"/>
            </a:solidFill>
            <a:miter lim="800000"/>
          </a:ln>
        </p:spPr>
        <p:txBody>
          <a:bodyPr lIns="0" tIns="0" rIns="0" bIns="0" anchor="ctr"/>
          <a:lstStyle/>
          <a:p>
            <a:endParaRPr lang="zh-CN" altLang="en-US"/>
          </a:p>
        </p:txBody>
      </p:sp>
      <p:sp>
        <p:nvSpPr>
          <p:cNvPr id="28689" name="Rectangle 17"/>
          <p:cNvSpPr>
            <a:spLocks noGrp="1" noChangeArrowheads="1"/>
          </p:cNvSpPr>
          <p:nvPr>
            <p:ph type="body" idx="4294967295"/>
          </p:nvPr>
        </p:nvSpPr>
        <p:spPr>
          <a:xfrm>
            <a:off x="1487488" y="1143000"/>
            <a:ext cx="6056312" cy="762000"/>
          </a:xfrm>
          <a:noFill/>
        </p:spPr>
        <p:txBody>
          <a:bodyPr/>
          <a:lstStyle/>
          <a:p>
            <a:pPr marL="0" indent="0" algn="just">
              <a:buFont typeface="Wingdings" panose="05000000000000000000" pitchFamily="2" charset="2"/>
              <a:buNone/>
            </a:pPr>
            <a:r>
              <a:rPr lang="en-US" altLang="zh-CN" sz="2400" b="1" dirty="0" smtClean="0">
                <a:solidFill>
                  <a:schemeClr val="tx1"/>
                </a:solidFill>
                <a:latin typeface="宋体" panose="02010600030101010101" pitchFamily="2" charset="-122"/>
                <a:ea typeface="宋体" panose="02010600030101010101" pitchFamily="2" charset="-122"/>
              </a:rPr>
              <a:t>3. </a:t>
            </a:r>
            <a:r>
              <a:rPr lang="zh-CN" altLang="en-US" sz="2400" b="1" dirty="0" smtClean="0">
                <a:solidFill>
                  <a:schemeClr val="tx1"/>
                </a:solidFill>
                <a:latin typeface="宋体" panose="02010600030101010101" pitchFamily="2" charset="-122"/>
                <a:ea typeface="宋体" panose="02010600030101010101" pitchFamily="2" charset="-122"/>
              </a:rPr>
              <a:t>存储属性和派生属性</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wheel spokes="8"/>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042988" y="188913"/>
            <a:ext cx="6958036"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29700"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29701" name="AutoShape 5"/>
          <p:cNvSpPr>
            <a:spLocks noChangeArrowheads="1"/>
          </p:cNvSpPr>
          <p:nvPr/>
        </p:nvSpPr>
        <p:spPr bwMode="auto">
          <a:xfrm>
            <a:off x="285720" y="397127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1000100" y="107154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概念设计</a:t>
            </a:r>
            <a:r>
              <a:rPr kumimoji="0" lang="en-US" altLang="zh-CN" sz="2800" kern="0" dirty="0" smtClean="0">
                <a:latin typeface="方正楷体简体" pitchFamily="2" charset="-122"/>
                <a:ea typeface="方正楷体简体" pitchFamily="2" charset="-122"/>
              </a:rPr>
              <a:t>—ER</a:t>
            </a:r>
            <a:r>
              <a:rPr kumimoji="0" lang="zh-CN" altLang="en-US" sz="2800" kern="0" dirty="0" smtClean="0">
                <a:latin typeface="方正楷体简体" pitchFamily="2" charset="-122"/>
                <a:ea typeface="方正楷体简体" pitchFamily="2" charset="-122"/>
              </a:rPr>
              <a:t>模型</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图</a:t>
            </a:r>
            <a:endPar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属性的分类</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kern="0" dirty="0" smtClean="0">
                <a:solidFill>
                  <a:srgbClr val="FF0000"/>
                </a:solidFill>
                <a:latin typeface="方正楷体简体" pitchFamily="2" charset="-122"/>
                <a:ea typeface="方正楷体简体" pitchFamily="2" charset="-122"/>
              </a:rPr>
              <a:t>联系的设计</a:t>
            </a:r>
            <a:endParaRPr kumimoji="0" lang="zh-CN" altLang="en-US" sz="2800" kern="0" dirty="0" smtClean="0">
              <a:solidFill>
                <a:srgbClr val="FF0000"/>
              </a:solidFill>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Rectangle 3"/>
          <p:cNvSpPr>
            <a:spLocks noGrp="1" noChangeArrowheads="1"/>
          </p:cNvSpPr>
          <p:nvPr>
            <p:ph type="body" idx="4294967295"/>
          </p:nvPr>
        </p:nvSpPr>
        <p:spPr>
          <a:xfrm>
            <a:off x="457200" y="1143000"/>
            <a:ext cx="8305800" cy="1524000"/>
          </a:xfrm>
        </p:spPr>
        <p:txBody>
          <a:bodyPr/>
          <a:lstStyle/>
          <a:p>
            <a:pPr marL="0" indent="0">
              <a:lnSpc>
                <a:spcPct val="110000"/>
              </a:lnSpc>
              <a:spcBef>
                <a:spcPct val="0"/>
              </a:spcBef>
              <a:buClrTx/>
              <a:buSzTx/>
              <a:buFontTx/>
              <a:buNone/>
            </a:pPr>
            <a:r>
              <a:rPr lang="zh-CN" altLang="en-US" b="1" dirty="0" smtClean="0">
                <a:latin typeface="宋体" panose="02010600030101010101" pitchFamily="2" charset="-122"/>
              </a:rPr>
              <a:t>数据库系统生命周期：规划、需求分析、概念设计、逻辑设计、物理设计、实现、运行维护</a:t>
            </a:r>
            <a:r>
              <a:rPr lang="zh-CN" altLang="en-US" sz="2800" b="1" dirty="0" smtClean="0">
                <a:solidFill>
                  <a:schemeClr val="tx1"/>
                </a:solidFill>
                <a:latin typeface="宋体" panose="02010600030101010101" pitchFamily="2" charset="-122"/>
                <a:ea typeface="宋体" panose="02010600030101010101" pitchFamily="2" charset="-122"/>
              </a:rPr>
              <a:t>。 </a:t>
            </a:r>
            <a:endParaRPr lang="zh-CN" altLang="en-US" sz="2800" b="1" dirty="0" smtClean="0">
              <a:solidFill>
                <a:schemeClr val="tx1"/>
              </a:solidFill>
              <a:latin typeface="宋体" panose="02010600030101010101" pitchFamily="2" charset="-122"/>
              <a:ea typeface="宋体" panose="02010600030101010101" pitchFamily="2" charset="-122"/>
            </a:endParaRPr>
          </a:p>
          <a:p>
            <a:pPr marL="0" indent="0">
              <a:lnSpc>
                <a:spcPct val="110000"/>
              </a:lnSpc>
              <a:spcBef>
                <a:spcPct val="0"/>
              </a:spcBef>
              <a:buClrTx/>
              <a:buSzTx/>
              <a:buFontTx/>
              <a:buNone/>
            </a:pPr>
            <a:r>
              <a:rPr lang="zh-CN" altLang="en-US" sz="2800" b="1" dirty="0" smtClean="0">
                <a:solidFill>
                  <a:schemeClr val="tx1"/>
                </a:solidFill>
                <a:latin typeface="Times New Roman" panose="02020603050405020304" pitchFamily="18" charset="0"/>
                <a:ea typeface="宋体" panose="02010600030101010101" pitchFamily="2" charset="-122"/>
              </a:rPr>
              <a:t>     </a:t>
            </a:r>
            <a:endParaRPr lang="en-US" altLang="zh-CN" sz="2800" b="1" dirty="0" smtClean="0">
              <a:solidFill>
                <a:schemeClr val="tx1"/>
              </a:solidFill>
              <a:latin typeface="宋体" panose="02010600030101010101" pitchFamily="2" charset="-122"/>
              <a:ea typeface="宋体" panose="02010600030101010101" pitchFamily="2" charset="-122"/>
            </a:endParaRPr>
          </a:p>
          <a:p>
            <a:pPr marL="0" indent="0">
              <a:lnSpc>
                <a:spcPct val="110000"/>
              </a:lnSpc>
              <a:spcBef>
                <a:spcPct val="0"/>
              </a:spcBef>
              <a:buClrTx/>
              <a:buSzTx/>
              <a:buFontTx/>
              <a:buNone/>
            </a:pPr>
            <a:endParaRPr lang="zh-CN" altLang="en-US" sz="2800" b="1" dirty="0" smtClean="0">
              <a:solidFill>
                <a:schemeClr val="tx1"/>
              </a:solidFill>
              <a:latin typeface="宋体" panose="02010600030101010101" pitchFamily="2" charset="-122"/>
              <a:ea typeface="宋体" panose="02010600030101010101" pitchFamily="2" charset="-122"/>
            </a:endParaRPr>
          </a:p>
        </p:txBody>
      </p:sp>
      <p:grpSp>
        <p:nvGrpSpPr>
          <p:cNvPr id="2" name="Group 5"/>
          <p:cNvGrpSpPr/>
          <p:nvPr/>
        </p:nvGrpSpPr>
        <p:grpSpPr bwMode="auto">
          <a:xfrm>
            <a:off x="457200" y="2590800"/>
            <a:ext cx="7620000" cy="3613150"/>
            <a:chOff x="0" y="0"/>
            <a:chExt cx="4800" cy="2276"/>
          </a:xfrm>
        </p:grpSpPr>
        <p:sp>
          <p:nvSpPr>
            <p:cNvPr id="10247" name="Rectangle 8"/>
            <p:cNvSpPr>
              <a:spLocks noChangeArrowheads="1"/>
            </p:cNvSpPr>
            <p:nvPr/>
          </p:nvSpPr>
          <p:spPr bwMode="auto">
            <a:xfrm>
              <a:off x="2304" y="0"/>
              <a:ext cx="549" cy="202"/>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应用</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0248" name="Rectangle 9"/>
            <p:cNvSpPr>
              <a:spLocks noChangeArrowheads="1"/>
            </p:cNvSpPr>
            <p:nvPr/>
          </p:nvSpPr>
          <p:spPr bwMode="auto">
            <a:xfrm>
              <a:off x="3936" y="0"/>
              <a:ext cx="591" cy="154"/>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应用</a:t>
              </a: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10249" name="Rectangle 10"/>
            <p:cNvSpPr>
              <a:spLocks noChangeArrowheads="1"/>
            </p:cNvSpPr>
            <p:nvPr/>
          </p:nvSpPr>
          <p:spPr bwMode="auto">
            <a:xfrm>
              <a:off x="3072" y="0"/>
              <a:ext cx="585" cy="202"/>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应用</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10250" name="Text Box 14"/>
            <p:cNvSpPr txBox="1">
              <a:spLocks noChangeArrowheads="1"/>
            </p:cNvSpPr>
            <p:nvPr/>
          </p:nvSpPr>
          <p:spPr bwMode="auto">
            <a:xfrm>
              <a:off x="1431" y="899"/>
              <a:ext cx="825"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概念模式</a:t>
              </a:r>
              <a:endParaRPr lang="zh-CN" altLang="en-US" b="1">
                <a:latin typeface="Times New Roman" panose="02020603050405020304" pitchFamily="18" charset="0"/>
              </a:endParaRPr>
            </a:p>
          </p:txBody>
        </p:sp>
        <p:sp>
          <p:nvSpPr>
            <p:cNvPr id="10251" name="Text Box 16"/>
            <p:cNvSpPr txBox="1">
              <a:spLocks noChangeArrowheads="1"/>
            </p:cNvSpPr>
            <p:nvPr/>
          </p:nvSpPr>
          <p:spPr bwMode="auto">
            <a:xfrm>
              <a:off x="48" y="210"/>
              <a:ext cx="831" cy="259"/>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用户需求</a:t>
              </a:r>
              <a:endParaRPr lang="zh-CN" altLang="en-US" b="1">
                <a:latin typeface="Times New Roman" panose="02020603050405020304" pitchFamily="18" charset="0"/>
              </a:endParaRPr>
            </a:p>
          </p:txBody>
        </p:sp>
        <p:sp>
          <p:nvSpPr>
            <p:cNvPr id="10252" name="Text Box 17"/>
            <p:cNvSpPr txBox="1">
              <a:spLocks noChangeArrowheads="1"/>
            </p:cNvSpPr>
            <p:nvPr/>
          </p:nvSpPr>
          <p:spPr bwMode="auto">
            <a:xfrm>
              <a:off x="48" y="899"/>
              <a:ext cx="831"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用户需求</a:t>
              </a:r>
              <a:endParaRPr lang="zh-CN" altLang="en-US" b="1">
                <a:latin typeface="Times New Roman" panose="02020603050405020304" pitchFamily="18" charset="0"/>
              </a:endParaRPr>
            </a:p>
          </p:txBody>
        </p:sp>
        <p:sp>
          <p:nvSpPr>
            <p:cNvPr id="10253" name="Text Box 18"/>
            <p:cNvSpPr txBox="1">
              <a:spLocks noChangeArrowheads="1"/>
            </p:cNvSpPr>
            <p:nvPr/>
          </p:nvSpPr>
          <p:spPr bwMode="auto">
            <a:xfrm>
              <a:off x="48" y="1674"/>
              <a:ext cx="831"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用户需求</a:t>
              </a:r>
              <a:endParaRPr lang="zh-CN" altLang="en-US" b="1">
                <a:latin typeface="Times New Roman" panose="02020603050405020304" pitchFamily="18" charset="0"/>
              </a:endParaRPr>
            </a:p>
          </p:txBody>
        </p:sp>
        <p:sp>
          <p:nvSpPr>
            <p:cNvPr id="10254" name="Text Box 19"/>
            <p:cNvSpPr txBox="1">
              <a:spLocks noChangeArrowheads="1"/>
            </p:cNvSpPr>
            <p:nvPr/>
          </p:nvSpPr>
          <p:spPr bwMode="auto">
            <a:xfrm>
              <a:off x="0" y="0"/>
              <a:ext cx="613" cy="192"/>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用户</a:t>
              </a:r>
              <a:r>
                <a:rPr lang="en-US" altLang="zh-CN" sz="2000" b="1">
                  <a:latin typeface="Times New Roman" panose="02020603050405020304" pitchFamily="18" charset="0"/>
                </a:rPr>
                <a:t>1</a:t>
              </a:r>
              <a:endParaRPr lang="en-US" altLang="zh-CN" sz="2000" b="1">
                <a:latin typeface="Times New Roman" panose="02020603050405020304" pitchFamily="18" charset="0"/>
              </a:endParaRPr>
            </a:p>
          </p:txBody>
        </p:sp>
        <p:sp>
          <p:nvSpPr>
            <p:cNvPr id="10255" name="Text Box 20"/>
            <p:cNvSpPr txBox="1">
              <a:spLocks noChangeArrowheads="1"/>
            </p:cNvSpPr>
            <p:nvPr/>
          </p:nvSpPr>
          <p:spPr bwMode="auto">
            <a:xfrm>
              <a:off x="0" y="1469"/>
              <a:ext cx="613" cy="163"/>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用户</a:t>
              </a:r>
              <a:r>
                <a:rPr lang="en-US" altLang="zh-CN" sz="2000" b="1">
                  <a:latin typeface="Times New Roman" panose="02020603050405020304" pitchFamily="18" charset="0"/>
                </a:rPr>
                <a:t>3</a:t>
              </a:r>
              <a:endParaRPr lang="en-US" altLang="zh-CN" sz="2000" b="1">
                <a:latin typeface="Times New Roman" panose="02020603050405020304" pitchFamily="18" charset="0"/>
              </a:endParaRPr>
            </a:p>
          </p:txBody>
        </p:sp>
        <p:sp>
          <p:nvSpPr>
            <p:cNvPr id="10256" name="Text Box 21"/>
            <p:cNvSpPr txBox="1">
              <a:spLocks noChangeArrowheads="1"/>
            </p:cNvSpPr>
            <p:nvPr/>
          </p:nvSpPr>
          <p:spPr bwMode="auto">
            <a:xfrm>
              <a:off x="0" y="689"/>
              <a:ext cx="613" cy="175"/>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用户</a:t>
              </a:r>
              <a:r>
                <a:rPr lang="en-US" altLang="zh-CN" sz="2000" b="1">
                  <a:latin typeface="Times New Roman" panose="02020603050405020304" pitchFamily="18" charset="0"/>
                </a:rPr>
                <a:t>2</a:t>
              </a:r>
              <a:endParaRPr lang="en-US" altLang="zh-CN" sz="2000" b="1">
                <a:latin typeface="Times New Roman" panose="02020603050405020304" pitchFamily="18" charset="0"/>
              </a:endParaRPr>
            </a:p>
          </p:txBody>
        </p:sp>
        <p:sp>
          <p:nvSpPr>
            <p:cNvPr id="10257" name="Freeform 22"/>
            <p:cNvSpPr/>
            <p:nvPr/>
          </p:nvSpPr>
          <p:spPr bwMode="auto">
            <a:xfrm>
              <a:off x="880" y="347"/>
              <a:ext cx="519" cy="544"/>
            </a:xfrm>
            <a:custGeom>
              <a:avLst/>
              <a:gdLst>
                <a:gd name="T0" fmla="*/ 0 w 519"/>
                <a:gd name="T1" fmla="*/ 0 h 544"/>
                <a:gd name="T2" fmla="*/ 519 w 519"/>
                <a:gd name="T3" fmla="*/ 544 h 544"/>
                <a:gd name="T4" fmla="*/ 0 60000 65536"/>
                <a:gd name="T5" fmla="*/ 0 60000 65536"/>
                <a:gd name="T6" fmla="*/ 0 w 519"/>
                <a:gd name="T7" fmla="*/ 0 h 544"/>
                <a:gd name="T8" fmla="*/ 519 w 519"/>
                <a:gd name="T9" fmla="*/ 544 h 544"/>
              </a:gdLst>
              <a:ahLst/>
              <a:cxnLst>
                <a:cxn ang="T4">
                  <a:pos x="T0" y="T1"/>
                </a:cxn>
                <a:cxn ang="T5">
                  <a:pos x="T2" y="T3"/>
                </a:cxn>
              </a:cxnLst>
              <a:rect l="T6" t="T7" r="T8" b="T9"/>
              <a:pathLst>
                <a:path w="519" h="544">
                  <a:moveTo>
                    <a:pt x="0" y="0"/>
                  </a:moveTo>
                  <a:lnTo>
                    <a:pt x="519" y="544"/>
                  </a:lnTo>
                </a:path>
              </a:pathLst>
            </a:custGeom>
            <a:noFill/>
            <a:ln w="31750">
              <a:solidFill>
                <a:srgbClr val="FFFF00"/>
              </a:solidFill>
              <a:miter lim="800000"/>
              <a:tailEnd type="triangle" w="med" len="med"/>
            </a:ln>
          </p:spPr>
          <p:txBody>
            <a:bodyPr/>
            <a:lstStyle/>
            <a:p>
              <a:endParaRPr lang="zh-CN" altLang="en-US"/>
            </a:p>
          </p:txBody>
        </p:sp>
        <p:sp>
          <p:nvSpPr>
            <p:cNvPr id="10258" name="Line 23"/>
            <p:cNvSpPr>
              <a:spLocks noChangeShapeType="1"/>
            </p:cNvSpPr>
            <p:nvPr/>
          </p:nvSpPr>
          <p:spPr bwMode="auto">
            <a:xfrm>
              <a:off x="879" y="1008"/>
              <a:ext cx="552" cy="0"/>
            </a:xfrm>
            <a:prstGeom prst="line">
              <a:avLst/>
            </a:prstGeom>
            <a:noFill/>
            <a:ln w="31750">
              <a:solidFill>
                <a:srgbClr val="FFFF00"/>
              </a:solidFill>
              <a:round/>
              <a:tailEnd type="triangle" w="med" len="med"/>
            </a:ln>
          </p:spPr>
          <p:txBody>
            <a:bodyPr/>
            <a:lstStyle/>
            <a:p>
              <a:endParaRPr lang="zh-CN" altLang="en-US"/>
            </a:p>
          </p:txBody>
        </p:sp>
        <p:sp>
          <p:nvSpPr>
            <p:cNvPr id="10259" name="Freeform 24"/>
            <p:cNvSpPr/>
            <p:nvPr/>
          </p:nvSpPr>
          <p:spPr bwMode="auto">
            <a:xfrm>
              <a:off x="871" y="1102"/>
              <a:ext cx="536" cy="690"/>
            </a:xfrm>
            <a:custGeom>
              <a:avLst/>
              <a:gdLst>
                <a:gd name="T0" fmla="*/ 0 w 536"/>
                <a:gd name="T1" fmla="*/ 690 h 690"/>
                <a:gd name="T2" fmla="*/ 536 w 536"/>
                <a:gd name="T3" fmla="*/ 0 h 690"/>
                <a:gd name="T4" fmla="*/ 0 60000 65536"/>
                <a:gd name="T5" fmla="*/ 0 60000 65536"/>
                <a:gd name="T6" fmla="*/ 0 w 536"/>
                <a:gd name="T7" fmla="*/ 0 h 690"/>
                <a:gd name="T8" fmla="*/ 536 w 536"/>
                <a:gd name="T9" fmla="*/ 690 h 690"/>
              </a:gdLst>
              <a:ahLst/>
              <a:cxnLst>
                <a:cxn ang="T4">
                  <a:pos x="T0" y="T1"/>
                </a:cxn>
                <a:cxn ang="T5">
                  <a:pos x="T2" y="T3"/>
                </a:cxn>
              </a:cxnLst>
              <a:rect l="T6" t="T7" r="T8" b="T9"/>
              <a:pathLst>
                <a:path w="536" h="690">
                  <a:moveTo>
                    <a:pt x="0" y="690"/>
                  </a:moveTo>
                  <a:lnTo>
                    <a:pt x="536" y="0"/>
                  </a:lnTo>
                </a:path>
              </a:pathLst>
            </a:custGeom>
            <a:noFill/>
            <a:ln w="31750">
              <a:solidFill>
                <a:srgbClr val="FFFF00"/>
              </a:solidFill>
              <a:miter lim="800000"/>
              <a:tailEnd type="triangle" w="med" len="med"/>
            </a:ln>
          </p:spPr>
          <p:txBody>
            <a:bodyPr/>
            <a:lstStyle/>
            <a:p>
              <a:endParaRPr lang="zh-CN" altLang="en-US"/>
            </a:p>
          </p:txBody>
        </p:sp>
        <p:sp>
          <p:nvSpPr>
            <p:cNvPr id="10260" name="Text Box 26"/>
            <p:cNvSpPr txBox="1">
              <a:spLocks noChangeArrowheads="1"/>
            </p:cNvSpPr>
            <p:nvPr/>
          </p:nvSpPr>
          <p:spPr bwMode="auto">
            <a:xfrm>
              <a:off x="3038" y="899"/>
              <a:ext cx="966" cy="301"/>
            </a:xfrm>
            <a:prstGeom prst="rect">
              <a:avLst/>
            </a:prstGeom>
            <a:noFill/>
            <a:ln w="31750">
              <a:solidFill>
                <a:srgbClr val="FFFF00"/>
              </a:solidFill>
              <a:miter lim="800000"/>
            </a:ln>
          </p:spPr>
          <p:txBody>
            <a:bodyPr lIns="0" tIns="0" rIns="0" bIns="0" anchor="ctr"/>
            <a:lstStyle/>
            <a:p>
              <a:pPr algn="ctr" eaLnBrk="0" hangingPunct="0"/>
              <a:r>
                <a:rPr lang="zh-CN" altLang="en-US" b="1" dirty="0" smtClean="0">
                  <a:latin typeface="Times New Roman" panose="02020603050405020304" pitchFamily="18" charset="0"/>
                </a:rPr>
                <a:t>逻辑模式</a:t>
              </a:r>
              <a:endParaRPr lang="zh-CN" altLang="en-US" b="1" dirty="0">
                <a:latin typeface="Times New Roman" panose="02020603050405020304" pitchFamily="18" charset="0"/>
              </a:endParaRPr>
            </a:p>
          </p:txBody>
        </p:sp>
        <p:sp>
          <p:nvSpPr>
            <p:cNvPr id="10261" name="Text Box 27"/>
            <p:cNvSpPr txBox="1">
              <a:spLocks noChangeArrowheads="1"/>
            </p:cNvSpPr>
            <p:nvPr/>
          </p:nvSpPr>
          <p:spPr bwMode="auto">
            <a:xfrm>
              <a:off x="3194" y="1502"/>
              <a:ext cx="742"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内模式</a:t>
              </a:r>
              <a:endParaRPr lang="zh-CN" altLang="en-US" b="1">
                <a:latin typeface="Times New Roman" panose="02020603050405020304" pitchFamily="18" charset="0"/>
              </a:endParaRPr>
            </a:p>
          </p:txBody>
        </p:sp>
        <p:sp>
          <p:nvSpPr>
            <p:cNvPr id="10262" name="Text Box 28"/>
            <p:cNvSpPr txBox="1">
              <a:spLocks noChangeArrowheads="1"/>
            </p:cNvSpPr>
            <p:nvPr/>
          </p:nvSpPr>
          <p:spPr bwMode="auto">
            <a:xfrm>
              <a:off x="4004" y="210"/>
              <a:ext cx="735"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外模式</a:t>
              </a:r>
              <a:r>
                <a:rPr lang="en-US" altLang="zh-CN" b="1">
                  <a:latin typeface="Times New Roman" panose="02020603050405020304" pitchFamily="18" charset="0"/>
                </a:rPr>
                <a:t>3</a:t>
              </a:r>
              <a:endParaRPr lang="en-US" altLang="zh-CN" b="1">
                <a:latin typeface="Times New Roman" panose="02020603050405020304" pitchFamily="18" charset="0"/>
              </a:endParaRPr>
            </a:p>
          </p:txBody>
        </p:sp>
        <p:sp>
          <p:nvSpPr>
            <p:cNvPr id="10263" name="Text Box 29"/>
            <p:cNvSpPr txBox="1">
              <a:spLocks noChangeArrowheads="1"/>
            </p:cNvSpPr>
            <p:nvPr/>
          </p:nvSpPr>
          <p:spPr bwMode="auto">
            <a:xfrm>
              <a:off x="3146" y="210"/>
              <a:ext cx="735"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外模式</a:t>
              </a:r>
              <a:r>
                <a:rPr lang="en-US" altLang="zh-CN" b="1">
                  <a:latin typeface="Times New Roman" panose="02020603050405020304" pitchFamily="18" charset="0"/>
                </a:rPr>
                <a:t>2</a:t>
              </a:r>
              <a:endParaRPr lang="en-US" altLang="zh-CN" b="1">
                <a:latin typeface="Times New Roman" panose="02020603050405020304" pitchFamily="18" charset="0"/>
              </a:endParaRPr>
            </a:p>
          </p:txBody>
        </p:sp>
        <p:sp>
          <p:nvSpPr>
            <p:cNvPr id="10264" name="Text Box 30"/>
            <p:cNvSpPr txBox="1">
              <a:spLocks noChangeArrowheads="1"/>
            </p:cNvSpPr>
            <p:nvPr/>
          </p:nvSpPr>
          <p:spPr bwMode="auto">
            <a:xfrm>
              <a:off x="2350" y="210"/>
              <a:ext cx="735" cy="258"/>
            </a:xfrm>
            <a:prstGeom prst="rect">
              <a:avLst/>
            </a:prstGeom>
            <a:noFill/>
            <a:ln w="31750">
              <a:solidFill>
                <a:srgbClr val="FFFF00"/>
              </a:solidFill>
              <a:miter lim="800000"/>
            </a:ln>
          </p:spPr>
          <p:txBody>
            <a:bodyPr lIns="0" tIns="0" rIns="0" bIns="0" anchor="ctr"/>
            <a:lstStyle/>
            <a:p>
              <a:pPr algn="ctr" eaLnBrk="0" hangingPunct="0"/>
              <a:r>
                <a:rPr lang="zh-CN" altLang="en-US" b="1">
                  <a:latin typeface="Times New Roman" panose="02020603050405020304" pitchFamily="18" charset="0"/>
                </a:rPr>
                <a:t>外模式</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10265" name="Line 31"/>
            <p:cNvSpPr>
              <a:spLocks noChangeShapeType="1"/>
            </p:cNvSpPr>
            <p:nvPr/>
          </p:nvSpPr>
          <p:spPr bwMode="auto">
            <a:xfrm flipH="1" flipV="1">
              <a:off x="2779" y="468"/>
              <a:ext cx="367" cy="431"/>
            </a:xfrm>
            <a:prstGeom prst="line">
              <a:avLst/>
            </a:prstGeom>
            <a:noFill/>
            <a:ln w="31750">
              <a:solidFill>
                <a:srgbClr val="FFFF00"/>
              </a:solidFill>
              <a:round/>
              <a:tailEnd type="triangle" w="med" len="med"/>
            </a:ln>
          </p:spPr>
          <p:txBody>
            <a:bodyPr/>
            <a:lstStyle/>
            <a:p>
              <a:endParaRPr lang="zh-CN" altLang="en-US"/>
            </a:p>
          </p:txBody>
        </p:sp>
        <p:sp>
          <p:nvSpPr>
            <p:cNvPr id="10266" name="Line 32"/>
            <p:cNvSpPr>
              <a:spLocks noChangeShapeType="1"/>
            </p:cNvSpPr>
            <p:nvPr/>
          </p:nvSpPr>
          <p:spPr bwMode="auto">
            <a:xfrm flipV="1">
              <a:off x="3514" y="468"/>
              <a:ext cx="0" cy="431"/>
            </a:xfrm>
            <a:prstGeom prst="line">
              <a:avLst/>
            </a:prstGeom>
            <a:noFill/>
            <a:ln w="31750">
              <a:solidFill>
                <a:srgbClr val="FFFF00"/>
              </a:solidFill>
              <a:round/>
              <a:tailEnd type="triangle" w="med" len="med"/>
            </a:ln>
          </p:spPr>
          <p:txBody>
            <a:bodyPr/>
            <a:lstStyle/>
            <a:p>
              <a:endParaRPr lang="zh-CN" altLang="en-US"/>
            </a:p>
          </p:txBody>
        </p:sp>
        <p:sp>
          <p:nvSpPr>
            <p:cNvPr id="10267" name="Line 33"/>
            <p:cNvSpPr>
              <a:spLocks noChangeShapeType="1"/>
            </p:cNvSpPr>
            <p:nvPr/>
          </p:nvSpPr>
          <p:spPr bwMode="auto">
            <a:xfrm flipV="1">
              <a:off x="3881" y="468"/>
              <a:ext cx="490" cy="431"/>
            </a:xfrm>
            <a:prstGeom prst="line">
              <a:avLst/>
            </a:prstGeom>
            <a:noFill/>
            <a:ln w="31750">
              <a:solidFill>
                <a:srgbClr val="FFFF00"/>
              </a:solidFill>
              <a:round/>
              <a:tailEnd type="triangle" w="med" len="med"/>
            </a:ln>
          </p:spPr>
          <p:txBody>
            <a:bodyPr/>
            <a:lstStyle/>
            <a:p>
              <a:endParaRPr lang="zh-CN" altLang="en-US"/>
            </a:p>
          </p:txBody>
        </p:sp>
        <p:sp>
          <p:nvSpPr>
            <p:cNvPr id="10268" name="Line 34"/>
            <p:cNvSpPr>
              <a:spLocks noChangeShapeType="1"/>
            </p:cNvSpPr>
            <p:nvPr/>
          </p:nvSpPr>
          <p:spPr bwMode="auto">
            <a:xfrm>
              <a:off x="3514" y="1157"/>
              <a:ext cx="0" cy="345"/>
            </a:xfrm>
            <a:prstGeom prst="line">
              <a:avLst/>
            </a:prstGeom>
            <a:noFill/>
            <a:ln w="31750">
              <a:solidFill>
                <a:srgbClr val="FFFF00"/>
              </a:solidFill>
              <a:round/>
              <a:tailEnd type="triangle" w="med" len="med"/>
            </a:ln>
          </p:spPr>
          <p:txBody>
            <a:bodyPr/>
            <a:lstStyle/>
            <a:p>
              <a:endParaRPr lang="zh-CN" altLang="en-US"/>
            </a:p>
          </p:txBody>
        </p:sp>
        <p:sp>
          <p:nvSpPr>
            <p:cNvPr id="10269" name="Freeform 35"/>
            <p:cNvSpPr/>
            <p:nvPr/>
          </p:nvSpPr>
          <p:spPr bwMode="auto">
            <a:xfrm>
              <a:off x="2275" y="1013"/>
              <a:ext cx="763" cy="1"/>
            </a:xfrm>
            <a:custGeom>
              <a:avLst/>
              <a:gdLst>
                <a:gd name="T0" fmla="*/ 0 w 763"/>
                <a:gd name="T1" fmla="*/ 0 h 1"/>
                <a:gd name="T2" fmla="*/ 763 w 763"/>
                <a:gd name="T3" fmla="*/ 0 h 1"/>
                <a:gd name="T4" fmla="*/ 0 60000 65536"/>
                <a:gd name="T5" fmla="*/ 0 60000 65536"/>
                <a:gd name="T6" fmla="*/ 0 w 763"/>
                <a:gd name="T7" fmla="*/ 0 h 1"/>
                <a:gd name="T8" fmla="*/ 763 w 763"/>
                <a:gd name="T9" fmla="*/ 1 h 1"/>
              </a:gdLst>
              <a:ahLst/>
              <a:cxnLst>
                <a:cxn ang="T4">
                  <a:pos x="T0" y="T1"/>
                </a:cxn>
                <a:cxn ang="T5">
                  <a:pos x="T2" y="T3"/>
                </a:cxn>
              </a:cxnLst>
              <a:rect l="T6" t="T7" r="T8" b="T9"/>
              <a:pathLst>
                <a:path w="763" h="1">
                  <a:moveTo>
                    <a:pt x="0" y="0"/>
                  </a:moveTo>
                  <a:lnTo>
                    <a:pt x="763" y="0"/>
                  </a:lnTo>
                </a:path>
              </a:pathLst>
            </a:custGeom>
            <a:noFill/>
            <a:ln w="31750">
              <a:solidFill>
                <a:srgbClr val="FFFF00"/>
              </a:solidFill>
              <a:miter lim="800000"/>
              <a:tailEnd type="triangle" w="med" len="med"/>
            </a:ln>
          </p:spPr>
          <p:txBody>
            <a:bodyPr/>
            <a:lstStyle/>
            <a:p>
              <a:endParaRPr lang="zh-CN" altLang="en-US"/>
            </a:p>
          </p:txBody>
        </p:sp>
        <p:sp>
          <p:nvSpPr>
            <p:cNvPr id="10270" name="Line 36"/>
            <p:cNvSpPr>
              <a:spLocks noChangeShapeType="1"/>
            </p:cNvSpPr>
            <p:nvPr/>
          </p:nvSpPr>
          <p:spPr bwMode="auto">
            <a:xfrm>
              <a:off x="1124" y="38"/>
              <a:ext cx="0" cy="1980"/>
            </a:xfrm>
            <a:prstGeom prst="line">
              <a:avLst/>
            </a:prstGeom>
            <a:noFill/>
            <a:ln w="31750">
              <a:solidFill>
                <a:srgbClr val="FFFF00"/>
              </a:solidFill>
              <a:prstDash val="dash"/>
              <a:round/>
            </a:ln>
          </p:spPr>
          <p:txBody>
            <a:bodyPr/>
            <a:lstStyle/>
            <a:p>
              <a:endParaRPr lang="zh-CN" altLang="en-US"/>
            </a:p>
          </p:txBody>
        </p:sp>
        <p:sp>
          <p:nvSpPr>
            <p:cNvPr id="10271" name="Line 37"/>
            <p:cNvSpPr>
              <a:spLocks noChangeShapeType="1"/>
            </p:cNvSpPr>
            <p:nvPr/>
          </p:nvSpPr>
          <p:spPr bwMode="auto">
            <a:xfrm>
              <a:off x="2533" y="641"/>
              <a:ext cx="0" cy="688"/>
            </a:xfrm>
            <a:prstGeom prst="line">
              <a:avLst/>
            </a:prstGeom>
            <a:noFill/>
            <a:ln w="31750">
              <a:solidFill>
                <a:srgbClr val="FFFF00"/>
              </a:solidFill>
              <a:prstDash val="dash"/>
              <a:round/>
            </a:ln>
          </p:spPr>
          <p:txBody>
            <a:bodyPr/>
            <a:lstStyle/>
            <a:p>
              <a:endParaRPr lang="zh-CN" altLang="en-US"/>
            </a:p>
          </p:txBody>
        </p:sp>
        <p:sp>
          <p:nvSpPr>
            <p:cNvPr id="10272" name="Line 38"/>
            <p:cNvSpPr>
              <a:spLocks noChangeShapeType="1"/>
            </p:cNvSpPr>
            <p:nvPr/>
          </p:nvSpPr>
          <p:spPr bwMode="auto">
            <a:xfrm>
              <a:off x="2778" y="720"/>
              <a:ext cx="1593" cy="0"/>
            </a:xfrm>
            <a:prstGeom prst="line">
              <a:avLst/>
            </a:prstGeom>
            <a:noFill/>
            <a:ln w="31750">
              <a:solidFill>
                <a:srgbClr val="FFFF00"/>
              </a:solidFill>
              <a:prstDash val="dash"/>
              <a:round/>
            </a:ln>
          </p:spPr>
          <p:txBody>
            <a:bodyPr/>
            <a:lstStyle/>
            <a:p>
              <a:endParaRPr lang="zh-CN" altLang="en-US"/>
            </a:p>
          </p:txBody>
        </p:sp>
        <p:sp>
          <p:nvSpPr>
            <p:cNvPr id="10273" name="Line 39"/>
            <p:cNvSpPr>
              <a:spLocks noChangeShapeType="1"/>
            </p:cNvSpPr>
            <p:nvPr/>
          </p:nvSpPr>
          <p:spPr bwMode="auto">
            <a:xfrm>
              <a:off x="2928" y="1329"/>
              <a:ext cx="1225" cy="0"/>
            </a:xfrm>
            <a:prstGeom prst="line">
              <a:avLst/>
            </a:prstGeom>
            <a:noFill/>
            <a:ln w="31750">
              <a:solidFill>
                <a:srgbClr val="FFFF00"/>
              </a:solidFill>
              <a:prstDash val="dash"/>
              <a:round/>
            </a:ln>
          </p:spPr>
          <p:txBody>
            <a:bodyPr/>
            <a:lstStyle/>
            <a:p>
              <a:endParaRPr lang="zh-CN" altLang="en-US"/>
            </a:p>
          </p:txBody>
        </p:sp>
        <p:sp>
          <p:nvSpPr>
            <p:cNvPr id="10274" name="Rectangle 40"/>
            <p:cNvSpPr>
              <a:spLocks noChangeArrowheads="1"/>
            </p:cNvSpPr>
            <p:nvPr/>
          </p:nvSpPr>
          <p:spPr bwMode="auto">
            <a:xfrm>
              <a:off x="940" y="2018"/>
              <a:ext cx="491" cy="258"/>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综合</a:t>
              </a:r>
              <a:endParaRPr lang="zh-CN" altLang="en-US" sz="2000" b="1">
                <a:latin typeface="Times New Roman" panose="02020603050405020304" pitchFamily="18" charset="0"/>
              </a:endParaRPr>
            </a:p>
          </p:txBody>
        </p:sp>
        <p:sp>
          <p:nvSpPr>
            <p:cNvPr id="10275" name="Rectangle 41"/>
            <p:cNvSpPr>
              <a:spLocks noChangeArrowheads="1"/>
            </p:cNvSpPr>
            <p:nvPr/>
          </p:nvSpPr>
          <p:spPr bwMode="auto">
            <a:xfrm>
              <a:off x="2288" y="1329"/>
              <a:ext cx="490" cy="258"/>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转换</a:t>
              </a:r>
              <a:endParaRPr lang="zh-CN" altLang="en-US" sz="2000" b="1">
                <a:latin typeface="Times New Roman" panose="02020603050405020304" pitchFamily="18" charset="0"/>
              </a:endParaRPr>
            </a:p>
          </p:txBody>
        </p:sp>
        <p:sp>
          <p:nvSpPr>
            <p:cNvPr id="10276" name="Rectangle 42"/>
            <p:cNvSpPr>
              <a:spLocks noChangeArrowheads="1"/>
            </p:cNvSpPr>
            <p:nvPr/>
          </p:nvSpPr>
          <p:spPr bwMode="auto">
            <a:xfrm>
              <a:off x="4310" y="606"/>
              <a:ext cx="490" cy="258"/>
            </a:xfrm>
            <a:prstGeom prst="rect">
              <a:avLst/>
            </a:prstGeom>
            <a:noFill/>
            <a:ln w="9525">
              <a:noFill/>
              <a:miter lim="800000"/>
            </a:ln>
          </p:spPr>
          <p:txBody>
            <a:bodyPr/>
            <a:lstStyle/>
            <a:p>
              <a:pPr algn="just" eaLnBrk="0" hangingPunct="0"/>
              <a:r>
                <a:rPr lang="zh-CN" altLang="en-US" sz="2000" b="1" dirty="0" smtClean="0">
                  <a:latin typeface="Times New Roman" panose="02020603050405020304" pitchFamily="18" charset="0"/>
                </a:rPr>
                <a:t>映射</a:t>
              </a:r>
              <a:endParaRPr lang="zh-CN" altLang="en-US" sz="2000" b="1" dirty="0">
                <a:latin typeface="Times New Roman" panose="02020603050405020304" pitchFamily="18" charset="0"/>
              </a:endParaRPr>
            </a:p>
          </p:txBody>
        </p:sp>
        <p:sp>
          <p:nvSpPr>
            <p:cNvPr id="10277" name="Rectangle 43"/>
            <p:cNvSpPr>
              <a:spLocks noChangeArrowheads="1"/>
            </p:cNvSpPr>
            <p:nvPr/>
          </p:nvSpPr>
          <p:spPr bwMode="auto">
            <a:xfrm>
              <a:off x="4262" y="1200"/>
              <a:ext cx="490" cy="258"/>
            </a:xfrm>
            <a:prstGeom prst="rect">
              <a:avLst/>
            </a:prstGeom>
            <a:noFill/>
            <a:ln w="9525">
              <a:noFill/>
              <a:miter lim="800000"/>
            </a:ln>
          </p:spPr>
          <p:txBody>
            <a:bodyPr/>
            <a:lstStyle/>
            <a:p>
              <a:pPr algn="just" eaLnBrk="0" hangingPunct="0"/>
              <a:r>
                <a:rPr lang="zh-CN" altLang="en-US" sz="2000" b="1" dirty="0" smtClean="0">
                  <a:latin typeface="Times New Roman" panose="02020603050405020304" pitchFamily="18" charset="0"/>
                </a:rPr>
                <a:t>映射</a:t>
              </a:r>
              <a:endParaRPr lang="zh-CN" altLang="en-US" sz="2000" b="1" dirty="0">
                <a:latin typeface="Times New Roman" panose="02020603050405020304" pitchFamily="18" charset="0"/>
              </a:endParaRPr>
            </a:p>
          </p:txBody>
        </p:sp>
      </p:grpSp>
      <p:sp>
        <p:nvSpPr>
          <p:cNvPr id="10246" name="Line 44"/>
          <p:cNvSpPr>
            <a:spLocks noChangeShapeType="1"/>
          </p:cNvSpPr>
          <p:nvPr/>
        </p:nvSpPr>
        <p:spPr bwMode="auto">
          <a:xfrm>
            <a:off x="381000" y="2514600"/>
            <a:ext cx="8382000" cy="0"/>
          </a:xfrm>
          <a:prstGeom prst="line">
            <a:avLst/>
          </a:prstGeom>
          <a:noFill/>
          <a:ln w="38100">
            <a:solidFill>
              <a:srgbClr val="00FFFF"/>
            </a:solidFill>
            <a:round/>
          </a:ln>
        </p:spPr>
        <p:txBody>
          <a:bodyPr wrap="none"/>
          <a:lstStyle/>
          <a:p>
            <a:endParaRPr lang="zh-CN" altLang="en-US"/>
          </a:p>
        </p:txBody>
      </p:sp>
      <p:sp>
        <p:nvSpPr>
          <p:cNvPr id="38" name="Rectangle 1026"/>
          <p:cNvSpPr txBox="1">
            <a:spLocks noChangeArrowheads="1"/>
          </p:cNvSpPr>
          <p:nvPr/>
        </p:nvSpPr>
        <p:spPr>
          <a:xfrm>
            <a:off x="1857356" y="82532"/>
            <a:ext cx="5181600" cy="846138"/>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数据库设计</a:t>
            </a:r>
            <a:endParaRPr kumimoji="0" lang="en-US" altLang="zh-CN" sz="4000" b="1" i="0" u="none" strike="noStrike" kern="0" cap="none" spc="0" normalizeH="0" baseline="0" noProof="0" dirty="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endParaRPr>
          </a:p>
        </p:txBody>
      </p:sp>
    </p:spTree>
  </p:cSld>
  <p:clrMapOvr>
    <a:masterClrMapping/>
  </p:clrMapOvr>
  <p:transition spd="med">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84325" y="188913"/>
            <a:ext cx="6351588" cy="609600"/>
          </a:xfrm>
        </p:spPr>
        <p:txBody>
          <a:bodyPr/>
          <a:lstStyle/>
          <a:p>
            <a:pPr>
              <a:defRPr/>
            </a:pP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0723" name="Rectangle 3"/>
          <p:cNvSpPr>
            <a:spLocks noGrp="1" noChangeArrowheads="1"/>
          </p:cNvSpPr>
          <p:nvPr>
            <p:ph type="body" idx="4294967295"/>
          </p:nvPr>
        </p:nvSpPr>
        <p:spPr>
          <a:xfrm>
            <a:off x="533400" y="1066800"/>
            <a:ext cx="7772400" cy="4419600"/>
          </a:xfrm>
        </p:spPr>
        <p:txBody>
          <a:bodyPr/>
          <a:lstStyle/>
          <a:p>
            <a:pPr marL="0" indent="0" algn="just">
              <a:lnSpc>
                <a:spcPct val="150000"/>
              </a:lnSpc>
            </a:pPr>
            <a:r>
              <a:rPr lang="zh-CN" altLang="en-US" sz="2400" b="1" dirty="0" smtClean="0">
                <a:solidFill>
                  <a:schemeClr val="tx1"/>
                </a:solidFill>
                <a:latin typeface="宋体" panose="02010600030101010101" pitchFamily="2" charset="-122"/>
                <a:ea typeface="宋体" panose="02010600030101010101" pitchFamily="2" charset="-122"/>
              </a:rPr>
              <a:t>联系的元数</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定义  一个联系所涉及实体集的个数，称为该联系的元数或度数（</a:t>
            </a:r>
            <a:r>
              <a:rPr lang="en-US" altLang="zh-CN" sz="2400" b="1" dirty="0" smtClean="0">
                <a:solidFill>
                  <a:schemeClr val="tx1"/>
                </a:solidFill>
                <a:latin typeface="宋体" panose="02010600030101010101" pitchFamily="2" charset="-122"/>
                <a:ea typeface="宋体" panose="02010600030101010101" pitchFamily="2" charset="-122"/>
              </a:rPr>
              <a:t>Degree</a:t>
            </a:r>
            <a:r>
              <a:rPr lang="zh-CN" altLang="en-US" sz="2400" b="1" dirty="0" smtClean="0">
                <a:solidFill>
                  <a:schemeClr val="tx1"/>
                </a:solidFill>
                <a:latin typeface="宋体" panose="02010600030101010101" pitchFamily="2" charset="-122"/>
                <a:ea typeface="宋体" panose="02010600030101010101" pitchFamily="2" charset="-122"/>
              </a:rPr>
              <a:t>）。	</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pPr>
            <a:r>
              <a:rPr lang="zh-CN" altLang="en-US" sz="2400" b="1" dirty="0" smtClean="0">
                <a:solidFill>
                  <a:schemeClr val="tx1"/>
                </a:solidFill>
                <a:latin typeface="Times New Roman" panose="02020603050405020304" pitchFamily="18" charset="0"/>
                <a:ea typeface="宋体" panose="02010600030101010101" pitchFamily="2" charset="-122"/>
              </a:rPr>
              <a:t>通常，同一个实体集内部实体之间的联系，称为一元联系，也称为递归联系；两个不同实体集实体之间的联系，称为二元联系；三个不同实体集实体之间的联系，称为三元联系。以此类推。</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116330" y="150813"/>
            <a:ext cx="6143625" cy="609600"/>
          </a:xfrm>
        </p:spPr>
        <p:txBody>
          <a:bodyPr/>
          <a:lstStyle/>
          <a:p>
            <a:pPr>
              <a:defRPr/>
            </a:pPr>
            <a:r>
              <a:rPr lang="zh-CN" alt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altLang="zh-CN"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一元联系</a:t>
            </a:r>
            <a:endParaRPr 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5" name="Rectangle 2"/>
          <p:cNvSpPr>
            <a:spLocks noChangeArrowheads="1"/>
          </p:cNvSpPr>
          <p:nvPr/>
        </p:nvSpPr>
        <p:spPr bwMode="auto">
          <a:xfrm>
            <a:off x="1619671" y="2276871"/>
            <a:ext cx="1408275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7" name="矩形 6"/>
          <p:cNvSpPr/>
          <p:nvPr/>
        </p:nvSpPr>
        <p:spPr>
          <a:xfrm>
            <a:off x="431540" y="1106223"/>
            <a:ext cx="7632848" cy="461665"/>
          </a:xfrm>
          <a:prstGeom prst="rect">
            <a:avLst/>
          </a:prstGeom>
        </p:spPr>
        <p:txBody>
          <a:bodyPr wrap="square">
            <a:spAutoFit/>
          </a:bodyPr>
          <a:lstStyle/>
          <a:p>
            <a:r>
              <a:rPr lang="zh-CN" altLang="zh-CN" kern="100" dirty="0">
                <a:ea typeface="宋体" panose="02010600030101010101" pitchFamily="2" charset="-122"/>
                <a:cs typeface="Times New Roman" panose="02020603050405020304" pitchFamily="18" charset="0"/>
              </a:rPr>
              <a:t>一</a:t>
            </a:r>
            <a:r>
              <a:rPr lang="zh-CN" altLang="zh-CN" kern="100" dirty="0" smtClean="0">
                <a:ea typeface="宋体" panose="02010600030101010101" pitchFamily="2" charset="-122"/>
                <a:cs typeface="Times New Roman" panose="02020603050405020304" pitchFamily="18" charset="0"/>
              </a:rPr>
              <a:t>个</a:t>
            </a:r>
            <a:r>
              <a:rPr lang="zh-CN" altLang="en-US" kern="100" dirty="0" smtClean="0">
                <a:ea typeface="宋体" panose="02010600030101010101" pitchFamily="2" charset="-122"/>
                <a:cs typeface="Times New Roman" panose="02020603050405020304" pitchFamily="18" charset="0"/>
              </a:rPr>
              <a:t>考生</a:t>
            </a:r>
            <a:r>
              <a:rPr lang="zh-CN" altLang="zh-CN" kern="100" dirty="0" smtClean="0">
                <a:ea typeface="宋体" panose="02010600030101010101" pitchFamily="2" charset="-122"/>
                <a:cs typeface="Times New Roman" panose="02020603050405020304" pitchFamily="18" charset="0"/>
              </a:rPr>
              <a:t>由</a:t>
            </a:r>
            <a:r>
              <a:rPr lang="zh-CN" altLang="zh-CN" kern="100" dirty="0">
                <a:ea typeface="宋体" panose="02010600030101010101" pitchFamily="2" charset="-122"/>
                <a:cs typeface="Times New Roman" panose="02020603050405020304" pitchFamily="18" charset="0"/>
              </a:rPr>
              <a:t>一个学长对其学习和生活进行</a:t>
            </a:r>
            <a:r>
              <a:rPr lang="zh-CN" altLang="zh-CN" kern="100" dirty="0" smtClean="0">
                <a:ea typeface="宋体" panose="02010600030101010101" pitchFamily="2" charset="-122"/>
                <a:cs typeface="Times New Roman" panose="02020603050405020304" pitchFamily="18" charset="0"/>
              </a:rPr>
              <a:t>指导</a:t>
            </a:r>
            <a:endParaRPr lang="zh-CN" altLang="en-US" dirty="0"/>
          </a:p>
        </p:txBody>
      </p:sp>
      <p:graphicFrame>
        <p:nvGraphicFramePr>
          <p:cNvPr id="3" name="对象 2"/>
          <p:cNvGraphicFramePr>
            <a:graphicFrameLocks noChangeAspect="1"/>
          </p:cNvGraphicFramePr>
          <p:nvPr/>
        </p:nvGraphicFramePr>
        <p:xfrm>
          <a:off x="2205896" y="2863096"/>
          <a:ext cx="3505200" cy="2895600"/>
        </p:xfrm>
        <a:graphic>
          <a:graphicData uri="http://schemas.openxmlformats.org/presentationml/2006/ole">
            <mc:AlternateContent xmlns:mc="http://schemas.openxmlformats.org/markup-compatibility/2006">
              <mc:Choice xmlns:v="urn:schemas-microsoft-com:vml" Requires="v">
                <p:oleObj spid="_x0000_s28784" name="" r:id="rId1" imgW="4648200" imgH="3873500" progId="Visio.Drawing.15">
                  <p:embed/>
                </p:oleObj>
              </mc:Choice>
              <mc:Fallback>
                <p:oleObj name="" r:id="rId1" imgW="4648200" imgH="3873500" progId="Visio.Drawing.15">
                  <p:embed/>
                  <p:pic>
                    <p:nvPicPr>
                      <p:cNvPr id="0" name="Object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896" y="2863096"/>
                        <a:ext cx="35052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116330" y="150813"/>
            <a:ext cx="6143625" cy="609600"/>
          </a:xfrm>
          <a:prstGeom prst="rect">
            <a:avLst/>
          </a:prstGeom>
          <a:noFill/>
          <a:ln w="9525">
            <a:noFill/>
            <a:miter lim="800000"/>
          </a:ln>
          <a:effectLst/>
        </p:spPr>
        <p:txBody>
          <a:bodyPr vert="horz" wrap="square" lIns="91440" tIns="45720" rIns="91440" bIns="45720" numCol="1" anchor="b" anchorCtr="0" compatLnSpc="1"/>
          <a:lstStyle>
            <a:lvl1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defRPr/>
            </a:pPr>
            <a:r>
              <a:rPr kumimoji="0" lang="zh-CN" altLang="en-US" sz="2800" b="0" i="0" kern="0" smtClean="0">
                <a:solidFill>
                  <a:schemeClr val="tx1"/>
                </a:solidFill>
                <a:latin typeface="Times New Roman" panose="02020603050405020304" pitchFamily="18" charset="0"/>
                <a:ea typeface="宋体" panose="02010600030101010101" pitchFamily="2" charset="-122"/>
              </a:rPr>
              <a:t>联系的设计</a:t>
            </a:r>
            <a:r>
              <a:rPr kumimoji="0" lang="en-US" altLang="zh-CN" sz="2800" b="0" i="0" kern="0" smtClean="0">
                <a:solidFill>
                  <a:schemeClr val="tx1"/>
                </a:solidFill>
                <a:latin typeface="Times New Roman" panose="02020603050405020304" pitchFamily="18" charset="0"/>
                <a:ea typeface="宋体" panose="02010600030101010101" pitchFamily="2" charset="-122"/>
              </a:rPr>
              <a:t>——</a:t>
            </a:r>
            <a:r>
              <a:rPr kumimoji="0" lang="zh-CN" altLang="en-US" sz="2800" b="0" i="0" kern="0" smtClean="0">
                <a:solidFill>
                  <a:schemeClr val="tx1"/>
                </a:solidFill>
                <a:latin typeface="Times New Roman" panose="02020603050405020304" pitchFamily="18" charset="0"/>
                <a:ea typeface="宋体" panose="02010600030101010101" pitchFamily="2" charset="-122"/>
              </a:rPr>
              <a:t>一元联系</a:t>
            </a:r>
            <a:endParaRPr kumimoji="0" lang="en-US" sz="2800" b="0" i="0" kern="0" dirty="0" smtClean="0">
              <a:solidFill>
                <a:schemeClr val="tx1"/>
              </a:solidFill>
              <a:latin typeface="Times New Roman" panose="02020603050405020304" pitchFamily="18" charset="0"/>
              <a:ea typeface="宋体" panose="02010600030101010101" pitchFamily="2" charset="-122"/>
            </a:endParaRP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矩形 4"/>
          <p:cNvSpPr/>
          <p:nvPr/>
        </p:nvSpPr>
        <p:spPr>
          <a:xfrm>
            <a:off x="683568" y="1280884"/>
            <a:ext cx="6336704" cy="461665"/>
          </a:xfrm>
          <a:prstGeom prst="rect">
            <a:avLst/>
          </a:prstGeom>
        </p:spPr>
        <p:txBody>
          <a:bodyPr wrap="square">
            <a:spAutoFit/>
          </a:bodyPr>
          <a:lstStyle/>
          <a:p>
            <a:r>
              <a:rPr lang="zh-CN" altLang="en-US" kern="100" dirty="0" smtClean="0">
                <a:ea typeface="宋体" panose="02010600030101010101" pitchFamily="2" charset="-122"/>
                <a:cs typeface="Times New Roman" panose="02020603050405020304" pitchFamily="18" charset="0"/>
              </a:rPr>
              <a:t>考生</a:t>
            </a:r>
            <a:r>
              <a:rPr lang="zh-CN" altLang="zh-CN" kern="100" dirty="0" smtClean="0">
                <a:ea typeface="宋体" panose="02010600030101010101" pitchFamily="2" charset="-122"/>
                <a:cs typeface="Times New Roman" panose="02020603050405020304" pitchFamily="18" charset="0"/>
              </a:rPr>
              <a:t>干部</a:t>
            </a:r>
            <a:r>
              <a:rPr lang="zh-CN" altLang="zh-CN" kern="100" dirty="0">
                <a:ea typeface="宋体" panose="02010600030101010101" pitchFamily="2" charset="-122"/>
                <a:cs typeface="Times New Roman" panose="02020603050405020304" pitchFamily="18" charset="0"/>
              </a:rPr>
              <a:t>与同学之间的</a:t>
            </a:r>
            <a:r>
              <a:rPr lang="zh-CN" altLang="zh-CN" kern="100" dirty="0" smtClean="0">
                <a:ea typeface="宋体" panose="02010600030101010101" pitchFamily="2" charset="-122"/>
                <a:cs typeface="Times New Roman" panose="02020603050405020304" pitchFamily="18" charset="0"/>
              </a:rPr>
              <a:t>联系</a:t>
            </a:r>
            <a:endParaRPr lang="zh-CN" altLang="en-US" dirty="0"/>
          </a:p>
        </p:txBody>
      </p:sp>
      <p:graphicFrame>
        <p:nvGraphicFramePr>
          <p:cNvPr id="7" name="对象 6"/>
          <p:cNvGraphicFramePr>
            <a:graphicFrameLocks noChangeAspect="1"/>
          </p:cNvGraphicFramePr>
          <p:nvPr/>
        </p:nvGraphicFramePr>
        <p:xfrm>
          <a:off x="2339752" y="2564904"/>
          <a:ext cx="3505200" cy="2895600"/>
        </p:xfrm>
        <a:graphic>
          <a:graphicData uri="http://schemas.openxmlformats.org/presentationml/2006/ole">
            <mc:AlternateContent xmlns:mc="http://schemas.openxmlformats.org/markup-compatibility/2006">
              <mc:Choice xmlns:v="urn:schemas-microsoft-com:vml" Requires="v">
                <p:oleObj spid="_x0000_s29808" name="" r:id="rId1" imgW="4648200" imgH="3873500" progId="Visio.Drawing.15">
                  <p:embed/>
                </p:oleObj>
              </mc:Choice>
              <mc:Fallback>
                <p:oleObj name="" r:id="rId1" imgW="4648200" imgH="3873500" progId="Visio.Drawing.15">
                  <p:embed/>
                  <p:pic>
                    <p:nvPicPr>
                      <p:cNvPr id="0" name="Object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564904"/>
                        <a:ext cx="3505200" cy="289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116330" y="150813"/>
            <a:ext cx="6143625" cy="609600"/>
          </a:xfrm>
          <a:prstGeom prst="rect">
            <a:avLst/>
          </a:prstGeom>
          <a:noFill/>
          <a:ln w="9525">
            <a:noFill/>
            <a:miter lim="800000"/>
          </a:ln>
          <a:effectLst/>
        </p:spPr>
        <p:txBody>
          <a:bodyPr vert="horz" wrap="square" lIns="91440" tIns="45720" rIns="91440" bIns="45720" numCol="1" anchor="b" anchorCtr="0" compatLnSpc="1"/>
          <a:lstStyle>
            <a:lvl1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defRPr/>
            </a:pPr>
            <a:r>
              <a:rPr kumimoji="0" lang="zh-CN" altLang="en-US" sz="2800" b="0" i="0" kern="0" smtClean="0">
                <a:solidFill>
                  <a:schemeClr val="tx1"/>
                </a:solidFill>
                <a:latin typeface="Times New Roman" panose="02020603050405020304" pitchFamily="18" charset="0"/>
                <a:ea typeface="宋体" panose="02010600030101010101" pitchFamily="2" charset="-122"/>
              </a:rPr>
              <a:t>联系的设计</a:t>
            </a:r>
            <a:r>
              <a:rPr kumimoji="0" lang="en-US" altLang="zh-CN" sz="2800" b="0" i="0" kern="0" smtClean="0">
                <a:solidFill>
                  <a:schemeClr val="tx1"/>
                </a:solidFill>
                <a:latin typeface="Times New Roman" panose="02020603050405020304" pitchFamily="18" charset="0"/>
                <a:ea typeface="宋体" panose="02010600030101010101" pitchFamily="2" charset="-122"/>
              </a:rPr>
              <a:t>——</a:t>
            </a:r>
            <a:r>
              <a:rPr kumimoji="0" lang="zh-CN" altLang="en-US" sz="2800" b="0" i="0" kern="0" smtClean="0">
                <a:solidFill>
                  <a:schemeClr val="tx1"/>
                </a:solidFill>
                <a:latin typeface="Times New Roman" panose="02020603050405020304" pitchFamily="18" charset="0"/>
                <a:ea typeface="宋体" panose="02010600030101010101" pitchFamily="2" charset="-122"/>
              </a:rPr>
              <a:t>一元联系</a:t>
            </a:r>
            <a:endParaRPr kumimoji="0" lang="en-US" sz="2800" b="0" i="0" kern="0" dirty="0" smtClean="0">
              <a:solidFill>
                <a:schemeClr val="tx1"/>
              </a:solidFill>
              <a:latin typeface="Times New Roman" panose="02020603050405020304" pitchFamily="18" charset="0"/>
              <a:ea typeface="宋体" panose="02010600030101010101" pitchFamily="2" charset="-122"/>
            </a:endParaRPr>
          </a:p>
        </p:txBody>
      </p:sp>
      <p:sp>
        <p:nvSpPr>
          <p:cNvPr id="3" name="Rectangle 2"/>
          <p:cNvSpPr>
            <a:spLocks noChangeArrowheads="1"/>
          </p:cNvSpPr>
          <p:nvPr/>
        </p:nvSpPr>
        <p:spPr bwMode="auto">
          <a:xfrm>
            <a:off x="1475655" y="2852935"/>
            <a:ext cx="133738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5" name="矩形 4"/>
          <p:cNvSpPr/>
          <p:nvPr/>
        </p:nvSpPr>
        <p:spPr>
          <a:xfrm>
            <a:off x="539552" y="1124744"/>
            <a:ext cx="7920880" cy="830997"/>
          </a:xfrm>
          <a:prstGeom prst="rect">
            <a:avLst/>
          </a:prstGeom>
        </p:spPr>
        <p:txBody>
          <a:bodyPr wrap="square">
            <a:spAutoFit/>
          </a:bodyPr>
          <a:lstStyle/>
          <a:p>
            <a:r>
              <a:rPr lang="zh-CN" altLang="zh-CN" kern="100" dirty="0">
                <a:ea typeface="宋体" panose="02010600030101010101" pitchFamily="2" charset="-122"/>
                <a:cs typeface="Times New Roman" panose="02020603050405020304" pitchFamily="18" charset="0"/>
              </a:rPr>
              <a:t>试题的知识点之间存在着组合关系，一个知识点由许多知识点组成，而一个知识点也可以是其他知识点的子知识点。</a:t>
            </a:r>
            <a:endParaRPr lang="zh-CN" altLang="en-US" dirty="0"/>
          </a:p>
        </p:txBody>
      </p:sp>
      <p:graphicFrame>
        <p:nvGraphicFramePr>
          <p:cNvPr id="7" name="对象 6"/>
          <p:cNvGraphicFramePr>
            <a:graphicFrameLocks noChangeAspect="1"/>
          </p:cNvGraphicFramePr>
          <p:nvPr/>
        </p:nvGraphicFramePr>
        <p:xfrm>
          <a:off x="2339752" y="2833073"/>
          <a:ext cx="3810000" cy="2362200"/>
        </p:xfrm>
        <a:graphic>
          <a:graphicData uri="http://schemas.openxmlformats.org/presentationml/2006/ole">
            <mc:AlternateContent xmlns:mc="http://schemas.openxmlformats.org/markup-compatibility/2006">
              <mc:Choice xmlns:v="urn:schemas-microsoft-com:vml" Requires="v">
                <p:oleObj spid="_x0000_s30832" name="" r:id="rId1" imgW="5067300" imgH="3200400" progId="Visio.Drawing.11">
                  <p:embed/>
                </p:oleObj>
              </mc:Choice>
              <mc:Fallback>
                <p:oleObj name="" r:id="rId1" imgW="5067300" imgH="3200400" progId="Visio.Drawing.11">
                  <p:embed/>
                  <p:pic>
                    <p:nvPicPr>
                      <p:cNvPr id="0" name="Object 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833073"/>
                        <a:ext cx="381000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043608" y="332656"/>
            <a:ext cx="4680520" cy="461665"/>
          </a:xfrm>
          <a:prstGeom prst="rect">
            <a:avLst/>
          </a:prstGeom>
          <a:noFill/>
        </p:spPr>
        <p:txBody>
          <a:bodyPr wrap="square" rtlCol="0">
            <a:spAutoFit/>
          </a:bodyPr>
          <a:lstStyle/>
          <a:p>
            <a:r>
              <a:rPr lang="zh-CN" altLang="en-US" dirty="0" smtClean="0"/>
              <a:t>联系的设计</a:t>
            </a:r>
            <a:r>
              <a:rPr lang="en-US" altLang="zh-CN" dirty="0" smtClean="0"/>
              <a:t>——</a:t>
            </a:r>
            <a:r>
              <a:rPr lang="zh-CN" altLang="en-US" dirty="0" smtClean="0"/>
              <a:t>二元联系</a:t>
            </a:r>
            <a:endParaRPr lang="zh-CN" altLang="en-US" dirty="0"/>
          </a:p>
        </p:txBody>
      </p:sp>
      <p:sp>
        <p:nvSpPr>
          <p:cNvPr id="4" name="Rectangle 2"/>
          <p:cNvSpPr>
            <a:spLocks noChangeArrowheads="1"/>
          </p:cNvSpPr>
          <p:nvPr/>
        </p:nvSpPr>
        <p:spPr bwMode="auto">
          <a:xfrm>
            <a:off x="-396552" y="-179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913465" y="1268760"/>
          <a:ext cx="3986727" cy="4746104"/>
        </p:xfrm>
        <a:graphic>
          <a:graphicData uri="http://schemas.openxmlformats.org/presentationml/2006/ole">
            <mc:AlternateContent xmlns:mc="http://schemas.openxmlformats.org/markup-compatibility/2006">
              <mc:Choice xmlns:v="urn:schemas-microsoft-com:vml" Requires="v">
                <p:oleObj spid="_x0000_s9337" name="" r:id="rId1" imgW="4292600" imgH="5067300" progId="Visio.Drawing.11">
                  <p:embed/>
                </p:oleObj>
              </mc:Choice>
              <mc:Fallback>
                <p:oleObj name="" r:id="rId1" imgW="4292600" imgH="5067300" progId="Visio.Drawing.11">
                  <p:embed/>
                  <p:pic>
                    <p:nvPicPr>
                      <p:cNvPr id="0" name="Object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65" y="1268760"/>
                        <a:ext cx="3986727" cy="4746104"/>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043608" y="332656"/>
            <a:ext cx="4680520" cy="461665"/>
          </a:xfrm>
          <a:prstGeom prst="rect">
            <a:avLst/>
          </a:prstGeom>
          <a:noFill/>
        </p:spPr>
        <p:txBody>
          <a:bodyPr wrap="square" rtlCol="0">
            <a:spAutoFit/>
          </a:bodyPr>
          <a:lstStyle/>
          <a:p>
            <a:r>
              <a:rPr lang="zh-CN" altLang="en-US" dirty="0" smtClean="0"/>
              <a:t>联系的设计</a:t>
            </a:r>
            <a:r>
              <a:rPr lang="en-US" altLang="zh-CN" dirty="0" smtClean="0"/>
              <a:t>——</a:t>
            </a:r>
            <a:r>
              <a:rPr lang="zh-CN" altLang="en-US" dirty="0" smtClean="0"/>
              <a:t>二元联系</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755576" y="2204863"/>
          <a:ext cx="7128792" cy="2686211"/>
        </p:xfrm>
        <a:graphic>
          <a:graphicData uri="http://schemas.openxmlformats.org/presentationml/2006/ole">
            <mc:AlternateContent xmlns:mc="http://schemas.openxmlformats.org/markup-compatibility/2006">
              <mc:Choice xmlns:v="urn:schemas-microsoft-com:vml" Requires="v">
                <p:oleObj spid="_x0000_s10361" name="" r:id="rId1" imgW="7035800" imgH="2641600" progId="Visio.Drawing.15">
                  <p:embed/>
                </p:oleObj>
              </mc:Choice>
              <mc:Fallback>
                <p:oleObj name="" r:id="rId1" imgW="7035800" imgH="2641600" progId="Visio.Drawing.15">
                  <p:embed/>
                  <p:pic>
                    <p:nvPicPr>
                      <p:cNvPr id="0" name="Object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04863"/>
                        <a:ext cx="7128792" cy="2686211"/>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042988" y="332423"/>
            <a:ext cx="6958036"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29700"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29701" name="AutoShape 5"/>
          <p:cNvSpPr>
            <a:spLocks noChangeArrowheads="1"/>
          </p:cNvSpPr>
          <p:nvPr/>
        </p:nvSpPr>
        <p:spPr bwMode="auto">
          <a:xfrm>
            <a:off x="285720" y="397127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1000100" y="107154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概念设计</a:t>
            </a:r>
            <a:r>
              <a:rPr kumimoji="0" lang="en-US" altLang="zh-CN" sz="2800" kern="0" dirty="0" smtClean="0">
                <a:latin typeface="方正楷体简体" pitchFamily="2" charset="-122"/>
                <a:ea typeface="方正楷体简体" pitchFamily="2" charset="-122"/>
              </a:rPr>
              <a:t>—ER</a:t>
            </a:r>
            <a:r>
              <a:rPr kumimoji="0" lang="zh-CN" altLang="en-US" sz="2800" kern="0" dirty="0" smtClean="0">
                <a:latin typeface="方正楷体简体" pitchFamily="2" charset="-122"/>
                <a:ea typeface="方正楷体简体" pitchFamily="2" charset="-122"/>
              </a:rPr>
              <a:t>模型</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图</a:t>
            </a:r>
            <a:endPar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kern="0" dirty="0" smtClean="0">
                <a:latin typeface="方正楷体简体" pitchFamily="2" charset="-122"/>
                <a:ea typeface="方正楷体简体" pitchFamily="2" charset="-122"/>
              </a:rPr>
              <a:t>属性的分类</a:t>
            </a:r>
            <a:endParaRPr kumimoji="0" lang="zh-CN" altLang="en-US" sz="2800" kern="0" dirty="0" smtClean="0">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kern="0" dirty="0" smtClean="0">
                <a:solidFill>
                  <a:srgbClr val="FF0000"/>
                </a:solidFill>
                <a:latin typeface="方正楷体简体" pitchFamily="2" charset="-122"/>
                <a:ea typeface="方正楷体简体" pitchFamily="2" charset="-122"/>
              </a:rPr>
              <a:t>联系的设计</a:t>
            </a:r>
            <a:endParaRPr kumimoji="0" lang="zh-CN" altLang="en-US" sz="2800" kern="0" dirty="0" smtClean="0">
              <a:solidFill>
                <a:srgbClr val="FF0000"/>
              </a:solidFill>
              <a:latin typeface="方正楷体简体" pitchFamily="2" charset="-122"/>
              <a:ea typeface="方正楷体简体" pitchFamily="2" charset="-122"/>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1584325" y="188913"/>
            <a:ext cx="6351588" cy="609600"/>
          </a:xfrm>
        </p:spPr>
        <p:txBody>
          <a:bodyPr/>
          <a:lstStyle/>
          <a:p>
            <a:pPr>
              <a:defRPr/>
            </a:pP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0723" name="Rectangle 3"/>
          <p:cNvSpPr>
            <a:spLocks noGrp="1" noChangeArrowheads="1"/>
          </p:cNvSpPr>
          <p:nvPr>
            <p:ph type="body" idx="4294967295"/>
          </p:nvPr>
        </p:nvSpPr>
        <p:spPr>
          <a:xfrm>
            <a:off x="533400" y="1066800"/>
            <a:ext cx="7772400" cy="4419600"/>
          </a:xfrm>
        </p:spPr>
        <p:txBody>
          <a:bodyPr/>
          <a:lstStyle/>
          <a:p>
            <a:pPr marL="0" indent="0" algn="just">
              <a:lnSpc>
                <a:spcPct val="150000"/>
              </a:lnSpc>
            </a:pPr>
            <a:r>
              <a:rPr lang="zh-CN" altLang="en-US" sz="2400" b="1" dirty="0" smtClean="0">
                <a:solidFill>
                  <a:schemeClr val="tx1"/>
                </a:solidFill>
                <a:latin typeface="宋体" panose="02010600030101010101" pitchFamily="2" charset="-122"/>
                <a:ea typeface="宋体" panose="02010600030101010101" pitchFamily="2" charset="-122"/>
              </a:rPr>
              <a:t>联系的元数</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定义  一个联系涉及到的实体集个数，称为该联系的元数或度数（</a:t>
            </a:r>
            <a:r>
              <a:rPr lang="en-US" altLang="zh-CN" sz="2400" b="1" dirty="0" smtClean="0">
                <a:solidFill>
                  <a:schemeClr val="tx1"/>
                </a:solidFill>
                <a:latin typeface="宋体" panose="02010600030101010101" pitchFamily="2" charset="-122"/>
                <a:ea typeface="宋体" panose="02010600030101010101" pitchFamily="2" charset="-122"/>
              </a:rPr>
              <a:t>Degree</a:t>
            </a:r>
            <a:r>
              <a:rPr lang="zh-CN" altLang="en-US" sz="2400" b="1" dirty="0" smtClean="0">
                <a:solidFill>
                  <a:schemeClr val="tx1"/>
                </a:solidFill>
                <a:latin typeface="宋体" panose="02010600030101010101" pitchFamily="2" charset="-122"/>
                <a:ea typeface="宋体" panose="02010600030101010101" pitchFamily="2" charset="-122"/>
              </a:rPr>
              <a:t>）。	</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pPr>
            <a:r>
              <a:rPr lang="zh-CN" altLang="en-US" sz="2400" b="1" dirty="0" smtClean="0">
                <a:solidFill>
                  <a:schemeClr val="tx1"/>
                </a:solidFill>
                <a:latin typeface="Times New Roman" panose="02020603050405020304" pitchFamily="18" charset="0"/>
                <a:ea typeface="宋体" panose="02010600030101010101" pitchFamily="2" charset="-122"/>
              </a:rPr>
              <a:t>通常，同一个实体集内部实体之间的联系，称为一元联系，也称为递归联系；两个不同实体集实体之间的联系，称为二元联系；三个不同实体集实体之间的联系，称为三元联系。以此类推。</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043608" y="332656"/>
            <a:ext cx="4680520" cy="461665"/>
          </a:xfrm>
          <a:prstGeom prst="rect">
            <a:avLst/>
          </a:prstGeom>
          <a:noFill/>
        </p:spPr>
        <p:txBody>
          <a:bodyPr wrap="square" rtlCol="0">
            <a:spAutoFit/>
          </a:bodyPr>
          <a:lstStyle/>
          <a:p>
            <a:r>
              <a:rPr lang="zh-CN" altLang="en-US" dirty="0" smtClean="0"/>
              <a:t>联系的设计</a:t>
            </a:r>
            <a:r>
              <a:rPr lang="en-US" altLang="zh-CN" dirty="0" smtClean="0"/>
              <a:t>——</a:t>
            </a:r>
            <a:r>
              <a:rPr lang="zh-CN" altLang="en-US" dirty="0" smtClean="0"/>
              <a:t>二元联系</a:t>
            </a:r>
            <a:endParaRPr lang="zh-CN" alt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043608" y="2276872"/>
          <a:ext cx="5257800" cy="2209800"/>
        </p:xfrm>
        <a:graphic>
          <a:graphicData uri="http://schemas.openxmlformats.org/presentationml/2006/ole">
            <mc:AlternateContent xmlns:mc="http://schemas.openxmlformats.org/markup-compatibility/2006">
              <mc:Choice xmlns:v="urn:schemas-microsoft-com:vml" Requires="v">
                <p:oleObj spid="_x0000_s11385" name="" r:id="rId1" imgW="7099300" imgH="3009900" progId="Visio.Drawing.11">
                  <p:embed/>
                </p:oleObj>
              </mc:Choice>
              <mc:Fallback>
                <p:oleObj name="" r:id="rId1" imgW="7099300" imgH="3009900" progId="Visio.Drawing.11">
                  <p:embed/>
                  <p:pic>
                    <p:nvPicPr>
                      <p:cNvPr id="0" name="Object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52578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304800" y="228600"/>
            <a:ext cx="8235950" cy="838200"/>
          </a:xfrm>
        </p:spPr>
        <p:txBody>
          <a:bodyPr/>
          <a:lstStyle/>
          <a:p>
            <a:pPr>
              <a:defRPr/>
            </a:pPr>
            <a:r>
              <a:rPr lang="en-US" sz="3600" b="1" smtClean="0">
                <a:effectLst>
                  <a:outerShdw blurRad="38100" dist="38100" dir="2700000" algn="tl">
                    <a:srgbClr val="C0C0C0"/>
                  </a:outerShdw>
                </a:effectLst>
                <a:latin typeface="宋体" panose="02010600030101010101" pitchFamily="2" charset="-122"/>
                <a:ea typeface="宋体" panose="02010600030101010101" pitchFamily="2" charset="-122"/>
              </a:rPr>
              <a:t> </a:t>
            </a:r>
            <a:endParaRPr lang="zh-CN" altLang="en-US" sz="3600" b="1" smtClean="0">
              <a:effectLst>
                <a:outerShdw blurRad="38100" dist="38100" dir="2700000" algn="tl">
                  <a:srgbClr val="C0C0C0"/>
                </a:outerShdw>
              </a:effectLst>
              <a:ea typeface="宋体" panose="02010600030101010101" pitchFamily="2" charset="-122"/>
            </a:endParaRPr>
          </a:p>
        </p:txBody>
      </p:sp>
      <p:sp>
        <p:nvSpPr>
          <p:cNvPr id="32771" name="Rectangle 3"/>
          <p:cNvSpPr>
            <a:spLocks noChangeArrowheads="1"/>
          </p:cNvSpPr>
          <p:nvPr/>
        </p:nvSpPr>
        <p:spPr bwMode="auto">
          <a:xfrm>
            <a:off x="-2033588" y="1951038"/>
            <a:ext cx="9142413" cy="0"/>
          </a:xfrm>
          <a:prstGeom prst="rect">
            <a:avLst/>
          </a:prstGeom>
          <a:noFill/>
          <a:ln w="9525">
            <a:noFill/>
            <a:miter lim="800000"/>
          </a:ln>
        </p:spPr>
        <p:txBody>
          <a:bodyPr wrap="none" anchor="ctr">
            <a:spAutoFit/>
          </a:bodyPr>
          <a:lstStyle/>
          <a:p>
            <a:endParaRPr lang="zh-CN" altLang="en-US"/>
          </a:p>
        </p:txBody>
      </p:sp>
      <p:sp>
        <p:nvSpPr>
          <p:cNvPr id="32772" name="Text Box 4"/>
          <p:cNvSpPr txBox="1">
            <a:spLocks noChangeArrowheads="1"/>
          </p:cNvSpPr>
          <p:nvPr/>
        </p:nvSpPr>
        <p:spPr bwMode="auto">
          <a:xfrm>
            <a:off x="1252827" y="5138270"/>
            <a:ext cx="6172200" cy="641350"/>
          </a:xfrm>
          <a:prstGeom prst="rect">
            <a:avLst/>
          </a:prstGeom>
          <a:noFill/>
          <a:ln w="9525">
            <a:noFill/>
            <a:miter lim="800000"/>
          </a:ln>
        </p:spPr>
        <p:txBody>
          <a:bodyPr>
            <a:spAutoFit/>
          </a:bodyPr>
          <a:lstStyle/>
          <a:p>
            <a:pPr algn="ctr">
              <a:spcBef>
                <a:spcPct val="50000"/>
              </a:spcBef>
            </a:pPr>
            <a:r>
              <a:rPr lang="zh-CN" altLang="en-US" sz="3600" b="1">
                <a:solidFill>
                  <a:schemeClr val="bg1"/>
                </a:solidFill>
                <a:latin typeface="宋体" panose="02010600030101010101" pitchFamily="2" charset="-122"/>
              </a:rPr>
              <a:t> </a:t>
            </a:r>
            <a:r>
              <a:rPr lang="en-US" altLang="zh-CN" sz="3600" b="1">
                <a:solidFill>
                  <a:schemeClr val="bg1"/>
                </a:solidFill>
                <a:latin typeface="宋体" panose="02010600030101010101" pitchFamily="2" charset="-122"/>
              </a:rPr>
              <a:t> </a:t>
            </a:r>
            <a:r>
              <a:rPr lang="en-US" altLang="zh-CN" sz="3600" b="1">
                <a:latin typeface="宋体" panose="02010600030101010101" pitchFamily="2" charset="-122"/>
              </a:rPr>
              <a:t>ER</a:t>
            </a:r>
            <a:r>
              <a:rPr lang="zh-CN" altLang="en-US" sz="3600" b="1">
                <a:latin typeface="宋体" panose="02010600030101010101" pitchFamily="2" charset="-122"/>
              </a:rPr>
              <a:t>图实例</a:t>
            </a:r>
            <a:r>
              <a:rPr lang="zh-CN" altLang="en-US" sz="3600" b="1"/>
              <a:t> </a:t>
            </a:r>
            <a:endParaRPr lang="zh-CN" altLang="en-US" sz="3600" b="1"/>
          </a:p>
        </p:txBody>
      </p:sp>
      <p:grpSp>
        <p:nvGrpSpPr>
          <p:cNvPr id="2" name="Group 5"/>
          <p:cNvGrpSpPr/>
          <p:nvPr/>
        </p:nvGrpSpPr>
        <p:grpSpPr bwMode="auto">
          <a:xfrm>
            <a:off x="152400" y="2286000"/>
            <a:ext cx="8648700" cy="2438400"/>
            <a:chOff x="0" y="0"/>
            <a:chExt cx="5448" cy="1632"/>
          </a:xfrm>
        </p:grpSpPr>
        <p:sp>
          <p:nvSpPr>
            <p:cNvPr id="32774" name="Oval 6"/>
            <p:cNvSpPr>
              <a:spLocks noChangeArrowheads="1"/>
            </p:cNvSpPr>
            <p:nvPr/>
          </p:nvSpPr>
          <p:spPr bwMode="auto">
            <a:xfrm>
              <a:off x="0" y="288"/>
              <a:ext cx="442" cy="238"/>
            </a:xfrm>
            <a:prstGeom prst="ellipse">
              <a:avLst/>
            </a:prstGeom>
            <a:noFill/>
            <a:ln w="31750">
              <a:solidFill>
                <a:srgbClr val="FFFF00"/>
              </a:solidFill>
              <a:round/>
            </a:ln>
          </p:spPr>
          <p:txBody>
            <a:bodyPr lIns="0" tIns="0" rIns="0" bIns="0" anchor="ctr"/>
            <a:lstStyle/>
            <a:p>
              <a:pPr algn="ctr" eaLnBrk="0" hangingPunct="0"/>
              <a:r>
                <a:rPr lang="en-US" altLang="zh-CN" sz="2000" b="1" u="sng" dirty="0" err="1" smtClean="0">
                  <a:latin typeface="Times New Roman" panose="02020603050405020304" pitchFamily="18" charset="0"/>
                  <a:ea typeface="Arial Unicode MS" pitchFamily="34" charset="-122"/>
                  <a:cs typeface="Arial Unicode MS" pitchFamily="34" charset="-122"/>
                </a:rPr>
                <a:t>eeid</a:t>
              </a:r>
              <a:endParaRPr lang="en-US" altLang="zh-CN" sz="2000" b="1" u="sng" dirty="0">
                <a:latin typeface="Times New Roman" panose="02020603050405020304" pitchFamily="18" charset="0"/>
                <a:ea typeface="Arial Unicode MS" pitchFamily="34" charset="-122"/>
                <a:cs typeface="Arial Unicode MS" pitchFamily="34" charset="-122"/>
              </a:endParaRPr>
            </a:p>
          </p:txBody>
        </p:sp>
        <p:sp>
          <p:nvSpPr>
            <p:cNvPr id="32775" name="Rectangle 7"/>
            <p:cNvSpPr>
              <a:spLocks noChangeArrowheads="1"/>
            </p:cNvSpPr>
            <p:nvPr/>
          </p:nvSpPr>
          <p:spPr bwMode="auto">
            <a:xfrm>
              <a:off x="552" y="710"/>
              <a:ext cx="662" cy="284"/>
            </a:xfrm>
            <a:prstGeom prst="rect">
              <a:avLst/>
            </a:prstGeom>
            <a:noFill/>
            <a:ln w="31750">
              <a:solidFill>
                <a:srgbClr val="FFFF00"/>
              </a:solidFill>
              <a:miter lim="800000"/>
            </a:ln>
          </p:spPr>
          <p:txBody>
            <a:bodyPr lIns="0" tIns="36000" rIns="0" bIns="0" anchor="ctr"/>
            <a:lstStyle/>
            <a:p>
              <a:pPr algn="ctr" eaLnBrk="0" hangingPunct="0"/>
              <a:r>
                <a:rPr lang="en-US" altLang="zh-CN" sz="1600" dirty="0" smtClean="0"/>
                <a:t>examinee</a:t>
              </a:r>
              <a:endParaRPr lang="en-US" altLang="zh-CN" sz="1600" b="1" dirty="0">
                <a:latin typeface="Times New Roman" panose="02020603050405020304" pitchFamily="18" charset="0"/>
              </a:endParaRPr>
            </a:p>
          </p:txBody>
        </p:sp>
        <p:sp>
          <p:nvSpPr>
            <p:cNvPr id="32776" name="AutoShape 8"/>
            <p:cNvSpPr>
              <a:spLocks noChangeArrowheads="1"/>
            </p:cNvSpPr>
            <p:nvPr/>
          </p:nvSpPr>
          <p:spPr bwMode="auto">
            <a:xfrm>
              <a:off x="1377" y="710"/>
              <a:ext cx="914" cy="379"/>
            </a:xfrm>
            <a:prstGeom prst="flowChartDecision">
              <a:avLst/>
            </a:prstGeom>
            <a:noFill/>
            <a:ln w="31750">
              <a:solidFill>
                <a:srgbClr val="FFFF00"/>
              </a:solidFill>
              <a:miter lim="800000"/>
            </a:ln>
          </p:spPr>
          <p:txBody>
            <a:bodyPr lIns="0" tIns="0" rIns="0" bIns="0" anchor="ctr"/>
            <a:lstStyle/>
            <a:p>
              <a:pPr algn="ctr" eaLnBrk="0" hangingPunct="0"/>
              <a:r>
                <a:rPr lang="en-US" altLang="zh-CN" sz="1600" b="1" dirty="0" err="1" smtClean="0">
                  <a:latin typeface="Times New Roman" panose="02020603050405020304" pitchFamily="18" charset="0"/>
                </a:rPr>
                <a:t>eeexam</a:t>
              </a:r>
              <a:endParaRPr lang="en-US" altLang="zh-CN" sz="1600" b="1" dirty="0">
                <a:latin typeface="Times New Roman" panose="02020603050405020304" pitchFamily="18" charset="0"/>
              </a:endParaRPr>
            </a:p>
          </p:txBody>
        </p:sp>
        <p:sp>
          <p:nvSpPr>
            <p:cNvPr id="32777" name="Oval 9"/>
            <p:cNvSpPr>
              <a:spLocks noChangeArrowheads="1"/>
            </p:cNvSpPr>
            <p:nvPr/>
          </p:nvSpPr>
          <p:spPr bwMode="auto">
            <a:xfrm>
              <a:off x="331" y="0"/>
              <a:ext cx="663" cy="234"/>
            </a:xfrm>
            <a:prstGeom prst="ellipse">
              <a:avLst/>
            </a:prstGeom>
            <a:noFill/>
            <a:ln w="31750">
              <a:solidFill>
                <a:srgbClr val="FFFF00"/>
              </a:solidFill>
              <a:round/>
            </a:ln>
          </p:spPr>
          <p:txBody>
            <a:bodyPr lIns="0" tIns="0" rIns="0" bIns="0" anchor="ctr"/>
            <a:lstStyle/>
            <a:p>
              <a:pPr algn="ctr" eaLnBrk="0" hangingPunct="0"/>
              <a:r>
                <a:rPr lang="en-US" altLang="zh-CN" sz="1600" dirty="0" err="1" smtClean="0">
                  <a:latin typeface="Times New Roman" panose="02020603050405020304" pitchFamily="18" charset="0"/>
                </a:rPr>
                <a:t>eename</a:t>
              </a:r>
              <a:endParaRPr lang="en-US" altLang="zh-CN" sz="1600" dirty="0">
                <a:latin typeface="Times New Roman" panose="02020603050405020304" pitchFamily="18" charset="0"/>
              </a:endParaRPr>
            </a:p>
          </p:txBody>
        </p:sp>
        <p:sp>
          <p:nvSpPr>
            <p:cNvPr id="32778" name="Oval 10"/>
            <p:cNvSpPr>
              <a:spLocks noChangeArrowheads="1"/>
            </p:cNvSpPr>
            <p:nvPr/>
          </p:nvSpPr>
          <p:spPr bwMode="auto">
            <a:xfrm>
              <a:off x="1104" y="0"/>
              <a:ext cx="442" cy="234"/>
            </a:xfrm>
            <a:prstGeom prst="ellipse">
              <a:avLst/>
            </a:prstGeom>
            <a:noFill/>
            <a:ln w="31750">
              <a:solidFill>
                <a:srgbClr val="FFFF00"/>
              </a:solidFill>
              <a:round/>
            </a:ln>
          </p:spPr>
          <p:txBody>
            <a:bodyPr lIns="0" tIns="0" rIns="0" bIns="0" anchor="ctr"/>
            <a:lstStyle/>
            <a:p>
              <a:pPr algn="ctr" eaLnBrk="0" hangingPunct="0"/>
              <a:r>
                <a:rPr lang="en-US" altLang="zh-CN" sz="1600" b="1" dirty="0" err="1" smtClean="0">
                  <a:latin typeface="Times New Roman" panose="02020603050405020304" pitchFamily="18" charset="0"/>
                </a:rPr>
                <a:t>eeage</a:t>
              </a:r>
              <a:endParaRPr lang="en-US" altLang="zh-CN" sz="1600" b="1" dirty="0">
                <a:latin typeface="Times New Roman" panose="02020603050405020304" pitchFamily="18" charset="0"/>
              </a:endParaRPr>
            </a:p>
          </p:txBody>
        </p:sp>
        <p:sp>
          <p:nvSpPr>
            <p:cNvPr id="32779" name="Oval 11"/>
            <p:cNvSpPr>
              <a:spLocks noChangeArrowheads="1"/>
            </p:cNvSpPr>
            <p:nvPr/>
          </p:nvSpPr>
          <p:spPr bwMode="auto">
            <a:xfrm>
              <a:off x="2107" y="0"/>
              <a:ext cx="543" cy="234"/>
            </a:xfrm>
            <a:prstGeom prst="ellipse">
              <a:avLst/>
            </a:prstGeom>
            <a:noFill/>
            <a:ln w="31750">
              <a:solidFill>
                <a:srgbClr val="FFFF00"/>
              </a:solidFill>
              <a:round/>
            </a:ln>
          </p:spPr>
          <p:txBody>
            <a:bodyPr lIns="0" tIns="0" rIns="0" bIns="0" anchor="ctr"/>
            <a:lstStyle/>
            <a:p>
              <a:pPr algn="ctr" eaLnBrk="0" hangingPunct="0"/>
              <a:r>
                <a:rPr lang="en-US" altLang="zh-CN" sz="2000" b="1" u="sng" dirty="0" err="1" smtClean="0">
                  <a:latin typeface="Times New Roman" panose="02020603050405020304" pitchFamily="18" charset="0"/>
                  <a:ea typeface="Arial Unicode MS" pitchFamily="34" charset="-122"/>
                  <a:cs typeface="Arial Unicode MS" pitchFamily="34" charset="-122"/>
                </a:rPr>
                <a:t>eid</a:t>
              </a:r>
              <a:endParaRPr lang="en-US" altLang="zh-CN" sz="2000" b="1" u="sng" dirty="0">
                <a:latin typeface="Times New Roman" panose="02020603050405020304" pitchFamily="18" charset="0"/>
                <a:ea typeface="Arial Unicode MS" pitchFamily="34" charset="-122"/>
                <a:cs typeface="Arial Unicode MS" pitchFamily="34" charset="-122"/>
              </a:endParaRPr>
            </a:p>
          </p:txBody>
        </p:sp>
        <p:sp>
          <p:nvSpPr>
            <p:cNvPr id="32780" name="Oval 12"/>
            <p:cNvSpPr>
              <a:spLocks noChangeArrowheads="1"/>
            </p:cNvSpPr>
            <p:nvPr/>
          </p:nvSpPr>
          <p:spPr bwMode="auto">
            <a:xfrm>
              <a:off x="1435" y="288"/>
              <a:ext cx="442" cy="223"/>
            </a:xfrm>
            <a:prstGeom prst="ellipse">
              <a:avLst/>
            </a:prstGeom>
            <a:noFill/>
            <a:ln w="31750">
              <a:solidFill>
                <a:srgbClr val="FFFF00"/>
              </a:solidFill>
              <a:round/>
            </a:ln>
          </p:spPr>
          <p:txBody>
            <a:bodyPr lIns="0" tIns="0" rIns="0" bIns="0" anchor="ctr"/>
            <a:lstStyle/>
            <a:p>
              <a:pPr algn="ctr" eaLnBrk="0" hangingPunct="0"/>
              <a:r>
                <a:rPr lang="en-US" altLang="zh-CN" sz="1600" b="1" dirty="0" err="1" smtClean="0">
                  <a:latin typeface="Times New Roman" panose="02020603050405020304" pitchFamily="18" charset="0"/>
                </a:rPr>
                <a:t>eesex</a:t>
              </a:r>
              <a:endParaRPr lang="en-US" altLang="zh-CN" sz="1600" b="1" dirty="0">
                <a:latin typeface="Times New Roman" panose="02020603050405020304" pitchFamily="18" charset="0"/>
              </a:endParaRPr>
            </a:p>
          </p:txBody>
        </p:sp>
        <p:sp>
          <p:nvSpPr>
            <p:cNvPr id="32781" name="Oval 13"/>
            <p:cNvSpPr>
              <a:spLocks noChangeArrowheads="1"/>
            </p:cNvSpPr>
            <p:nvPr/>
          </p:nvSpPr>
          <p:spPr bwMode="auto">
            <a:xfrm>
              <a:off x="2713" y="20"/>
              <a:ext cx="744" cy="234"/>
            </a:xfrm>
            <a:prstGeom prst="ellipse">
              <a:avLst/>
            </a:prstGeom>
            <a:noFill/>
            <a:ln w="31750">
              <a:solidFill>
                <a:srgbClr val="FFFF00"/>
              </a:solidFill>
              <a:round/>
            </a:ln>
          </p:spPr>
          <p:txBody>
            <a:bodyPr lIns="0" tIns="0" rIns="0" bIns="0" anchor="ctr"/>
            <a:lstStyle/>
            <a:p>
              <a:pPr algn="ctr" eaLnBrk="0" hangingPunct="0"/>
              <a:r>
                <a:rPr lang="en-US" altLang="zh-CN" sz="1600" b="1" dirty="0" err="1" smtClean="0">
                  <a:latin typeface="Times New Roman" panose="02020603050405020304" pitchFamily="18" charset="0"/>
                </a:rPr>
                <a:t>ename</a:t>
              </a:r>
              <a:endParaRPr lang="en-US" altLang="zh-CN" sz="1600" b="1" dirty="0">
                <a:latin typeface="Times New Roman" panose="02020603050405020304" pitchFamily="18" charset="0"/>
              </a:endParaRPr>
            </a:p>
          </p:txBody>
        </p:sp>
        <p:sp>
          <p:nvSpPr>
            <p:cNvPr id="32782" name="Oval 14"/>
            <p:cNvSpPr>
              <a:spLocks noChangeArrowheads="1"/>
            </p:cNvSpPr>
            <p:nvPr/>
          </p:nvSpPr>
          <p:spPr bwMode="auto">
            <a:xfrm>
              <a:off x="3701" y="179"/>
              <a:ext cx="494" cy="245"/>
            </a:xfrm>
            <a:prstGeom prst="ellipse">
              <a:avLst/>
            </a:prstGeom>
            <a:noFill/>
            <a:ln w="31750">
              <a:solidFill>
                <a:srgbClr val="FFFF00"/>
              </a:solidFill>
              <a:round/>
            </a:ln>
          </p:spPr>
          <p:txBody>
            <a:bodyPr lIns="0" tIns="0" rIns="0" bIns="0" anchor="ctr"/>
            <a:lstStyle/>
            <a:p>
              <a:pPr algn="ctr" eaLnBrk="0" hangingPunct="0"/>
              <a:r>
                <a:rPr lang="en-US" altLang="zh-CN" sz="2000" b="1" u="sng" dirty="0" err="1" smtClean="0">
                  <a:latin typeface="Times New Roman" panose="02020603050405020304" pitchFamily="18" charset="0"/>
                  <a:ea typeface="Arial Unicode MS" pitchFamily="34" charset="-122"/>
                  <a:cs typeface="Arial Unicode MS" pitchFamily="34" charset="-122"/>
                </a:rPr>
                <a:t>erid</a:t>
              </a:r>
              <a:endParaRPr lang="en-US" altLang="zh-CN" sz="2000" b="1" u="sng" dirty="0">
                <a:latin typeface="Times New Roman" panose="02020603050405020304" pitchFamily="18" charset="0"/>
                <a:ea typeface="Arial Unicode MS" pitchFamily="34" charset="-122"/>
                <a:cs typeface="Arial Unicode MS" pitchFamily="34" charset="-122"/>
              </a:endParaRPr>
            </a:p>
          </p:txBody>
        </p:sp>
        <p:sp>
          <p:nvSpPr>
            <p:cNvPr id="32783" name="Oval 15"/>
            <p:cNvSpPr>
              <a:spLocks noChangeArrowheads="1"/>
            </p:cNvSpPr>
            <p:nvPr/>
          </p:nvSpPr>
          <p:spPr bwMode="auto">
            <a:xfrm>
              <a:off x="4224" y="0"/>
              <a:ext cx="744" cy="234"/>
            </a:xfrm>
            <a:prstGeom prst="ellipse">
              <a:avLst/>
            </a:prstGeom>
            <a:noFill/>
            <a:ln w="31750">
              <a:solidFill>
                <a:srgbClr val="FFFF00"/>
              </a:solidFill>
              <a:round/>
            </a:ln>
          </p:spPr>
          <p:txBody>
            <a:bodyPr lIns="0" tIns="0" rIns="0" bIns="0" anchor="ctr"/>
            <a:lstStyle/>
            <a:p>
              <a:pPr algn="ctr" eaLnBrk="0" hangingPunct="0"/>
              <a:r>
                <a:rPr lang="en-US" altLang="zh-CN" sz="1600" b="1" dirty="0" err="1" smtClean="0">
                  <a:latin typeface="Times New Roman" panose="02020603050405020304" pitchFamily="18" charset="0"/>
                </a:rPr>
                <a:t>ername</a:t>
              </a:r>
              <a:endParaRPr lang="en-US" altLang="zh-CN" sz="1600" b="1" dirty="0">
                <a:latin typeface="Times New Roman" panose="02020603050405020304" pitchFamily="18" charset="0"/>
              </a:endParaRPr>
            </a:p>
          </p:txBody>
        </p:sp>
        <p:sp>
          <p:nvSpPr>
            <p:cNvPr id="32784" name="Oval 16"/>
            <p:cNvSpPr>
              <a:spLocks noChangeArrowheads="1"/>
            </p:cNvSpPr>
            <p:nvPr/>
          </p:nvSpPr>
          <p:spPr bwMode="auto">
            <a:xfrm>
              <a:off x="4848" y="192"/>
              <a:ext cx="600" cy="235"/>
            </a:xfrm>
            <a:prstGeom prst="ellipse">
              <a:avLst/>
            </a:prstGeom>
            <a:noFill/>
            <a:ln w="31750">
              <a:solidFill>
                <a:srgbClr val="FFFF00"/>
              </a:solidFill>
              <a:round/>
            </a:ln>
          </p:spPr>
          <p:txBody>
            <a:bodyPr lIns="0" tIns="0" rIns="0" bIns="0" anchor="ctr"/>
            <a:lstStyle/>
            <a:p>
              <a:pPr algn="ctr" eaLnBrk="0" hangingPunct="0"/>
              <a:r>
                <a:rPr lang="en-US" altLang="zh-CN" sz="1600" b="1" dirty="0" err="1" smtClean="0">
                  <a:latin typeface="Times New Roman" panose="02020603050405020304" pitchFamily="18" charset="0"/>
                </a:rPr>
                <a:t>erage</a:t>
              </a:r>
              <a:endParaRPr lang="en-US" altLang="zh-CN" sz="1600" b="1" dirty="0">
                <a:latin typeface="Times New Roman" panose="02020603050405020304" pitchFamily="18" charset="0"/>
              </a:endParaRPr>
            </a:p>
          </p:txBody>
        </p:sp>
        <p:sp>
          <p:nvSpPr>
            <p:cNvPr id="32785" name="Oval 17"/>
            <p:cNvSpPr>
              <a:spLocks noChangeArrowheads="1"/>
            </p:cNvSpPr>
            <p:nvPr/>
          </p:nvSpPr>
          <p:spPr bwMode="auto">
            <a:xfrm>
              <a:off x="1344" y="1446"/>
              <a:ext cx="725" cy="186"/>
            </a:xfrm>
            <a:prstGeom prst="ellipse">
              <a:avLst/>
            </a:prstGeom>
            <a:noFill/>
            <a:ln w="31750">
              <a:solidFill>
                <a:srgbClr val="FFFF00"/>
              </a:solidFill>
              <a:round/>
            </a:ln>
          </p:spPr>
          <p:txBody>
            <a:bodyPr lIns="0" tIns="0" rIns="0" bIns="0" anchor="ctr"/>
            <a:lstStyle/>
            <a:p>
              <a:pPr algn="ctr" eaLnBrk="0" hangingPunct="0"/>
              <a:r>
                <a:rPr lang="en-US" altLang="zh-CN" sz="1600" b="1" dirty="0" smtClean="0">
                  <a:latin typeface="Times New Roman" panose="02020603050405020304" pitchFamily="18" charset="0"/>
                </a:rPr>
                <a:t>achieve</a:t>
              </a:r>
              <a:endParaRPr lang="en-US" altLang="zh-CN" sz="1600" b="1" dirty="0">
                <a:latin typeface="Times New Roman" panose="02020603050405020304" pitchFamily="18" charset="0"/>
              </a:endParaRPr>
            </a:p>
          </p:txBody>
        </p:sp>
        <p:sp>
          <p:nvSpPr>
            <p:cNvPr id="32786" name="AutoShape 18"/>
            <p:cNvSpPr>
              <a:spLocks noChangeArrowheads="1"/>
            </p:cNvSpPr>
            <p:nvPr/>
          </p:nvSpPr>
          <p:spPr bwMode="auto">
            <a:xfrm>
              <a:off x="3254" y="710"/>
              <a:ext cx="941" cy="379"/>
            </a:xfrm>
            <a:prstGeom prst="flowChartDecision">
              <a:avLst/>
            </a:prstGeom>
            <a:noFill/>
            <a:ln w="31750">
              <a:solidFill>
                <a:srgbClr val="FFFF00"/>
              </a:solidFill>
              <a:miter lim="800000"/>
            </a:ln>
          </p:spPr>
          <p:txBody>
            <a:bodyPr lIns="0" tIns="0" rIns="0" bIns="0" anchor="ctr"/>
            <a:lstStyle/>
            <a:p>
              <a:pPr algn="ctr" eaLnBrk="0" hangingPunct="0"/>
              <a:r>
                <a:rPr lang="en-US" altLang="zh-CN" sz="1600" b="1" dirty="0" err="1" smtClean="0">
                  <a:latin typeface="Times New Roman" panose="02020603050405020304" pitchFamily="18" charset="0"/>
                </a:rPr>
                <a:t>erexam</a:t>
              </a:r>
              <a:endParaRPr lang="en-US" altLang="zh-CN" sz="1600" b="1" dirty="0">
                <a:latin typeface="Times New Roman" panose="02020603050405020304" pitchFamily="18" charset="0"/>
              </a:endParaRPr>
            </a:p>
          </p:txBody>
        </p:sp>
        <p:sp>
          <p:nvSpPr>
            <p:cNvPr id="32787" name="Rectangle 19"/>
            <p:cNvSpPr>
              <a:spLocks noChangeArrowheads="1"/>
            </p:cNvSpPr>
            <p:nvPr/>
          </p:nvSpPr>
          <p:spPr bwMode="auto">
            <a:xfrm>
              <a:off x="2376" y="710"/>
              <a:ext cx="659" cy="344"/>
            </a:xfrm>
            <a:prstGeom prst="rect">
              <a:avLst/>
            </a:prstGeom>
            <a:noFill/>
            <a:ln w="31750">
              <a:solidFill>
                <a:srgbClr val="FFFF00"/>
              </a:solidFill>
              <a:miter lim="800000"/>
            </a:ln>
          </p:spPr>
          <p:txBody>
            <a:bodyPr lIns="0" tIns="36000" rIns="0" bIns="0" anchor="ctr"/>
            <a:lstStyle/>
            <a:p>
              <a:pPr algn="ctr" eaLnBrk="0" hangingPunct="0"/>
              <a:r>
                <a:rPr lang="en-US" altLang="zh-CN" sz="1600" b="1" dirty="0" err="1" smtClean="0">
                  <a:latin typeface="Times New Roman" panose="02020603050405020304" pitchFamily="18" charset="0"/>
                </a:rPr>
                <a:t>exampaper</a:t>
              </a:r>
              <a:endParaRPr lang="en-US" altLang="zh-CN" sz="1600" b="1" dirty="0">
                <a:latin typeface="Times New Roman" panose="02020603050405020304" pitchFamily="18" charset="0"/>
              </a:endParaRPr>
            </a:p>
          </p:txBody>
        </p:sp>
        <p:sp>
          <p:nvSpPr>
            <p:cNvPr id="32788" name="Rectangle 20"/>
            <p:cNvSpPr>
              <a:spLocks noChangeArrowheads="1"/>
            </p:cNvSpPr>
            <p:nvPr/>
          </p:nvSpPr>
          <p:spPr bwMode="auto">
            <a:xfrm>
              <a:off x="4416" y="710"/>
              <a:ext cx="662" cy="284"/>
            </a:xfrm>
            <a:prstGeom prst="rect">
              <a:avLst/>
            </a:prstGeom>
            <a:noFill/>
            <a:ln w="31750">
              <a:solidFill>
                <a:srgbClr val="FFFF00"/>
              </a:solidFill>
              <a:miter lim="800000"/>
            </a:ln>
          </p:spPr>
          <p:txBody>
            <a:bodyPr lIns="0" tIns="36000" rIns="0" bIns="0" anchor="ctr"/>
            <a:lstStyle/>
            <a:p>
              <a:pPr algn="ctr" eaLnBrk="0" hangingPunct="0"/>
              <a:r>
                <a:rPr lang="en-US" altLang="zh-CN" sz="1600" b="1" dirty="0" smtClean="0">
                  <a:latin typeface="Times New Roman" panose="02020603050405020304" pitchFamily="18" charset="0"/>
                </a:rPr>
                <a:t>examiner</a:t>
              </a:r>
              <a:endParaRPr lang="en-US" altLang="zh-CN" sz="1600" b="1" dirty="0">
                <a:latin typeface="Times New Roman" panose="02020603050405020304" pitchFamily="18" charset="0"/>
              </a:endParaRPr>
            </a:p>
          </p:txBody>
        </p:sp>
        <p:sp>
          <p:nvSpPr>
            <p:cNvPr id="32789" name="Line 21"/>
            <p:cNvSpPr>
              <a:spLocks noChangeShapeType="1"/>
            </p:cNvSpPr>
            <p:nvPr/>
          </p:nvSpPr>
          <p:spPr bwMode="auto">
            <a:xfrm>
              <a:off x="1214" y="899"/>
              <a:ext cx="332" cy="1"/>
            </a:xfrm>
            <a:prstGeom prst="line">
              <a:avLst/>
            </a:prstGeom>
            <a:noFill/>
            <a:ln w="31750">
              <a:solidFill>
                <a:srgbClr val="FFFF00"/>
              </a:solidFill>
              <a:round/>
            </a:ln>
          </p:spPr>
          <p:txBody>
            <a:bodyPr tIns="72000" bIns="0" anchor="ctr"/>
            <a:lstStyle/>
            <a:p>
              <a:endParaRPr lang="zh-CN" altLang="en-US"/>
            </a:p>
          </p:txBody>
        </p:sp>
        <p:sp>
          <p:nvSpPr>
            <p:cNvPr id="32790" name="Line 22"/>
            <p:cNvSpPr>
              <a:spLocks noChangeShapeType="1"/>
            </p:cNvSpPr>
            <p:nvPr/>
          </p:nvSpPr>
          <p:spPr bwMode="auto">
            <a:xfrm flipV="1">
              <a:off x="2246" y="899"/>
              <a:ext cx="144" cy="10"/>
            </a:xfrm>
            <a:prstGeom prst="line">
              <a:avLst/>
            </a:prstGeom>
            <a:noFill/>
            <a:ln w="31750">
              <a:solidFill>
                <a:srgbClr val="FFFF00"/>
              </a:solidFill>
              <a:round/>
            </a:ln>
          </p:spPr>
          <p:txBody>
            <a:bodyPr tIns="72000" bIns="0" anchor="ctr"/>
            <a:lstStyle/>
            <a:p>
              <a:endParaRPr lang="zh-CN" altLang="en-US"/>
            </a:p>
          </p:txBody>
        </p:sp>
        <p:sp>
          <p:nvSpPr>
            <p:cNvPr id="32791" name="Freeform 23"/>
            <p:cNvSpPr/>
            <p:nvPr/>
          </p:nvSpPr>
          <p:spPr bwMode="auto">
            <a:xfrm>
              <a:off x="1711" y="1083"/>
              <a:ext cx="111" cy="374"/>
            </a:xfrm>
            <a:custGeom>
              <a:avLst/>
              <a:gdLst>
                <a:gd name="T0" fmla="*/ 1 w 180"/>
                <a:gd name="T1" fmla="*/ 0 h 615"/>
                <a:gd name="T2" fmla="*/ 0 w 180"/>
                <a:gd name="T3" fmla="*/ 1 h 615"/>
                <a:gd name="T4" fmla="*/ 0 60000 65536"/>
                <a:gd name="T5" fmla="*/ 0 60000 65536"/>
                <a:gd name="T6" fmla="*/ 0 w 180"/>
                <a:gd name="T7" fmla="*/ 0 h 615"/>
                <a:gd name="T8" fmla="*/ 180 w 180"/>
                <a:gd name="T9" fmla="*/ 615 h 615"/>
              </a:gdLst>
              <a:ahLst/>
              <a:cxnLst>
                <a:cxn ang="T4">
                  <a:pos x="T0" y="T1"/>
                </a:cxn>
                <a:cxn ang="T5">
                  <a:pos x="T2" y="T3"/>
                </a:cxn>
              </a:cxnLst>
              <a:rect l="T6" t="T7" r="T8" b="T9"/>
              <a:pathLst>
                <a:path w="180" h="615">
                  <a:moveTo>
                    <a:pt x="180" y="0"/>
                  </a:moveTo>
                  <a:lnTo>
                    <a:pt x="0" y="615"/>
                  </a:lnTo>
                </a:path>
              </a:pathLst>
            </a:custGeom>
            <a:noFill/>
            <a:ln w="31750">
              <a:solidFill>
                <a:srgbClr val="FFFF00"/>
              </a:solidFill>
              <a:miter lim="800000"/>
            </a:ln>
          </p:spPr>
          <p:txBody>
            <a:bodyPr tIns="72000" bIns="0" anchor="ctr"/>
            <a:lstStyle/>
            <a:p>
              <a:endParaRPr lang="zh-CN" altLang="en-US"/>
            </a:p>
          </p:txBody>
        </p:sp>
        <p:sp>
          <p:nvSpPr>
            <p:cNvPr id="32792" name="Line 24"/>
            <p:cNvSpPr>
              <a:spLocks noChangeShapeType="1"/>
            </p:cNvSpPr>
            <p:nvPr/>
          </p:nvSpPr>
          <p:spPr bwMode="auto">
            <a:xfrm>
              <a:off x="3033" y="899"/>
              <a:ext cx="389" cy="1"/>
            </a:xfrm>
            <a:prstGeom prst="line">
              <a:avLst/>
            </a:prstGeom>
            <a:noFill/>
            <a:ln w="31750">
              <a:solidFill>
                <a:srgbClr val="FFFF00"/>
              </a:solidFill>
              <a:round/>
            </a:ln>
          </p:spPr>
          <p:txBody>
            <a:bodyPr tIns="72000" bIns="0" anchor="ctr"/>
            <a:lstStyle/>
            <a:p>
              <a:endParaRPr lang="zh-CN" altLang="en-US"/>
            </a:p>
          </p:txBody>
        </p:sp>
        <p:sp>
          <p:nvSpPr>
            <p:cNvPr id="32793" name="Line 25"/>
            <p:cNvSpPr>
              <a:spLocks noChangeShapeType="1"/>
            </p:cNvSpPr>
            <p:nvPr/>
          </p:nvSpPr>
          <p:spPr bwMode="auto">
            <a:xfrm>
              <a:off x="3974" y="899"/>
              <a:ext cx="442" cy="1"/>
            </a:xfrm>
            <a:prstGeom prst="line">
              <a:avLst/>
            </a:prstGeom>
            <a:noFill/>
            <a:ln w="31750">
              <a:solidFill>
                <a:srgbClr val="FFFF00"/>
              </a:solidFill>
              <a:round/>
            </a:ln>
          </p:spPr>
          <p:txBody>
            <a:bodyPr tIns="72000" bIns="0" anchor="ctr"/>
            <a:lstStyle/>
            <a:p>
              <a:endParaRPr lang="zh-CN" altLang="en-US"/>
            </a:p>
          </p:txBody>
        </p:sp>
        <p:sp>
          <p:nvSpPr>
            <p:cNvPr id="32794" name="Line 26"/>
            <p:cNvSpPr>
              <a:spLocks noChangeShapeType="1"/>
            </p:cNvSpPr>
            <p:nvPr/>
          </p:nvSpPr>
          <p:spPr bwMode="auto">
            <a:xfrm>
              <a:off x="331" y="520"/>
              <a:ext cx="331" cy="190"/>
            </a:xfrm>
            <a:prstGeom prst="line">
              <a:avLst/>
            </a:prstGeom>
            <a:noFill/>
            <a:ln w="31750">
              <a:solidFill>
                <a:srgbClr val="FFFF00"/>
              </a:solidFill>
              <a:round/>
            </a:ln>
          </p:spPr>
          <p:txBody>
            <a:bodyPr anchor="ctr"/>
            <a:lstStyle/>
            <a:p>
              <a:endParaRPr lang="zh-CN" altLang="en-US"/>
            </a:p>
          </p:txBody>
        </p:sp>
        <p:sp>
          <p:nvSpPr>
            <p:cNvPr id="32795" name="Line 27"/>
            <p:cNvSpPr>
              <a:spLocks noChangeShapeType="1"/>
            </p:cNvSpPr>
            <p:nvPr/>
          </p:nvSpPr>
          <p:spPr bwMode="auto">
            <a:xfrm>
              <a:off x="662" y="236"/>
              <a:ext cx="111" cy="474"/>
            </a:xfrm>
            <a:prstGeom prst="line">
              <a:avLst/>
            </a:prstGeom>
            <a:noFill/>
            <a:ln w="31750">
              <a:solidFill>
                <a:srgbClr val="FFFF00"/>
              </a:solidFill>
              <a:round/>
            </a:ln>
          </p:spPr>
          <p:txBody>
            <a:bodyPr anchor="ctr"/>
            <a:lstStyle/>
            <a:p>
              <a:endParaRPr lang="zh-CN" altLang="en-US"/>
            </a:p>
          </p:txBody>
        </p:sp>
        <p:sp>
          <p:nvSpPr>
            <p:cNvPr id="32796" name="Line 28"/>
            <p:cNvSpPr>
              <a:spLocks noChangeShapeType="1"/>
            </p:cNvSpPr>
            <p:nvPr/>
          </p:nvSpPr>
          <p:spPr bwMode="auto">
            <a:xfrm flipH="1">
              <a:off x="994" y="236"/>
              <a:ext cx="220" cy="474"/>
            </a:xfrm>
            <a:prstGeom prst="line">
              <a:avLst/>
            </a:prstGeom>
            <a:noFill/>
            <a:ln w="31750">
              <a:solidFill>
                <a:srgbClr val="FFFF00"/>
              </a:solidFill>
              <a:round/>
            </a:ln>
          </p:spPr>
          <p:txBody>
            <a:bodyPr anchor="ctr"/>
            <a:lstStyle/>
            <a:p>
              <a:endParaRPr lang="zh-CN" altLang="en-US"/>
            </a:p>
          </p:txBody>
        </p:sp>
        <p:sp>
          <p:nvSpPr>
            <p:cNvPr id="32797" name="Freeform 29"/>
            <p:cNvSpPr/>
            <p:nvPr/>
          </p:nvSpPr>
          <p:spPr bwMode="auto">
            <a:xfrm>
              <a:off x="1104" y="464"/>
              <a:ext cx="377" cy="246"/>
            </a:xfrm>
            <a:custGeom>
              <a:avLst/>
              <a:gdLst>
                <a:gd name="T0" fmla="*/ 1 w 615"/>
                <a:gd name="T1" fmla="*/ 0 h 405"/>
                <a:gd name="T2" fmla="*/ 0 w 615"/>
                <a:gd name="T3" fmla="*/ 1 h 405"/>
                <a:gd name="T4" fmla="*/ 0 60000 65536"/>
                <a:gd name="T5" fmla="*/ 0 60000 65536"/>
                <a:gd name="T6" fmla="*/ 0 w 615"/>
                <a:gd name="T7" fmla="*/ 0 h 405"/>
                <a:gd name="T8" fmla="*/ 615 w 615"/>
                <a:gd name="T9" fmla="*/ 405 h 405"/>
              </a:gdLst>
              <a:ahLst/>
              <a:cxnLst>
                <a:cxn ang="T4">
                  <a:pos x="T0" y="T1"/>
                </a:cxn>
                <a:cxn ang="T5">
                  <a:pos x="T2" y="T3"/>
                </a:cxn>
              </a:cxnLst>
              <a:rect l="T6" t="T7" r="T8" b="T9"/>
              <a:pathLst>
                <a:path w="615" h="405">
                  <a:moveTo>
                    <a:pt x="615" y="0"/>
                  </a:moveTo>
                  <a:lnTo>
                    <a:pt x="0" y="405"/>
                  </a:lnTo>
                </a:path>
              </a:pathLst>
            </a:custGeom>
            <a:noFill/>
            <a:ln w="31750">
              <a:solidFill>
                <a:srgbClr val="FFFF00"/>
              </a:solidFill>
              <a:miter lim="800000"/>
            </a:ln>
          </p:spPr>
          <p:txBody>
            <a:bodyPr anchor="ctr"/>
            <a:lstStyle/>
            <a:p>
              <a:endParaRPr lang="zh-CN" altLang="en-US"/>
            </a:p>
          </p:txBody>
        </p:sp>
        <p:sp>
          <p:nvSpPr>
            <p:cNvPr id="32798" name="Freeform 30"/>
            <p:cNvSpPr/>
            <p:nvPr/>
          </p:nvSpPr>
          <p:spPr bwMode="auto">
            <a:xfrm>
              <a:off x="2429" y="236"/>
              <a:ext cx="193" cy="474"/>
            </a:xfrm>
            <a:custGeom>
              <a:avLst/>
              <a:gdLst>
                <a:gd name="T0" fmla="*/ 0 w 315"/>
                <a:gd name="T1" fmla="*/ 0 h 780"/>
                <a:gd name="T2" fmla="*/ 1 w 315"/>
                <a:gd name="T3" fmla="*/ 1 h 780"/>
                <a:gd name="T4" fmla="*/ 0 60000 65536"/>
                <a:gd name="T5" fmla="*/ 0 60000 65536"/>
                <a:gd name="T6" fmla="*/ 0 w 315"/>
                <a:gd name="T7" fmla="*/ 0 h 780"/>
                <a:gd name="T8" fmla="*/ 315 w 315"/>
                <a:gd name="T9" fmla="*/ 780 h 780"/>
              </a:gdLst>
              <a:ahLst/>
              <a:cxnLst>
                <a:cxn ang="T4">
                  <a:pos x="T0" y="T1"/>
                </a:cxn>
                <a:cxn ang="T5">
                  <a:pos x="T2" y="T3"/>
                </a:cxn>
              </a:cxnLst>
              <a:rect l="T6" t="T7" r="T8" b="T9"/>
              <a:pathLst>
                <a:path w="315" h="780">
                  <a:moveTo>
                    <a:pt x="0" y="0"/>
                  </a:moveTo>
                  <a:lnTo>
                    <a:pt x="315" y="780"/>
                  </a:lnTo>
                </a:path>
              </a:pathLst>
            </a:custGeom>
            <a:noFill/>
            <a:ln w="31750">
              <a:solidFill>
                <a:srgbClr val="FFFF00"/>
              </a:solidFill>
              <a:miter lim="800000"/>
            </a:ln>
          </p:spPr>
          <p:txBody>
            <a:bodyPr anchor="ctr"/>
            <a:lstStyle/>
            <a:p>
              <a:endParaRPr lang="zh-CN" altLang="en-US"/>
            </a:p>
          </p:txBody>
        </p:sp>
        <p:sp>
          <p:nvSpPr>
            <p:cNvPr id="32799" name="Line 31"/>
            <p:cNvSpPr>
              <a:spLocks noChangeShapeType="1"/>
            </p:cNvSpPr>
            <p:nvPr/>
          </p:nvSpPr>
          <p:spPr bwMode="auto">
            <a:xfrm flipH="1">
              <a:off x="2760" y="236"/>
              <a:ext cx="221" cy="474"/>
            </a:xfrm>
            <a:prstGeom prst="line">
              <a:avLst/>
            </a:prstGeom>
            <a:noFill/>
            <a:ln w="31750">
              <a:solidFill>
                <a:srgbClr val="FFFF00"/>
              </a:solidFill>
              <a:round/>
            </a:ln>
          </p:spPr>
          <p:txBody>
            <a:bodyPr anchor="ctr"/>
            <a:lstStyle/>
            <a:p>
              <a:endParaRPr lang="zh-CN" altLang="en-US"/>
            </a:p>
          </p:txBody>
        </p:sp>
        <p:sp>
          <p:nvSpPr>
            <p:cNvPr id="32800" name="Line 32"/>
            <p:cNvSpPr>
              <a:spLocks noChangeShapeType="1"/>
            </p:cNvSpPr>
            <p:nvPr/>
          </p:nvSpPr>
          <p:spPr bwMode="auto">
            <a:xfrm>
              <a:off x="3974" y="426"/>
              <a:ext cx="552" cy="284"/>
            </a:xfrm>
            <a:prstGeom prst="line">
              <a:avLst/>
            </a:prstGeom>
            <a:noFill/>
            <a:ln w="31750">
              <a:solidFill>
                <a:srgbClr val="FFFF00"/>
              </a:solidFill>
              <a:round/>
            </a:ln>
          </p:spPr>
          <p:txBody>
            <a:bodyPr anchor="ctr"/>
            <a:lstStyle/>
            <a:p>
              <a:endParaRPr lang="zh-CN" altLang="en-US"/>
            </a:p>
          </p:txBody>
        </p:sp>
        <p:sp>
          <p:nvSpPr>
            <p:cNvPr id="32801" name="Line 33"/>
            <p:cNvSpPr>
              <a:spLocks noChangeShapeType="1"/>
            </p:cNvSpPr>
            <p:nvPr/>
          </p:nvSpPr>
          <p:spPr bwMode="auto">
            <a:xfrm>
              <a:off x="4637" y="236"/>
              <a:ext cx="110" cy="474"/>
            </a:xfrm>
            <a:prstGeom prst="line">
              <a:avLst/>
            </a:prstGeom>
            <a:noFill/>
            <a:ln w="31750">
              <a:solidFill>
                <a:srgbClr val="FFFF00"/>
              </a:solidFill>
              <a:round/>
            </a:ln>
          </p:spPr>
          <p:txBody>
            <a:bodyPr anchor="ctr"/>
            <a:lstStyle/>
            <a:p>
              <a:endParaRPr lang="zh-CN" altLang="en-US"/>
            </a:p>
          </p:txBody>
        </p:sp>
        <p:sp>
          <p:nvSpPr>
            <p:cNvPr id="32802" name="Line 34"/>
            <p:cNvSpPr>
              <a:spLocks noChangeShapeType="1"/>
            </p:cNvSpPr>
            <p:nvPr/>
          </p:nvSpPr>
          <p:spPr bwMode="auto">
            <a:xfrm flipH="1">
              <a:off x="4968" y="426"/>
              <a:ext cx="221" cy="284"/>
            </a:xfrm>
            <a:prstGeom prst="line">
              <a:avLst/>
            </a:prstGeom>
            <a:noFill/>
            <a:ln w="31750">
              <a:solidFill>
                <a:srgbClr val="FFFF00"/>
              </a:solidFill>
              <a:round/>
            </a:ln>
          </p:spPr>
          <p:txBody>
            <a:bodyPr anchor="ctr"/>
            <a:lstStyle/>
            <a:p>
              <a:endParaRPr lang="zh-CN" altLang="en-US"/>
            </a:p>
          </p:txBody>
        </p:sp>
        <p:sp>
          <p:nvSpPr>
            <p:cNvPr id="32803" name="Rectangle 35"/>
            <p:cNvSpPr>
              <a:spLocks noChangeArrowheads="1"/>
            </p:cNvSpPr>
            <p:nvPr/>
          </p:nvSpPr>
          <p:spPr bwMode="auto">
            <a:xfrm>
              <a:off x="4157" y="710"/>
              <a:ext cx="317" cy="284"/>
            </a:xfrm>
            <a:prstGeom prst="rect">
              <a:avLst/>
            </a:prstGeom>
            <a:noFill/>
            <a:ln w="9525">
              <a:noFill/>
              <a:miter lim="800000"/>
            </a:ln>
          </p:spPr>
          <p:txBody>
            <a:bodyPr/>
            <a:lstStyle/>
            <a:p>
              <a:pPr algn="just" eaLnBrk="0" hangingPunct="0"/>
              <a:endParaRPr lang="en-US" altLang="zh-CN" sz="1600">
                <a:latin typeface="Times New Roman" panose="02020603050405020304" pitchFamily="18" charset="0"/>
              </a:endParaRPr>
            </a:p>
          </p:txBody>
        </p:sp>
        <p:sp>
          <p:nvSpPr>
            <p:cNvPr id="32804" name="Rectangle 36"/>
            <p:cNvSpPr>
              <a:spLocks noChangeArrowheads="1"/>
            </p:cNvSpPr>
            <p:nvPr/>
          </p:nvSpPr>
          <p:spPr bwMode="auto">
            <a:xfrm>
              <a:off x="3043" y="710"/>
              <a:ext cx="317" cy="284"/>
            </a:xfrm>
            <a:prstGeom prst="rect">
              <a:avLst/>
            </a:prstGeom>
            <a:noFill/>
            <a:ln w="9525">
              <a:noFill/>
              <a:miter lim="800000"/>
            </a:ln>
          </p:spPr>
          <p:txBody>
            <a:bodyPr/>
            <a:lstStyle/>
            <a:p>
              <a:pPr algn="just" eaLnBrk="0" hangingPunct="0"/>
              <a:endParaRPr lang="en-US" altLang="zh-CN" sz="1600">
                <a:latin typeface="Times New Roman" panose="02020603050405020304" pitchFamily="18" charset="0"/>
              </a:endParaRPr>
            </a:p>
          </p:txBody>
        </p:sp>
        <p:sp>
          <p:nvSpPr>
            <p:cNvPr id="32805" name="Rectangle 37"/>
            <p:cNvSpPr>
              <a:spLocks noChangeArrowheads="1"/>
            </p:cNvSpPr>
            <p:nvPr/>
          </p:nvSpPr>
          <p:spPr bwMode="auto">
            <a:xfrm>
              <a:off x="1248" y="710"/>
              <a:ext cx="316" cy="284"/>
            </a:xfrm>
            <a:prstGeom prst="rect">
              <a:avLst/>
            </a:prstGeom>
            <a:noFill/>
            <a:ln w="9525">
              <a:noFill/>
              <a:miter lim="800000"/>
            </a:ln>
          </p:spPr>
          <p:txBody>
            <a:bodyPr/>
            <a:lstStyle/>
            <a:p>
              <a:pPr algn="just" eaLnBrk="0" hangingPunct="0"/>
              <a:endParaRPr lang="en-US" altLang="zh-CN" sz="1600">
                <a:latin typeface="Times New Roman" panose="02020603050405020304" pitchFamily="18" charset="0"/>
              </a:endParaRPr>
            </a:p>
          </p:txBody>
        </p:sp>
        <p:sp>
          <p:nvSpPr>
            <p:cNvPr id="32806" name="Rectangle 38"/>
            <p:cNvSpPr>
              <a:spLocks noChangeArrowheads="1"/>
            </p:cNvSpPr>
            <p:nvPr/>
          </p:nvSpPr>
          <p:spPr bwMode="auto">
            <a:xfrm>
              <a:off x="2208" y="710"/>
              <a:ext cx="317" cy="284"/>
            </a:xfrm>
            <a:prstGeom prst="rect">
              <a:avLst/>
            </a:prstGeom>
            <a:noFill/>
            <a:ln w="9525">
              <a:noFill/>
              <a:miter lim="800000"/>
            </a:ln>
          </p:spPr>
          <p:txBody>
            <a:bodyPr/>
            <a:lstStyle/>
            <a:p>
              <a:pPr algn="just" eaLnBrk="0" hangingPunct="0"/>
              <a:endParaRPr lang="en-US" altLang="zh-CN" sz="1600">
                <a:latin typeface="Times New Roman" panose="02020603050405020304" pitchFamily="18" charset="0"/>
              </a:endParaRPr>
            </a:p>
          </p:txBody>
        </p:sp>
      </p:grpSp>
    </p:spTree>
  </p:cSld>
  <p:clrMapOvr>
    <a:masterClrMapping/>
  </p:clrMapOvr>
  <p:transition spd="med">
    <p:wheel spokes="8"/>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85800" y="188913"/>
            <a:ext cx="8610600" cy="609600"/>
          </a:xfrm>
        </p:spPr>
        <p:txBody>
          <a:bodyPr/>
          <a:lstStyle/>
          <a:p>
            <a:pPr>
              <a:defRPr/>
            </a:pPr>
            <a:r>
              <a:rPr lang="en-US" sz="2800" b="1" dirty="0" smtClean="0">
                <a:solidFill>
                  <a:schemeClr val="tx1"/>
                </a:solidFill>
                <a:effectLst>
                  <a:outerShdw blurRad="38100" dist="38100" dir="2700000" algn="tl">
                    <a:srgbClr val="C0C0C0"/>
                  </a:outerShdw>
                </a:effectLst>
                <a:ea typeface="宋体" panose="02010600030101010101" pitchFamily="2" charset="-122"/>
              </a:rPr>
              <a:t>Chapter 6: Entity-Relationship Model  ER </a:t>
            </a:r>
            <a:r>
              <a:rPr lang="zh-CN" altLang="en-US" sz="2800" b="1" dirty="0" smtClean="0">
                <a:solidFill>
                  <a:schemeClr val="tx1"/>
                </a:solidFill>
                <a:effectLst>
                  <a:outerShdw blurRad="38100" dist="38100" dir="2700000" algn="tl">
                    <a:srgbClr val="C0C0C0"/>
                  </a:outerShdw>
                </a:effectLst>
                <a:ea typeface="宋体" panose="02010600030101010101" pitchFamily="2" charset="-122"/>
              </a:rPr>
              <a:t>模型</a:t>
            </a:r>
            <a:endParaRPr lang="en-US" sz="2800" b="1"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9220"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9221" name="AutoShape 5"/>
          <p:cNvSpPr>
            <a:spLocks noChangeArrowheads="1"/>
          </p:cNvSpPr>
          <p:nvPr/>
        </p:nvSpPr>
        <p:spPr bwMode="auto">
          <a:xfrm>
            <a:off x="381000" y="114300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
        <p:nvSpPr>
          <p:cNvPr id="6" name="Rectangle 3"/>
          <p:cNvSpPr txBox="1">
            <a:spLocks noChangeArrowheads="1"/>
          </p:cNvSpPr>
          <p:nvPr/>
        </p:nvSpPr>
        <p:spPr bwMode="auto">
          <a:xfrm>
            <a:off x="785786" y="1014176"/>
            <a:ext cx="6807200" cy="4495815"/>
          </a:xfrm>
          <a:prstGeom prst="rect">
            <a:avLst/>
          </a:prstGeom>
          <a:noFill/>
          <a:ln w="9525">
            <a:noFill/>
            <a:miter lim="800000"/>
          </a:ln>
        </p:spPr>
        <p:txBody>
          <a:bodyPr vert="horz" wrap="square" lIns="91440" tIns="45720" rIns="91440" bIns="45720" numCol="1" anchor="t" anchorCtr="0" compatLnSpc="1"/>
          <a:lstStyle/>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  概念设计</a:t>
            </a:r>
            <a:r>
              <a:rPr kumimoji="0" lang="en-US" altLang="zh-CN"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rPr>
              <a:t>模型</a:t>
            </a:r>
            <a:endParaRPr kumimoji="0" lang="zh-CN" altLang="en-US" sz="2800" b="1" i="0" u="none" strike="noStrike" kern="0" cap="none" spc="0" normalizeH="0" baseline="0" noProof="0" dirty="0" smtClean="0">
              <a:ln>
                <a:noFill/>
              </a:ln>
              <a:solidFill>
                <a:srgbClr val="FF0000"/>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模型的基本元素</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图</a:t>
            </a:r>
            <a:endPar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lvl="0" indent="-342900" algn="just">
              <a:lnSpc>
                <a:spcPct val="110000"/>
              </a:lnSpc>
              <a:spcBef>
                <a:spcPct val="20000"/>
              </a:spcBef>
              <a:buClr>
                <a:schemeClr val="folHlink"/>
              </a:buClr>
              <a:buSzPct val="60000"/>
              <a:buFont typeface="Wingdings" panose="05000000000000000000" pitchFamily="2" charset="2"/>
              <a:buChar char="n"/>
              <a:defRPr/>
            </a:pPr>
            <a:r>
              <a:rPr kumimoji="0" lang="zh-CN" altLang="en-US" sz="2800" kern="0" dirty="0" smtClean="0">
                <a:latin typeface="方正楷体简体" pitchFamily="2" charset="-122"/>
                <a:ea typeface="方正楷体简体" pitchFamily="2" charset="-122"/>
              </a:rPr>
              <a:t>  弱实体集合</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属性的分类</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联系的设计</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特殊化与一般化</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just" defTabSz="914400" rtl="0" eaLnBrk="1" fontAlgn="base" latinLnBrk="0" hangingPunct="1">
              <a:lnSpc>
                <a:spcPct val="11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  将</a:t>
            </a:r>
            <a:r>
              <a:rPr kumimoji="0" lang="en-US" altLang="zh-CN"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E/R</a:t>
            </a:r>
            <a:r>
              <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rPr>
              <a:t>模式转换为关系表</a:t>
            </a:r>
            <a:endParaRPr kumimoji="0" lang="zh-CN" altLang="en-US" sz="2800" b="1" i="0" u="none" strike="noStrike" kern="0" cap="none" spc="0" normalizeH="0" baseline="0" noProof="0" dirty="0" smtClean="0">
              <a:ln>
                <a:noFill/>
              </a:ln>
              <a:solidFill>
                <a:schemeClr val="tx1"/>
              </a:solidFill>
              <a:effectLst/>
              <a:uLnTx/>
              <a:uFillTx/>
              <a:latin typeface="方正楷体简体" pitchFamily="2" charset="-122"/>
              <a:ea typeface="方正楷体简体"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spd="med">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133475" y="163781"/>
            <a:ext cx="6419850" cy="609600"/>
          </a:xfrm>
        </p:spPr>
        <p:txBody>
          <a:bodyPr/>
          <a:lstStyle/>
          <a:p>
            <a:pPr>
              <a:defRPr/>
            </a:pPr>
            <a:r>
              <a:rPr lang="zh-CN" alt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altLang="zh-CN"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r>
              <a:rPr lang="zh-CN" alt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三元联系</a:t>
            </a:r>
            <a:endParaRPr 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3795" name="Rectangle 3"/>
          <p:cNvSpPr>
            <a:spLocks noGrp="1" noChangeArrowheads="1"/>
          </p:cNvSpPr>
          <p:nvPr>
            <p:ph type="body" idx="4294967295"/>
          </p:nvPr>
        </p:nvSpPr>
        <p:spPr>
          <a:xfrm>
            <a:off x="304800" y="1295400"/>
            <a:ext cx="6571456" cy="573088"/>
          </a:xfrm>
        </p:spPr>
        <p:txBody>
          <a:bodyPr/>
          <a:lstStyle/>
          <a:p>
            <a:pPr algn="ctr">
              <a:lnSpc>
                <a:spcPct val="90000"/>
              </a:lnSpc>
              <a:spcBef>
                <a:spcPct val="0"/>
              </a:spcBef>
              <a:buClrTx/>
              <a:buFontTx/>
              <a:buNone/>
            </a:pPr>
            <a:r>
              <a:rPr lang="zh-CN" altLang="en-US" dirty="0" smtClean="0"/>
              <a:t>店铺</a:t>
            </a:r>
            <a:r>
              <a:rPr lang="zh-CN" altLang="zh-CN" dirty="0" smtClean="0"/>
              <a:t>、</a:t>
            </a:r>
            <a:r>
              <a:rPr lang="zh-CN" altLang="en-US" dirty="0" smtClean="0"/>
              <a:t>出版社</a:t>
            </a:r>
            <a:r>
              <a:rPr lang="zh-CN" altLang="zh-CN" dirty="0" smtClean="0"/>
              <a:t>、</a:t>
            </a:r>
            <a:r>
              <a:rPr lang="zh-CN" altLang="zh-CN" dirty="0"/>
              <a:t>书之间存在着进货联系</a:t>
            </a:r>
            <a:r>
              <a:rPr lang="zh-CN" altLang="en-US" b="1" dirty="0" smtClean="0">
                <a:solidFill>
                  <a:schemeClr val="tx1"/>
                </a:solidFill>
                <a:latin typeface="Times New Roman" panose="02020603050405020304" pitchFamily="18" charset="0"/>
                <a:ea typeface="宋体" panose="02010600030101010101" pitchFamily="2" charset="-122"/>
              </a:rPr>
              <a:t>。</a:t>
            </a:r>
            <a:endParaRPr lang="zh-CN" altLang="en-US" b="1" dirty="0" smtClean="0">
              <a:solidFill>
                <a:schemeClr val="tx1"/>
              </a:solidFill>
              <a:latin typeface="Times New Roman" panose="02020603050405020304" pitchFamily="18" charset="0"/>
              <a:ea typeface="宋体" panose="02010600030101010101"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105"/>
          <p:cNvSpPr>
            <a:spLocks noChangeArrowheads="1"/>
          </p:cNvSpPr>
          <p:nvPr/>
        </p:nvSpPr>
        <p:spPr bwMode="auto">
          <a:xfrm>
            <a:off x="2915816" y="220486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915816" y="2204864"/>
          <a:ext cx="2819400" cy="3581400"/>
        </p:xfrm>
        <a:graphic>
          <a:graphicData uri="http://schemas.openxmlformats.org/presentationml/2006/ole">
            <mc:AlternateContent xmlns:mc="http://schemas.openxmlformats.org/markup-compatibility/2006">
              <mc:Choice xmlns:v="urn:schemas-microsoft-com:vml" Requires="v">
                <p:oleObj spid="_x0000_s15481" name="" r:id="rId1" imgW="3759200" imgH="4800600" progId="Visio.Drawing.15">
                  <p:embed/>
                </p:oleObj>
              </mc:Choice>
              <mc:Fallback>
                <p:oleObj name="" r:id="rId1" imgW="3759200" imgH="4800600" progId="Visio.Drawing.15">
                  <p:embed/>
                  <p:pic>
                    <p:nvPicPr>
                      <p:cNvPr id="0" name="Object 1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4"/>
                        <a:ext cx="2819400"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1584325" y="188913"/>
            <a:ext cx="6765925" cy="609600"/>
          </a:xfrm>
        </p:spPr>
        <p:txBody>
          <a:bodyPr/>
          <a:lstStyle/>
          <a:p>
            <a:pPr>
              <a:defRPr/>
            </a:pP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34819" name="Rectangle 3"/>
          <p:cNvSpPr>
            <a:spLocks noGrp="1" noChangeArrowheads="1"/>
          </p:cNvSpPr>
          <p:nvPr>
            <p:ph type="body" idx="4294967295"/>
          </p:nvPr>
        </p:nvSpPr>
        <p:spPr>
          <a:xfrm>
            <a:off x="381000" y="914400"/>
            <a:ext cx="8458200" cy="4876800"/>
          </a:xfrm>
        </p:spPr>
        <p:txBody>
          <a:bodyPr/>
          <a:lstStyle/>
          <a:p>
            <a:pPr marL="0" indent="0" algn="just">
              <a:lnSpc>
                <a:spcPts val="3800"/>
              </a:lnSpc>
            </a:pPr>
            <a:r>
              <a:rPr lang="zh-CN" altLang="en-US" sz="2400" b="1" dirty="0" smtClean="0">
                <a:solidFill>
                  <a:schemeClr val="tx1"/>
                </a:solidFill>
                <a:latin typeface="宋体" panose="02010600030101010101" pitchFamily="2" charset="-122"/>
                <a:ea typeface="宋体" panose="02010600030101010101" pitchFamily="2" charset="-122"/>
              </a:rPr>
              <a:t>联系类型的约束</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ts val="38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联系类型的约束限制了参与联系的实体的数目。有两类联系约束：</a:t>
            </a:r>
            <a:r>
              <a:rPr lang="zh-CN" altLang="en-US" sz="2400" b="1" dirty="0" smtClean="0">
                <a:solidFill>
                  <a:srgbClr val="00B0F0"/>
                </a:solidFill>
                <a:latin typeface="宋体" panose="02010600030101010101" pitchFamily="2" charset="-122"/>
                <a:ea typeface="宋体" panose="02010600030101010101" pitchFamily="2" charset="-122"/>
              </a:rPr>
              <a:t>基数约束</a:t>
            </a:r>
            <a:r>
              <a:rPr lang="zh-CN" altLang="en-US" sz="2400" b="1" dirty="0" smtClean="0">
                <a:solidFill>
                  <a:schemeClr val="tx1"/>
                </a:solidFill>
                <a:latin typeface="宋体" panose="02010600030101010101" pitchFamily="2" charset="-122"/>
                <a:ea typeface="宋体" panose="02010600030101010101" pitchFamily="2" charset="-122"/>
              </a:rPr>
              <a:t>和</a:t>
            </a:r>
            <a:r>
              <a:rPr lang="zh-CN" altLang="en-US" sz="2400" b="1" dirty="0" smtClean="0">
                <a:solidFill>
                  <a:srgbClr val="00B0F0"/>
                </a:solidFill>
                <a:latin typeface="宋体" panose="02010600030101010101" pitchFamily="2" charset="-122"/>
                <a:ea typeface="宋体" panose="02010600030101010101" pitchFamily="2" charset="-122"/>
              </a:rPr>
              <a:t>参与约束</a:t>
            </a:r>
            <a:r>
              <a:rPr lang="zh-CN" altLang="en-US" sz="2400" b="1" dirty="0" smtClean="0">
                <a:solidFill>
                  <a:schemeClr val="tx1"/>
                </a:solidFill>
                <a:latin typeface="宋体" panose="02010600030101010101" pitchFamily="2" charset="-122"/>
                <a:ea typeface="宋体" panose="02010600030101010101" pitchFamily="2" charset="-122"/>
              </a:rPr>
              <a:t>。</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ts val="38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1</a:t>
            </a:r>
            <a:r>
              <a:rPr lang="zh-CN" altLang="en-US" sz="2400" b="1" dirty="0" smtClean="0">
                <a:solidFill>
                  <a:schemeClr val="tx1"/>
                </a:solidFill>
                <a:latin typeface="宋体" panose="02010600030101010101" pitchFamily="2" charset="-122"/>
                <a:ea typeface="宋体" panose="02010600030101010101" pitchFamily="2" charset="-122"/>
              </a:rPr>
              <a:t>）基数约束</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ts val="38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    下面先定义二元联系的映射基数（</a:t>
            </a:r>
            <a:r>
              <a:rPr lang="en-US" altLang="zh-CN" sz="2400" b="1" dirty="0" smtClean="0">
                <a:solidFill>
                  <a:schemeClr val="tx1"/>
                </a:solidFill>
                <a:latin typeface="宋体" panose="02010600030101010101" pitchFamily="2" charset="-122"/>
                <a:ea typeface="宋体" panose="02010600030101010101" pitchFamily="2" charset="-122"/>
              </a:rPr>
              <a:t>Mapping Cardinalities</a:t>
            </a:r>
            <a:r>
              <a:rPr lang="zh-CN" altLang="en-US" sz="2400" b="1" dirty="0" smtClean="0">
                <a:solidFill>
                  <a:schemeClr val="tx1"/>
                </a:solidFill>
                <a:latin typeface="宋体" panose="02010600030101010101" pitchFamily="2" charset="-122"/>
                <a:ea typeface="宋体" panose="02010600030101010101" pitchFamily="2" charset="-122"/>
              </a:rPr>
              <a:t>）。</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ts val="38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定义 实体集</a:t>
            </a:r>
            <a:r>
              <a:rPr lang="en-US" altLang="zh-CN" sz="2400" b="1" dirty="0" smtClean="0">
                <a:solidFill>
                  <a:schemeClr val="tx1"/>
                </a:solidFill>
                <a:latin typeface="宋体" panose="02010600030101010101" pitchFamily="2" charset="-122"/>
                <a:ea typeface="宋体" panose="02010600030101010101" pitchFamily="2" charset="-122"/>
              </a:rPr>
              <a:t>E1</a:t>
            </a:r>
            <a:r>
              <a:rPr lang="zh-CN" altLang="en-US" sz="2400" b="1" dirty="0" smtClean="0">
                <a:solidFill>
                  <a:schemeClr val="tx1"/>
                </a:solidFill>
                <a:latin typeface="宋体" panose="02010600030101010101" pitchFamily="2" charset="-122"/>
                <a:ea typeface="宋体" panose="02010600030101010101" pitchFamily="2" charset="-122"/>
              </a:rPr>
              <a:t>和</a:t>
            </a:r>
            <a:r>
              <a:rPr lang="en-US" altLang="zh-CN" sz="2400" b="1" dirty="0" smtClean="0">
                <a:solidFill>
                  <a:schemeClr val="tx1"/>
                </a:solidFill>
                <a:latin typeface="宋体" panose="02010600030101010101" pitchFamily="2" charset="-122"/>
                <a:ea typeface="宋体" panose="02010600030101010101" pitchFamily="2" charset="-122"/>
              </a:rPr>
              <a:t>E2</a:t>
            </a:r>
            <a:r>
              <a:rPr lang="zh-CN" altLang="en-US" sz="2400" b="1" dirty="0" smtClean="0">
                <a:solidFill>
                  <a:schemeClr val="tx1"/>
                </a:solidFill>
                <a:latin typeface="宋体" panose="02010600030101010101" pitchFamily="2" charset="-122"/>
                <a:ea typeface="宋体" panose="02010600030101010101" pitchFamily="2" charset="-122"/>
              </a:rPr>
              <a:t>之间有二元联系，则参与一个联系中的实体数目称为映射基数。</a:t>
            </a:r>
            <a:endParaRPr lang="zh-CN" altLang="en-US" sz="2400" b="1" dirty="0" smtClean="0">
              <a:solidFill>
                <a:schemeClr val="tx1"/>
              </a:solidFill>
              <a:latin typeface="Times New Roman" panose="02020603050405020304" pitchFamily="18" charset="0"/>
              <a:ea typeface="宋体" panose="02010600030101010101" pitchFamily="2" charset="-122"/>
            </a:endParaRPr>
          </a:p>
          <a:p>
            <a:pPr marL="0" indent="0" algn="just">
              <a:lnSpc>
                <a:spcPts val="38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   对于二元联系类型，可能的映射基数有</a:t>
            </a:r>
            <a:r>
              <a:rPr lang="en-US" altLang="zh-CN" sz="2400" b="1" dirty="0" smtClean="0">
                <a:solidFill>
                  <a:schemeClr val="tx1"/>
                </a:solidFill>
                <a:latin typeface="宋体" panose="02010600030101010101" pitchFamily="2" charset="-122"/>
                <a:ea typeface="宋体" panose="02010600030101010101" pitchFamily="2" charset="-122"/>
              </a:rPr>
              <a:t>1:1</a:t>
            </a:r>
            <a:r>
              <a:rPr lang="zh-CN" altLang="en-US" sz="2400" b="1" dirty="0" smtClean="0">
                <a:solidFill>
                  <a:schemeClr val="tx1"/>
                </a:solidFill>
                <a:latin typeface="宋体" panose="02010600030101010101" pitchFamily="2" charset="-122"/>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1:N</a:t>
            </a:r>
            <a:r>
              <a:rPr lang="zh-CN" altLang="en-US" sz="2400" b="1" dirty="0" smtClean="0">
                <a:solidFill>
                  <a:schemeClr val="tx1"/>
                </a:solidFill>
                <a:latin typeface="宋体" panose="02010600030101010101" pitchFamily="2" charset="-122"/>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M:N</a:t>
            </a:r>
            <a:r>
              <a:rPr lang="zh-CN" altLang="en-US" sz="2400" b="1" dirty="0" smtClean="0">
                <a:solidFill>
                  <a:schemeClr val="tx1"/>
                </a:solidFill>
                <a:latin typeface="宋体" panose="02010600030101010101" pitchFamily="2" charset="-122"/>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M:1</a:t>
            </a:r>
            <a:r>
              <a:rPr lang="zh-CN" altLang="en-US" sz="2400" b="1" dirty="0" smtClean="0">
                <a:solidFill>
                  <a:schemeClr val="tx1"/>
                </a:solidFill>
                <a:latin typeface="宋体" panose="02010600030101010101" pitchFamily="2" charset="-122"/>
                <a:ea typeface="宋体" panose="02010600030101010101" pitchFamily="2" charset="-122"/>
              </a:rPr>
              <a:t>等四种。其中</a:t>
            </a:r>
            <a:r>
              <a:rPr lang="en-US" altLang="zh-CN" sz="2400" b="1" dirty="0" smtClean="0">
                <a:solidFill>
                  <a:schemeClr val="tx1"/>
                </a:solidFill>
                <a:latin typeface="宋体" panose="02010600030101010101" pitchFamily="2" charset="-122"/>
                <a:ea typeface="宋体" panose="02010600030101010101" pitchFamily="2" charset="-122"/>
              </a:rPr>
              <a:t>M:1</a:t>
            </a:r>
            <a:r>
              <a:rPr lang="zh-CN" altLang="en-US" sz="2400" b="1" dirty="0" smtClean="0">
                <a:solidFill>
                  <a:schemeClr val="tx1"/>
                </a:solidFill>
                <a:latin typeface="宋体" panose="02010600030101010101" pitchFamily="2" charset="-122"/>
                <a:ea typeface="宋体" panose="02010600030101010101" pitchFamily="2" charset="-122"/>
              </a:rPr>
              <a:t>是</a:t>
            </a:r>
            <a:r>
              <a:rPr lang="en-US" altLang="zh-CN" sz="2400" b="1" dirty="0" smtClean="0">
                <a:solidFill>
                  <a:schemeClr val="tx1"/>
                </a:solidFill>
                <a:latin typeface="宋体" panose="02010600030101010101" pitchFamily="2" charset="-122"/>
                <a:ea typeface="宋体" panose="02010600030101010101" pitchFamily="2" charset="-122"/>
              </a:rPr>
              <a:t>1:N</a:t>
            </a:r>
            <a:r>
              <a:rPr lang="zh-CN" altLang="en-US" sz="2400" b="1" dirty="0" smtClean="0">
                <a:solidFill>
                  <a:schemeClr val="tx1"/>
                </a:solidFill>
                <a:latin typeface="宋体" panose="02010600030101010101" pitchFamily="2" charset="-122"/>
                <a:ea typeface="宋体" panose="02010600030101010101" pitchFamily="2" charset="-122"/>
              </a:rPr>
              <a:t>的反面。</a:t>
            </a:r>
            <a:endParaRPr lang="zh-CN" altLang="en-US" sz="24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228600" y="228600"/>
            <a:ext cx="8540750" cy="609600"/>
          </a:xfrm>
        </p:spPr>
        <p:txBody>
          <a:bodyPr/>
          <a:lstStyle/>
          <a:p>
            <a:pPr>
              <a:defRPr/>
            </a:pPr>
            <a:endParaRPr lang="zh-CN" altLang="en-US" sz="2800" b="1"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35843" name="Rectangle 3"/>
          <p:cNvSpPr>
            <a:spLocks noGrp="1" noChangeArrowheads="1"/>
          </p:cNvSpPr>
          <p:nvPr>
            <p:ph type="body" idx="4294967295"/>
          </p:nvPr>
        </p:nvSpPr>
        <p:spPr>
          <a:xfrm>
            <a:off x="76200" y="838200"/>
            <a:ext cx="8915400" cy="5410200"/>
          </a:xfrm>
        </p:spPr>
        <p:txBody>
          <a:bodyPr/>
          <a:lstStyle/>
          <a:p>
            <a:pPr marL="0" indent="0">
              <a:lnSpc>
                <a:spcPts val="3800"/>
              </a:lnSpc>
            </a:pPr>
            <a:r>
              <a:rPr lang="zh-CN" altLang="en-US" sz="2400" b="1" dirty="0" smtClean="0">
                <a:solidFill>
                  <a:schemeClr val="tx1"/>
                </a:solidFill>
                <a:latin typeface="Times New Roman" panose="02020603050405020304" pitchFamily="18" charset="0"/>
                <a:ea typeface="方正楷体简体" pitchFamily="2" charset="-122"/>
              </a:rPr>
              <a:t>二元联系有以下三种类型：</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nSpc>
                <a:spcPts val="3800"/>
              </a:lnSpc>
              <a:buClr>
                <a:schemeClr val="tx1"/>
              </a:buClr>
              <a:buFontTx/>
              <a:buNone/>
            </a:pPr>
            <a:r>
              <a:rPr lang="zh-CN" altLang="en-US" sz="2400" b="1" dirty="0" smtClean="0">
                <a:solidFill>
                  <a:schemeClr val="tx1"/>
                </a:solidFill>
                <a:latin typeface="Times New Roman" panose="02020603050405020304" pitchFamily="18" charset="0"/>
                <a:ea typeface="方正楷体简体" pitchFamily="2" charset="-122"/>
              </a:rPr>
              <a:t>① 一对一：如果实体集</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中每个实体至多和实体集</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中的一个实体有联系，反之亦然，那么实体集</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和</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的联系称为“一对一联系”，记为“</a:t>
            </a:r>
            <a:r>
              <a:rPr lang="en-US" altLang="zh-CN" sz="2400" b="1" dirty="0" smtClean="0">
                <a:solidFill>
                  <a:schemeClr val="tx1"/>
                </a:solidFill>
                <a:latin typeface="Times New Roman" panose="02020603050405020304" pitchFamily="18" charset="0"/>
                <a:ea typeface="方正楷体简体" pitchFamily="2" charset="-122"/>
              </a:rPr>
              <a:t>1:1”</a:t>
            </a:r>
            <a:r>
              <a:rPr lang="zh-CN" altLang="en-US" sz="2400" b="1" dirty="0" smtClean="0">
                <a:solidFill>
                  <a:schemeClr val="tx1"/>
                </a:solidFill>
                <a:latin typeface="Times New Roman" panose="02020603050405020304" pitchFamily="18" charset="0"/>
                <a:ea typeface="方正楷体简体" pitchFamily="2" charset="-122"/>
              </a:rPr>
              <a:t>。</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nSpc>
                <a:spcPts val="3800"/>
              </a:lnSpc>
              <a:buClr>
                <a:schemeClr val="tx1"/>
              </a:buClr>
              <a:buFontTx/>
              <a:buNone/>
            </a:pPr>
            <a:r>
              <a:rPr lang="zh-CN" altLang="en-US" sz="2400" b="1" dirty="0" smtClean="0">
                <a:solidFill>
                  <a:schemeClr val="tx1"/>
                </a:solidFill>
                <a:latin typeface="Times New Roman" panose="02020603050405020304" pitchFamily="18" charset="0"/>
                <a:ea typeface="方正楷体简体" pitchFamily="2" charset="-122"/>
              </a:rPr>
              <a:t>② 一对多：如果实体集</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中每个实体可以与实体集</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中任意个（零个或多个）实体间有联系，而</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中每个实体至多和</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中一个实体有联系，那么称</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对</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的联系是“一对多联系”，记为“</a:t>
            </a:r>
            <a:r>
              <a:rPr lang="en-US" altLang="zh-CN" sz="2400" b="1" dirty="0" smtClean="0">
                <a:solidFill>
                  <a:schemeClr val="tx1"/>
                </a:solidFill>
                <a:latin typeface="Times New Roman" panose="02020603050405020304" pitchFamily="18" charset="0"/>
                <a:ea typeface="方正楷体简体" pitchFamily="2" charset="-122"/>
              </a:rPr>
              <a:t>1:N”</a:t>
            </a:r>
            <a:r>
              <a:rPr lang="zh-CN" altLang="en-US" sz="2400" b="1" dirty="0" smtClean="0">
                <a:solidFill>
                  <a:schemeClr val="tx1"/>
                </a:solidFill>
                <a:latin typeface="Times New Roman" panose="02020603050405020304" pitchFamily="18" charset="0"/>
                <a:ea typeface="方正楷体简体" pitchFamily="2" charset="-122"/>
              </a:rPr>
              <a:t>。 </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nSpc>
                <a:spcPts val="3800"/>
              </a:lnSpc>
              <a:buClr>
                <a:schemeClr val="tx1"/>
              </a:buClr>
              <a:buFontTx/>
              <a:buNone/>
            </a:pPr>
            <a:r>
              <a:rPr lang="zh-CN" altLang="en-US" sz="2400" b="1" dirty="0" smtClean="0">
                <a:solidFill>
                  <a:schemeClr val="tx1"/>
                </a:solidFill>
                <a:latin typeface="Times New Roman" panose="02020603050405020304" pitchFamily="18" charset="0"/>
                <a:ea typeface="方正楷体简体" pitchFamily="2" charset="-122"/>
              </a:rPr>
              <a:t>③ 多对多：如果实体集</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中每个实体可以与实体集</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中任意个（零个或多个）实体有联系，反之亦然，那么称</a:t>
            </a:r>
            <a:r>
              <a:rPr lang="en-US" altLang="zh-CN" sz="2400" b="1" dirty="0" smtClean="0">
                <a:solidFill>
                  <a:schemeClr val="tx1"/>
                </a:solidFill>
                <a:latin typeface="Times New Roman" panose="02020603050405020304" pitchFamily="18" charset="0"/>
                <a:ea typeface="方正楷体简体" pitchFamily="2" charset="-122"/>
              </a:rPr>
              <a:t>E1</a:t>
            </a:r>
            <a:r>
              <a:rPr lang="zh-CN" altLang="en-US" sz="2400" b="1" dirty="0" smtClean="0">
                <a:solidFill>
                  <a:schemeClr val="tx1"/>
                </a:solidFill>
                <a:latin typeface="Times New Roman" panose="02020603050405020304" pitchFamily="18" charset="0"/>
                <a:ea typeface="方正楷体简体" pitchFamily="2" charset="-122"/>
              </a:rPr>
              <a:t>和</a:t>
            </a:r>
            <a:r>
              <a:rPr lang="en-US" altLang="zh-CN" sz="2400" b="1" dirty="0" smtClean="0">
                <a:solidFill>
                  <a:schemeClr val="tx1"/>
                </a:solidFill>
                <a:latin typeface="Times New Roman" panose="02020603050405020304" pitchFamily="18" charset="0"/>
                <a:ea typeface="方正楷体简体" pitchFamily="2" charset="-122"/>
              </a:rPr>
              <a:t>E2</a:t>
            </a:r>
            <a:r>
              <a:rPr lang="zh-CN" altLang="en-US" sz="2400" b="1" dirty="0" smtClean="0">
                <a:solidFill>
                  <a:schemeClr val="tx1"/>
                </a:solidFill>
                <a:latin typeface="Times New Roman" panose="02020603050405020304" pitchFamily="18" charset="0"/>
                <a:ea typeface="方正楷体简体" pitchFamily="2" charset="-122"/>
              </a:rPr>
              <a:t>的联系是“多对多联系”，记为“</a:t>
            </a:r>
            <a:r>
              <a:rPr lang="en-US" altLang="zh-CN" sz="2400" b="1" dirty="0" smtClean="0">
                <a:solidFill>
                  <a:schemeClr val="tx1"/>
                </a:solidFill>
                <a:latin typeface="Times New Roman" panose="02020603050405020304" pitchFamily="18" charset="0"/>
                <a:ea typeface="方正楷体简体" pitchFamily="2" charset="-122"/>
              </a:rPr>
              <a:t>M:N”</a:t>
            </a:r>
            <a:r>
              <a:rPr lang="zh-CN" altLang="en-US" sz="2400" b="1" dirty="0" smtClean="0">
                <a:solidFill>
                  <a:schemeClr val="tx1"/>
                </a:solidFill>
                <a:latin typeface="Times New Roman" panose="02020603050405020304" pitchFamily="18" charset="0"/>
                <a:ea typeface="方正楷体简体" pitchFamily="2" charset="-122"/>
              </a:rPr>
              <a:t>。</a:t>
            </a:r>
            <a:endParaRPr lang="zh-CN" altLang="en-US" sz="2400" b="1" dirty="0" smtClean="0">
              <a:solidFill>
                <a:schemeClr val="tx1"/>
              </a:solidFill>
              <a:latin typeface="Times New Roman" panose="02020603050405020304" pitchFamily="18" charset="0"/>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228600" y="228600"/>
            <a:ext cx="8540750" cy="533400"/>
          </a:xfrm>
        </p:spPr>
        <p:txBody>
          <a:bodyPr/>
          <a:lstStyle/>
          <a:p>
            <a:pPr>
              <a:defRPr/>
            </a:pPr>
            <a:endParaRPr lang="zh-CN" altLang="en-US" b="1"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36867" name="Rectangle 3"/>
          <p:cNvSpPr>
            <a:spLocks noGrp="1" noChangeArrowheads="1"/>
          </p:cNvSpPr>
          <p:nvPr>
            <p:ph type="body" sz="half" idx="4294967295"/>
          </p:nvPr>
        </p:nvSpPr>
        <p:spPr>
          <a:xfrm>
            <a:off x="304800" y="1341438"/>
            <a:ext cx="4191000" cy="863600"/>
          </a:xfrm>
        </p:spPr>
        <p:txBody>
          <a:bodyPr/>
          <a:lstStyle/>
          <a:p>
            <a:r>
              <a:rPr lang="zh-CN" altLang="en-US" sz="2400" b="1" smtClean="0">
                <a:solidFill>
                  <a:schemeClr val="tx1"/>
                </a:solidFill>
                <a:ea typeface="宋体" panose="02010600030101010101" pitchFamily="2" charset="-122"/>
              </a:rPr>
              <a:t>例 </a:t>
            </a:r>
            <a:endParaRPr lang="zh-CN" altLang="en-US" sz="2400" b="1" smtClean="0">
              <a:solidFill>
                <a:schemeClr val="tx1"/>
              </a:solidFill>
              <a:ea typeface="宋体" panose="02010600030101010101" pitchFamily="2" charset="-122"/>
            </a:endParaRPr>
          </a:p>
        </p:txBody>
      </p:sp>
      <p:sp>
        <p:nvSpPr>
          <p:cNvPr id="36868" name="Rectangle 4"/>
          <p:cNvSpPr>
            <a:spLocks noChangeArrowheads="1"/>
          </p:cNvSpPr>
          <p:nvPr/>
        </p:nvSpPr>
        <p:spPr bwMode="auto">
          <a:xfrm>
            <a:off x="0" y="2538413"/>
            <a:ext cx="9144000" cy="0"/>
          </a:xfrm>
          <a:prstGeom prst="rect">
            <a:avLst/>
          </a:prstGeom>
          <a:noFill/>
          <a:ln w="9525">
            <a:noFill/>
            <a:miter lim="800000"/>
          </a:ln>
        </p:spPr>
        <p:txBody>
          <a:bodyPr wrap="none" anchor="ctr">
            <a:spAutoFit/>
          </a:bodyPr>
          <a:lstStyle/>
          <a:p>
            <a:endParaRPr lang="zh-CN" altLang="en-US"/>
          </a:p>
        </p:txBody>
      </p:sp>
      <p:sp>
        <p:nvSpPr>
          <p:cNvPr id="36869" name="Rectangle 5"/>
          <p:cNvSpPr>
            <a:spLocks noChangeArrowheads="1"/>
          </p:cNvSpPr>
          <p:nvPr/>
        </p:nvSpPr>
        <p:spPr bwMode="auto">
          <a:xfrm>
            <a:off x="0" y="2538413"/>
            <a:ext cx="9144000" cy="0"/>
          </a:xfrm>
          <a:prstGeom prst="rect">
            <a:avLst/>
          </a:prstGeom>
          <a:noFill/>
          <a:ln w="9525">
            <a:noFill/>
            <a:miter lim="800000"/>
          </a:ln>
        </p:spPr>
        <p:txBody>
          <a:bodyPr wrap="none" anchor="ctr">
            <a:spAutoFit/>
          </a:bodyPr>
          <a:lstStyle/>
          <a:p>
            <a:endParaRPr lang="zh-CN" altLang="en-US"/>
          </a:p>
        </p:txBody>
      </p:sp>
      <p:sp>
        <p:nvSpPr>
          <p:cNvPr id="36870" name="Rectangle 6"/>
          <p:cNvSpPr>
            <a:spLocks noChangeArrowheads="1"/>
          </p:cNvSpPr>
          <p:nvPr/>
        </p:nvSpPr>
        <p:spPr bwMode="auto">
          <a:xfrm>
            <a:off x="0" y="2538413"/>
            <a:ext cx="9144000" cy="0"/>
          </a:xfrm>
          <a:prstGeom prst="rect">
            <a:avLst/>
          </a:prstGeom>
          <a:noFill/>
          <a:ln w="9525">
            <a:noFill/>
            <a:miter lim="800000"/>
          </a:ln>
        </p:spPr>
        <p:txBody>
          <a:bodyPr wrap="none" anchor="ctr">
            <a:spAutoFit/>
          </a:bodyPr>
          <a:lstStyle/>
          <a:p>
            <a:endParaRPr lang="zh-CN" altLang="en-US"/>
          </a:p>
        </p:txBody>
      </p:sp>
      <p:sp>
        <p:nvSpPr>
          <p:cNvPr id="36871" name="Rectangle 7"/>
          <p:cNvSpPr>
            <a:spLocks noChangeArrowheads="1"/>
          </p:cNvSpPr>
          <p:nvPr/>
        </p:nvSpPr>
        <p:spPr bwMode="auto">
          <a:xfrm>
            <a:off x="0" y="2538413"/>
            <a:ext cx="9144000" cy="0"/>
          </a:xfrm>
          <a:prstGeom prst="rect">
            <a:avLst/>
          </a:prstGeom>
          <a:noFill/>
          <a:ln w="9525">
            <a:noFill/>
            <a:miter lim="800000"/>
          </a:ln>
        </p:spPr>
        <p:txBody>
          <a:bodyPr wrap="none" anchor="ctr">
            <a:spAutoFit/>
          </a:bodyPr>
          <a:lstStyle/>
          <a:p>
            <a:endParaRPr lang="zh-CN" altLang="en-US"/>
          </a:p>
        </p:txBody>
      </p:sp>
      <p:sp>
        <p:nvSpPr>
          <p:cNvPr id="36872" name="Rectangle 8"/>
          <p:cNvSpPr>
            <a:spLocks noChangeArrowheads="1"/>
          </p:cNvSpPr>
          <p:nvPr/>
        </p:nvSpPr>
        <p:spPr bwMode="auto">
          <a:xfrm>
            <a:off x="0" y="2489200"/>
            <a:ext cx="9144000" cy="0"/>
          </a:xfrm>
          <a:prstGeom prst="rect">
            <a:avLst/>
          </a:prstGeom>
          <a:noFill/>
          <a:ln w="9525">
            <a:noFill/>
            <a:miter lim="800000"/>
          </a:ln>
        </p:spPr>
        <p:txBody>
          <a:bodyPr wrap="none" anchor="ctr">
            <a:spAutoFit/>
          </a:bodyPr>
          <a:lstStyle/>
          <a:p>
            <a:endParaRPr lang="zh-CN" altLang="en-US"/>
          </a:p>
        </p:txBody>
      </p:sp>
      <p:sp>
        <p:nvSpPr>
          <p:cNvPr id="36873" name="Rectangle 9"/>
          <p:cNvSpPr>
            <a:spLocks noChangeArrowheads="1"/>
          </p:cNvSpPr>
          <p:nvPr/>
        </p:nvSpPr>
        <p:spPr bwMode="auto">
          <a:xfrm>
            <a:off x="19050" y="2552700"/>
            <a:ext cx="9144000" cy="0"/>
          </a:xfrm>
          <a:prstGeom prst="rect">
            <a:avLst/>
          </a:prstGeom>
          <a:noFill/>
          <a:ln w="9525">
            <a:noFill/>
            <a:miter lim="800000"/>
          </a:ln>
        </p:spPr>
        <p:txBody>
          <a:bodyPr wrap="none" anchor="ctr">
            <a:spAutoFit/>
          </a:bodyPr>
          <a:lstStyle/>
          <a:p>
            <a:endParaRPr lang="zh-CN" altLang="en-US"/>
          </a:p>
        </p:txBody>
      </p:sp>
      <p:grpSp>
        <p:nvGrpSpPr>
          <p:cNvPr id="2" name="Group 10"/>
          <p:cNvGrpSpPr/>
          <p:nvPr/>
        </p:nvGrpSpPr>
        <p:grpSpPr bwMode="auto">
          <a:xfrm>
            <a:off x="323850" y="1257300"/>
            <a:ext cx="8496300" cy="4449763"/>
            <a:chOff x="0" y="0"/>
            <a:chExt cx="5352" cy="2803"/>
          </a:xfrm>
        </p:grpSpPr>
        <p:grpSp>
          <p:nvGrpSpPr>
            <p:cNvPr id="3" name="Group 11"/>
            <p:cNvGrpSpPr/>
            <p:nvPr/>
          </p:nvGrpSpPr>
          <p:grpSpPr bwMode="auto">
            <a:xfrm>
              <a:off x="101" y="415"/>
              <a:ext cx="2484" cy="1130"/>
              <a:chOff x="0" y="0"/>
              <a:chExt cx="2484" cy="1130"/>
            </a:xfrm>
          </p:grpSpPr>
          <p:sp>
            <p:nvSpPr>
              <p:cNvPr id="36949" name="Rectangle 12"/>
              <p:cNvSpPr>
                <a:spLocks noChangeArrowheads="1"/>
              </p:cNvSpPr>
              <p:nvPr/>
            </p:nvSpPr>
            <p:spPr bwMode="auto">
              <a:xfrm>
                <a:off x="2127" y="356"/>
                <a:ext cx="357" cy="192"/>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E2</a:t>
                </a:r>
                <a:endParaRPr lang="en-US" altLang="zh-CN" sz="2000" b="1">
                  <a:latin typeface="Times New Roman" panose="02020603050405020304" pitchFamily="18" charset="0"/>
                  <a:cs typeface="Times New Roman" panose="02020603050405020304" pitchFamily="18" charset="0"/>
                </a:endParaRPr>
              </a:p>
            </p:txBody>
          </p:sp>
          <p:sp>
            <p:nvSpPr>
              <p:cNvPr id="36950" name="Oval 13"/>
              <p:cNvSpPr>
                <a:spLocks noChangeArrowheads="1"/>
              </p:cNvSpPr>
              <p:nvPr/>
            </p:nvSpPr>
            <p:spPr bwMode="auto">
              <a:xfrm>
                <a:off x="74" y="260"/>
                <a:ext cx="394" cy="870"/>
              </a:xfrm>
              <a:prstGeom prst="ellipse">
                <a:avLst/>
              </a:prstGeom>
              <a:noFill/>
              <a:ln w="25400">
                <a:solidFill>
                  <a:srgbClr val="0000CC"/>
                </a:solidFill>
                <a:round/>
              </a:ln>
            </p:spPr>
            <p:txBody>
              <a:bodyPr/>
              <a:lstStyle/>
              <a:p>
                <a:endParaRPr lang="zh-CN" altLang="en-US"/>
              </a:p>
            </p:txBody>
          </p:sp>
          <p:grpSp>
            <p:nvGrpSpPr>
              <p:cNvPr id="4" name="Group 14"/>
              <p:cNvGrpSpPr/>
              <p:nvPr/>
            </p:nvGrpSpPr>
            <p:grpSpPr bwMode="auto">
              <a:xfrm>
                <a:off x="0" y="0"/>
                <a:ext cx="2484" cy="1125"/>
                <a:chOff x="0" y="0"/>
                <a:chExt cx="2484" cy="1125"/>
              </a:xfrm>
            </p:grpSpPr>
            <p:sp>
              <p:nvSpPr>
                <p:cNvPr id="36952" name="Text Box 15"/>
                <p:cNvSpPr txBox="1">
                  <a:spLocks noChangeArrowheads="1"/>
                </p:cNvSpPr>
                <p:nvPr/>
              </p:nvSpPr>
              <p:spPr bwMode="auto">
                <a:xfrm>
                  <a:off x="0" y="0"/>
                  <a:ext cx="1213" cy="308"/>
                </a:xfrm>
                <a:prstGeom prst="rect">
                  <a:avLst/>
                </a:prstGeom>
                <a:noFill/>
                <a:ln w="9525">
                  <a:noFill/>
                  <a:miter lim="800000"/>
                </a:ln>
              </p:spPr>
              <p:txBody>
                <a:bodyPr/>
                <a:lstStyle/>
                <a:p>
                  <a:pPr indent="269875"/>
                  <a:r>
                    <a:rPr lang="en-US" altLang="zh-CN" sz="2400" b="1">
                      <a:latin typeface="Times New Roman" panose="02020603050405020304" pitchFamily="18" charset="0"/>
                      <a:cs typeface="Times New Roman" panose="02020603050405020304" pitchFamily="18" charset="0"/>
                    </a:rPr>
                    <a:t>E1         E2</a:t>
                  </a:r>
                  <a:endParaRPr lang="en-US" altLang="zh-CN" sz="2400" b="1">
                    <a:cs typeface="Times New Roman" panose="02020603050405020304" pitchFamily="18" charset="0"/>
                  </a:endParaRPr>
                </a:p>
              </p:txBody>
            </p:sp>
            <p:grpSp>
              <p:nvGrpSpPr>
                <p:cNvPr id="5" name="Group 16"/>
                <p:cNvGrpSpPr/>
                <p:nvPr/>
              </p:nvGrpSpPr>
              <p:grpSpPr bwMode="auto">
                <a:xfrm>
                  <a:off x="158" y="255"/>
                  <a:ext cx="2326" cy="870"/>
                  <a:chOff x="0" y="0"/>
                  <a:chExt cx="2326" cy="870"/>
                </a:xfrm>
              </p:grpSpPr>
              <p:grpSp>
                <p:nvGrpSpPr>
                  <p:cNvPr id="6" name="Group 17"/>
                  <p:cNvGrpSpPr/>
                  <p:nvPr/>
                </p:nvGrpSpPr>
                <p:grpSpPr bwMode="auto">
                  <a:xfrm>
                    <a:off x="0" y="0"/>
                    <a:ext cx="1024" cy="870"/>
                    <a:chOff x="0" y="0"/>
                    <a:chExt cx="1024" cy="870"/>
                  </a:xfrm>
                </p:grpSpPr>
                <p:sp>
                  <p:nvSpPr>
                    <p:cNvPr id="36961" name="Oval 18"/>
                    <p:cNvSpPr>
                      <a:spLocks noChangeArrowheads="1"/>
                    </p:cNvSpPr>
                    <p:nvPr/>
                  </p:nvSpPr>
                  <p:spPr bwMode="auto">
                    <a:xfrm>
                      <a:off x="630" y="0"/>
                      <a:ext cx="394" cy="870"/>
                    </a:xfrm>
                    <a:prstGeom prst="ellipse">
                      <a:avLst/>
                    </a:prstGeom>
                    <a:noFill/>
                    <a:ln w="25400">
                      <a:solidFill>
                        <a:srgbClr val="0000CC"/>
                      </a:solidFill>
                      <a:round/>
                    </a:ln>
                  </p:spPr>
                  <p:txBody>
                    <a:bodyPr/>
                    <a:lstStyle/>
                    <a:p>
                      <a:endParaRPr lang="zh-CN" altLang="en-US"/>
                    </a:p>
                  </p:txBody>
                </p:sp>
                <p:sp>
                  <p:nvSpPr>
                    <p:cNvPr id="36962" name="Rectangle 19"/>
                    <p:cNvSpPr>
                      <a:spLocks noChangeArrowheads="1"/>
                    </p:cNvSpPr>
                    <p:nvPr/>
                  </p:nvSpPr>
                  <p:spPr bwMode="auto">
                    <a:xfrm>
                      <a:off x="157" y="602"/>
                      <a:ext cx="50" cy="57"/>
                    </a:xfrm>
                    <a:prstGeom prst="rect">
                      <a:avLst/>
                    </a:prstGeom>
                    <a:noFill/>
                    <a:ln w="25400">
                      <a:solidFill>
                        <a:srgbClr val="0000CC"/>
                      </a:solidFill>
                      <a:miter lim="800000"/>
                    </a:ln>
                  </p:spPr>
                  <p:txBody>
                    <a:bodyPr/>
                    <a:lstStyle/>
                    <a:p>
                      <a:endParaRPr lang="zh-CN" altLang="en-US"/>
                    </a:p>
                  </p:txBody>
                </p:sp>
                <p:sp>
                  <p:nvSpPr>
                    <p:cNvPr id="36963" name="Rectangle 20"/>
                    <p:cNvSpPr>
                      <a:spLocks noChangeArrowheads="1"/>
                    </p:cNvSpPr>
                    <p:nvPr/>
                  </p:nvSpPr>
                  <p:spPr bwMode="auto">
                    <a:xfrm>
                      <a:off x="0" y="450"/>
                      <a:ext cx="49" cy="57"/>
                    </a:xfrm>
                    <a:prstGeom prst="rect">
                      <a:avLst/>
                    </a:prstGeom>
                    <a:noFill/>
                    <a:ln w="25400">
                      <a:solidFill>
                        <a:srgbClr val="0000CC"/>
                      </a:solidFill>
                      <a:miter lim="800000"/>
                    </a:ln>
                  </p:spPr>
                  <p:txBody>
                    <a:bodyPr/>
                    <a:lstStyle/>
                    <a:p>
                      <a:endParaRPr lang="zh-CN" altLang="en-US"/>
                    </a:p>
                  </p:txBody>
                </p:sp>
                <p:sp>
                  <p:nvSpPr>
                    <p:cNvPr id="36964" name="Rectangle 21"/>
                    <p:cNvSpPr>
                      <a:spLocks noChangeArrowheads="1"/>
                    </p:cNvSpPr>
                    <p:nvPr/>
                  </p:nvSpPr>
                  <p:spPr bwMode="auto">
                    <a:xfrm>
                      <a:off x="157" y="300"/>
                      <a:ext cx="50" cy="57"/>
                    </a:xfrm>
                    <a:prstGeom prst="rect">
                      <a:avLst/>
                    </a:prstGeom>
                    <a:noFill/>
                    <a:ln w="25400">
                      <a:solidFill>
                        <a:srgbClr val="0000CC"/>
                      </a:solidFill>
                      <a:miter lim="800000"/>
                    </a:ln>
                  </p:spPr>
                  <p:txBody>
                    <a:bodyPr/>
                    <a:lstStyle/>
                    <a:p>
                      <a:endParaRPr lang="zh-CN" altLang="en-US"/>
                    </a:p>
                  </p:txBody>
                </p:sp>
                <p:sp>
                  <p:nvSpPr>
                    <p:cNvPr id="36965" name="Rectangle 22"/>
                    <p:cNvSpPr>
                      <a:spLocks noChangeArrowheads="1"/>
                    </p:cNvSpPr>
                    <p:nvPr/>
                  </p:nvSpPr>
                  <p:spPr bwMode="auto">
                    <a:xfrm>
                      <a:off x="0" y="148"/>
                      <a:ext cx="49" cy="57"/>
                    </a:xfrm>
                    <a:prstGeom prst="rect">
                      <a:avLst/>
                    </a:prstGeom>
                    <a:noFill/>
                    <a:ln w="25400">
                      <a:solidFill>
                        <a:srgbClr val="0000CC"/>
                      </a:solidFill>
                      <a:miter lim="800000"/>
                    </a:ln>
                  </p:spPr>
                  <p:txBody>
                    <a:bodyPr/>
                    <a:lstStyle/>
                    <a:p>
                      <a:endParaRPr lang="zh-CN" altLang="en-US"/>
                    </a:p>
                  </p:txBody>
                </p:sp>
                <p:sp>
                  <p:nvSpPr>
                    <p:cNvPr id="36966" name="Rectangle 23"/>
                    <p:cNvSpPr>
                      <a:spLocks noChangeArrowheads="1"/>
                    </p:cNvSpPr>
                    <p:nvPr/>
                  </p:nvSpPr>
                  <p:spPr bwMode="auto">
                    <a:xfrm>
                      <a:off x="787" y="148"/>
                      <a:ext cx="50" cy="57"/>
                    </a:xfrm>
                    <a:prstGeom prst="rect">
                      <a:avLst/>
                    </a:prstGeom>
                    <a:noFill/>
                    <a:ln w="25400">
                      <a:solidFill>
                        <a:srgbClr val="0000CC"/>
                      </a:solidFill>
                      <a:miter lim="800000"/>
                    </a:ln>
                  </p:spPr>
                  <p:txBody>
                    <a:bodyPr/>
                    <a:lstStyle/>
                    <a:p>
                      <a:endParaRPr lang="zh-CN" altLang="en-US"/>
                    </a:p>
                  </p:txBody>
                </p:sp>
                <p:sp>
                  <p:nvSpPr>
                    <p:cNvPr id="36967" name="Rectangle 24"/>
                    <p:cNvSpPr>
                      <a:spLocks noChangeArrowheads="1"/>
                    </p:cNvSpPr>
                    <p:nvPr/>
                  </p:nvSpPr>
                  <p:spPr bwMode="auto">
                    <a:xfrm>
                      <a:off x="707" y="300"/>
                      <a:ext cx="50" cy="57"/>
                    </a:xfrm>
                    <a:prstGeom prst="rect">
                      <a:avLst/>
                    </a:prstGeom>
                    <a:noFill/>
                    <a:ln w="25400">
                      <a:solidFill>
                        <a:srgbClr val="0000CC"/>
                      </a:solidFill>
                      <a:miter lim="800000"/>
                    </a:ln>
                  </p:spPr>
                  <p:txBody>
                    <a:bodyPr/>
                    <a:lstStyle/>
                    <a:p>
                      <a:endParaRPr lang="zh-CN" altLang="en-US"/>
                    </a:p>
                  </p:txBody>
                </p:sp>
                <p:sp>
                  <p:nvSpPr>
                    <p:cNvPr id="36968" name="Rectangle 25"/>
                    <p:cNvSpPr>
                      <a:spLocks noChangeArrowheads="1"/>
                    </p:cNvSpPr>
                    <p:nvPr/>
                  </p:nvSpPr>
                  <p:spPr bwMode="auto">
                    <a:xfrm>
                      <a:off x="708" y="450"/>
                      <a:ext cx="50" cy="57"/>
                    </a:xfrm>
                    <a:prstGeom prst="rect">
                      <a:avLst/>
                    </a:prstGeom>
                    <a:noFill/>
                    <a:ln w="25400">
                      <a:solidFill>
                        <a:srgbClr val="0000CC"/>
                      </a:solidFill>
                      <a:miter lim="800000"/>
                    </a:ln>
                  </p:spPr>
                  <p:txBody>
                    <a:bodyPr/>
                    <a:lstStyle/>
                    <a:p>
                      <a:endParaRPr lang="zh-CN" altLang="en-US"/>
                    </a:p>
                  </p:txBody>
                </p:sp>
                <p:sp>
                  <p:nvSpPr>
                    <p:cNvPr id="36969" name="Rectangle 26"/>
                    <p:cNvSpPr>
                      <a:spLocks noChangeArrowheads="1"/>
                    </p:cNvSpPr>
                    <p:nvPr/>
                  </p:nvSpPr>
                  <p:spPr bwMode="auto">
                    <a:xfrm>
                      <a:off x="707" y="604"/>
                      <a:ext cx="50" cy="57"/>
                    </a:xfrm>
                    <a:prstGeom prst="rect">
                      <a:avLst/>
                    </a:prstGeom>
                    <a:noFill/>
                    <a:ln w="25400">
                      <a:solidFill>
                        <a:srgbClr val="0000CC"/>
                      </a:solidFill>
                      <a:miter lim="800000"/>
                    </a:ln>
                  </p:spPr>
                  <p:txBody>
                    <a:bodyPr/>
                    <a:lstStyle/>
                    <a:p>
                      <a:endParaRPr lang="zh-CN" altLang="en-US"/>
                    </a:p>
                  </p:txBody>
                </p:sp>
                <p:sp>
                  <p:nvSpPr>
                    <p:cNvPr id="36970" name="Rectangle 27"/>
                    <p:cNvSpPr>
                      <a:spLocks noChangeArrowheads="1"/>
                    </p:cNvSpPr>
                    <p:nvPr/>
                  </p:nvSpPr>
                  <p:spPr bwMode="auto">
                    <a:xfrm>
                      <a:off x="945" y="298"/>
                      <a:ext cx="49" cy="57"/>
                    </a:xfrm>
                    <a:prstGeom prst="rect">
                      <a:avLst/>
                    </a:prstGeom>
                    <a:noFill/>
                    <a:ln w="25400">
                      <a:solidFill>
                        <a:srgbClr val="0000CC"/>
                      </a:solidFill>
                      <a:miter lim="800000"/>
                    </a:ln>
                  </p:spPr>
                  <p:txBody>
                    <a:bodyPr/>
                    <a:lstStyle/>
                    <a:p>
                      <a:endParaRPr lang="zh-CN" altLang="en-US"/>
                    </a:p>
                  </p:txBody>
                </p:sp>
                <p:sp>
                  <p:nvSpPr>
                    <p:cNvPr id="36971" name="Rectangle 28"/>
                    <p:cNvSpPr>
                      <a:spLocks noChangeArrowheads="1"/>
                    </p:cNvSpPr>
                    <p:nvPr/>
                  </p:nvSpPr>
                  <p:spPr bwMode="auto">
                    <a:xfrm>
                      <a:off x="945" y="450"/>
                      <a:ext cx="49" cy="57"/>
                    </a:xfrm>
                    <a:prstGeom prst="rect">
                      <a:avLst/>
                    </a:prstGeom>
                    <a:noFill/>
                    <a:ln w="25400">
                      <a:solidFill>
                        <a:srgbClr val="0000CC"/>
                      </a:solidFill>
                      <a:miter lim="800000"/>
                    </a:ln>
                  </p:spPr>
                  <p:txBody>
                    <a:bodyPr/>
                    <a:lstStyle/>
                    <a:p>
                      <a:endParaRPr lang="zh-CN" altLang="en-US"/>
                    </a:p>
                  </p:txBody>
                </p:sp>
                <p:sp>
                  <p:nvSpPr>
                    <p:cNvPr id="36972" name="Rectangle 29"/>
                    <p:cNvSpPr>
                      <a:spLocks noChangeArrowheads="1"/>
                    </p:cNvSpPr>
                    <p:nvPr/>
                  </p:nvSpPr>
                  <p:spPr bwMode="auto">
                    <a:xfrm>
                      <a:off x="866" y="675"/>
                      <a:ext cx="49" cy="57"/>
                    </a:xfrm>
                    <a:prstGeom prst="rect">
                      <a:avLst/>
                    </a:prstGeom>
                    <a:noFill/>
                    <a:ln w="25400">
                      <a:solidFill>
                        <a:srgbClr val="0000CC"/>
                      </a:solidFill>
                      <a:miter lim="800000"/>
                    </a:ln>
                  </p:spPr>
                  <p:txBody>
                    <a:bodyPr/>
                    <a:lstStyle/>
                    <a:p>
                      <a:endParaRPr lang="zh-CN" altLang="en-US"/>
                    </a:p>
                  </p:txBody>
                </p:sp>
                <p:sp>
                  <p:nvSpPr>
                    <p:cNvPr id="36973" name="Freeform 30"/>
                    <p:cNvSpPr/>
                    <p:nvPr/>
                  </p:nvSpPr>
                  <p:spPr bwMode="auto">
                    <a:xfrm>
                      <a:off x="45" y="167"/>
                      <a:ext cx="736" cy="0"/>
                    </a:xfrm>
                    <a:custGeom>
                      <a:avLst/>
                      <a:gdLst>
                        <a:gd name="T0" fmla="*/ 0 w 1680"/>
                        <a:gd name="T1" fmla="*/ 0 h 1"/>
                        <a:gd name="T2" fmla="*/ 0 w 1680"/>
                        <a:gd name="T3" fmla="*/ 0 h 1"/>
                        <a:gd name="T4" fmla="*/ 0 60000 65536"/>
                        <a:gd name="T5" fmla="*/ 0 60000 65536"/>
                        <a:gd name="T6" fmla="*/ 0 w 1680"/>
                        <a:gd name="T7" fmla="*/ 0 h 1"/>
                        <a:gd name="T8" fmla="*/ 1680 w 1680"/>
                        <a:gd name="T9" fmla="*/ 0 h 1"/>
                      </a:gdLst>
                      <a:ahLst/>
                      <a:cxnLst>
                        <a:cxn ang="T4">
                          <a:pos x="T0" y="T1"/>
                        </a:cxn>
                        <a:cxn ang="T5">
                          <a:pos x="T2" y="T3"/>
                        </a:cxn>
                      </a:cxnLst>
                      <a:rect l="T6" t="T7" r="T8" b="T9"/>
                      <a:pathLst>
                        <a:path w="1680" h="1">
                          <a:moveTo>
                            <a:pt x="0" y="0"/>
                          </a:moveTo>
                          <a:lnTo>
                            <a:pt x="1680" y="0"/>
                          </a:lnTo>
                        </a:path>
                      </a:pathLst>
                    </a:custGeom>
                    <a:noFill/>
                    <a:ln w="25400">
                      <a:solidFill>
                        <a:srgbClr val="0000CC"/>
                      </a:solidFill>
                      <a:miter lim="800000"/>
                    </a:ln>
                  </p:spPr>
                  <p:txBody>
                    <a:bodyPr/>
                    <a:lstStyle/>
                    <a:p>
                      <a:endParaRPr lang="zh-CN" altLang="en-US"/>
                    </a:p>
                  </p:txBody>
                </p:sp>
                <p:sp>
                  <p:nvSpPr>
                    <p:cNvPr id="36974" name="Freeform 31"/>
                    <p:cNvSpPr/>
                    <p:nvPr/>
                  </p:nvSpPr>
                  <p:spPr bwMode="auto">
                    <a:xfrm>
                      <a:off x="210" y="329"/>
                      <a:ext cx="498" cy="304"/>
                    </a:xfrm>
                    <a:custGeom>
                      <a:avLst/>
                      <a:gdLst>
                        <a:gd name="T0" fmla="*/ 0 w 1140"/>
                        <a:gd name="T1" fmla="*/ 0 h 600"/>
                        <a:gd name="T2" fmla="*/ 0 w 1140"/>
                        <a:gd name="T3" fmla="*/ 1 h 600"/>
                        <a:gd name="T4" fmla="*/ 0 60000 65536"/>
                        <a:gd name="T5" fmla="*/ 0 60000 65536"/>
                        <a:gd name="T6" fmla="*/ 0 w 1140"/>
                        <a:gd name="T7" fmla="*/ 0 h 600"/>
                        <a:gd name="T8" fmla="*/ 1140 w 1140"/>
                        <a:gd name="T9" fmla="*/ 600 h 600"/>
                      </a:gdLst>
                      <a:ahLst/>
                      <a:cxnLst>
                        <a:cxn ang="T4">
                          <a:pos x="T0" y="T1"/>
                        </a:cxn>
                        <a:cxn ang="T5">
                          <a:pos x="T2" y="T3"/>
                        </a:cxn>
                      </a:cxnLst>
                      <a:rect l="T6" t="T7" r="T8" b="T9"/>
                      <a:pathLst>
                        <a:path w="1140" h="600">
                          <a:moveTo>
                            <a:pt x="0" y="0"/>
                          </a:moveTo>
                          <a:lnTo>
                            <a:pt x="1140" y="600"/>
                          </a:lnTo>
                        </a:path>
                      </a:pathLst>
                    </a:custGeom>
                    <a:noFill/>
                    <a:ln w="25400">
                      <a:solidFill>
                        <a:srgbClr val="0000CC"/>
                      </a:solidFill>
                      <a:miter lim="800000"/>
                    </a:ln>
                  </p:spPr>
                  <p:txBody>
                    <a:bodyPr/>
                    <a:lstStyle/>
                    <a:p>
                      <a:endParaRPr lang="zh-CN" altLang="en-US"/>
                    </a:p>
                  </p:txBody>
                </p:sp>
                <p:sp>
                  <p:nvSpPr>
                    <p:cNvPr id="36975" name="Freeform 32"/>
                    <p:cNvSpPr/>
                    <p:nvPr/>
                  </p:nvSpPr>
                  <p:spPr bwMode="auto">
                    <a:xfrm>
                      <a:off x="210" y="321"/>
                      <a:ext cx="492" cy="319"/>
                    </a:xfrm>
                    <a:custGeom>
                      <a:avLst/>
                      <a:gdLst>
                        <a:gd name="T0" fmla="*/ 0 w 1125"/>
                        <a:gd name="T1" fmla="*/ 1 h 630"/>
                        <a:gd name="T2" fmla="*/ 0 w 1125"/>
                        <a:gd name="T3" fmla="*/ 0 h 630"/>
                        <a:gd name="T4" fmla="*/ 0 60000 65536"/>
                        <a:gd name="T5" fmla="*/ 0 60000 65536"/>
                        <a:gd name="T6" fmla="*/ 0 w 1125"/>
                        <a:gd name="T7" fmla="*/ 0 h 630"/>
                        <a:gd name="T8" fmla="*/ 1125 w 1125"/>
                        <a:gd name="T9" fmla="*/ 630 h 630"/>
                      </a:gdLst>
                      <a:ahLst/>
                      <a:cxnLst>
                        <a:cxn ang="T4">
                          <a:pos x="T0" y="T1"/>
                        </a:cxn>
                        <a:cxn ang="T5">
                          <a:pos x="T2" y="T3"/>
                        </a:cxn>
                      </a:cxnLst>
                      <a:rect l="T6" t="T7" r="T8" b="T9"/>
                      <a:pathLst>
                        <a:path w="1125" h="630">
                          <a:moveTo>
                            <a:pt x="0" y="630"/>
                          </a:moveTo>
                          <a:lnTo>
                            <a:pt x="1125" y="0"/>
                          </a:lnTo>
                        </a:path>
                      </a:pathLst>
                    </a:custGeom>
                    <a:noFill/>
                    <a:ln w="25400">
                      <a:solidFill>
                        <a:srgbClr val="0000CC"/>
                      </a:solidFill>
                      <a:miter lim="800000"/>
                    </a:ln>
                  </p:spPr>
                  <p:txBody>
                    <a:bodyPr/>
                    <a:lstStyle/>
                    <a:p>
                      <a:endParaRPr lang="zh-CN" altLang="en-US"/>
                    </a:p>
                  </p:txBody>
                </p:sp>
              </p:grpSp>
              <p:grpSp>
                <p:nvGrpSpPr>
                  <p:cNvPr id="7" name="Group 33"/>
                  <p:cNvGrpSpPr/>
                  <p:nvPr/>
                </p:nvGrpSpPr>
                <p:grpSpPr bwMode="auto">
                  <a:xfrm>
                    <a:off x="1222" y="96"/>
                    <a:ext cx="1104" cy="576"/>
                    <a:chOff x="0" y="0"/>
                    <a:chExt cx="1104" cy="576"/>
                  </a:xfrm>
                </p:grpSpPr>
                <p:sp>
                  <p:nvSpPr>
                    <p:cNvPr id="36956" name="Freeform 34"/>
                    <p:cNvSpPr/>
                    <p:nvPr/>
                  </p:nvSpPr>
                  <p:spPr bwMode="auto">
                    <a:xfrm>
                      <a:off x="353" y="109"/>
                      <a:ext cx="394" cy="0"/>
                    </a:xfrm>
                    <a:custGeom>
                      <a:avLst/>
                      <a:gdLst>
                        <a:gd name="T0" fmla="*/ 0 w 900"/>
                        <a:gd name="T1" fmla="*/ 0 h 1"/>
                        <a:gd name="T2" fmla="*/ 0 w 900"/>
                        <a:gd name="T3" fmla="*/ 0 h 1"/>
                        <a:gd name="T4" fmla="*/ 0 60000 65536"/>
                        <a:gd name="T5" fmla="*/ 0 60000 65536"/>
                        <a:gd name="T6" fmla="*/ 0 w 900"/>
                        <a:gd name="T7" fmla="*/ 0 h 1"/>
                        <a:gd name="T8" fmla="*/ 900 w 900"/>
                        <a:gd name="T9" fmla="*/ 0 h 1"/>
                      </a:gdLst>
                      <a:ahLst/>
                      <a:cxnLst>
                        <a:cxn ang="T4">
                          <a:pos x="T0" y="T1"/>
                        </a:cxn>
                        <a:cxn ang="T5">
                          <a:pos x="T2" y="T3"/>
                        </a:cxn>
                      </a:cxnLst>
                      <a:rect l="T6" t="T7" r="T8" b="T9"/>
                      <a:pathLst>
                        <a:path w="900" h="1">
                          <a:moveTo>
                            <a:pt x="0" y="0"/>
                          </a:moveTo>
                          <a:lnTo>
                            <a:pt x="900" y="0"/>
                          </a:lnTo>
                        </a:path>
                      </a:pathLst>
                    </a:custGeom>
                    <a:noFill/>
                    <a:ln w="25400">
                      <a:solidFill>
                        <a:srgbClr val="0000CC"/>
                      </a:solidFill>
                      <a:miter lim="800000"/>
                      <a:headEnd type="arrow" w="med" len="med"/>
                      <a:tailEnd type="arrow" w="med" len="med"/>
                    </a:ln>
                  </p:spPr>
                  <p:txBody>
                    <a:bodyPr/>
                    <a:lstStyle/>
                    <a:p>
                      <a:endParaRPr lang="zh-CN" altLang="en-US"/>
                    </a:p>
                  </p:txBody>
                </p:sp>
                <p:sp>
                  <p:nvSpPr>
                    <p:cNvPr id="36957" name="Freeform 35"/>
                    <p:cNvSpPr/>
                    <p:nvPr/>
                  </p:nvSpPr>
                  <p:spPr bwMode="auto">
                    <a:xfrm>
                      <a:off x="353" y="413"/>
                      <a:ext cx="394" cy="79"/>
                    </a:xfrm>
                    <a:custGeom>
                      <a:avLst/>
                      <a:gdLst>
                        <a:gd name="T0" fmla="*/ 0 w 825"/>
                        <a:gd name="T1" fmla="*/ 0 h 1"/>
                        <a:gd name="T2" fmla="*/ 0 w 825"/>
                        <a:gd name="T3" fmla="*/ 0 h 1"/>
                        <a:gd name="T4" fmla="*/ 0 60000 65536"/>
                        <a:gd name="T5" fmla="*/ 0 60000 65536"/>
                        <a:gd name="T6" fmla="*/ 0 w 825"/>
                        <a:gd name="T7" fmla="*/ 0 h 1"/>
                        <a:gd name="T8" fmla="*/ 825 w 825"/>
                        <a:gd name="T9" fmla="*/ 1 h 1"/>
                      </a:gdLst>
                      <a:ahLst/>
                      <a:cxnLst>
                        <a:cxn ang="T4">
                          <a:pos x="T0" y="T1"/>
                        </a:cxn>
                        <a:cxn ang="T5">
                          <a:pos x="T2" y="T3"/>
                        </a:cxn>
                      </a:cxnLst>
                      <a:rect l="T6" t="T7" r="T8" b="T9"/>
                      <a:pathLst>
                        <a:path w="825" h="1">
                          <a:moveTo>
                            <a:pt x="0" y="0"/>
                          </a:moveTo>
                          <a:lnTo>
                            <a:pt x="825" y="0"/>
                          </a:lnTo>
                        </a:path>
                      </a:pathLst>
                    </a:custGeom>
                    <a:noFill/>
                    <a:ln w="25400">
                      <a:solidFill>
                        <a:srgbClr val="0000CC"/>
                      </a:solidFill>
                      <a:miter lim="800000"/>
                      <a:headEnd type="arrow" w="med" len="med"/>
                      <a:tailEnd type="arrow" w="med" len="med"/>
                    </a:ln>
                  </p:spPr>
                  <p:txBody>
                    <a:bodyPr/>
                    <a:lstStyle/>
                    <a:p>
                      <a:endParaRPr lang="zh-CN" altLang="en-US"/>
                    </a:p>
                  </p:txBody>
                </p:sp>
                <p:sp>
                  <p:nvSpPr>
                    <p:cNvPr id="36958" name="Rectangle 36"/>
                    <p:cNvSpPr>
                      <a:spLocks noChangeArrowheads="1"/>
                    </p:cNvSpPr>
                    <p:nvPr/>
                  </p:nvSpPr>
                  <p:spPr bwMode="auto">
                    <a:xfrm>
                      <a:off x="0" y="342"/>
                      <a:ext cx="353" cy="234"/>
                    </a:xfrm>
                    <a:prstGeom prst="rect">
                      <a:avLst/>
                    </a:prstGeom>
                    <a:noFill/>
                    <a:ln w="25400">
                      <a:solidFill>
                        <a:srgbClr val="0000CC"/>
                      </a:solidFill>
                      <a:miter lim="800000"/>
                    </a:ln>
                  </p:spPr>
                  <p:txBody>
                    <a:bodyPr lIns="0" tIns="0" rIns="0" bIns="0" anchor="ctr"/>
                    <a:lstStyle/>
                    <a:p>
                      <a:pPr algn="ctr"/>
                      <a:r>
                        <a:rPr lang="zh-CN" altLang="en-US" sz="2000" b="1">
                          <a:latin typeface="Times New Roman" panose="02020603050405020304" pitchFamily="18" charset="0"/>
                          <a:cs typeface="Times New Roman" panose="02020603050405020304" pitchFamily="18" charset="0"/>
                        </a:rPr>
                        <a:t>座位</a:t>
                      </a:r>
                      <a:endParaRPr lang="zh-CN" altLang="en-US" sz="2000" b="1">
                        <a:latin typeface="Times New Roman" panose="02020603050405020304" pitchFamily="18" charset="0"/>
                        <a:cs typeface="Times New Roman" panose="02020603050405020304" pitchFamily="18" charset="0"/>
                      </a:endParaRPr>
                    </a:p>
                  </p:txBody>
                </p:sp>
                <p:sp>
                  <p:nvSpPr>
                    <p:cNvPr id="36959" name="Rectangle 37"/>
                    <p:cNvSpPr>
                      <a:spLocks noChangeArrowheads="1"/>
                    </p:cNvSpPr>
                    <p:nvPr/>
                  </p:nvSpPr>
                  <p:spPr bwMode="auto">
                    <a:xfrm>
                      <a:off x="0" y="0"/>
                      <a:ext cx="353" cy="192"/>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E1</a:t>
                      </a:r>
                      <a:endParaRPr lang="en-US" altLang="zh-CN" sz="2000" b="1">
                        <a:cs typeface="Times New Roman" panose="02020603050405020304" pitchFamily="18" charset="0"/>
                      </a:endParaRPr>
                    </a:p>
                  </p:txBody>
                </p:sp>
                <p:sp>
                  <p:nvSpPr>
                    <p:cNvPr id="36960" name="Rectangle 38"/>
                    <p:cNvSpPr>
                      <a:spLocks noChangeArrowheads="1"/>
                    </p:cNvSpPr>
                    <p:nvPr/>
                  </p:nvSpPr>
                  <p:spPr bwMode="auto">
                    <a:xfrm>
                      <a:off x="747" y="340"/>
                      <a:ext cx="357" cy="236"/>
                    </a:xfrm>
                    <a:prstGeom prst="rect">
                      <a:avLst/>
                    </a:prstGeom>
                    <a:noFill/>
                    <a:ln w="25400">
                      <a:solidFill>
                        <a:srgbClr val="0000CC"/>
                      </a:solidFill>
                      <a:miter lim="800000"/>
                    </a:ln>
                  </p:spPr>
                  <p:txBody>
                    <a:bodyPr lIns="0" tIns="0" rIns="0" bIns="0" anchor="ctr"/>
                    <a:lstStyle/>
                    <a:p>
                      <a:pPr algn="ctr"/>
                      <a:r>
                        <a:rPr lang="zh-CN" altLang="en-US" sz="2000" b="1" dirty="0" smtClean="0">
                          <a:latin typeface="Times New Roman" panose="02020603050405020304" pitchFamily="18" charset="0"/>
                          <a:cs typeface="Times New Roman" panose="02020603050405020304" pitchFamily="18" charset="0"/>
                        </a:rPr>
                        <a:t>考生</a:t>
                      </a:r>
                      <a:endParaRPr lang="zh-CN" altLang="en-US" sz="2000" b="1" dirty="0">
                        <a:latin typeface="Times New Roman" panose="02020603050405020304" pitchFamily="18" charset="0"/>
                        <a:cs typeface="Times New Roman" panose="02020603050405020304" pitchFamily="18" charset="0"/>
                      </a:endParaRPr>
                    </a:p>
                  </p:txBody>
                </p:sp>
              </p:grpSp>
            </p:grpSp>
          </p:grpSp>
        </p:grpSp>
        <p:grpSp>
          <p:nvGrpSpPr>
            <p:cNvPr id="8" name="Group 39"/>
            <p:cNvGrpSpPr/>
            <p:nvPr/>
          </p:nvGrpSpPr>
          <p:grpSpPr bwMode="auto">
            <a:xfrm>
              <a:off x="1270" y="1549"/>
              <a:ext cx="2761" cy="1254"/>
              <a:chOff x="0" y="0"/>
              <a:chExt cx="2761" cy="1254"/>
            </a:xfrm>
          </p:grpSpPr>
          <p:sp>
            <p:nvSpPr>
              <p:cNvPr id="36913" name="Text Box 40"/>
              <p:cNvSpPr txBox="1">
                <a:spLocks noChangeArrowheads="1"/>
              </p:cNvSpPr>
              <p:nvPr/>
            </p:nvSpPr>
            <p:spPr bwMode="auto">
              <a:xfrm>
                <a:off x="0" y="0"/>
                <a:ext cx="1497" cy="227"/>
              </a:xfrm>
              <a:prstGeom prst="rect">
                <a:avLst/>
              </a:prstGeom>
              <a:noFill/>
              <a:ln w="9525">
                <a:noFill/>
                <a:miter lim="800000"/>
              </a:ln>
            </p:spPr>
            <p:txBody>
              <a:bodyPr/>
              <a:lstStyle/>
              <a:p>
                <a:pPr indent="269875"/>
                <a:r>
                  <a:rPr lang="en-US" altLang="zh-CN" sz="2400" b="1">
                    <a:latin typeface="Times New Roman" panose="02020603050405020304" pitchFamily="18" charset="0"/>
                    <a:cs typeface="Times New Roman" panose="02020603050405020304" pitchFamily="18" charset="0"/>
                  </a:rPr>
                  <a:t>E1           E2</a:t>
                </a:r>
                <a:endParaRPr lang="en-US" altLang="zh-CN" sz="2400" b="1">
                  <a:cs typeface="Times New Roman" panose="02020603050405020304" pitchFamily="18" charset="0"/>
                </a:endParaRPr>
              </a:p>
            </p:txBody>
          </p:sp>
          <p:grpSp>
            <p:nvGrpSpPr>
              <p:cNvPr id="9" name="Group 41"/>
              <p:cNvGrpSpPr/>
              <p:nvPr/>
            </p:nvGrpSpPr>
            <p:grpSpPr bwMode="auto">
              <a:xfrm>
                <a:off x="136" y="272"/>
                <a:ext cx="2625" cy="982"/>
                <a:chOff x="0" y="0"/>
                <a:chExt cx="2625" cy="982"/>
              </a:xfrm>
            </p:grpSpPr>
            <p:sp>
              <p:nvSpPr>
                <p:cNvPr id="36915" name="Rectangle 42"/>
                <p:cNvSpPr>
                  <a:spLocks noChangeArrowheads="1"/>
                </p:cNvSpPr>
                <p:nvPr/>
              </p:nvSpPr>
              <p:spPr bwMode="auto">
                <a:xfrm>
                  <a:off x="1409" y="173"/>
                  <a:ext cx="382" cy="200"/>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E1</a:t>
                  </a:r>
                  <a:endParaRPr lang="en-US" altLang="zh-CN" sz="2000" b="1">
                    <a:latin typeface="Times New Roman" panose="02020603050405020304" pitchFamily="18" charset="0"/>
                    <a:cs typeface="Times New Roman" panose="02020603050405020304" pitchFamily="18" charset="0"/>
                  </a:endParaRPr>
                </a:p>
              </p:txBody>
            </p:sp>
            <p:sp>
              <p:nvSpPr>
                <p:cNvPr id="36916" name="Line 43"/>
                <p:cNvSpPr>
                  <a:spLocks noChangeShapeType="1"/>
                </p:cNvSpPr>
                <p:nvPr/>
              </p:nvSpPr>
              <p:spPr bwMode="auto">
                <a:xfrm>
                  <a:off x="1791" y="598"/>
                  <a:ext cx="431" cy="0"/>
                </a:xfrm>
                <a:prstGeom prst="line">
                  <a:avLst/>
                </a:prstGeom>
                <a:noFill/>
                <a:ln w="25400">
                  <a:solidFill>
                    <a:srgbClr val="0000CC"/>
                  </a:solidFill>
                  <a:round/>
                  <a:headEnd type="arrow" w="med" len="med"/>
                  <a:tailEnd type="arrow" w="med" len="med"/>
                </a:ln>
              </p:spPr>
              <p:txBody>
                <a:bodyPr/>
                <a:lstStyle/>
                <a:p>
                  <a:endParaRPr lang="zh-CN" altLang="en-US"/>
                </a:p>
              </p:txBody>
            </p:sp>
            <p:sp>
              <p:nvSpPr>
                <p:cNvPr id="36917" name="Line 44"/>
                <p:cNvSpPr>
                  <a:spLocks noChangeShapeType="1"/>
                </p:cNvSpPr>
                <p:nvPr/>
              </p:nvSpPr>
              <p:spPr bwMode="auto">
                <a:xfrm>
                  <a:off x="1803" y="256"/>
                  <a:ext cx="431" cy="0"/>
                </a:xfrm>
                <a:prstGeom prst="line">
                  <a:avLst/>
                </a:prstGeom>
                <a:noFill/>
                <a:ln w="25400">
                  <a:solidFill>
                    <a:srgbClr val="0000CC"/>
                  </a:solidFill>
                  <a:round/>
                  <a:headEnd type="arrow" w="med" len="med"/>
                  <a:tailEnd type="arrow" w="med" len="med"/>
                </a:ln>
              </p:spPr>
              <p:txBody>
                <a:bodyPr/>
                <a:lstStyle/>
                <a:p>
                  <a:endParaRPr lang="zh-CN" altLang="en-US"/>
                </a:p>
              </p:txBody>
            </p:sp>
            <p:grpSp>
              <p:nvGrpSpPr>
                <p:cNvPr id="10" name="Group 45"/>
                <p:cNvGrpSpPr/>
                <p:nvPr/>
              </p:nvGrpSpPr>
              <p:grpSpPr bwMode="auto">
                <a:xfrm>
                  <a:off x="0" y="0"/>
                  <a:ext cx="2625" cy="982"/>
                  <a:chOff x="0" y="0"/>
                  <a:chExt cx="2625" cy="982"/>
                </a:xfrm>
              </p:grpSpPr>
              <p:sp>
                <p:nvSpPr>
                  <p:cNvPr id="36919" name="Freeform 46"/>
                  <p:cNvSpPr/>
                  <p:nvPr/>
                </p:nvSpPr>
                <p:spPr bwMode="auto">
                  <a:xfrm>
                    <a:off x="304" y="540"/>
                    <a:ext cx="596" cy="94"/>
                  </a:xfrm>
                  <a:custGeom>
                    <a:avLst/>
                    <a:gdLst>
                      <a:gd name="T0" fmla="*/ 0 w 1245"/>
                      <a:gd name="T1" fmla="*/ 1 h 165"/>
                      <a:gd name="T2" fmla="*/ 0 w 1245"/>
                      <a:gd name="T3" fmla="*/ 0 h 165"/>
                      <a:gd name="T4" fmla="*/ 0 60000 65536"/>
                      <a:gd name="T5" fmla="*/ 0 60000 65536"/>
                      <a:gd name="T6" fmla="*/ 0 w 1245"/>
                      <a:gd name="T7" fmla="*/ 0 h 165"/>
                      <a:gd name="T8" fmla="*/ 1245 w 1245"/>
                      <a:gd name="T9" fmla="*/ 165 h 165"/>
                    </a:gdLst>
                    <a:ahLst/>
                    <a:cxnLst>
                      <a:cxn ang="T4">
                        <a:pos x="T0" y="T1"/>
                      </a:cxn>
                      <a:cxn ang="T5">
                        <a:pos x="T2" y="T3"/>
                      </a:cxn>
                    </a:cxnLst>
                    <a:rect l="T6" t="T7" r="T8" b="T9"/>
                    <a:pathLst>
                      <a:path w="1245" h="165">
                        <a:moveTo>
                          <a:pt x="0" y="165"/>
                        </a:moveTo>
                        <a:lnTo>
                          <a:pt x="1245" y="0"/>
                        </a:lnTo>
                      </a:path>
                    </a:pathLst>
                  </a:custGeom>
                  <a:noFill/>
                  <a:ln w="25400">
                    <a:solidFill>
                      <a:srgbClr val="0000CC"/>
                    </a:solidFill>
                    <a:miter lim="800000"/>
                  </a:ln>
                </p:spPr>
                <p:txBody>
                  <a:bodyPr/>
                  <a:lstStyle/>
                  <a:p>
                    <a:endParaRPr lang="zh-CN" altLang="en-US"/>
                  </a:p>
                </p:txBody>
              </p:sp>
              <p:sp>
                <p:nvSpPr>
                  <p:cNvPr id="36920" name="Oval 47"/>
                  <p:cNvSpPr>
                    <a:spLocks noChangeArrowheads="1"/>
                  </p:cNvSpPr>
                  <p:nvPr/>
                </p:nvSpPr>
                <p:spPr bwMode="auto">
                  <a:xfrm>
                    <a:off x="771" y="0"/>
                    <a:ext cx="430" cy="982"/>
                  </a:xfrm>
                  <a:prstGeom prst="ellipse">
                    <a:avLst/>
                  </a:prstGeom>
                  <a:noFill/>
                  <a:ln w="25400">
                    <a:solidFill>
                      <a:srgbClr val="0000CC"/>
                    </a:solidFill>
                    <a:round/>
                  </a:ln>
                </p:spPr>
                <p:txBody>
                  <a:bodyPr/>
                  <a:lstStyle/>
                  <a:p>
                    <a:endParaRPr lang="zh-CN" altLang="en-US"/>
                  </a:p>
                </p:txBody>
              </p:sp>
              <p:grpSp>
                <p:nvGrpSpPr>
                  <p:cNvPr id="11" name="Group 48"/>
                  <p:cNvGrpSpPr/>
                  <p:nvPr/>
                </p:nvGrpSpPr>
                <p:grpSpPr bwMode="auto">
                  <a:xfrm>
                    <a:off x="0" y="0"/>
                    <a:ext cx="2625" cy="982"/>
                    <a:chOff x="0" y="0"/>
                    <a:chExt cx="2625" cy="982"/>
                  </a:xfrm>
                </p:grpSpPr>
                <p:grpSp>
                  <p:nvGrpSpPr>
                    <p:cNvPr id="12" name="Group 49"/>
                    <p:cNvGrpSpPr/>
                    <p:nvPr/>
                  </p:nvGrpSpPr>
                  <p:grpSpPr bwMode="auto">
                    <a:xfrm>
                      <a:off x="0" y="0"/>
                      <a:ext cx="1173" cy="982"/>
                      <a:chOff x="0" y="0"/>
                      <a:chExt cx="1173" cy="982"/>
                    </a:xfrm>
                  </p:grpSpPr>
                  <p:sp>
                    <p:nvSpPr>
                      <p:cNvPr id="36929" name="Oval 50"/>
                      <p:cNvSpPr>
                        <a:spLocks noChangeArrowheads="1"/>
                      </p:cNvSpPr>
                      <p:nvPr/>
                    </p:nvSpPr>
                    <p:spPr bwMode="auto">
                      <a:xfrm>
                        <a:off x="0" y="0"/>
                        <a:ext cx="430" cy="982"/>
                      </a:xfrm>
                      <a:prstGeom prst="ellipse">
                        <a:avLst/>
                      </a:prstGeom>
                      <a:noFill/>
                      <a:ln w="25400">
                        <a:solidFill>
                          <a:srgbClr val="0000CC"/>
                        </a:solidFill>
                        <a:round/>
                      </a:ln>
                    </p:spPr>
                    <p:txBody>
                      <a:bodyPr/>
                      <a:lstStyle/>
                      <a:p>
                        <a:endParaRPr lang="zh-CN" altLang="en-US"/>
                      </a:p>
                    </p:txBody>
                  </p:sp>
                  <p:sp>
                    <p:nvSpPr>
                      <p:cNvPr id="36930" name="Freeform 51"/>
                      <p:cNvSpPr/>
                      <p:nvPr/>
                    </p:nvSpPr>
                    <p:spPr bwMode="auto">
                      <a:xfrm>
                        <a:off x="129" y="129"/>
                        <a:ext cx="861" cy="92"/>
                      </a:xfrm>
                      <a:custGeom>
                        <a:avLst/>
                        <a:gdLst>
                          <a:gd name="T0" fmla="*/ 0 w 1800"/>
                          <a:gd name="T1" fmla="*/ 1 h 162"/>
                          <a:gd name="T2" fmla="*/ 0 w 1800"/>
                          <a:gd name="T3" fmla="*/ 0 h 162"/>
                          <a:gd name="T4" fmla="*/ 0 60000 65536"/>
                          <a:gd name="T5" fmla="*/ 0 60000 65536"/>
                          <a:gd name="T6" fmla="*/ 0 w 1800"/>
                          <a:gd name="T7" fmla="*/ 0 h 162"/>
                          <a:gd name="T8" fmla="*/ 1800 w 1800"/>
                          <a:gd name="T9" fmla="*/ 162 h 162"/>
                        </a:gdLst>
                        <a:ahLst/>
                        <a:cxnLst>
                          <a:cxn ang="T4">
                            <a:pos x="T0" y="T1"/>
                          </a:cxn>
                          <a:cxn ang="T5">
                            <a:pos x="T2" y="T3"/>
                          </a:cxn>
                        </a:cxnLst>
                        <a:rect l="T6" t="T7" r="T8" b="T9"/>
                        <a:pathLst>
                          <a:path w="1800" h="162">
                            <a:moveTo>
                              <a:pt x="0" y="162"/>
                            </a:moveTo>
                            <a:lnTo>
                              <a:pt x="1800" y="0"/>
                            </a:lnTo>
                          </a:path>
                        </a:pathLst>
                      </a:custGeom>
                      <a:noFill/>
                      <a:ln w="25400">
                        <a:solidFill>
                          <a:srgbClr val="0000CC"/>
                        </a:solidFill>
                        <a:miter lim="800000"/>
                      </a:ln>
                    </p:spPr>
                    <p:txBody>
                      <a:bodyPr/>
                      <a:lstStyle/>
                      <a:p>
                        <a:endParaRPr lang="zh-CN" altLang="en-US"/>
                      </a:p>
                    </p:txBody>
                  </p:sp>
                  <p:sp>
                    <p:nvSpPr>
                      <p:cNvPr id="36931" name="Freeform 52"/>
                      <p:cNvSpPr/>
                      <p:nvPr/>
                    </p:nvSpPr>
                    <p:spPr bwMode="auto">
                      <a:xfrm>
                        <a:off x="301" y="386"/>
                        <a:ext cx="596" cy="361"/>
                      </a:xfrm>
                      <a:custGeom>
                        <a:avLst/>
                        <a:gdLst>
                          <a:gd name="T0" fmla="*/ 0 w 1245"/>
                          <a:gd name="T1" fmla="*/ 0 h 630"/>
                          <a:gd name="T2" fmla="*/ 0 w 1245"/>
                          <a:gd name="T3" fmla="*/ 1 h 630"/>
                          <a:gd name="T4" fmla="*/ 0 60000 65536"/>
                          <a:gd name="T5" fmla="*/ 0 60000 65536"/>
                          <a:gd name="T6" fmla="*/ 0 w 1245"/>
                          <a:gd name="T7" fmla="*/ 0 h 630"/>
                          <a:gd name="T8" fmla="*/ 1245 w 1245"/>
                          <a:gd name="T9" fmla="*/ 630 h 630"/>
                        </a:gdLst>
                        <a:ahLst/>
                        <a:cxnLst>
                          <a:cxn ang="T4">
                            <a:pos x="T0" y="T1"/>
                          </a:cxn>
                          <a:cxn ang="T5">
                            <a:pos x="T2" y="T3"/>
                          </a:cxn>
                        </a:cxnLst>
                        <a:rect l="T6" t="T7" r="T8" b="T9"/>
                        <a:pathLst>
                          <a:path w="1245" h="630">
                            <a:moveTo>
                              <a:pt x="0" y="0"/>
                            </a:moveTo>
                            <a:lnTo>
                              <a:pt x="1245" y="630"/>
                            </a:lnTo>
                          </a:path>
                        </a:pathLst>
                      </a:custGeom>
                      <a:noFill/>
                      <a:ln w="25400">
                        <a:solidFill>
                          <a:srgbClr val="0000CC"/>
                        </a:solidFill>
                        <a:miter lim="800000"/>
                      </a:ln>
                    </p:spPr>
                    <p:txBody>
                      <a:bodyPr/>
                      <a:lstStyle/>
                      <a:p>
                        <a:endParaRPr lang="zh-CN" altLang="en-US"/>
                      </a:p>
                    </p:txBody>
                  </p:sp>
                  <p:sp>
                    <p:nvSpPr>
                      <p:cNvPr id="36932" name="Freeform 53"/>
                      <p:cNvSpPr/>
                      <p:nvPr/>
                    </p:nvSpPr>
                    <p:spPr bwMode="auto">
                      <a:xfrm>
                        <a:off x="122" y="215"/>
                        <a:ext cx="782" cy="180"/>
                      </a:xfrm>
                      <a:custGeom>
                        <a:avLst/>
                        <a:gdLst>
                          <a:gd name="T0" fmla="*/ 0 w 1635"/>
                          <a:gd name="T1" fmla="*/ 0 h 315"/>
                          <a:gd name="T2" fmla="*/ 0 w 1635"/>
                          <a:gd name="T3" fmla="*/ 1 h 315"/>
                          <a:gd name="T4" fmla="*/ 0 60000 65536"/>
                          <a:gd name="T5" fmla="*/ 0 60000 65536"/>
                          <a:gd name="T6" fmla="*/ 0 w 1635"/>
                          <a:gd name="T7" fmla="*/ 0 h 315"/>
                          <a:gd name="T8" fmla="*/ 1635 w 1635"/>
                          <a:gd name="T9" fmla="*/ 315 h 315"/>
                        </a:gdLst>
                        <a:ahLst/>
                        <a:cxnLst>
                          <a:cxn ang="T4">
                            <a:pos x="T0" y="T1"/>
                          </a:cxn>
                          <a:cxn ang="T5">
                            <a:pos x="T2" y="T3"/>
                          </a:cxn>
                        </a:cxnLst>
                        <a:rect l="T6" t="T7" r="T8" b="T9"/>
                        <a:pathLst>
                          <a:path w="1635" h="315">
                            <a:moveTo>
                              <a:pt x="0" y="0"/>
                            </a:moveTo>
                            <a:lnTo>
                              <a:pt x="1635" y="315"/>
                            </a:lnTo>
                          </a:path>
                        </a:pathLst>
                      </a:custGeom>
                      <a:noFill/>
                      <a:ln w="25400">
                        <a:solidFill>
                          <a:srgbClr val="0000CC"/>
                        </a:solidFill>
                        <a:miter lim="800000"/>
                      </a:ln>
                    </p:spPr>
                    <p:txBody>
                      <a:bodyPr/>
                      <a:lstStyle/>
                      <a:p>
                        <a:endParaRPr lang="zh-CN" altLang="en-US"/>
                      </a:p>
                    </p:txBody>
                  </p:sp>
                  <p:sp>
                    <p:nvSpPr>
                      <p:cNvPr id="36933" name="Freeform 54"/>
                      <p:cNvSpPr/>
                      <p:nvPr/>
                    </p:nvSpPr>
                    <p:spPr bwMode="auto">
                      <a:xfrm>
                        <a:off x="301" y="388"/>
                        <a:ext cx="610" cy="0"/>
                      </a:xfrm>
                      <a:custGeom>
                        <a:avLst/>
                        <a:gdLst>
                          <a:gd name="T0" fmla="*/ 0 w 1275"/>
                          <a:gd name="T1" fmla="*/ 0 h 1"/>
                          <a:gd name="T2" fmla="*/ 0 w 1275"/>
                          <a:gd name="T3" fmla="*/ 0 h 1"/>
                          <a:gd name="T4" fmla="*/ 0 60000 65536"/>
                          <a:gd name="T5" fmla="*/ 0 60000 65536"/>
                          <a:gd name="T6" fmla="*/ 0 w 1275"/>
                          <a:gd name="T7" fmla="*/ 0 h 1"/>
                          <a:gd name="T8" fmla="*/ 1275 w 1275"/>
                          <a:gd name="T9" fmla="*/ 0 h 1"/>
                        </a:gdLst>
                        <a:ahLst/>
                        <a:cxnLst>
                          <a:cxn ang="T4">
                            <a:pos x="T0" y="T1"/>
                          </a:cxn>
                          <a:cxn ang="T5">
                            <a:pos x="T2" y="T3"/>
                          </a:cxn>
                        </a:cxnLst>
                        <a:rect l="T6" t="T7" r="T8" b="T9"/>
                        <a:pathLst>
                          <a:path w="1275" h="1">
                            <a:moveTo>
                              <a:pt x="0" y="0"/>
                            </a:moveTo>
                            <a:lnTo>
                              <a:pt x="1275" y="0"/>
                            </a:lnTo>
                          </a:path>
                        </a:pathLst>
                      </a:custGeom>
                      <a:noFill/>
                      <a:ln w="25400">
                        <a:solidFill>
                          <a:srgbClr val="0000CC"/>
                        </a:solidFill>
                        <a:miter lim="800000"/>
                      </a:ln>
                    </p:spPr>
                    <p:txBody>
                      <a:bodyPr/>
                      <a:lstStyle/>
                      <a:p>
                        <a:endParaRPr lang="zh-CN" altLang="en-US"/>
                      </a:p>
                    </p:txBody>
                  </p:sp>
                  <p:sp>
                    <p:nvSpPr>
                      <p:cNvPr id="36934" name="Freeform 55"/>
                      <p:cNvSpPr/>
                      <p:nvPr/>
                    </p:nvSpPr>
                    <p:spPr bwMode="auto">
                      <a:xfrm>
                        <a:off x="294" y="640"/>
                        <a:ext cx="617" cy="95"/>
                      </a:xfrm>
                      <a:custGeom>
                        <a:avLst/>
                        <a:gdLst>
                          <a:gd name="T0" fmla="*/ 0 w 1290"/>
                          <a:gd name="T1" fmla="*/ 0 h 165"/>
                          <a:gd name="T2" fmla="*/ 0 w 1290"/>
                          <a:gd name="T3" fmla="*/ 1 h 165"/>
                          <a:gd name="T4" fmla="*/ 0 60000 65536"/>
                          <a:gd name="T5" fmla="*/ 0 60000 65536"/>
                          <a:gd name="T6" fmla="*/ 0 w 1290"/>
                          <a:gd name="T7" fmla="*/ 0 h 165"/>
                          <a:gd name="T8" fmla="*/ 1290 w 1290"/>
                          <a:gd name="T9" fmla="*/ 165 h 165"/>
                        </a:gdLst>
                        <a:ahLst/>
                        <a:cxnLst>
                          <a:cxn ang="T4">
                            <a:pos x="T0" y="T1"/>
                          </a:cxn>
                          <a:cxn ang="T5">
                            <a:pos x="T2" y="T3"/>
                          </a:cxn>
                        </a:cxnLst>
                        <a:rect l="T6" t="T7" r="T8" b="T9"/>
                        <a:pathLst>
                          <a:path w="1290" h="165">
                            <a:moveTo>
                              <a:pt x="0" y="0"/>
                            </a:moveTo>
                            <a:lnTo>
                              <a:pt x="1290" y="165"/>
                            </a:lnTo>
                          </a:path>
                        </a:pathLst>
                      </a:custGeom>
                      <a:noFill/>
                      <a:ln w="25400">
                        <a:solidFill>
                          <a:srgbClr val="0000CC"/>
                        </a:solidFill>
                        <a:miter lim="800000"/>
                      </a:ln>
                    </p:spPr>
                    <p:txBody>
                      <a:bodyPr/>
                      <a:lstStyle/>
                      <a:p>
                        <a:endParaRPr lang="zh-CN" altLang="en-US"/>
                      </a:p>
                    </p:txBody>
                  </p:sp>
                  <p:sp>
                    <p:nvSpPr>
                      <p:cNvPr id="36935" name="Freeform 56"/>
                      <p:cNvSpPr/>
                      <p:nvPr/>
                    </p:nvSpPr>
                    <p:spPr bwMode="auto">
                      <a:xfrm>
                        <a:off x="136" y="215"/>
                        <a:ext cx="940" cy="94"/>
                      </a:xfrm>
                      <a:custGeom>
                        <a:avLst/>
                        <a:gdLst>
                          <a:gd name="T0" fmla="*/ 0 w 1965"/>
                          <a:gd name="T1" fmla="*/ 0 h 165"/>
                          <a:gd name="T2" fmla="*/ 0 w 1965"/>
                          <a:gd name="T3" fmla="*/ 1 h 165"/>
                          <a:gd name="T4" fmla="*/ 0 60000 65536"/>
                          <a:gd name="T5" fmla="*/ 0 60000 65536"/>
                          <a:gd name="T6" fmla="*/ 0 w 1965"/>
                          <a:gd name="T7" fmla="*/ 0 h 165"/>
                          <a:gd name="T8" fmla="*/ 1965 w 1965"/>
                          <a:gd name="T9" fmla="*/ 165 h 165"/>
                        </a:gdLst>
                        <a:ahLst/>
                        <a:cxnLst>
                          <a:cxn ang="T4">
                            <a:pos x="T0" y="T1"/>
                          </a:cxn>
                          <a:cxn ang="T5">
                            <a:pos x="T2" y="T3"/>
                          </a:cxn>
                        </a:cxnLst>
                        <a:rect l="T6" t="T7" r="T8" b="T9"/>
                        <a:pathLst>
                          <a:path w="1965" h="165">
                            <a:moveTo>
                              <a:pt x="0" y="0"/>
                            </a:moveTo>
                            <a:lnTo>
                              <a:pt x="1965" y="165"/>
                            </a:lnTo>
                          </a:path>
                        </a:pathLst>
                      </a:custGeom>
                      <a:noFill/>
                      <a:ln w="25400">
                        <a:solidFill>
                          <a:srgbClr val="0000CC"/>
                        </a:solidFill>
                        <a:miter lim="800000"/>
                      </a:ln>
                    </p:spPr>
                    <p:txBody>
                      <a:bodyPr/>
                      <a:lstStyle/>
                      <a:p>
                        <a:endParaRPr lang="zh-CN" altLang="en-US"/>
                      </a:p>
                    </p:txBody>
                  </p:sp>
                  <p:sp>
                    <p:nvSpPr>
                      <p:cNvPr id="36936" name="Rectangle 57"/>
                      <p:cNvSpPr>
                        <a:spLocks noChangeArrowheads="1"/>
                      </p:cNvSpPr>
                      <p:nvPr/>
                    </p:nvSpPr>
                    <p:spPr bwMode="auto">
                      <a:xfrm>
                        <a:off x="86" y="172"/>
                        <a:ext cx="54" cy="64"/>
                      </a:xfrm>
                      <a:prstGeom prst="rect">
                        <a:avLst/>
                      </a:prstGeom>
                      <a:noFill/>
                      <a:ln w="25400">
                        <a:solidFill>
                          <a:srgbClr val="0000CC"/>
                        </a:solidFill>
                        <a:miter lim="800000"/>
                      </a:ln>
                    </p:spPr>
                    <p:txBody>
                      <a:bodyPr/>
                      <a:lstStyle/>
                      <a:p>
                        <a:endParaRPr lang="zh-CN" altLang="en-US"/>
                      </a:p>
                    </p:txBody>
                  </p:sp>
                  <p:sp>
                    <p:nvSpPr>
                      <p:cNvPr id="36937" name="Rectangle 58"/>
                      <p:cNvSpPr>
                        <a:spLocks noChangeArrowheads="1"/>
                      </p:cNvSpPr>
                      <p:nvPr/>
                    </p:nvSpPr>
                    <p:spPr bwMode="auto">
                      <a:xfrm>
                        <a:off x="258" y="343"/>
                        <a:ext cx="54" cy="65"/>
                      </a:xfrm>
                      <a:prstGeom prst="rect">
                        <a:avLst/>
                      </a:prstGeom>
                      <a:noFill/>
                      <a:ln w="25400">
                        <a:solidFill>
                          <a:srgbClr val="0000CC"/>
                        </a:solidFill>
                        <a:miter lim="800000"/>
                      </a:ln>
                    </p:spPr>
                    <p:txBody>
                      <a:bodyPr/>
                      <a:lstStyle/>
                      <a:p>
                        <a:endParaRPr lang="zh-CN" altLang="en-US"/>
                      </a:p>
                    </p:txBody>
                  </p:sp>
                  <p:sp>
                    <p:nvSpPr>
                      <p:cNvPr id="36938" name="Rectangle 59"/>
                      <p:cNvSpPr>
                        <a:spLocks noChangeArrowheads="1"/>
                      </p:cNvSpPr>
                      <p:nvPr/>
                    </p:nvSpPr>
                    <p:spPr bwMode="auto">
                      <a:xfrm>
                        <a:off x="258" y="597"/>
                        <a:ext cx="54" cy="65"/>
                      </a:xfrm>
                      <a:prstGeom prst="rect">
                        <a:avLst/>
                      </a:prstGeom>
                      <a:noFill/>
                      <a:ln w="25400">
                        <a:solidFill>
                          <a:srgbClr val="0000CC"/>
                        </a:solidFill>
                        <a:miter lim="800000"/>
                      </a:ln>
                    </p:spPr>
                    <p:txBody>
                      <a:bodyPr/>
                      <a:lstStyle/>
                      <a:p>
                        <a:endParaRPr lang="zh-CN" altLang="en-US"/>
                      </a:p>
                    </p:txBody>
                  </p:sp>
                  <p:sp>
                    <p:nvSpPr>
                      <p:cNvPr id="36939" name="Rectangle 60"/>
                      <p:cNvSpPr>
                        <a:spLocks noChangeArrowheads="1"/>
                      </p:cNvSpPr>
                      <p:nvPr/>
                    </p:nvSpPr>
                    <p:spPr bwMode="auto">
                      <a:xfrm>
                        <a:off x="86" y="426"/>
                        <a:ext cx="54" cy="64"/>
                      </a:xfrm>
                      <a:prstGeom prst="rect">
                        <a:avLst/>
                      </a:prstGeom>
                      <a:noFill/>
                      <a:ln w="25400">
                        <a:solidFill>
                          <a:srgbClr val="0000CC"/>
                        </a:solidFill>
                        <a:miter lim="800000"/>
                      </a:ln>
                    </p:spPr>
                    <p:txBody>
                      <a:bodyPr/>
                      <a:lstStyle/>
                      <a:p>
                        <a:endParaRPr lang="zh-CN" altLang="en-US"/>
                      </a:p>
                    </p:txBody>
                  </p:sp>
                  <p:sp>
                    <p:nvSpPr>
                      <p:cNvPr id="36940" name="Rectangle 61"/>
                      <p:cNvSpPr>
                        <a:spLocks noChangeArrowheads="1"/>
                      </p:cNvSpPr>
                      <p:nvPr/>
                    </p:nvSpPr>
                    <p:spPr bwMode="auto">
                      <a:xfrm>
                        <a:off x="172" y="769"/>
                        <a:ext cx="54" cy="65"/>
                      </a:xfrm>
                      <a:prstGeom prst="rect">
                        <a:avLst/>
                      </a:prstGeom>
                      <a:noFill/>
                      <a:ln w="25400">
                        <a:solidFill>
                          <a:srgbClr val="0000CC"/>
                        </a:solidFill>
                        <a:miter lim="800000"/>
                      </a:ln>
                    </p:spPr>
                    <p:txBody>
                      <a:bodyPr/>
                      <a:lstStyle/>
                      <a:p>
                        <a:endParaRPr lang="zh-CN" altLang="en-US"/>
                      </a:p>
                    </p:txBody>
                  </p:sp>
                  <p:sp>
                    <p:nvSpPr>
                      <p:cNvPr id="36941" name="Rectangle 62"/>
                      <p:cNvSpPr>
                        <a:spLocks noChangeArrowheads="1"/>
                      </p:cNvSpPr>
                      <p:nvPr/>
                    </p:nvSpPr>
                    <p:spPr bwMode="auto">
                      <a:xfrm>
                        <a:off x="861" y="343"/>
                        <a:ext cx="54" cy="65"/>
                      </a:xfrm>
                      <a:prstGeom prst="rect">
                        <a:avLst/>
                      </a:prstGeom>
                      <a:noFill/>
                      <a:ln w="25400">
                        <a:solidFill>
                          <a:srgbClr val="0000CC"/>
                        </a:solidFill>
                        <a:miter lim="800000"/>
                      </a:ln>
                    </p:spPr>
                    <p:txBody>
                      <a:bodyPr/>
                      <a:lstStyle/>
                      <a:p>
                        <a:endParaRPr lang="zh-CN" altLang="en-US"/>
                      </a:p>
                    </p:txBody>
                  </p:sp>
                  <p:sp>
                    <p:nvSpPr>
                      <p:cNvPr id="36942" name="Rectangle 63"/>
                      <p:cNvSpPr>
                        <a:spLocks noChangeArrowheads="1"/>
                      </p:cNvSpPr>
                      <p:nvPr/>
                    </p:nvSpPr>
                    <p:spPr bwMode="auto">
                      <a:xfrm>
                        <a:off x="1033" y="254"/>
                        <a:ext cx="54" cy="65"/>
                      </a:xfrm>
                      <a:prstGeom prst="rect">
                        <a:avLst/>
                      </a:prstGeom>
                      <a:noFill/>
                      <a:ln w="25400">
                        <a:solidFill>
                          <a:srgbClr val="0000CC"/>
                        </a:solidFill>
                        <a:miter lim="800000"/>
                      </a:ln>
                    </p:spPr>
                    <p:txBody>
                      <a:bodyPr/>
                      <a:lstStyle/>
                      <a:p>
                        <a:endParaRPr lang="zh-CN" altLang="en-US"/>
                      </a:p>
                    </p:txBody>
                  </p:sp>
                  <p:sp>
                    <p:nvSpPr>
                      <p:cNvPr id="36943" name="Rectangle 64"/>
                      <p:cNvSpPr>
                        <a:spLocks noChangeArrowheads="1"/>
                      </p:cNvSpPr>
                      <p:nvPr/>
                    </p:nvSpPr>
                    <p:spPr bwMode="auto">
                      <a:xfrm>
                        <a:off x="861" y="515"/>
                        <a:ext cx="54" cy="65"/>
                      </a:xfrm>
                      <a:prstGeom prst="rect">
                        <a:avLst/>
                      </a:prstGeom>
                      <a:noFill/>
                      <a:ln w="25400">
                        <a:solidFill>
                          <a:srgbClr val="0000CC"/>
                        </a:solidFill>
                        <a:miter lim="800000"/>
                      </a:ln>
                    </p:spPr>
                    <p:txBody>
                      <a:bodyPr/>
                      <a:lstStyle/>
                      <a:p>
                        <a:endParaRPr lang="zh-CN" altLang="en-US"/>
                      </a:p>
                    </p:txBody>
                  </p:sp>
                  <p:sp>
                    <p:nvSpPr>
                      <p:cNvPr id="36944" name="Rectangle 65"/>
                      <p:cNvSpPr>
                        <a:spLocks noChangeArrowheads="1"/>
                      </p:cNvSpPr>
                      <p:nvPr/>
                    </p:nvSpPr>
                    <p:spPr bwMode="auto">
                      <a:xfrm>
                        <a:off x="861" y="687"/>
                        <a:ext cx="54" cy="64"/>
                      </a:xfrm>
                      <a:prstGeom prst="rect">
                        <a:avLst/>
                      </a:prstGeom>
                      <a:noFill/>
                      <a:ln w="25400">
                        <a:solidFill>
                          <a:srgbClr val="0000CC"/>
                        </a:solidFill>
                        <a:miter lim="800000"/>
                      </a:ln>
                    </p:spPr>
                    <p:txBody>
                      <a:bodyPr/>
                      <a:lstStyle/>
                      <a:p>
                        <a:endParaRPr lang="zh-CN" altLang="en-US"/>
                      </a:p>
                    </p:txBody>
                  </p:sp>
                  <p:sp>
                    <p:nvSpPr>
                      <p:cNvPr id="36945" name="Rectangle 66"/>
                      <p:cNvSpPr>
                        <a:spLocks noChangeArrowheads="1"/>
                      </p:cNvSpPr>
                      <p:nvPr/>
                    </p:nvSpPr>
                    <p:spPr bwMode="auto">
                      <a:xfrm>
                        <a:off x="1033" y="515"/>
                        <a:ext cx="54" cy="65"/>
                      </a:xfrm>
                      <a:prstGeom prst="rect">
                        <a:avLst/>
                      </a:prstGeom>
                      <a:noFill/>
                      <a:ln w="25400">
                        <a:solidFill>
                          <a:srgbClr val="0000CC"/>
                        </a:solidFill>
                        <a:miter lim="800000"/>
                      </a:ln>
                    </p:spPr>
                    <p:txBody>
                      <a:bodyPr/>
                      <a:lstStyle/>
                      <a:p>
                        <a:endParaRPr lang="zh-CN" altLang="en-US"/>
                      </a:p>
                    </p:txBody>
                  </p:sp>
                  <p:sp>
                    <p:nvSpPr>
                      <p:cNvPr id="36946" name="Rectangle 67"/>
                      <p:cNvSpPr>
                        <a:spLocks noChangeArrowheads="1"/>
                      </p:cNvSpPr>
                      <p:nvPr/>
                    </p:nvSpPr>
                    <p:spPr bwMode="auto">
                      <a:xfrm>
                        <a:off x="947" y="82"/>
                        <a:ext cx="54" cy="65"/>
                      </a:xfrm>
                      <a:prstGeom prst="rect">
                        <a:avLst/>
                      </a:prstGeom>
                      <a:noFill/>
                      <a:ln w="25400">
                        <a:solidFill>
                          <a:srgbClr val="0000CC"/>
                        </a:solidFill>
                        <a:miter lim="800000"/>
                      </a:ln>
                    </p:spPr>
                    <p:txBody>
                      <a:bodyPr/>
                      <a:lstStyle/>
                      <a:p>
                        <a:endParaRPr lang="zh-CN" altLang="en-US"/>
                      </a:p>
                    </p:txBody>
                  </p:sp>
                  <p:sp>
                    <p:nvSpPr>
                      <p:cNvPr id="36947" name="Rectangle 68"/>
                      <p:cNvSpPr>
                        <a:spLocks noChangeArrowheads="1"/>
                      </p:cNvSpPr>
                      <p:nvPr/>
                    </p:nvSpPr>
                    <p:spPr bwMode="auto">
                      <a:xfrm>
                        <a:off x="1033" y="769"/>
                        <a:ext cx="54" cy="65"/>
                      </a:xfrm>
                      <a:prstGeom prst="rect">
                        <a:avLst/>
                      </a:prstGeom>
                      <a:noFill/>
                      <a:ln w="25400">
                        <a:solidFill>
                          <a:srgbClr val="0000CC"/>
                        </a:solidFill>
                        <a:miter lim="800000"/>
                      </a:ln>
                    </p:spPr>
                    <p:txBody>
                      <a:bodyPr/>
                      <a:lstStyle/>
                      <a:p>
                        <a:endParaRPr lang="zh-CN" altLang="en-US"/>
                      </a:p>
                    </p:txBody>
                  </p:sp>
                  <p:sp>
                    <p:nvSpPr>
                      <p:cNvPr id="36948" name="Rectangle 69"/>
                      <p:cNvSpPr>
                        <a:spLocks noChangeArrowheads="1"/>
                      </p:cNvSpPr>
                      <p:nvPr/>
                    </p:nvSpPr>
                    <p:spPr bwMode="auto">
                      <a:xfrm>
                        <a:off x="1119" y="426"/>
                        <a:ext cx="54" cy="64"/>
                      </a:xfrm>
                      <a:prstGeom prst="rect">
                        <a:avLst/>
                      </a:prstGeom>
                      <a:noFill/>
                      <a:ln w="25400">
                        <a:solidFill>
                          <a:srgbClr val="0000CC"/>
                        </a:solidFill>
                        <a:miter lim="800000"/>
                      </a:ln>
                    </p:spPr>
                    <p:txBody>
                      <a:bodyPr/>
                      <a:lstStyle/>
                      <a:p>
                        <a:endParaRPr lang="zh-CN" altLang="en-US"/>
                      </a:p>
                    </p:txBody>
                  </p:sp>
                </p:grpSp>
                <p:grpSp>
                  <p:nvGrpSpPr>
                    <p:cNvPr id="13" name="Group 70"/>
                    <p:cNvGrpSpPr/>
                    <p:nvPr/>
                  </p:nvGrpSpPr>
                  <p:grpSpPr bwMode="auto">
                    <a:xfrm>
                      <a:off x="1425" y="172"/>
                      <a:ext cx="1200" cy="536"/>
                      <a:chOff x="0" y="0"/>
                      <a:chExt cx="1200" cy="536"/>
                    </a:xfrm>
                  </p:grpSpPr>
                  <p:sp>
                    <p:nvSpPr>
                      <p:cNvPr id="36924" name="Rectangle 71"/>
                      <p:cNvSpPr>
                        <a:spLocks noChangeArrowheads="1"/>
                      </p:cNvSpPr>
                      <p:nvPr/>
                    </p:nvSpPr>
                    <p:spPr bwMode="auto">
                      <a:xfrm>
                        <a:off x="813" y="0"/>
                        <a:ext cx="387" cy="200"/>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E2</a:t>
                        </a:r>
                        <a:endParaRPr lang="en-US" altLang="zh-CN" sz="2000" b="1">
                          <a:latin typeface="Times New Roman" panose="02020603050405020304" pitchFamily="18" charset="0"/>
                          <a:cs typeface="Times New Roman" panose="02020603050405020304" pitchFamily="18" charset="0"/>
                        </a:endParaRPr>
                      </a:p>
                    </p:txBody>
                  </p:sp>
                  <p:sp>
                    <p:nvSpPr>
                      <p:cNvPr id="36925" name="Rectangle 72"/>
                      <p:cNvSpPr>
                        <a:spLocks noChangeArrowheads="1"/>
                      </p:cNvSpPr>
                      <p:nvPr/>
                    </p:nvSpPr>
                    <p:spPr bwMode="auto">
                      <a:xfrm>
                        <a:off x="0" y="343"/>
                        <a:ext cx="382" cy="193"/>
                      </a:xfrm>
                      <a:prstGeom prst="rect">
                        <a:avLst/>
                      </a:prstGeom>
                      <a:noFill/>
                      <a:ln w="25400">
                        <a:solidFill>
                          <a:srgbClr val="0000CC"/>
                        </a:solidFill>
                        <a:miter lim="800000"/>
                      </a:ln>
                    </p:spPr>
                    <p:txBody>
                      <a:bodyPr lIns="0" tIns="0" rIns="0" bIns="0" anchor="ctr"/>
                      <a:lstStyle/>
                      <a:p>
                        <a:pPr algn="ctr"/>
                        <a:r>
                          <a:rPr lang="zh-CN" altLang="en-US" sz="2000" b="1" dirty="0" smtClean="0">
                            <a:latin typeface="Times New Roman" panose="02020603050405020304" pitchFamily="18" charset="0"/>
                            <a:cs typeface="Times New Roman" panose="02020603050405020304" pitchFamily="18" charset="0"/>
                          </a:rPr>
                          <a:t>考生</a:t>
                        </a:r>
                        <a:endParaRPr lang="zh-CN" altLang="en-US" sz="2000" b="1" dirty="0">
                          <a:latin typeface="Times New Roman" panose="02020603050405020304" pitchFamily="18" charset="0"/>
                          <a:cs typeface="Times New Roman" panose="02020603050405020304" pitchFamily="18" charset="0"/>
                        </a:endParaRPr>
                      </a:p>
                    </p:txBody>
                  </p:sp>
                  <p:sp>
                    <p:nvSpPr>
                      <p:cNvPr id="36926" name="Rectangle 73"/>
                      <p:cNvSpPr>
                        <a:spLocks noChangeArrowheads="1"/>
                      </p:cNvSpPr>
                      <p:nvPr/>
                    </p:nvSpPr>
                    <p:spPr bwMode="auto">
                      <a:xfrm>
                        <a:off x="813" y="343"/>
                        <a:ext cx="387" cy="193"/>
                      </a:xfrm>
                      <a:prstGeom prst="rect">
                        <a:avLst/>
                      </a:prstGeom>
                      <a:noFill/>
                      <a:ln w="25400">
                        <a:solidFill>
                          <a:srgbClr val="0000CC"/>
                        </a:solidFill>
                        <a:miter lim="800000"/>
                      </a:ln>
                    </p:spPr>
                    <p:txBody>
                      <a:bodyPr lIns="0" tIns="0" rIns="0" bIns="0" anchor="ctr"/>
                      <a:lstStyle/>
                      <a:p>
                        <a:pPr algn="ctr"/>
                        <a:r>
                          <a:rPr lang="zh-CN" altLang="en-US" sz="2000" b="1" dirty="0" smtClean="0">
                            <a:latin typeface="Times New Roman" panose="02020603050405020304" pitchFamily="18" charset="0"/>
                            <a:cs typeface="Times New Roman" panose="02020603050405020304" pitchFamily="18" charset="0"/>
                          </a:rPr>
                          <a:t>试卷</a:t>
                        </a:r>
                        <a:endParaRPr lang="zh-CN" altLang="en-US" sz="2000" b="1" dirty="0">
                          <a:latin typeface="Times New Roman" panose="02020603050405020304" pitchFamily="18" charset="0"/>
                          <a:cs typeface="Times New Roman" panose="02020603050405020304" pitchFamily="18" charset="0"/>
                        </a:endParaRPr>
                      </a:p>
                    </p:txBody>
                  </p:sp>
                  <p:sp>
                    <p:nvSpPr>
                      <p:cNvPr id="36927" name="Line 74"/>
                      <p:cNvSpPr>
                        <a:spLocks noChangeShapeType="1"/>
                      </p:cNvSpPr>
                      <p:nvPr/>
                    </p:nvSpPr>
                    <p:spPr bwMode="auto">
                      <a:xfrm>
                        <a:off x="468" y="82"/>
                        <a:ext cx="259" cy="0"/>
                      </a:xfrm>
                      <a:prstGeom prst="line">
                        <a:avLst/>
                      </a:prstGeom>
                      <a:noFill/>
                      <a:ln w="25400">
                        <a:solidFill>
                          <a:srgbClr val="0000CC"/>
                        </a:solidFill>
                        <a:round/>
                        <a:headEnd type="arrow" w="med" len="med"/>
                        <a:tailEnd type="arrow" w="med" len="med"/>
                      </a:ln>
                    </p:spPr>
                    <p:txBody>
                      <a:bodyPr/>
                      <a:lstStyle/>
                      <a:p>
                        <a:endParaRPr lang="zh-CN" altLang="en-US"/>
                      </a:p>
                    </p:txBody>
                  </p:sp>
                  <p:sp>
                    <p:nvSpPr>
                      <p:cNvPr id="36928" name="Line 75"/>
                      <p:cNvSpPr>
                        <a:spLocks noChangeShapeType="1"/>
                      </p:cNvSpPr>
                      <p:nvPr/>
                    </p:nvSpPr>
                    <p:spPr bwMode="auto">
                      <a:xfrm>
                        <a:off x="468" y="425"/>
                        <a:ext cx="259" cy="0"/>
                      </a:xfrm>
                      <a:prstGeom prst="line">
                        <a:avLst/>
                      </a:prstGeom>
                      <a:noFill/>
                      <a:ln w="25400">
                        <a:solidFill>
                          <a:srgbClr val="0000CC"/>
                        </a:solidFill>
                        <a:round/>
                        <a:headEnd type="arrow" w="med" len="med"/>
                        <a:tailEnd type="arrow" w="med" len="med"/>
                      </a:ln>
                    </p:spPr>
                    <p:txBody>
                      <a:bodyPr/>
                      <a:lstStyle/>
                      <a:p>
                        <a:endParaRPr lang="zh-CN" altLang="en-US"/>
                      </a:p>
                    </p:txBody>
                  </p:sp>
                </p:grpSp>
              </p:grpSp>
            </p:grpSp>
          </p:grpSp>
        </p:grpSp>
        <p:grpSp>
          <p:nvGrpSpPr>
            <p:cNvPr id="14" name="Group 76"/>
            <p:cNvGrpSpPr/>
            <p:nvPr/>
          </p:nvGrpSpPr>
          <p:grpSpPr bwMode="auto">
            <a:xfrm>
              <a:off x="2767" y="459"/>
              <a:ext cx="2516" cy="1045"/>
              <a:chOff x="0" y="0"/>
              <a:chExt cx="2516" cy="1045"/>
            </a:xfrm>
          </p:grpSpPr>
          <p:sp>
            <p:nvSpPr>
              <p:cNvPr id="36880" name="Rectangle 77"/>
              <p:cNvSpPr>
                <a:spLocks noChangeArrowheads="1"/>
              </p:cNvSpPr>
              <p:nvPr/>
            </p:nvSpPr>
            <p:spPr bwMode="auto">
              <a:xfrm>
                <a:off x="916" y="627"/>
                <a:ext cx="50" cy="55"/>
              </a:xfrm>
              <a:prstGeom prst="rect">
                <a:avLst/>
              </a:prstGeom>
              <a:noFill/>
              <a:ln w="25400">
                <a:solidFill>
                  <a:srgbClr val="0000CC"/>
                </a:solidFill>
                <a:miter lim="800000"/>
              </a:ln>
            </p:spPr>
            <p:txBody>
              <a:bodyPr/>
              <a:lstStyle/>
              <a:p>
                <a:endParaRPr lang="zh-CN" altLang="en-US"/>
              </a:p>
            </p:txBody>
          </p:sp>
          <p:grpSp>
            <p:nvGrpSpPr>
              <p:cNvPr id="15" name="Group 78"/>
              <p:cNvGrpSpPr/>
              <p:nvPr/>
            </p:nvGrpSpPr>
            <p:grpSpPr bwMode="auto">
              <a:xfrm>
                <a:off x="0" y="0"/>
                <a:ext cx="2516" cy="1045"/>
                <a:chOff x="0" y="0"/>
                <a:chExt cx="2516" cy="1045"/>
              </a:xfrm>
            </p:grpSpPr>
            <p:sp>
              <p:nvSpPr>
                <p:cNvPr id="36882" name="Rectangle 79"/>
                <p:cNvSpPr>
                  <a:spLocks noChangeArrowheads="1"/>
                </p:cNvSpPr>
                <p:nvPr/>
              </p:nvSpPr>
              <p:spPr bwMode="auto">
                <a:xfrm>
                  <a:off x="2143" y="301"/>
                  <a:ext cx="361" cy="192"/>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E2</a:t>
                  </a:r>
                  <a:endParaRPr lang="en-US" altLang="zh-CN" sz="2000" b="1">
                    <a:latin typeface="Times New Roman" panose="02020603050405020304" pitchFamily="18" charset="0"/>
                    <a:cs typeface="Times New Roman" panose="02020603050405020304" pitchFamily="18" charset="0"/>
                  </a:endParaRPr>
                </a:p>
              </p:txBody>
            </p:sp>
            <p:sp>
              <p:nvSpPr>
                <p:cNvPr id="36883" name="Freeform 80"/>
                <p:cNvSpPr/>
                <p:nvPr/>
              </p:nvSpPr>
              <p:spPr bwMode="auto">
                <a:xfrm>
                  <a:off x="1754" y="720"/>
                  <a:ext cx="374" cy="0"/>
                </a:xfrm>
                <a:custGeom>
                  <a:avLst/>
                  <a:gdLst>
                    <a:gd name="T0" fmla="*/ 0 w 840"/>
                    <a:gd name="T1" fmla="*/ 0 h 1"/>
                    <a:gd name="T2" fmla="*/ 0 w 840"/>
                    <a:gd name="T3" fmla="*/ 0 h 1"/>
                    <a:gd name="T4" fmla="*/ 0 60000 65536"/>
                    <a:gd name="T5" fmla="*/ 0 60000 65536"/>
                    <a:gd name="T6" fmla="*/ 0 w 840"/>
                    <a:gd name="T7" fmla="*/ 0 h 1"/>
                    <a:gd name="T8" fmla="*/ 840 w 840"/>
                    <a:gd name="T9" fmla="*/ 0 h 1"/>
                  </a:gdLst>
                  <a:ahLst/>
                  <a:cxnLst>
                    <a:cxn ang="T4">
                      <a:pos x="T0" y="T1"/>
                    </a:cxn>
                    <a:cxn ang="T5">
                      <a:pos x="T2" y="T3"/>
                    </a:cxn>
                  </a:cxnLst>
                  <a:rect l="T6" t="T7" r="T8" b="T9"/>
                  <a:pathLst>
                    <a:path w="840" h="1">
                      <a:moveTo>
                        <a:pt x="0" y="0"/>
                      </a:moveTo>
                      <a:lnTo>
                        <a:pt x="840" y="0"/>
                      </a:lnTo>
                    </a:path>
                  </a:pathLst>
                </a:custGeom>
                <a:noFill/>
                <a:ln w="25400">
                  <a:solidFill>
                    <a:srgbClr val="0000CC"/>
                  </a:solidFill>
                  <a:miter lim="800000"/>
                  <a:headEnd type="arrow" w="med" len="med"/>
                  <a:tailEnd type="arrow" w="med" len="med"/>
                </a:ln>
              </p:spPr>
              <p:txBody>
                <a:bodyPr/>
                <a:lstStyle/>
                <a:p>
                  <a:endParaRPr lang="zh-CN" altLang="en-US"/>
                </a:p>
              </p:txBody>
            </p:sp>
            <p:sp>
              <p:nvSpPr>
                <p:cNvPr id="36884" name="Freeform 81"/>
                <p:cNvSpPr/>
                <p:nvPr/>
              </p:nvSpPr>
              <p:spPr bwMode="auto">
                <a:xfrm>
                  <a:off x="1748" y="406"/>
                  <a:ext cx="422" cy="3"/>
                </a:xfrm>
                <a:custGeom>
                  <a:avLst/>
                  <a:gdLst>
                    <a:gd name="T0" fmla="*/ 0 w 422"/>
                    <a:gd name="T1" fmla="*/ 3 h 3"/>
                    <a:gd name="T2" fmla="*/ 422 w 422"/>
                    <a:gd name="T3" fmla="*/ 0 h 3"/>
                    <a:gd name="T4" fmla="*/ 0 60000 65536"/>
                    <a:gd name="T5" fmla="*/ 0 60000 65536"/>
                    <a:gd name="T6" fmla="*/ 0 w 422"/>
                    <a:gd name="T7" fmla="*/ 0 h 3"/>
                    <a:gd name="T8" fmla="*/ 422 w 422"/>
                    <a:gd name="T9" fmla="*/ 3 h 3"/>
                  </a:gdLst>
                  <a:ahLst/>
                  <a:cxnLst>
                    <a:cxn ang="T4">
                      <a:pos x="T0" y="T1"/>
                    </a:cxn>
                    <a:cxn ang="T5">
                      <a:pos x="T2" y="T3"/>
                    </a:cxn>
                  </a:cxnLst>
                  <a:rect l="T6" t="T7" r="T8" b="T9"/>
                  <a:pathLst>
                    <a:path w="422" h="3">
                      <a:moveTo>
                        <a:pt x="0" y="3"/>
                      </a:moveTo>
                      <a:lnTo>
                        <a:pt x="422" y="0"/>
                      </a:lnTo>
                    </a:path>
                  </a:pathLst>
                </a:custGeom>
                <a:noFill/>
                <a:ln w="25400">
                  <a:solidFill>
                    <a:srgbClr val="0000CC"/>
                  </a:solidFill>
                  <a:miter lim="800000"/>
                  <a:headEnd type="arrow" w="med" len="med"/>
                  <a:tailEnd type="arrow" w="med" len="med"/>
                </a:ln>
              </p:spPr>
              <p:txBody>
                <a:bodyPr/>
                <a:lstStyle/>
                <a:p>
                  <a:endParaRPr lang="zh-CN" altLang="en-US"/>
                </a:p>
              </p:txBody>
            </p:sp>
            <p:grpSp>
              <p:nvGrpSpPr>
                <p:cNvPr id="16" name="Group 82"/>
                <p:cNvGrpSpPr/>
                <p:nvPr/>
              </p:nvGrpSpPr>
              <p:grpSpPr bwMode="auto">
                <a:xfrm>
                  <a:off x="0" y="0"/>
                  <a:ext cx="1192" cy="1045"/>
                  <a:chOff x="0" y="0"/>
                  <a:chExt cx="1192" cy="1045"/>
                </a:xfrm>
              </p:grpSpPr>
              <p:sp>
                <p:nvSpPr>
                  <p:cNvPr id="36891" name="Rectangle 83"/>
                  <p:cNvSpPr>
                    <a:spLocks noChangeArrowheads="1"/>
                  </p:cNvSpPr>
                  <p:nvPr/>
                </p:nvSpPr>
                <p:spPr bwMode="auto">
                  <a:xfrm>
                    <a:off x="297" y="775"/>
                    <a:ext cx="50" cy="54"/>
                  </a:xfrm>
                  <a:prstGeom prst="rect">
                    <a:avLst/>
                  </a:prstGeom>
                  <a:noFill/>
                  <a:ln w="25400">
                    <a:solidFill>
                      <a:srgbClr val="0000CC"/>
                    </a:solidFill>
                    <a:miter lim="800000"/>
                  </a:ln>
                </p:spPr>
                <p:txBody>
                  <a:bodyPr/>
                  <a:lstStyle/>
                  <a:p>
                    <a:endParaRPr lang="zh-CN" altLang="en-US"/>
                  </a:p>
                </p:txBody>
              </p:sp>
              <p:sp>
                <p:nvSpPr>
                  <p:cNvPr id="36892" name="Rectangle 84"/>
                  <p:cNvSpPr>
                    <a:spLocks noChangeArrowheads="1"/>
                  </p:cNvSpPr>
                  <p:nvPr/>
                </p:nvSpPr>
                <p:spPr bwMode="auto">
                  <a:xfrm>
                    <a:off x="1019" y="711"/>
                    <a:ext cx="51" cy="54"/>
                  </a:xfrm>
                  <a:prstGeom prst="rect">
                    <a:avLst/>
                  </a:prstGeom>
                  <a:noFill/>
                  <a:ln w="25400">
                    <a:solidFill>
                      <a:srgbClr val="0000CC"/>
                    </a:solidFill>
                    <a:miter lim="800000"/>
                  </a:ln>
                </p:spPr>
                <p:txBody>
                  <a:bodyPr/>
                  <a:lstStyle/>
                  <a:p>
                    <a:endParaRPr lang="zh-CN" altLang="en-US"/>
                  </a:p>
                </p:txBody>
              </p:sp>
              <p:sp>
                <p:nvSpPr>
                  <p:cNvPr id="36893" name="Freeform 85"/>
                  <p:cNvSpPr/>
                  <p:nvPr/>
                </p:nvSpPr>
                <p:spPr bwMode="auto">
                  <a:xfrm>
                    <a:off x="195" y="396"/>
                    <a:ext cx="876" cy="80"/>
                  </a:xfrm>
                  <a:custGeom>
                    <a:avLst/>
                    <a:gdLst>
                      <a:gd name="T0" fmla="*/ 0 w 1965"/>
                      <a:gd name="T1" fmla="*/ 0 h 165"/>
                      <a:gd name="T2" fmla="*/ 0 w 1965"/>
                      <a:gd name="T3" fmla="*/ 0 h 165"/>
                      <a:gd name="T4" fmla="*/ 0 60000 65536"/>
                      <a:gd name="T5" fmla="*/ 0 60000 65536"/>
                      <a:gd name="T6" fmla="*/ 0 w 1965"/>
                      <a:gd name="T7" fmla="*/ 0 h 165"/>
                      <a:gd name="T8" fmla="*/ 1965 w 1965"/>
                      <a:gd name="T9" fmla="*/ 165 h 165"/>
                    </a:gdLst>
                    <a:ahLst/>
                    <a:cxnLst>
                      <a:cxn ang="T4">
                        <a:pos x="T0" y="T1"/>
                      </a:cxn>
                      <a:cxn ang="T5">
                        <a:pos x="T2" y="T3"/>
                      </a:cxn>
                    </a:cxnLst>
                    <a:rect l="T6" t="T7" r="T8" b="T9"/>
                    <a:pathLst>
                      <a:path w="1965" h="165">
                        <a:moveTo>
                          <a:pt x="0" y="0"/>
                        </a:moveTo>
                        <a:lnTo>
                          <a:pt x="1965" y="165"/>
                        </a:lnTo>
                      </a:path>
                    </a:pathLst>
                  </a:custGeom>
                  <a:noFill/>
                  <a:ln w="25400">
                    <a:solidFill>
                      <a:srgbClr val="0000CC"/>
                    </a:solidFill>
                    <a:miter lim="800000"/>
                  </a:ln>
                </p:spPr>
                <p:txBody>
                  <a:bodyPr/>
                  <a:lstStyle/>
                  <a:p>
                    <a:endParaRPr lang="zh-CN" altLang="en-US"/>
                  </a:p>
                </p:txBody>
              </p:sp>
              <p:sp>
                <p:nvSpPr>
                  <p:cNvPr id="36894" name="Freeform 86"/>
                  <p:cNvSpPr/>
                  <p:nvPr/>
                </p:nvSpPr>
                <p:spPr bwMode="auto">
                  <a:xfrm>
                    <a:off x="182" y="396"/>
                    <a:ext cx="729" cy="152"/>
                  </a:xfrm>
                  <a:custGeom>
                    <a:avLst/>
                    <a:gdLst>
                      <a:gd name="T0" fmla="*/ 0 w 1635"/>
                      <a:gd name="T1" fmla="*/ 0 h 315"/>
                      <a:gd name="T2" fmla="*/ 0 w 1635"/>
                      <a:gd name="T3" fmla="*/ 0 h 315"/>
                      <a:gd name="T4" fmla="*/ 0 60000 65536"/>
                      <a:gd name="T5" fmla="*/ 0 60000 65536"/>
                      <a:gd name="T6" fmla="*/ 0 w 1635"/>
                      <a:gd name="T7" fmla="*/ 0 h 315"/>
                      <a:gd name="T8" fmla="*/ 1635 w 1635"/>
                      <a:gd name="T9" fmla="*/ 315 h 315"/>
                    </a:gdLst>
                    <a:ahLst/>
                    <a:cxnLst>
                      <a:cxn ang="T4">
                        <a:pos x="T0" y="T1"/>
                      </a:cxn>
                      <a:cxn ang="T5">
                        <a:pos x="T2" y="T3"/>
                      </a:cxn>
                    </a:cxnLst>
                    <a:rect l="T6" t="T7" r="T8" b="T9"/>
                    <a:pathLst>
                      <a:path w="1635" h="315">
                        <a:moveTo>
                          <a:pt x="0" y="0"/>
                        </a:moveTo>
                        <a:lnTo>
                          <a:pt x="1635" y="315"/>
                        </a:lnTo>
                      </a:path>
                    </a:pathLst>
                  </a:custGeom>
                  <a:noFill/>
                  <a:ln w="25400">
                    <a:solidFill>
                      <a:srgbClr val="0000CC"/>
                    </a:solidFill>
                    <a:miter lim="800000"/>
                  </a:ln>
                </p:spPr>
                <p:txBody>
                  <a:bodyPr/>
                  <a:lstStyle/>
                  <a:p>
                    <a:endParaRPr lang="zh-CN" altLang="en-US"/>
                  </a:p>
                </p:txBody>
              </p:sp>
              <p:sp>
                <p:nvSpPr>
                  <p:cNvPr id="36895" name="Freeform 87"/>
                  <p:cNvSpPr/>
                  <p:nvPr/>
                </p:nvSpPr>
                <p:spPr bwMode="auto">
                  <a:xfrm>
                    <a:off x="320" y="736"/>
                    <a:ext cx="723" cy="69"/>
                  </a:xfrm>
                  <a:custGeom>
                    <a:avLst/>
                    <a:gdLst>
                      <a:gd name="T0" fmla="*/ 0 w 723"/>
                      <a:gd name="T1" fmla="*/ 69 h 69"/>
                      <a:gd name="T2" fmla="*/ 723 w 723"/>
                      <a:gd name="T3" fmla="*/ 0 h 69"/>
                      <a:gd name="T4" fmla="*/ 0 60000 65536"/>
                      <a:gd name="T5" fmla="*/ 0 60000 65536"/>
                      <a:gd name="T6" fmla="*/ 0 w 723"/>
                      <a:gd name="T7" fmla="*/ 0 h 69"/>
                      <a:gd name="T8" fmla="*/ 723 w 723"/>
                      <a:gd name="T9" fmla="*/ 69 h 69"/>
                    </a:gdLst>
                    <a:ahLst/>
                    <a:cxnLst>
                      <a:cxn ang="T4">
                        <a:pos x="T0" y="T1"/>
                      </a:cxn>
                      <a:cxn ang="T5">
                        <a:pos x="T2" y="T3"/>
                      </a:cxn>
                    </a:cxnLst>
                    <a:rect l="T6" t="T7" r="T8" b="T9"/>
                    <a:pathLst>
                      <a:path w="723" h="69">
                        <a:moveTo>
                          <a:pt x="0" y="69"/>
                        </a:moveTo>
                        <a:lnTo>
                          <a:pt x="723" y="0"/>
                        </a:lnTo>
                      </a:path>
                    </a:pathLst>
                  </a:custGeom>
                  <a:noFill/>
                  <a:ln w="25400">
                    <a:solidFill>
                      <a:srgbClr val="0000CC"/>
                    </a:solidFill>
                    <a:miter lim="800000"/>
                  </a:ln>
                </p:spPr>
                <p:txBody>
                  <a:bodyPr/>
                  <a:lstStyle/>
                  <a:p>
                    <a:endParaRPr lang="zh-CN" altLang="en-US"/>
                  </a:p>
                </p:txBody>
              </p:sp>
              <p:sp>
                <p:nvSpPr>
                  <p:cNvPr id="36896" name="Text Box 88"/>
                  <p:cNvSpPr txBox="1">
                    <a:spLocks noChangeArrowheads="1"/>
                  </p:cNvSpPr>
                  <p:nvPr/>
                </p:nvSpPr>
                <p:spPr bwMode="auto">
                  <a:xfrm>
                    <a:off x="0" y="0"/>
                    <a:ext cx="1179" cy="226"/>
                  </a:xfrm>
                  <a:prstGeom prst="rect">
                    <a:avLst/>
                  </a:prstGeom>
                  <a:noFill/>
                  <a:ln w="9525">
                    <a:noFill/>
                    <a:miter lim="800000"/>
                  </a:ln>
                </p:spPr>
                <p:txBody>
                  <a:bodyPr lIns="0" tIns="0" rIns="0" bIns="0" anchor="ctr" anchorCtr="1"/>
                  <a:lstStyle/>
                  <a:p>
                    <a:r>
                      <a:rPr lang="en-US" altLang="zh-CN" sz="2400" b="1">
                        <a:latin typeface="Times New Roman" panose="02020603050405020304" pitchFamily="18" charset="0"/>
                        <a:cs typeface="Times New Roman" panose="02020603050405020304" pitchFamily="18" charset="0"/>
                      </a:rPr>
                      <a:t>E1          E2</a:t>
                    </a:r>
                    <a:endParaRPr lang="en-US" altLang="zh-CN" sz="2400" b="1">
                      <a:cs typeface="Times New Roman" panose="02020603050405020304" pitchFamily="18" charset="0"/>
                    </a:endParaRPr>
                  </a:p>
                </p:txBody>
              </p:sp>
              <p:sp>
                <p:nvSpPr>
                  <p:cNvPr id="36897" name="Oval 89"/>
                  <p:cNvSpPr>
                    <a:spLocks noChangeArrowheads="1"/>
                  </p:cNvSpPr>
                  <p:nvPr/>
                </p:nvSpPr>
                <p:spPr bwMode="auto">
                  <a:xfrm>
                    <a:off x="790" y="214"/>
                    <a:ext cx="402" cy="831"/>
                  </a:xfrm>
                  <a:prstGeom prst="ellipse">
                    <a:avLst/>
                  </a:prstGeom>
                  <a:noFill/>
                  <a:ln w="25400">
                    <a:solidFill>
                      <a:srgbClr val="0000CC"/>
                    </a:solidFill>
                    <a:round/>
                  </a:ln>
                </p:spPr>
                <p:txBody>
                  <a:bodyPr/>
                  <a:lstStyle/>
                  <a:p>
                    <a:endParaRPr lang="zh-CN" altLang="en-US"/>
                  </a:p>
                </p:txBody>
              </p:sp>
              <p:sp>
                <p:nvSpPr>
                  <p:cNvPr id="36898" name="Oval 90"/>
                  <p:cNvSpPr>
                    <a:spLocks noChangeArrowheads="1"/>
                  </p:cNvSpPr>
                  <p:nvPr/>
                </p:nvSpPr>
                <p:spPr bwMode="auto">
                  <a:xfrm>
                    <a:off x="68" y="199"/>
                    <a:ext cx="401" cy="831"/>
                  </a:xfrm>
                  <a:prstGeom prst="ellipse">
                    <a:avLst/>
                  </a:prstGeom>
                  <a:noFill/>
                  <a:ln w="25400">
                    <a:solidFill>
                      <a:srgbClr val="0000CC"/>
                    </a:solidFill>
                    <a:round/>
                  </a:ln>
                </p:spPr>
                <p:txBody>
                  <a:bodyPr/>
                  <a:lstStyle/>
                  <a:p>
                    <a:endParaRPr lang="zh-CN" altLang="en-US"/>
                  </a:p>
                </p:txBody>
              </p:sp>
              <p:sp>
                <p:nvSpPr>
                  <p:cNvPr id="36899" name="Rectangle 91"/>
                  <p:cNvSpPr>
                    <a:spLocks noChangeArrowheads="1"/>
                  </p:cNvSpPr>
                  <p:nvPr/>
                </p:nvSpPr>
                <p:spPr bwMode="auto">
                  <a:xfrm>
                    <a:off x="148" y="635"/>
                    <a:ext cx="51" cy="55"/>
                  </a:xfrm>
                  <a:prstGeom prst="rect">
                    <a:avLst/>
                  </a:prstGeom>
                  <a:noFill/>
                  <a:ln w="25400">
                    <a:solidFill>
                      <a:srgbClr val="0000CC"/>
                    </a:solidFill>
                    <a:miter lim="800000"/>
                  </a:ln>
                </p:spPr>
                <p:txBody>
                  <a:bodyPr/>
                  <a:lstStyle/>
                  <a:p>
                    <a:endParaRPr lang="zh-CN" altLang="en-US"/>
                  </a:p>
                </p:txBody>
              </p:sp>
              <p:sp>
                <p:nvSpPr>
                  <p:cNvPr id="36900" name="Freeform 92"/>
                  <p:cNvSpPr/>
                  <p:nvPr/>
                </p:nvSpPr>
                <p:spPr bwMode="auto">
                  <a:xfrm>
                    <a:off x="188" y="308"/>
                    <a:ext cx="803" cy="78"/>
                  </a:xfrm>
                  <a:custGeom>
                    <a:avLst/>
                    <a:gdLst>
                      <a:gd name="T0" fmla="*/ 0 w 1800"/>
                      <a:gd name="T1" fmla="*/ 0 h 162"/>
                      <a:gd name="T2" fmla="*/ 0 w 1800"/>
                      <a:gd name="T3" fmla="*/ 0 h 162"/>
                      <a:gd name="T4" fmla="*/ 0 60000 65536"/>
                      <a:gd name="T5" fmla="*/ 0 60000 65536"/>
                      <a:gd name="T6" fmla="*/ 0 w 1800"/>
                      <a:gd name="T7" fmla="*/ 0 h 162"/>
                      <a:gd name="T8" fmla="*/ 1800 w 1800"/>
                      <a:gd name="T9" fmla="*/ 162 h 162"/>
                    </a:gdLst>
                    <a:ahLst/>
                    <a:cxnLst>
                      <a:cxn ang="T4">
                        <a:pos x="T0" y="T1"/>
                      </a:cxn>
                      <a:cxn ang="T5">
                        <a:pos x="T2" y="T3"/>
                      </a:cxn>
                    </a:cxnLst>
                    <a:rect l="T6" t="T7" r="T8" b="T9"/>
                    <a:pathLst>
                      <a:path w="1800" h="162">
                        <a:moveTo>
                          <a:pt x="0" y="162"/>
                        </a:moveTo>
                        <a:lnTo>
                          <a:pt x="1800" y="0"/>
                        </a:lnTo>
                      </a:path>
                    </a:pathLst>
                  </a:custGeom>
                  <a:noFill/>
                  <a:ln w="25400">
                    <a:solidFill>
                      <a:srgbClr val="0000CC"/>
                    </a:solidFill>
                    <a:miter lim="800000"/>
                  </a:ln>
                </p:spPr>
                <p:txBody>
                  <a:bodyPr/>
                  <a:lstStyle/>
                  <a:p>
                    <a:endParaRPr lang="zh-CN" altLang="en-US"/>
                  </a:p>
                </p:txBody>
              </p:sp>
              <p:sp>
                <p:nvSpPr>
                  <p:cNvPr id="36901" name="Freeform 93"/>
                  <p:cNvSpPr/>
                  <p:nvPr/>
                </p:nvSpPr>
                <p:spPr bwMode="auto">
                  <a:xfrm>
                    <a:off x="349" y="526"/>
                    <a:ext cx="631" cy="345"/>
                  </a:xfrm>
                  <a:custGeom>
                    <a:avLst/>
                    <a:gdLst>
                      <a:gd name="T0" fmla="*/ 0 w 1245"/>
                      <a:gd name="T1" fmla="*/ 0 h 630"/>
                      <a:gd name="T2" fmla="*/ 1 w 1245"/>
                      <a:gd name="T3" fmla="*/ 1 h 630"/>
                      <a:gd name="T4" fmla="*/ 0 60000 65536"/>
                      <a:gd name="T5" fmla="*/ 0 60000 65536"/>
                      <a:gd name="T6" fmla="*/ 0 w 1245"/>
                      <a:gd name="T7" fmla="*/ 0 h 630"/>
                      <a:gd name="T8" fmla="*/ 1245 w 1245"/>
                      <a:gd name="T9" fmla="*/ 630 h 630"/>
                    </a:gdLst>
                    <a:ahLst/>
                    <a:cxnLst>
                      <a:cxn ang="T4">
                        <a:pos x="T0" y="T1"/>
                      </a:cxn>
                      <a:cxn ang="T5">
                        <a:pos x="T2" y="T3"/>
                      </a:cxn>
                    </a:cxnLst>
                    <a:rect l="T6" t="T7" r="T8" b="T9"/>
                    <a:pathLst>
                      <a:path w="1245" h="630">
                        <a:moveTo>
                          <a:pt x="0" y="0"/>
                        </a:moveTo>
                        <a:lnTo>
                          <a:pt x="1245" y="630"/>
                        </a:lnTo>
                      </a:path>
                    </a:pathLst>
                  </a:custGeom>
                  <a:noFill/>
                  <a:ln w="25400">
                    <a:solidFill>
                      <a:srgbClr val="0000CC"/>
                    </a:solidFill>
                    <a:miter lim="800000"/>
                  </a:ln>
                </p:spPr>
                <p:txBody>
                  <a:bodyPr/>
                  <a:lstStyle/>
                  <a:p>
                    <a:endParaRPr lang="zh-CN" altLang="en-US"/>
                  </a:p>
                </p:txBody>
              </p:sp>
              <p:sp>
                <p:nvSpPr>
                  <p:cNvPr id="36902" name="Freeform 94"/>
                  <p:cNvSpPr/>
                  <p:nvPr/>
                </p:nvSpPr>
                <p:spPr bwMode="auto">
                  <a:xfrm>
                    <a:off x="320" y="631"/>
                    <a:ext cx="612" cy="168"/>
                  </a:xfrm>
                  <a:custGeom>
                    <a:avLst/>
                    <a:gdLst>
                      <a:gd name="T0" fmla="*/ 0 w 612"/>
                      <a:gd name="T1" fmla="*/ 168 h 168"/>
                      <a:gd name="T2" fmla="*/ 612 w 612"/>
                      <a:gd name="T3" fmla="*/ 0 h 168"/>
                      <a:gd name="T4" fmla="*/ 0 60000 65536"/>
                      <a:gd name="T5" fmla="*/ 0 60000 65536"/>
                      <a:gd name="T6" fmla="*/ 0 w 612"/>
                      <a:gd name="T7" fmla="*/ 0 h 168"/>
                      <a:gd name="T8" fmla="*/ 612 w 612"/>
                      <a:gd name="T9" fmla="*/ 168 h 168"/>
                    </a:gdLst>
                    <a:ahLst/>
                    <a:cxnLst>
                      <a:cxn ang="T4">
                        <a:pos x="T0" y="T1"/>
                      </a:cxn>
                      <a:cxn ang="T5">
                        <a:pos x="T2" y="T3"/>
                      </a:cxn>
                    </a:cxnLst>
                    <a:rect l="T6" t="T7" r="T8" b="T9"/>
                    <a:pathLst>
                      <a:path w="612" h="168">
                        <a:moveTo>
                          <a:pt x="0" y="168"/>
                        </a:moveTo>
                        <a:lnTo>
                          <a:pt x="612" y="0"/>
                        </a:lnTo>
                      </a:path>
                    </a:pathLst>
                  </a:custGeom>
                  <a:noFill/>
                  <a:ln w="25400">
                    <a:solidFill>
                      <a:srgbClr val="0000CC"/>
                    </a:solidFill>
                    <a:miter lim="800000"/>
                  </a:ln>
                </p:spPr>
                <p:txBody>
                  <a:bodyPr/>
                  <a:lstStyle/>
                  <a:p>
                    <a:endParaRPr lang="zh-CN" altLang="en-US"/>
                  </a:p>
                </p:txBody>
              </p:sp>
              <p:sp>
                <p:nvSpPr>
                  <p:cNvPr id="36903" name="Freeform 95"/>
                  <p:cNvSpPr/>
                  <p:nvPr/>
                </p:nvSpPr>
                <p:spPr bwMode="auto">
                  <a:xfrm>
                    <a:off x="349" y="527"/>
                    <a:ext cx="729" cy="73"/>
                  </a:xfrm>
                  <a:custGeom>
                    <a:avLst/>
                    <a:gdLst>
                      <a:gd name="T0" fmla="*/ 0 w 1635"/>
                      <a:gd name="T1" fmla="*/ 0 h 150"/>
                      <a:gd name="T2" fmla="*/ 0 w 1635"/>
                      <a:gd name="T3" fmla="*/ 0 h 150"/>
                      <a:gd name="T4" fmla="*/ 0 60000 65536"/>
                      <a:gd name="T5" fmla="*/ 0 60000 65536"/>
                      <a:gd name="T6" fmla="*/ 0 w 1635"/>
                      <a:gd name="T7" fmla="*/ 0 h 150"/>
                      <a:gd name="T8" fmla="*/ 1635 w 1635"/>
                      <a:gd name="T9" fmla="*/ 150 h 150"/>
                    </a:gdLst>
                    <a:ahLst/>
                    <a:cxnLst>
                      <a:cxn ang="T4">
                        <a:pos x="T0" y="T1"/>
                      </a:cxn>
                      <a:cxn ang="T5">
                        <a:pos x="T2" y="T3"/>
                      </a:cxn>
                    </a:cxnLst>
                    <a:rect l="T6" t="T7" r="T8" b="T9"/>
                    <a:pathLst>
                      <a:path w="1635" h="150">
                        <a:moveTo>
                          <a:pt x="0" y="0"/>
                        </a:moveTo>
                        <a:lnTo>
                          <a:pt x="1635" y="150"/>
                        </a:lnTo>
                      </a:path>
                    </a:pathLst>
                  </a:custGeom>
                  <a:noFill/>
                  <a:ln w="25400">
                    <a:solidFill>
                      <a:srgbClr val="0000CC"/>
                    </a:solidFill>
                    <a:miter lim="800000"/>
                  </a:ln>
                </p:spPr>
                <p:txBody>
                  <a:bodyPr/>
                  <a:lstStyle/>
                  <a:p>
                    <a:endParaRPr lang="zh-CN" altLang="en-US"/>
                  </a:p>
                </p:txBody>
              </p:sp>
              <p:sp>
                <p:nvSpPr>
                  <p:cNvPr id="36904" name="Rectangle 96"/>
                  <p:cNvSpPr>
                    <a:spLocks noChangeArrowheads="1"/>
                  </p:cNvSpPr>
                  <p:nvPr/>
                </p:nvSpPr>
                <p:spPr bwMode="auto">
                  <a:xfrm>
                    <a:off x="148" y="344"/>
                    <a:ext cx="51" cy="55"/>
                  </a:xfrm>
                  <a:prstGeom prst="rect">
                    <a:avLst/>
                  </a:prstGeom>
                  <a:noFill/>
                  <a:ln w="25400">
                    <a:solidFill>
                      <a:srgbClr val="0000CC"/>
                    </a:solidFill>
                    <a:miter lim="800000"/>
                  </a:ln>
                </p:spPr>
                <p:txBody>
                  <a:bodyPr/>
                  <a:lstStyle/>
                  <a:p>
                    <a:endParaRPr lang="zh-CN" altLang="en-US"/>
                  </a:p>
                </p:txBody>
              </p:sp>
              <p:sp>
                <p:nvSpPr>
                  <p:cNvPr id="36905" name="Rectangle 97"/>
                  <p:cNvSpPr>
                    <a:spLocks noChangeArrowheads="1"/>
                  </p:cNvSpPr>
                  <p:nvPr/>
                </p:nvSpPr>
                <p:spPr bwMode="auto">
                  <a:xfrm>
                    <a:off x="309" y="490"/>
                    <a:ext cx="50" cy="54"/>
                  </a:xfrm>
                  <a:prstGeom prst="rect">
                    <a:avLst/>
                  </a:prstGeom>
                  <a:noFill/>
                  <a:ln w="25400">
                    <a:solidFill>
                      <a:srgbClr val="0000CC"/>
                    </a:solidFill>
                    <a:miter lim="800000"/>
                  </a:ln>
                </p:spPr>
                <p:txBody>
                  <a:bodyPr/>
                  <a:lstStyle/>
                  <a:p>
                    <a:endParaRPr lang="zh-CN" altLang="en-US"/>
                  </a:p>
                </p:txBody>
              </p:sp>
              <p:sp>
                <p:nvSpPr>
                  <p:cNvPr id="36906" name="Rectangle 98"/>
                  <p:cNvSpPr>
                    <a:spLocks noChangeArrowheads="1"/>
                  </p:cNvSpPr>
                  <p:nvPr/>
                </p:nvSpPr>
                <p:spPr bwMode="auto">
                  <a:xfrm>
                    <a:off x="255" y="904"/>
                    <a:ext cx="51" cy="54"/>
                  </a:xfrm>
                  <a:prstGeom prst="rect">
                    <a:avLst/>
                  </a:prstGeom>
                  <a:noFill/>
                  <a:ln w="25400">
                    <a:solidFill>
                      <a:srgbClr val="0000CC"/>
                    </a:solidFill>
                    <a:miter lim="800000"/>
                  </a:ln>
                </p:spPr>
                <p:txBody>
                  <a:bodyPr/>
                  <a:lstStyle/>
                  <a:p>
                    <a:endParaRPr lang="zh-CN" altLang="en-US"/>
                  </a:p>
                </p:txBody>
              </p:sp>
              <p:sp>
                <p:nvSpPr>
                  <p:cNvPr id="36907" name="Rectangle 99"/>
                  <p:cNvSpPr>
                    <a:spLocks noChangeArrowheads="1"/>
                  </p:cNvSpPr>
                  <p:nvPr/>
                </p:nvSpPr>
                <p:spPr bwMode="auto">
                  <a:xfrm>
                    <a:off x="951" y="269"/>
                    <a:ext cx="50" cy="54"/>
                  </a:xfrm>
                  <a:prstGeom prst="rect">
                    <a:avLst/>
                  </a:prstGeom>
                  <a:noFill/>
                  <a:ln w="25400">
                    <a:solidFill>
                      <a:srgbClr val="0000CC"/>
                    </a:solidFill>
                    <a:miter lim="800000"/>
                  </a:ln>
                </p:spPr>
                <p:txBody>
                  <a:bodyPr/>
                  <a:lstStyle/>
                  <a:p>
                    <a:endParaRPr lang="zh-CN" altLang="en-US"/>
                  </a:p>
                </p:txBody>
              </p:sp>
              <p:sp>
                <p:nvSpPr>
                  <p:cNvPr id="36908" name="Rectangle 100"/>
                  <p:cNvSpPr>
                    <a:spLocks noChangeArrowheads="1"/>
                  </p:cNvSpPr>
                  <p:nvPr/>
                </p:nvSpPr>
                <p:spPr bwMode="auto">
                  <a:xfrm>
                    <a:off x="1031" y="414"/>
                    <a:ext cx="51" cy="55"/>
                  </a:xfrm>
                  <a:prstGeom prst="rect">
                    <a:avLst/>
                  </a:prstGeom>
                  <a:noFill/>
                  <a:ln w="25400">
                    <a:solidFill>
                      <a:srgbClr val="0000CC"/>
                    </a:solidFill>
                    <a:miter lim="800000"/>
                  </a:ln>
                </p:spPr>
                <p:txBody>
                  <a:bodyPr/>
                  <a:lstStyle/>
                  <a:p>
                    <a:endParaRPr lang="zh-CN" altLang="en-US"/>
                  </a:p>
                </p:txBody>
              </p:sp>
              <p:sp>
                <p:nvSpPr>
                  <p:cNvPr id="36909" name="Rectangle 101"/>
                  <p:cNvSpPr>
                    <a:spLocks noChangeArrowheads="1"/>
                  </p:cNvSpPr>
                  <p:nvPr/>
                </p:nvSpPr>
                <p:spPr bwMode="auto">
                  <a:xfrm>
                    <a:off x="871" y="490"/>
                    <a:ext cx="50" cy="54"/>
                  </a:xfrm>
                  <a:prstGeom prst="rect">
                    <a:avLst/>
                  </a:prstGeom>
                  <a:noFill/>
                  <a:ln w="25400">
                    <a:solidFill>
                      <a:srgbClr val="0000CC"/>
                    </a:solidFill>
                    <a:miter lim="800000"/>
                  </a:ln>
                </p:spPr>
                <p:txBody>
                  <a:bodyPr/>
                  <a:lstStyle/>
                  <a:p>
                    <a:endParaRPr lang="zh-CN" altLang="en-US"/>
                  </a:p>
                </p:txBody>
              </p:sp>
              <p:sp>
                <p:nvSpPr>
                  <p:cNvPr id="36910" name="Rectangle 102"/>
                  <p:cNvSpPr>
                    <a:spLocks noChangeArrowheads="1"/>
                  </p:cNvSpPr>
                  <p:nvPr/>
                </p:nvSpPr>
                <p:spPr bwMode="auto">
                  <a:xfrm>
                    <a:off x="1031" y="559"/>
                    <a:ext cx="51" cy="55"/>
                  </a:xfrm>
                  <a:prstGeom prst="rect">
                    <a:avLst/>
                  </a:prstGeom>
                  <a:noFill/>
                  <a:ln w="25400">
                    <a:solidFill>
                      <a:srgbClr val="0000CC"/>
                    </a:solidFill>
                    <a:miter lim="800000"/>
                  </a:ln>
                </p:spPr>
                <p:txBody>
                  <a:bodyPr/>
                  <a:lstStyle/>
                  <a:p>
                    <a:endParaRPr lang="zh-CN" altLang="en-US"/>
                  </a:p>
                </p:txBody>
              </p:sp>
              <p:sp>
                <p:nvSpPr>
                  <p:cNvPr id="36911" name="Rectangle 103"/>
                  <p:cNvSpPr>
                    <a:spLocks noChangeArrowheads="1"/>
                  </p:cNvSpPr>
                  <p:nvPr/>
                </p:nvSpPr>
                <p:spPr bwMode="auto">
                  <a:xfrm>
                    <a:off x="930" y="871"/>
                    <a:ext cx="50" cy="55"/>
                  </a:xfrm>
                  <a:prstGeom prst="rect">
                    <a:avLst/>
                  </a:prstGeom>
                  <a:noFill/>
                  <a:ln w="25400">
                    <a:solidFill>
                      <a:srgbClr val="0000CC"/>
                    </a:solidFill>
                    <a:miter lim="800000"/>
                  </a:ln>
                </p:spPr>
                <p:txBody>
                  <a:bodyPr/>
                  <a:lstStyle/>
                  <a:p>
                    <a:endParaRPr lang="zh-CN" altLang="en-US"/>
                  </a:p>
                </p:txBody>
              </p:sp>
              <p:sp>
                <p:nvSpPr>
                  <p:cNvPr id="36912" name="Rectangle 104"/>
                  <p:cNvSpPr>
                    <a:spLocks noChangeArrowheads="1"/>
                  </p:cNvSpPr>
                  <p:nvPr/>
                </p:nvSpPr>
                <p:spPr bwMode="auto">
                  <a:xfrm>
                    <a:off x="1031" y="850"/>
                    <a:ext cx="51" cy="55"/>
                  </a:xfrm>
                  <a:prstGeom prst="rect">
                    <a:avLst/>
                  </a:prstGeom>
                  <a:noFill/>
                  <a:ln w="25400">
                    <a:solidFill>
                      <a:srgbClr val="0000CC"/>
                    </a:solidFill>
                    <a:miter lim="800000"/>
                  </a:ln>
                </p:spPr>
                <p:txBody>
                  <a:bodyPr/>
                  <a:lstStyle/>
                  <a:p>
                    <a:endParaRPr lang="zh-CN" altLang="en-US"/>
                  </a:p>
                </p:txBody>
              </p:sp>
            </p:grpSp>
            <p:sp>
              <p:nvSpPr>
                <p:cNvPr id="36886" name="Freeform 105"/>
                <p:cNvSpPr/>
                <p:nvPr/>
              </p:nvSpPr>
              <p:spPr bwMode="auto">
                <a:xfrm>
                  <a:off x="1754" y="720"/>
                  <a:ext cx="301" cy="0"/>
                </a:xfrm>
                <a:custGeom>
                  <a:avLst/>
                  <a:gdLst>
                    <a:gd name="T0" fmla="*/ 0 w 675"/>
                    <a:gd name="T1" fmla="*/ 0 h 1"/>
                    <a:gd name="T2" fmla="*/ 0 w 675"/>
                    <a:gd name="T3" fmla="*/ 0 h 1"/>
                    <a:gd name="T4" fmla="*/ 0 60000 65536"/>
                    <a:gd name="T5" fmla="*/ 0 60000 65536"/>
                    <a:gd name="T6" fmla="*/ 0 w 675"/>
                    <a:gd name="T7" fmla="*/ 0 h 1"/>
                    <a:gd name="T8" fmla="*/ 675 w 675"/>
                    <a:gd name="T9" fmla="*/ 0 h 1"/>
                  </a:gdLst>
                  <a:ahLst/>
                  <a:cxnLst>
                    <a:cxn ang="T4">
                      <a:pos x="T0" y="T1"/>
                    </a:cxn>
                    <a:cxn ang="T5">
                      <a:pos x="T2" y="T3"/>
                    </a:cxn>
                  </a:cxnLst>
                  <a:rect l="T6" t="T7" r="T8" b="T9"/>
                  <a:pathLst>
                    <a:path w="675" h="1">
                      <a:moveTo>
                        <a:pt x="0" y="0"/>
                      </a:moveTo>
                      <a:lnTo>
                        <a:pt x="675" y="0"/>
                      </a:lnTo>
                    </a:path>
                  </a:pathLst>
                </a:custGeom>
                <a:noFill/>
                <a:ln w="25400">
                  <a:solidFill>
                    <a:srgbClr val="0000CC"/>
                  </a:solidFill>
                  <a:miter lim="800000"/>
                  <a:tailEnd type="arrow" w="med" len="med"/>
                </a:ln>
              </p:spPr>
              <p:txBody>
                <a:bodyPr/>
                <a:lstStyle/>
                <a:p>
                  <a:endParaRPr lang="zh-CN" altLang="en-US"/>
                </a:p>
              </p:txBody>
            </p:sp>
            <p:sp>
              <p:nvSpPr>
                <p:cNvPr id="36887" name="Rectangle 106"/>
                <p:cNvSpPr>
                  <a:spLocks noChangeArrowheads="1"/>
                </p:cNvSpPr>
                <p:nvPr/>
              </p:nvSpPr>
              <p:spPr bwMode="auto">
                <a:xfrm>
                  <a:off x="1364" y="310"/>
                  <a:ext cx="390" cy="191"/>
                </a:xfrm>
                <a:prstGeom prst="rect">
                  <a:avLst/>
                </a:prstGeom>
                <a:noFill/>
                <a:ln w="25400">
                  <a:solidFill>
                    <a:srgbClr val="0000CC"/>
                  </a:solidFill>
                  <a:miter lim="800000"/>
                </a:ln>
              </p:spPr>
              <p:txBody>
                <a:bodyPr lIns="0" tIns="0" rIns="0" bIns="0" anchor="ctr"/>
                <a:lstStyle/>
                <a:p>
                  <a:pPr algn="ctr"/>
                  <a:r>
                    <a:rPr lang="en-US" altLang="zh-CN" sz="2000" b="1">
                      <a:latin typeface="Times New Roman" panose="02020603050405020304" pitchFamily="18" charset="0"/>
                      <a:cs typeface="Times New Roman" panose="02020603050405020304" pitchFamily="18" charset="0"/>
                    </a:rPr>
                    <a:t>E1</a:t>
                  </a:r>
                  <a:endParaRPr lang="en-US" altLang="zh-CN" sz="2000" b="1">
                    <a:latin typeface="Times New Roman" panose="02020603050405020304" pitchFamily="18" charset="0"/>
                    <a:cs typeface="Times New Roman" panose="02020603050405020304" pitchFamily="18" charset="0"/>
                  </a:endParaRPr>
                </a:p>
              </p:txBody>
            </p:sp>
            <p:sp>
              <p:nvSpPr>
                <p:cNvPr id="36888" name="Rectangle 107"/>
                <p:cNvSpPr>
                  <a:spLocks noChangeArrowheads="1"/>
                </p:cNvSpPr>
                <p:nvPr/>
              </p:nvSpPr>
              <p:spPr bwMode="auto">
                <a:xfrm>
                  <a:off x="1364" y="650"/>
                  <a:ext cx="390" cy="188"/>
                </a:xfrm>
                <a:prstGeom prst="rect">
                  <a:avLst/>
                </a:prstGeom>
                <a:noFill/>
                <a:ln w="25400">
                  <a:solidFill>
                    <a:srgbClr val="0000CC"/>
                  </a:solidFill>
                  <a:miter lim="800000"/>
                </a:ln>
              </p:spPr>
              <p:txBody>
                <a:bodyPr lIns="0" tIns="0" rIns="0" bIns="0" anchor="ctr"/>
                <a:lstStyle/>
                <a:p>
                  <a:pPr algn="ctr"/>
                  <a:r>
                    <a:rPr lang="zh-CN" altLang="en-US" sz="2000" b="1" dirty="0" smtClean="0">
                      <a:latin typeface="Times New Roman" panose="02020603050405020304" pitchFamily="18" charset="0"/>
                      <a:cs typeface="Times New Roman" panose="02020603050405020304" pitchFamily="18" charset="0"/>
                    </a:rPr>
                    <a:t>考场</a:t>
                  </a:r>
                  <a:endParaRPr lang="zh-CN" altLang="en-US" sz="2000" b="1" dirty="0">
                    <a:latin typeface="Times New Roman" panose="02020603050405020304" pitchFamily="18" charset="0"/>
                    <a:cs typeface="Times New Roman" panose="02020603050405020304" pitchFamily="18" charset="0"/>
                  </a:endParaRPr>
                </a:p>
              </p:txBody>
            </p:sp>
            <p:sp>
              <p:nvSpPr>
                <p:cNvPr id="36889" name="Rectangle 108"/>
                <p:cNvSpPr>
                  <a:spLocks noChangeArrowheads="1"/>
                </p:cNvSpPr>
                <p:nvPr/>
              </p:nvSpPr>
              <p:spPr bwMode="auto">
                <a:xfrm>
                  <a:off x="2155" y="650"/>
                  <a:ext cx="361" cy="188"/>
                </a:xfrm>
                <a:prstGeom prst="rect">
                  <a:avLst/>
                </a:prstGeom>
                <a:noFill/>
                <a:ln w="25400">
                  <a:solidFill>
                    <a:srgbClr val="0000CC"/>
                  </a:solidFill>
                  <a:miter lim="800000"/>
                </a:ln>
              </p:spPr>
              <p:txBody>
                <a:bodyPr lIns="0" tIns="0" rIns="0" bIns="0" anchor="ctr"/>
                <a:lstStyle/>
                <a:p>
                  <a:pPr algn="ctr"/>
                  <a:r>
                    <a:rPr lang="zh-CN" altLang="en-US" sz="2000" b="1" dirty="0" smtClean="0">
                      <a:latin typeface="Times New Roman" panose="02020603050405020304" pitchFamily="18" charset="0"/>
                      <a:cs typeface="Times New Roman" panose="02020603050405020304" pitchFamily="18" charset="0"/>
                    </a:rPr>
                    <a:t>考生</a:t>
                  </a:r>
                  <a:endParaRPr lang="zh-CN" altLang="en-US" sz="2000" b="1" dirty="0">
                    <a:latin typeface="Times New Roman" panose="02020603050405020304" pitchFamily="18" charset="0"/>
                    <a:cs typeface="Times New Roman" panose="02020603050405020304" pitchFamily="18" charset="0"/>
                  </a:endParaRPr>
                </a:p>
              </p:txBody>
            </p:sp>
            <p:sp>
              <p:nvSpPr>
                <p:cNvPr id="36890" name="Freeform 109"/>
                <p:cNvSpPr/>
                <p:nvPr/>
              </p:nvSpPr>
              <p:spPr bwMode="auto">
                <a:xfrm>
                  <a:off x="1760" y="408"/>
                  <a:ext cx="307" cy="7"/>
                </a:xfrm>
                <a:custGeom>
                  <a:avLst/>
                  <a:gdLst>
                    <a:gd name="T0" fmla="*/ 0 w 307"/>
                    <a:gd name="T1" fmla="*/ 7 h 7"/>
                    <a:gd name="T2" fmla="*/ 307 w 307"/>
                    <a:gd name="T3" fmla="*/ 0 h 7"/>
                    <a:gd name="T4" fmla="*/ 0 60000 65536"/>
                    <a:gd name="T5" fmla="*/ 0 60000 65536"/>
                    <a:gd name="T6" fmla="*/ 0 w 307"/>
                    <a:gd name="T7" fmla="*/ 0 h 7"/>
                    <a:gd name="T8" fmla="*/ 307 w 307"/>
                    <a:gd name="T9" fmla="*/ 7 h 7"/>
                  </a:gdLst>
                  <a:ahLst/>
                  <a:cxnLst>
                    <a:cxn ang="T4">
                      <a:pos x="T0" y="T1"/>
                    </a:cxn>
                    <a:cxn ang="T5">
                      <a:pos x="T2" y="T3"/>
                    </a:cxn>
                  </a:cxnLst>
                  <a:rect l="T6" t="T7" r="T8" b="T9"/>
                  <a:pathLst>
                    <a:path w="307" h="7">
                      <a:moveTo>
                        <a:pt x="0" y="7"/>
                      </a:moveTo>
                      <a:lnTo>
                        <a:pt x="307" y="0"/>
                      </a:lnTo>
                    </a:path>
                  </a:pathLst>
                </a:custGeom>
                <a:noFill/>
                <a:ln w="25400">
                  <a:solidFill>
                    <a:srgbClr val="0000CC"/>
                  </a:solidFill>
                  <a:miter lim="800000"/>
                  <a:tailEnd type="arrow" w="med" len="med"/>
                </a:ln>
              </p:spPr>
              <p:txBody>
                <a:bodyPr/>
                <a:lstStyle/>
                <a:p>
                  <a:endParaRPr lang="zh-CN" altLang="en-US"/>
                </a:p>
              </p:txBody>
            </p:sp>
          </p:grpSp>
        </p:grpSp>
        <p:sp>
          <p:nvSpPr>
            <p:cNvPr id="36878" name="Line 110"/>
            <p:cNvSpPr>
              <a:spLocks noChangeShapeType="1"/>
            </p:cNvSpPr>
            <p:nvPr/>
          </p:nvSpPr>
          <p:spPr bwMode="auto">
            <a:xfrm>
              <a:off x="0" y="1595"/>
              <a:ext cx="5352" cy="0"/>
            </a:xfrm>
            <a:prstGeom prst="line">
              <a:avLst/>
            </a:prstGeom>
            <a:noFill/>
            <a:ln w="28575">
              <a:solidFill>
                <a:srgbClr val="0000CC"/>
              </a:solidFill>
              <a:round/>
            </a:ln>
          </p:spPr>
          <p:txBody>
            <a:bodyPr/>
            <a:lstStyle/>
            <a:p>
              <a:endParaRPr lang="zh-CN" altLang="en-US"/>
            </a:p>
          </p:txBody>
        </p:sp>
        <p:sp>
          <p:nvSpPr>
            <p:cNvPr id="36879" name="Freeform 111"/>
            <p:cNvSpPr/>
            <p:nvPr/>
          </p:nvSpPr>
          <p:spPr bwMode="auto">
            <a:xfrm>
              <a:off x="2700" y="0"/>
              <a:ext cx="18" cy="1596"/>
            </a:xfrm>
            <a:custGeom>
              <a:avLst/>
              <a:gdLst>
                <a:gd name="T0" fmla="*/ 18 w 18"/>
                <a:gd name="T1" fmla="*/ 1596 h 1596"/>
                <a:gd name="T2" fmla="*/ 0 w 18"/>
                <a:gd name="T3" fmla="*/ 0 h 1596"/>
                <a:gd name="T4" fmla="*/ 0 60000 65536"/>
                <a:gd name="T5" fmla="*/ 0 60000 65536"/>
                <a:gd name="T6" fmla="*/ 0 w 18"/>
                <a:gd name="T7" fmla="*/ 0 h 1596"/>
                <a:gd name="T8" fmla="*/ 18 w 18"/>
                <a:gd name="T9" fmla="*/ 1596 h 1596"/>
              </a:gdLst>
              <a:ahLst/>
              <a:cxnLst>
                <a:cxn ang="T4">
                  <a:pos x="T0" y="T1"/>
                </a:cxn>
                <a:cxn ang="T5">
                  <a:pos x="T2" y="T3"/>
                </a:cxn>
              </a:cxnLst>
              <a:rect l="T6" t="T7" r="T8" b="T9"/>
              <a:pathLst>
                <a:path w="18" h="1596">
                  <a:moveTo>
                    <a:pt x="18" y="1596"/>
                  </a:moveTo>
                  <a:lnTo>
                    <a:pt x="0" y="0"/>
                  </a:lnTo>
                </a:path>
              </a:pathLst>
            </a:custGeom>
            <a:noFill/>
            <a:ln w="28575">
              <a:solidFill>
                <a:srgbClr val="0000CC"/>
              </a:solidFill>
              <a:miter lim="800000"/>
            </a:ln>
          </p:spPr>
          <p:txBody>
            <a:bodyPr/>
            <a:lstStyle/>
            <a:p>
              <a:endParaRPr lang="zh-CN" altLang="en-US"/>
            </a:p>
          </p:txBody>
        </p:sp>
      </p:grpSp>
    </p:spTree>
  </p:cSld>
  <p:clrMapOvr>
    <a:masterClrMapping/>
  </p:clrMapOvr>
  <p:transition spd="med">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043608" y="188640"/>
            <a:ext cx="3384376" cy="461665"/>
          </a:xfrm>
          <a:prstGeom prst="rect">
            <a:avLst/>
          </a:prstGeom>
          <a:noFill/>
        </p:spPr>
        <p:txBody>
          <a:bodyPr wrap="square" rtlCol="0">
            <a:spAutoFit/>
          </a:bodyPr>
          <a:lstStyle/>
          <a:p>
            <a:r>
              <a:rPr lang="zh-CN" altLang="en-US" dirty="0" smtClean="0"/>
              <a:t>例</a:t>
            </a:r>
            <a:r>
              <a:rPr lang="en-US" altLang="zh-CN" dirty="0" smtClean="0"/>
              <a:t>——1:1</a:t>
            </a:r>
            <a:r>
              <a:rPr lang="zh-CN" altLang="en-US" dirty="0" smtClean="0"/>
              <a:t>联系</a:t>
            </a:r>
            <a:endParaRPr lang="zh-CN" altLang="en-US" dirty="0"/>
          </a:p>
        </p:txBody>
      </p:sp>
      <p:graphicFrame>
        <p:nvGraphicFramePr>
          <p:cNvPr id="5" name="对象 4"/>
          <p:cNvGraphicFramePr>
            <a:graphicFrameLocks noChangeAspect="1"/>
          </p:cNvGraphicFramePr>
          <p:nvPr/>
        </p:nvGraphicFramePr>
        <p:xfrm>
          <a:off x="2483768" y="2060848"/>
          <a:ext cx="3200400" cy="3810000"/>
        </p:xfrm>
        <a:graphic>
          <a:graphicData uri="http://schemas.openxmlformats.org/presentationml/2006/ole">
            <mc:AlternateContent xmlns:mc="http://schemas.openxmlformats.org/markup-compatibility/2006">
              <mc:Choice xmlns:v="urn:schemas-microsoft-com:vml" Requires="v">
                <p:oleObj spid="_x0000_s20599" name="" r:id="rId1" imgW="4292600" imgH="5067300" progId="Visio.Drawing.11">
                  <p:embed/>
                </p:oleObj>
              </mc:Choice>
              <mc:Fallback>
                <p:oleObj name="" r:id="rId1" imgW="4292600" imgH="5067300" progId="Visio.Drawing.11">
                  <p:embed/>
                  <p:pic>
                    <p:nvPicPr>
                      <p:cNvPr id="0" name="Object 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060848"/>
                        <a:ext cx="32004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文本框 2"/>
          <p:cNvSpPr txBox="1"/>
          <p:nvPr/>
        </p:nvSpPr>
        <p:spPr>
          <a:xfrm>
            <a:off x="1043608" y="188640"/>
            <a:ext cx="3384376" cy="461665"/>
          </a:xfrm>
          <a:prstGeom prst="rect">
            <a:avLst/>
          </a:prstGeom>
          <a:noFill/>
        </p:spPr>
        <p:txBody>
          <a:bodyPr wrap="square" rtlCol="0">
            <a:spAutoFit/>
          </a:bodyPr>
          <a:lstStyle/>
          <a:p>
            <a:r>
              <a:rPr lang="zh-CN" altLang="en-US" dirty="0" smtClean="0"/>
              <a:t>例</a:t>
            </a:r>
            <a:r>
              <a:rPr lang="en-US" altLang="zh-CN" dirty="0" smtClean="0"/>
              <a:t>——1:n</a:t>
            </a:r>
            <a:r>
              <a:rPr lang="zh-CN" altLang="en-US" dirty="0" smtClean="0"/>
              <a:t>联系</a:t>
            </a:r>
            <a:endParaRPr lang="zh-CN" altLang="en-US" dirty="0"/>
          </a:p>
        </p:txBody>
      </p:sp>
      <p:graphicFrame>
        <p:nvGraphicFramePr>
          <p:cNvPr id="5" name="对象 4"/>
          <p:cNvGraphicFramePr>
            <a:graphicFrameLocks noChangeAspect="1"/>
          </p:cNvGraphicFramePr>
          <p:nvPr/>
        </p:nvGraphicFramePr>
        <p:xfrm>
          <a:off x="1799084" y="2636912"/>
          <a:ext cx="5257800" cy="1981200"/>
        </p:xfrm>
        <a:graphic>
          <a:graphicData uri="http://schemas.openxmlformats.org/presentationml/2006/ole">
            <mc:AlternateContent xmlns:mc="http://schemas.openxmlformats.org/markup-compatibility/2006">
              <mc:Choice xmlns:v="urn:schemas-microsoft-com:vml" Requires="v">
                <p:oleObj spid="_x0000_s19574" name="" r:id="rId1" imgW="7035800" imgH="2641600" progId="Visio.Drawing.15">
                  <p:embed/>
                </p:oleObj>
              </mc:Choice>
              <mc:Fallback>
                <p:oleObj name="" r:id="rId1" imgW="7035800" imgH="2641600" progId="Visio.Drawing.15">
                  <p:embed/>
                  <p:pic>
                    <p:nvPicPr>
                      <p:cNvPr id="0" name="Object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084" y="2636912"/>
                        <a:ext cx="5257800"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1043608" y="188640"/>
            <a:ext cx="3384376" cy="461665"/>
          </a:xfrm>
          <a:prstGeom prst="rect">
            <a:avLst/>
          </a:prstGeom>
          <a:noFill/>
        </p:spPr>
        <p:txBody>
          <a:bodyPr wrap="square" rtlCol="0">
            <a:spAutoFit/>
          </a:bodyPr>
          <a:lstStyle/>
          <a:p>
            <a:r>
              <a:rPr lang="zh-CN" altLang="en-US" dirty="0" smtClean="0"/>
              <a:t>例</a:t>
            </a:r>
            <a:r>
              <a:rPr lang="en-US" altLang="zh-CN" dirty="0" smtClean="0"/>
              <a:t>——</a:t>
            </a:r>
            <a:r>
              <a:rPr lang="en-US" altLang="zh-CN" dirty="0" err="1" smtClean="0"/>
              <a:t>m:n</a:t>
            </a:r>
            <a:r>
              <a:rPr lang="zh-CN" altLang="en-US" dirty="0" smtClean="0"/>
              <a:t>联系</a:t>
            </a:r>
            <a:endParaRPr lang="zh-CN" altLang="en-US" dirty="0"/>
          </a:p>
        </p:txBody>
      </p:sp>
      <p:graphicFrame>
        <p:nvGraphicFramePr>
          <p:cNvPr id="3" name="对象 2"/>
          <p:cNvGraphicFramePr>
            <a:graphicFrameLocks noChangeAspect="1"/>
          </p:cNvGraphicFramePr>
          <p:nvPr/>
        </p:nvGraphicFramePr>
        <p:xfrm>
          <a:off x="-49854" y="1700807"/>
          <a:ext cx="9193854" cy="3838615"/>
        </p:xfrm>
        <a:graphic>
          <a:graphicData uri="http://schemas.openxmlformats.org/presentationml/2006/ole">
            <mc:AlternateContent xmlns:mc="http://schemas.openxmlformats.org/markup-compatibility/2006">
              <mc:Choice xmlns:v="urn:schemas-microsoft-com:vml" Requires="v">
                <p:oleObj spid="_x0000_s18548" name="Visio" r:id="rId1" imgW="9245600" imgH="3873500" progId="Visio.Drawing.15">
                  <p:embed/>
                </p:oleObj>
              </mc:Choice>
              <mc:Fallback>
                <p:oleObj name="Visio" r:id="rId1" imgW="9245600" imgH="3873500" progId="Visio.Drawing.15">
                  <p:embed/>
                  <p:pic>
                    <p:nvPicPr>
                      <p:cNvPr id="0" name="图片 18547"/>
                      <p:cNvPicPr>
                        <a:picLocks noChangeAspect="1" noChangeArrowheads="1"/>
                      </p:cNvPicPr>
                      <p:nvPr/>
                    </p:nvPicPr>
                    <p:blipFill>
                      <a:blip r:embed="rId2"/>
                      <a:srcRect/>
                      <a:stretch>
                        <a:fillRect/>
                      </a:stretch>
                    </p:blipFill>
                    <p:spPr bwMode="auto">
                      <a:xfrm>
                        <a:off x="-49854" y="1700807"/>
                        <a:ext cx="9193854" cy="3838615"/>
                      </a:xfrm>
                      <a:prstGeom prst="rect">
                        <a:avLst/>
                      </a:prstGeom>
                      <a:noFill/>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1584325" y="188913"/>
            <a:ext cx="5799138" cy="609600"/>
          </a:xfrm>
        </p:spPr>
        <p:txBody>
          <a:bodyPr/>
          <a:lstStyle/>
          <a:p>
            <a:pPr>
              <a:defRPr/>
            </a:pP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(7)</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41987" name="Rectangle 3"/>
          <p:cNvSpPr>
            <a:spLocks noGrp="1" noChangeArrowheads="1"/>
          </p:cNvSpPr>
          <p:nvPr>
            <p:ph type="body" idx="4294967295"/>
          </p:nvPr>
        </p:nvSpPr>
        <p:spPr>
          <a:xfrm>
            <a:off x="304800" y="990600"/>
            <a:ext cx="8534400" cy="2133600"/>
          </a:xfrm>
        </p:spPr>
        <p:txBody>
          <a:bodyPr/>
          <a:lstStyle/>
          <a:p>
            <a:pPr marL="0" indent="0" algn="just">
              <a:lnSpc>
                <a:spcPct val="120000"/>
              </a:lnSpc>
            </a:pPr>
            <a:r>
              <a:rPr lang="zh-CN" altLang="en-US" sz="2400" b="1" dirty="0" smtClean="0">
                <a:solidFill>
                  <a:schemeClr val="tx1"/>
                </a:solidFill>
                <a:latin typeface="宋体" panose="02010600030101010101" pitchFamily="2" charset="-122"/>
                <a:ea typeface="宋体" panose="02010600030101010101" pitchFamily="2" charset="-122"/>
              </a:rPr>
              <a:t>有时对映射基数还要作出更精确的描述，即对参与联系的实体数目指明相关的最小映射基数</a:t>
            </a:r>
            <a:r>
              <a:rPr lang="en-US" altLang="zh-CN" sz="2400" b="1" dirty="0" smtClean="0">
                <a:solidFill>
                  <a:schemeClr val="tx1"/>
                </a:solidFill>
                <a:latin typeface="宋体" panose="02010600030101010101" pitchFamily="2" charset="-122"/>
                <a:ea typeface="宋体" panose="02010600030101010101" pitchFamily="2" charset="-122"/>
              </a:rPr>
              <a:t>min</a:t>
            </a:r>
            <a:r>
              <a:rPr lang="zh-CN" altLang="en-US" sz="2400" b="1" dirty="0" smtClean="0">
                <a:solidFill>
                  <a:schemeClr val="tx1"/>
                </a:solidFill>
                <a:latin typeface="宋体" panose="02010600030101010101" pitchFamily="2" charset="-122"/>
                <a:ea typeface="宋体" panose="02010600030101010101" pitchFamily="2" charset="-122"/>
              </a:rPr>
              <a:t>和最大映射基数</a:t>
            </a:r>
            <a:r>
              <a:rPr lang="en-US" altLang="zh-CN" sz="2400" b="1" dirty="0" smtClean="0">
                <a:solidFill>
                  <a:schemeClr val="tx1"/>
                </a:solidFill>
                <a:latin typeface="宋体" panose="02010600030101010101" pitchFamily="2" charset="-122"/>
                <a:ea typeface="宋体" panose="02010600030101010101" pitchFamily="2" charset="-122"/>
              </a:rPr>
              <a:t>max</a:t>
            </a:r>
            <a:r>
              <a:rPr lang="zh-CN" altLang="en-US" sz="2400" b="1" dirty="0" smtClean="0">
                <a:solidFill>
                  <a:schemeClr val="tx1"/>
                </a:solidFill>
                <a:latin typeface="宋体" panose="02010600030101010101" pitchFamily="2" charset="-122"/>
                <a:ea typeface="宋体" panose="02010600030101010101" pitchFamily="2" charset="-122"/>
              </a:rPr>
              <a:t>，用范围</a:t>
            </a:r>
            <a:r>
              <a:rPr lang="zh-CN" altLang="en-US" sz="2400" b="1" dirty="0" smtClean="0">
                <a:solidFill>
                  <a:schemeClr val="tx1"/>
                </a:solidFill>
                <a:latin typeface="Times New Roman" panose="02020603050405020304" pitchFamily="18" charset="0"/>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min..max</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的方式表示。譬如</a:t>
            </a:r>
            <a:r>
              <a:rPr lang="zh-CN" altLang="en-US" sz="2400" b="1" dirty="0" smtClean="0">
                <a:solidFill>
                  <a:schemeClr val="tx1"/>
                </a:solidFill>
                <a:latin typeface="Times New Roman" panose="02020603050405020304" pitchFamily="18" charset="0"/>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1..*</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表示参与联系的实体至少为</a:t>
            </a:r>
            <a:r>
              <a:rPr lang="en-US" altLang="zh-CN" sz="2400" b="1" dirty="0" smtClean="0">
                <a:solidFill>
                  <a:schemeClr val="tx1"/>
                </a:solidFill>
                <a:latin typeface="宋体" panose="02010600030101010101" pitchFamily="2" charset="-122"/>
                <a:ea typeface="宋体" panose="02010600030101010101" pitchFamily="2" charset="-122"/>
              </a:rPr>
              <a:t>1</a:t>
            </a:r>
            <a:r>
              <a:rPr lang="zh-CN" altLang="en-US" sz="2400" b="1" dirty="0" smtClean="0">
                <a:solidFill>
                  <a:schemeClr val="tx1"/>
                </a:solidFill>
                <a:latin typeface="宋体" panose="02010600030101010101" pitchFamily="2" charset="-122"/>
                <a:ea typeface="宋体" panose="02010600030101010101" pitchFamily="2" charset="-122"/>
              </a:rPr>
              <a:t>个，上界没有限制，即</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表示</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a:t>
            </a:r>
            <a:endParaRPr lang="zh-CN" altLang="en-US" sz="2400" b="1" dirty="0" smtClean="0">
              <a:solidFill>
                <a:schemeClr val="tx1"/>
              </a:solidFill>
              <a:latin typeface="宋体" panose="02010600030101010101" pitchFamily="2" charset="-122"/>
              <a:ea typeface="宋体" panose="02010600030101010101" pitchFamily="2" charset="-122"/>
            </a:endParaRPr>
          </a:p>
        </p:txBody>
      </p:sp>
      <p:grpSp>
        <p:nvGrpSpPr>
          <p:cNvPr id="2" name="Group 4"/>
          <p:cNvGrpSpPr/>
          <p:nvPr/>
        </p:nvGrpSpPr>
        <p:grpSpPr bwMode="auto">
          <a:xfrm>
            <a:off x="838200" y="3276600"/>
            <a:ext cx="6705600" cy="3124200"/>
            <a:chOff x="0" y="0"/>
            <a:chExt cx="4224" cy="1968"/>
          </a:xfrm>
        </p:grpSpPr>
        <p:sp>
          <p:nvSpPr>
            <p:cNvPr id="41989" name="Rectangle 5"/>
            <p:cNvSpPr>
              <a:spLocks noChangeArrowheads="1"/>
            </p:cNvSpPr>
            <p:nvPr/>
          </p:nvSpPr>
          <p:spPr bwMode="auto">
            <a:xfrm>
              <a:off x="0" y="1680"/>
              <a:ext cx="1920" cy="288"/>
            </a:xfrm>
            <a:prstGeom prst="rect">
              <a:avLst/>
            </a:prstGeom>
            <a:noFill/>
            <a:ln w="9525">
              <a:noFill/>
              <a:miter lim="800000"/>
            </a:ln>
          </p:spPr>
          <p:txBody>
            <a:bodyPr wrap="none" anchor="ctr"/>
            <a:lstStyle/>
            <a:p>
              <a:r>
                <a:rPr lang="zh-CN" altLang="en-US" sz="2000" b="1">
                  <a:latin typeface="Times New Roman" panose="02020603050405020304" pitchFamily="18" charset="0"/>
                </a:rPr>
                <a:t>图   映射基数</a:t>
              </a:r>
              <a:endParaRPr lang="zh-CN" altLang="en-US" sz="2000" b="1">
                <a:latin typeface="Times New Roman" panose="02020603050405020304" pitchFamily="18" charset="0"/>
              </a:endParaRPr>
            </a:p>
          </p:txBody>
        </p:sp>
        <p:sp>
          <p:nvSpPr>
            <p:cNvPr id="41990" name="Rectangle 6"/>
            <p:cNvSpPr>
              <a:spLocks noChangeArrowheads="1"/>
            </p:cNvSpPr>
            <p:nvPr/>
          </p:nvSpPr>
          <p:spPr bwMode="auto">
            <a:xfrm>
              <a:off x="2400" y="1632"/>
              <a:ext cx="1824" cy="336"/>
            </a:xfrm>
            <a:prstGeom prst="rect">
              <a:avLst/>
            </a:prstGeom>
            <a:noFill/>
            <a:ln w="9525">
              <a:noFill/>
              <a:miter lim="800000"/>
            </a:ln>
          </p:spPr>
          <p:txBody>
            <a:bodyPr wrap="none" anchor="ctr"/>
            <a:lstStyle/>
            <a:p>
              <a:r>
                <a:rPr lang="zh-CN" altLang="en-US" sz="2000" b="1">
                  <a:latin typeface="Times New Roman" panose="02020603050405020304" pitchFamily="18" charset="0"/>
                </a:rPr>
                <a:t>图  映射基数</a:t>
              </a:r>
              <a:endParaRPr lang="zh-CN" altLang="en-US" sz="2000" b="1">
                <a:latin typeface="Times New Roman" panose="02020603050405020304" pitchFamily="18" charset="0"/>
              </a:endParaRPr>
            </a:p>
          </p:txBody>
        </p:sp>
        <p:grpSp>
          <p:nvGrpSpPr>
            <p:cNvPr id="3" name="Group 7"/>
            <p:cNvGrpSpPr/>
            <p:nvPr/>
          </p:nvGrpSpPr>
          <p:grpSpPr bwMode="auto">
            <a:xfrm>
              <a:off x="480" y="0"/>
              <a:ext cx="1206" cy="1536"/>
              <a:chOff x="0" y="0"/>
              <a:chExt cx="1206" cy="1536"/>
            </a:xfrm>
          </p:grpSpPr>
          <p:sp>
            <p:nvSpPr>
              <p:cNvPr id="42001" name="Rectangle 8"/>
              <p:cNvSpPr>
                <a:spLocks noChangeArrowheads="1"/>
              </p:cNvSpPr>
              <p:nvPr/>
            </p:nvSpPr>
            <p:spPr bwMode="auto">
              <a:xfrm>
                <a:off x="192" y="0"/>
                <a:ext cx="420" cy="288"/>
              </a:xfrm>
              <a:prstGeom prst="rect">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护士</a:t>
                </a:r>
                <a:endParaRPr lang="zh-CN" altLang="en-US" sz="2000" b="1" dirty="0">
                  <a:latin typeface="Times New Roman" panose="02020603050405020304" pitchFamily="18" charset="0"/>
                </a:endParaRPr>
              </a:p>
            </p:txBody>
          </p:sp>
          <p:sp>
            <p:nvSpPr>
              <p:cNvPr id="42002" name="Rectangle 9"/>
              <p:cNvSpPr>
                <a:spLocks noChangeArrowheads="1"/>
              </p:cNvSpPr>
              <p:nvPr/>
            </p:nvSpPr>
            <p:spPr bwMode="auto">
              <a:xfrm>
                <a:off x="144" y="1248"/>
                <a:ext cx="528" cy="288"/>
              </a:xfrm>
              <a:prstGeom prst="rect">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伤员</a:t>
                </a:r>
                <a:endParaRPr lang="zh-CN" altLang="en-US" sz="2000" b="1" dirty="0">
                  <a:latin typeface="Times New Roman" panose="02020603050405020304" pitchFamily="18" charset="0"/>
                </a:endParaRPr>
              </a:p>
            </p:txBody>
          </p:sp>
          <p:sp>
            <p:nvSpPr>
              <p:cNvPr id="42003" name="AutoShape 10"/>
              <p:cNvSpPr>
                <a:spLocks noChangeArrowheads="1"/>
              </p:cNvSpPr>
              <p:nvPr/>
            </p:nvSpPr>
            <p:spPr bwMode="auto">
              <a:xfrm>
                <a:off x="0" y="595"/>
                <a:ext cx="816" cy="384"/>
              </a:xfrm>
              <a:prstGeom prst="diamond">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护理</a:t>
                </a:r>
                <a:endParaRPr lang="zh-CN" altLang="en-US" sz="2000" b="1" dirty="0">
                  <a:latin typeface="Times New Roman" panose="02020603050405020304" pitchFamily="18" charset="0"/>
                </a:endParaRPr>
              </a:p>
            </p:txBody>
          </p:sp>
          <p:sp>
            <p:nvSpPr>
              <p:cNvPr id="42004" name="Rectangle 11"/>
              <p:cNvSpPr>
                <a:spLocks noChangeArrowheads="1"/>
              </p:cNvSpPr>
              <p:nvPr/>
            </p:nvSpPr>
            <p:spPr bwMode="auto">
              <a:xfrm>
                <a:off x="192" y="288"/>
                <a:ext cx="1014" cy="288"/>
              </a:xfrm>
              <a:prstGeom prst="rect">
                <a:avLst/>
              </a:prstGeom>
              <a:noFill/>
              <a:ln w="9525">
                <a:noFill/>
                <a:miter lim="800000"/>
              </a:ln>
            </p:spPr>
            <p:txBody>
              <a:bodyPr/>
              <a:lstStyle/>
              <a:p>
                <a:pPr algn="just" eaLnBrk="0" hangingPunct="0"/>
                <a:r>
                  <a:rPr lang="en-US" altLang="zh-CN" sz="2000" b="1">
                    <a:latin typeface="Times New Roman" panose="02020603050405020304" pitchFamily="18" charset="0"/>
                  </a:rPr>
                  <a:t>1</a:t>
                </a:r>
                <a:r>
                  <a:rPr lang="en-US" altLang="zh-CN" sz="2000" b="1">
                    <a:solidFill>
                      <a:schemeClr val="bg1"/>
                    </a:solidFill>
                    <a:latin typeface="Times New Roman" panose="02020603050405020304" pitchFamily="18" charset="0"/>
                  </a:rPr>
                  <a:t> </a:t>
                </a:r>
                <a:r>
                  <a:rPr lang="zh-CN" altLang="en-US" sz="2000" b="1">
                    <a:latin typeface="Times New Roman" panose="02020603050405020304" pitchFamily="18" charset="0"/>
                  </a:rPr>
                  <a:t>（</a:t>
                </a:r>
                <a:r>
                  <a:rPr lang="en-US" altLang="zh-CN" sz="2000" b="1">
                    <a:latin typeface="Times New Roman" panose="02020603050405020304" pitchFamily="18" charset="0"/>
                  </a:rPr>
                  <a:t>0</a:t>
                </a:r>
                <a:r>
                  <a:rPr lang="zh-CN" altLang="en-US" sz="2000" b="1">
                    <a:latin typeface="Times New Roman" panose="02020603050405020304" pitchFamily="18" charset="0"/>
                  </a:rPr>
                  <a:t>，</a:t>
                </a:r>
                <a:r>
                  <a:rPr lang="en-US" altLang="zh-CN" sz="2000" b="1">
                    <a:latin typeface="Times New Roman" panose="02020603050405020304" pitchFamily="18" charset="0"/>
                  </a:rPr>
                  <a:t>3</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2005" name="Rectangle 12"/>
              <p:cNvSpPr>
                <a:spLocks noChangeArrowheads="1"/>
              </p:cNvSpPr>
              <p:nvPr/>
            </p:nvSpPr>
            <p:spPr bwMode="auto">
              <a:xfrm>
                <a:off x="144" y="960"/>
                <a:ext cx="918" cy="288"/>
              </a:xfrm>
              <a:prstGeom prst="rect">
                <a:avLst/>
              </a:prstGeom>
              <a:noFill/>
              <a:ln w="9525">
                <a:noFill/>
                <a:miter lim="800000"/>
              </a:ln>
            </p:spPr>
            <p:txBody>
              <a:bodyPr/>
              <a:lstStyle/>
              <a:p>
                <a:pPr algn="just" eaLnBrk="0" hangingPunct="0"/>
                <a:r>
                  <a:rPr lang="en-US" altLang="zh-CN" sz="2000" b="1">
                    <a:latin typeface="Times New Roman" panose="02020603050405020304" pitchFamily="18" charset="0"/>
                  </a:rPr>
                  <a:t>N</a:t>
                </a:r>
                <a:r>
                  <a:rPr lang="en-US" altLang="zh-CN" sz="2000" b="1">
                    <a:solidFill>
                      <a:schemeClr val="bg1"/>
                    </a:solidFill>
                    <a:latin typeface="Times New Roman" panose="02020603050405020304" pitchFamily="18" charset="0"/>
                  </a:rPr>
                  <a:t> </a:t>
                </a:r>
                <a:r>
                  <a:rPr lang="zh-CN" altLang="en-US" sz="2000" b="1">
                    <a:latin typeface="Times New Roman" panose="02020603050405020304" pitchFamily="18" charset="0"/>
                  </a:rPr>
                  <a:t>（</a:t>
                </a:r>
                <a:r>
                  <a:rPr lang="en-US" altLang="zh-CN" sz="2000" b="1">
                    <a:latin typeface="Times New Roman" panose="02020603050405020304" pitchFamily="18" charset="0"/>
                  </a:rPr>
                  <a:t>1</a:t>
                </a:r>
                <a:r>
                  <a:rPr lang="zh-CN" altLang="en-US" sz="2000" b="1">
                    <a:latin typeface="Times New Roman" panose="02020603050405020304" pitchFamily="18" charset="0"/>
                  </a:rPr>
                  <a:t>，</a:t>
                </a:r>
                <a:r>
                  <a:rPr lang="en-US" altLang="zh-CN" sz="2000" b="1">
                    <a:latin typeface="Times New Roman" panose="02020603050405020304" pitchFamily="18" charset="0"/>
                  </a:rPr>
                  <a:t>1</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2006" name="Freeform 13"/>
              <p:cNvSpPr/>
              <p:nvPr/>
            </p:nvSpPr>
            <p:spPr bwMode="auto">
              <a:xfrm>
                <a:off x="413" y="280"/>
                <a:ext cx="1" cy="318"/>
              </a:xfrm>
              <a:custGeom>
                <a:avLst/>
                <a:gdLst>
                  <a:gd name="T0" fmla="*/ 0 w 1"/>
                  <a:gd name="T1" fmla="*/ 0 h 308"/>
                  <a:gd name="T2" fmla="*/ 0 w 1"/>
                  <a:gd name="T3" fmla="*/ 466 h 308"/>
                  <a:gd name="T4" fmla="*/ 0 60000 65536"/>
                  <a:gd name="T5" fmla="*/ 0 60000 65536"/>
                  <a:gd name="T6" fmla="*/ 0 w 1"/>
                  <a:gd name="T7" fmla="*/ 0 h 308"/>
                  <a:gd name="T8" fmla="*/ 1 w 1"/>
                  <a:gd name="T9" fmla="*/ 308 h 308"/>
                </a:gdLst>
                <a:ahLst/>
                <a:cxnLst>
                  <a:cxn ang="T4">
                    <a:pos x="T0" y="T1"/>
                  </a:cxn>
                  <a:cxn ang="T5">
                    <a:pos x="T2" y="T3"/>
                  </a:cxn>
                </a:cxnLst>
                <a:rect l="T6" t="T7" r="T8" b="T9"/>
                <a:pathLst>
                  <a:path w="1" h="308">
                    <a:moveTo>
                      <a:pt x="0" y="0"/>
                    </a:moveTo>
                    <a:lnTo>
                      <a:pt x="0" y="308"/>
                    </a:lnTo>
                  </a:path>
                </a:pathLst>
              </a:custGeom>
              <a:noFill/>
              <a:ln w="31750">
                <a:solidFill>
                  <a:srgbClr val="FFFF00"/>
                </a:solidFill>
                <a:miter lim="800000"/>
              </a:ln>
            </p:spPr>
            <p:txBody>
              <a:bodyPr lIns="0" tIns="0" rIns="0" bIns="0" anchor="ctr"/>
              <a:lstStyle/>
              <a:p>
                <a:endParaRPr lang="zh-CN" altLang="en-US"/>
              </a:p>
            </p:txBody>
          </p:sp>
          <p:sp>
            <p:nvSpPr>
              <p:cNvPr id="42007" name="Freeform 14"/>
              <p:cNvSpPr/>
              <p:nvPr/>
            </p:nvSpPr>
            <p:spPr bwMode="auto">
              <a:xfrm>
                <a:off x="382" y="964"/>
                <a:ext cx="1" cy="280"/>
              </a:xfrm>
              <a:custGeom>
                <a:avLst/>
                <a:gdLst>
                  <a:gd name="T0" fmla="*/ 1 w 1"/>
                  <a:gd name="T1" fmla="*/ 0 h 280"/>
                  <a:gd name="T2" fmla="*/ 0 w 1"/>
                  <a:gd name="T3" fmla="*/ 280 h 280"/>
                  <a:gd name="T4" fmla="*/ 0 60000 65536"/>
                  <a:gd name="T5" fmla="*/ 0 60000 65536"/>
                  <a:gd name="T6" fmla="*/ 0 w 1"/>
                  <a:gd name="T7" fmla="*/ 0 h 280"/>
                  <a:gd name="T8" fmla="*/ 1 w 1"/>
                  <a:gd name="T9" fmla="*/ 280 h 280"/>
                </a:gdLst>
                <a:ahLst/>
                <a:cxnLst>
                  <a:cxn ang="T4">
                    <a:pos x="T0" y="T1"/>
                  </a:cxn>
                  <a:cxn ang="T5">
                    <a:pos x="T2" y="T3"/>
                  </a:cxn>
                </a:cxnLst>
                <a:rect l="T6" t="T7" r="T8" b="T9"/>
                <a:pathLst>
                  <a:path w="1" h="280">
                    <a:moveTo>
                      <a:pt x="1" y="0"/>
                    </a:moveTo>
                    <a:lnTo>
                      <a:pt x="0" y="280"/>
                    </a:lnTo>
                  </a:path>
                </a:pathLst>
              </a:custGeom>
              <a:noFill/>
              <a:ln w="31750">
                <a:solidFill>
                  <a:srgbClr val="0000CC"/>
                </a:solidFill>
                <a:miter lim="800000"/>
              </a:ln>
            </p:spPr>
            <p:txBody>
              <a:bodyPr lIns="0" tIns="0" rIns="0" bIns="0" anchor="ctr"/>
              <a:lstStyle/>
              <a:p>
                <a:endParaRPr lang="zh-CN" altLang="en-US"/>
              </a:p>
            </p:txBody>
          </p:sp>
          <p:sp>
            <p:nvSpPr>
              <p:cNvPr id="42008" name="Freeform 15"/>
              <p:cNvSpPr/>
              <p:nvPr/>
            </p:nvSpPr>
            <p:spPr bwMode="auto">
              <a:xfrm>
                <a:off x="429" y="960"/>
                <a:ext cx="3" cy="295"/>
              </a:xfrm>
              <a:custGeom>
                <a:avLst/>
                <a:gdLst>
                  <a:gd name="T0" fmla="*/ 3 w 3"/>
                  <a:gd name="T1" fmla="*/ 0 h 295"/>
                  <a:gd name="T2" fmla="*/ 0 w 3"/>
                  <a:gd name="T3" fmla="*/ 295 h 295"/>
                  <a:gd name="T4" fmla="*/ 0 60000 65536"/>
                  <a:gd name="T5" fmla="*/ 0 60000 65536"/>
                  <a:gd name="T6" fmla="*/ 0 w 3"/>
                  <a:gd name="T7" fmla="*/ 0 h 295"/>
                  <a:gd name="T8" fmla="*/ 3 w 3"/>
                  <a:gd name="T9" fmla="*/ 295 h 295"/>
                </a:gdLst>
                <a:ahLst/>
                <a:cxnLst>
                  <a:cxn ang="T4">
                    <a:pos x="T0" y="T1"/>
                  </a:cxn>
                  <a:cxn ang="T5">
                    <a:pos x="T2" y="T3"/>
                  </a:cxn>
                </a:cxnLst>
                <a:rect l="T6" t="T7" r="T8" b="T9"/>
                <a:pathLst>
                  <a:path w="3" h="295">
                    <a:moveTo>
                      <a:pt x="3" y="0"/>
                    </a:moveTo>
                    <a:lnTo>
                      <a:pt x="0" y="295"/>
                    </a:lnTo>
                  </a:path>
                </a:pathLst>
              </a:custGeom>
              <a:noFill/>
              <a:ln w="31750">
                <a:solidFill>
                  <a:schemeClr val="tx1"/>
                </a:solidFill>
                <a:miter lim="800000"/>
              </a:ln>
            </p:spPr>
            <p:txBody>
              <a:bodyPr lIns="0" tIns="0" rIns="0" bIns="0" anchor="ctr"/>
              <a:lstStyle/>
              <a:p>
                <a:endParaRPr lang="zh-CN" altLang="en-US"/>
              </a:p>
            </p:txBody>
          </p:sp>
        </p:grpSp>
        <p:grpSp>
          <p:nvGrpSpPr>
            <p:cNvPr id="4" name="Group 16"/>
            <p:cNvGrpSpPr/>
            <p:nvPr/>
          </p:nvGrpSpPr>
          <p:grpSpPr bwMode="auto">
            <a:xfrm>
              <a:off x="2496" y="0"/>
              <a:ext cx="1200" cy="1536"/>
              <a:chOff x="0" y="0"/>
              <a:chExt cx="1200" cy="1536"/>
            </a:xfrm>
          </p:grpSpPr>
          <p:sp>
            <p:nvSpPr>
              <p:cNvPr id="41993" name="Rectangle 17"/>
              <p:cNvSpPr>
                <a:spLocks noChangeArrowheads="1"/>
              </p:cNvSpPr>
              <p:nvPr/>
            </p:nvSpPr>
            <p:spPr bwMode="auto">
              <a:xfrm>
                <a:off x="144" y="288"/>
                <a:ext cx="1039" cy="288"/>
              </a:xfrm>
              <a:prstGeom prst="rect">
                <a:avLst/>
              </a:prstGeom>
              <a:noFill/>
              <a:ln w="9525">
                <a:noFill/>
                <a:miter lim="800000"/>
              </a:ln>
            </p:spPr>
            <p:txBody>
              <a:bodyPr/>
              <a:lstStyle/>
              <a:p>
                <a:pPr algn="just" eaLnBrk="0" hangingPunct="0"/>
                <a:r>
                  <a:rPr lang="zh-CN" altLang="en-US" sz="2000" b="1">
                    <a:solidFill>
                      <a:schemeClr val="bg1"/>
                    </a:solidFill>
                    <a:latin typeface="Times New Roman" panose="02020603050405020304" pitchFamily="18" charset="0"/>
                  </a:rPr>
                  <a:t> </a:t>
                </a:r>
                <a:r>
                  <a:rPr lang="en-US" altLang="zh-CN" sz="2000" b="1">
                    <a:latin typeface="Times New Roman" panose="02020603050405020304" pitchFamily="18" charset="0"/>
                  </a:rPr>
                  <a:t>M</a:t>
                </a:r>
                <a:r>
                  <a:rPr lang="en-US" altLang="zh-CN" sz="2000" b="1">
                    <a:solidFill>
                      <a:schemeClr val="bg1"/>
                    </a:solidFill>
                    <a:latin typeface="Times New Roman" panose="02020603050405020304" pitchFamily="18" charset="0"/>
                  </a:rPr>
                  <a:t> </a:t>
                </a:r>
                <a:r>
                  <a:rPr lang="zh-CN" altLang="en-US" sz="2000" b="1">
                    <a:latin typeface="Times New Roman" panose="02020603050405020304" pitchFamily="18" charset="0"/>
                  </a:rPr>
                  <a:t>（</a:t>
                </a:r>
                <a:r>
                  <a:rPr lang="en-US" altLang="zh-CN" sz="2000" b="1">
                    <a:latin typeface="Times New Roman" panose="02020603050405020304" pitchFamily="18" charset="0"/>
                  </a:rPr>
                  <a:t>1</a:t>
                </a:r>
                <a:r>
                  <a:rPr lang="zh-CN" altLang="en-US" sz="2000" b="1">
                    <a:latin typeface="Times New Roman" panose="02020603050405020304" pitchFamily="18" charset="0"/>
                  </a:rPr>
                  <a:t>，</a:t>
                </a:r>
                <a:r>
                  <a:rPr lang="en-US" altLang="zh-CN" sz="2000" b="1">
                    <a:latin typeface="Times New Roman" panose="02020603050405020304" pitchFamily="18" charset="0"/>
                  </a:rPr>
                  <a:t>6</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1994" name="Rectangle 18"/>
              <p:cNvSpPr>
                <a:spLocks noChangeArrowheads="1"/>
              </p:cNvSpPr>
              <p:nvPr/>
            </p:nvSpPr>
            <p:spPr bwMode="auto">
              <a:xfrm>
                <a:off x="178" y="0"/>
                <a:ext cx="519" cy="288"/>
              </a:xfrm>
              <a:prstGeom prst="rect">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考生</a:t>
                </a:r>
                <a:endParaRPr lang="zh-CN" altLang="en-US" sz="2000" b="1" dirty="0">
                  <a:latin typeface="Times New Roman" panose="02020603050405020304" pitchFamily="18" charset="0"/>
                </a:endParaRPr>
              </a:p>
            </p:txBody>
          </p:sp>
          <p:sp>
            <p:nvSpPr>
              <p:cNvPr id="41995" name="Rectangle 19"/>
              <p:cNvSpPr>
                <a:spLocks noChangeArrowheads="1"/>
              </p:cNvSpPr>
              <p:nvPr/>
            </p:nvSpPr>
            <p:spPr bwMode="auto">
              <a:xfrm>
                <a:off x="178" y="1248"/>
                <a:ext cx="590" cy="288"/>
              </a:xfrm>
              <a:prstGeom prst="rect">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试卷</a:t>
                </a:r>
                <a:endParaRPr lang="zh-CN" altLang="en-US" sz="2000" b="1" dirty="0">
                  <a:latin typeface="Times New Roman" panose="02020603050405020304" pitchFamily="18" charset="0"/>
                </a:endParaRPr>
              </a:p>
            </p:txBody>
          </p:sp>
          <p:sp>
            <p:nvSpPr>
              <p:cNvPr id="41996" name="AutoShape 20"/>
              <p:cNvSpPr>
                <a:spLocks noChangeArrowheads="1"/>
              </p:cNvSpPr>
              <p:nvPr/>
            </p:nvSpPr>
            <p:spPr bwMode="auto">
              <a:xfrm>
                <a:off x="0" y="576"/>
                <a:ext cx="864" cy="384"/>
              </a:xfrm>
              <a:prstGeom prst="diamond">
                <a:avLst/>
              </a:prstGeom>
              <a:noFill/>
              <a:ln w="31750">
                <a:solidFill>
                  <a:srgbClr val="FFFF00"/>
                </a:solidFill>
                <a:miter lim="800000"/>
              </a:ln>
            </p:spPr>
            <p:txBody>
              <a:bodyPr lIns="0" tIns="0" rIns="0" bIns="0" anchor="ctr"/>
              <a:lstStyle/>
              <a:p>
                <a:pPr algn="ctr" eaLnBrk="0" hangingPunct="0"/>
                <a:r>
                  <a:rPr lang="zh-CN" altLang="en-US" sz="2000" b="1" dirty="0" smtClean="0">
                    <a:latin typeface="Times New Roman" panose="02020603050405020304" pitchFamily="18" charset="0"/>
                  </a:rPr>
                  <a:t>报考</a:t>
                </a:r>
                <a:endParaRPr lang="zh-CN" altLang="en-US" sz="2000" b="1" dirty="0">
                  <a:latin typeface="Times New Roman" panose="02020603050405020304" pitchFamily="18" charset="0"/>
                </a:endParaRPr>
              </a:p>
            </p:txBody>
          </p:sp>
          <p:sp>
            <p:nvSpPr>
              <p:cNvPr id="41997" name="Rectangle 21"/>
              <p:cNvSpPr>
                <a:spLocks noChangeArrowheads="1"/>
              </p:cNvSpPr>
              <p:nvPr/>
            </p:nvSpPr>
            <p:spPr bwMode="auto">
              <a:xfrm>
                <a:off x="161" y="1008"/>
                <a:ext cx="1039" cy="240"/>
              </a:xfrm>
              <a:prstGeom prst="rect">
                <a:avLst/>
              </a:prstGeom>
              <a:noFill/>
              <a:ln w="9525">
                <a:noFill/>
                <a:miter lim="800000"/>
              </a:ln>
            </p:spPr>
            <p:txBody>
              <a:bodyPr/>
              <a:lstStyle/>
              <a:p>
                <a:pPr algn="just" eaLnBrk="0" hangingPunct="0"/>
                <a:r>
                  <a:rPr lang="zh-CN" altLang="en-US" sz="2000" b="1">
                    <a:latin typeface="Times New Roman" panose="02020603050405020304" pitchFamily="18" charset="0"/>
                  </a:rPr>
                  <a:t> </a:t>
                </a:r>
                <a:r>
                  <a:rPr lang="en-US" altLang="zh-CN" sz="2000" b="1">
                    <a:latin typeface="Times New Roman" panose="02020603050405020304" pitchFamily="18" charset="0"/>
                  </a:rPr>
                  <a:t>N </a:t>
                </a:r>
                <a:r>
                  <a:rPr lang="zh-CN" altLang="en-US" sz="2000" b="1">
                    <a:latin typeface="Times New Roman" panose="02020603050405020304" pitchFamily="18" charset="0"/>
                  </a:rPr>
                  <a:t>（</a:t>
                </a:r>
                <a:r>
                  <a:rPr lang="en-US" altLang="zh-CN" sz="2000" b="1">
                    <a:latin typeface="Times New Roman" panose="02020603050405020304" pitchFamily="18" charset="0"/>
                  </a:rPr>
                  <a:t>0</a:t>
                </a:r>
                <a:r>
                  <a:rPr lang="zh-CN" altLang="en-US" sz="2000" b="1">
                    <a:latin typeface="Times New Roman" panose="02020603050405020304" pitchFamily="18" charset="0"/>
                  </a:rPr>
                  <a:t>，</a:t>
                </a:r>
                <a:r>
                  <a:rPr lang="en-US" altLang="zh-CN" sz="2000" b="1">
                    <a:latin typeface="Times New Roman" panose="02020603050405020304" pitchFamily="18" charset="0"/>
                  </a:rPr>
                  <a:t>50</a:t>
                </a:r>
                <a:r>
                  <a:rPr lang="zh-CN" altLang="en-US" sz="2000" b="1">
                    <a:latin typeface="Times New Roman" panose="02020603050405020304" pitchFamily="18" charset="0"/>
                  </a:rPr>
                  <a:t>）</a:t>
                </a:r>
                <a:endParaRPr lang="zh-CN" altLang="en-US" sz="2000" b="1">
                  <a:latin typeface="Times New Roman" panose="02020603050405020304" pitchFamily="18" charset="0"/>
                </a:endParaRPr>
              </a:p>
            </p:txBody>
          </p:sp>
          <p:sp>
            <p:nvSpPr>
              <p:cNvPr id="41998" name="Freeform 22"/>
              <p:cNvSpPr/>
              <p:nvPr/>
            </p:nvSpPr>
            <p:spPr bwMode="auto">
              <a:xfrm>
                <a:off x="420" y="299"/>
                <a:ext cx="1" cy="279"/>
              </a:xfrm>
              <a:custGeom>
                <a:avLst/>
                <a:gdLst>
                  <a:gd name="T0" fmla="*/ 0 w 1"/>
                  <a:gd name="T1" fmla="*/ 0 h 279"/>
                  <a:gd name="T2" fmla="*/ 0 w 1"/>
                  <a:gd name="T3" fmla="*/ 279 h 279"/>
                  <a:gd name="T4" fmla="*/ 0 60000 65536"/>
                  <a:gd name="T5" fmla="*/ 0 60000 65536"/>
                  <a:gd name="T6" fmla="*/ 0 w 1"/>
                  <a:gd name="T7" fmla="*/ 0 h 279"/>
                  <a:gd name="T8" fmla="*/ 1 w 1"/>
                  <a:gd name="T9" fmla="*/ 279 h 279"/>
                </a:gdLst>
                <a:ahLst/>
                <a:cxnLst>
                  <a:cxn ang="T4">
                    <a:pos x="T0" y="T1"/>
                  </a:cxn>
                  <a:cxn ang="T5">
                    <a:pos x="T2" y="T3"/>
                  </a:cxn>
                </a:cxnLst>
                <a:rect l="T6" t="T7" r="T8" b="T9"/>
                <a:pathLst>
                  <a:path w="1" h="279">
                    <a:moveTo>
                      <a:pt x="0" y="0"/>
                    </a:moveTo>
                    <a:lnTo>
                      <a:pt x="0" y="279"/>
                    </a:lnTo>
                  </a:path>
                </a:pathLst>
              </a:custGeom>
              <a:noFill/>
              <a:ln w="31750">
                <a:solidFill>
                  <a:schemeClr val="tx1"/>
                </a:solidFill>
                <a:miter lim="800000"/>
              </a:ln>
            </p:spPr>
            <p:txBody>
              <a:bodyPr lIns="0" tIns="0" rIns="0" bIns="0" anchor="ctr"/>
              <a:lstStyle/>
              <a:p>
                <a:endParaRPr lang="zh-CN" altLang="en-US"/>
              </a:p>
            </p:txBody>
          </p:sp>
          <p:sp>
            <p:nvSpPr>
              <p:cNvPr id="41999" name="Freeform 23"/>
              <p:cNvSpPr/>
              <p:nvPr/>
            </p:nvSpPr>
            <p:spPr bwMode="auto">
              <a:xfrm>
                <a:off x="444" y="964"/>
                <a:ext cx="1" cy="285"/>
              </a:xfrm>
              <a:custGeom>
                <a:avLst/>
                <a:gdLst>
                  <a:gd name="T0" fmla="*/ 0 w 1"/>
                  <a:gd name="T1" fmla="*/ 0 h 285"/>
                  <a:gd name="T2" fmla="*/ 0 w 1"/>
                  <a:gd name="T3" fmla="*/ 285 h 285"/>
                  <a:gd name="T4" fmla="*/ 0 60000 65536"/>
                  <a:gd name="T5" fmla="*/ 0 60000 65536"/>
                  <a:gd name="T6" fmla="*/ 0 w 1"/>
                  <a:gd name="T7" fmla="*/ 0 h 285"/>
                  <a:gd name="T8" fmla="*/ 1 w 1"/>
                  <a:gd name="T9" fmla="*/ 285 h 285"/>
                </a:gdLst>
                <a:ahLst/>
                <a:cxnLst>
                  <a:cxn ang="T4">
                    <a:pos x="T0" y="T1"/>
                  </a:cxn>
                  <a:cxn ang="T5">
                    <a:pos x="T2" y="T3"/>
                  </a:cxn>
                </a:cxnLst>
                <a:rect l="T6" t="T7" r="T8" b="T9"/>
                <a:pathLst>
                  <a:path w="1" h="285">
                    <a:moveTo>
                      <a:pt x="0" y="0"/>
                    </a:moveTo>
                    <a:lnTo>
                      <a:pt x="0" y="285"/>
                    </a:lnTo>
                  </a:path>
                </a:pathLst>
              </a:custGeom>
              <a:noFill/>
              <a:ln w="31750">
                <a:solidFill>
                  <a:srgbClr val="FFFF00"/>
                </a:solidFill>
                <a:miter lim="800000"/>
              </a:ln>
            </p:spPr>
            <p:txBody>
              <a:bodyPr lIns="0" tIns="0" rIns="0" bIns="0" anchor="ctr"/>
              <a:lstStyle/>
              <a:p>
                <a:endParaRPr lang="zh-CN" altLang="en-US"/>
              </a:p>
            </p:txBody>
          </p:sp>
          <p:sp>
            <p:nvSpPr>
              <p:cNvPr id="42000" name="Freeform 24"/>
              <p:cNvSpPr/>
              <p:nvPr/>
            </p:nvSpPr>
            <p:spPr bwMode="auto">
              <a:xfrm>
                <a:off x="462" y="299"/>
                <a:ext cx="1" cy="297"/>
              </a:xfrm>
              <a:custGeom>
                <a:avLst/>
                <a:gdLst>
                  <a:gd name="T0" fmla="*/ 0 w 1"/>
                  <a:gd name="T1" fmla="*/ 0 h 297"/>
                  <a:gd name="T2" fmla="*/ 0 w 1"/>
                  <a:gd name="T3" fmla="*/ 297 h 297"/>
                  <a:gd name="T4" fmla="*/ 0 60000 65536"/>
                  <a:gd name="T5" fmla="*/ 0 60000 65536"/>
                  <a:gd name="T6" fmla="*/ 0 w 1"/>
                  <a:gd name="T7" fmla="*/ 0 h 297"/>
                  <a:gd name="T8" fmla="*/ 1 w 1"/>
                  <a:gd name="T9" fmla="*/ 297 h 297"/>
                </a:gdLst>
                <a:ahLst/>
                <a:cxnLst>
                  <a:cxn ang="T4">
                    <a:pos x="T0" y="T1"/>
                  </a:cxn>
                  <a:cxn ang="T5">
                    <a:pos x="T2" y="T3"/>
                  </a:cxn>
                </a:cxnLst>
                <a:rect l="T6" t="T7" r="T8" b="T9"/>
                <a:pathLst>
                  <a:path w="1" h="297">
                    <a:moveTo>
                      <a:pt x="0" y="0"/>
                    </a:moveTo>
                    <a:lnTo>
                      <a:pt x="0" y="297"/>
                    </a:lnTo>
                  </a:path>
                </a:pathLst>
              </a:custGeom>
              <a:noFill/>
              <a:ln w="31750">
                <a:solidFill>
                  <a:srgbClr val="0000CC"/>
                </a:solidFill>
                <a:miter lim="800000"/>
              </a:ln>
            </p:spPr>
            <p:txBody>
              <a:bodyPr lIns="0" tIns="0" rIns="0" bIns="0" anchor="ctr"/>
              <a:lstStyle/>
              <a:p>
                <a:endParaRPr lang="zh-CN" altLang="en-US"/>
              </a:p>
            </p:txBody>
          </p:sp>
        </p:grpSp>
      </p:grpSp>
    </p:spTree>
  </p:cSld>
  <p:clrMapOvr>
    <a:masterClrMapping/>
  </p:clrMapOvr>
  <p:transition spd="med">
    <p:wheel spokes="8"/>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584325" y="188913"/>
            <a:ext cx="5799138" cy="609600"/>
          </a:xfrm>
        </p:spPr>
        <p:txBody>
          <a:bodyPr/>
          <a:lstStyle/>
          <a:p>
            <a:pPr>
              <a:defRPr/>
            </a:pPr>
            <a:r>
              <a:rPr lang="zh-CN" alt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联系的设计</a:t>
            </a:r>
            <a:r>
              <a:rPr 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(4)</a:t>
            </a:r>
            <a:endParaRPr lang="en-US" sz="2800" b="0" i="0"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43011" name="Rectangle 3"/>
          <p:cNvSpPr>
            <a:spLocks noGrp="1" noChangeArrowheads="1"/>
          </p:cNvSpPr>
          <p:nvPr>
            <p:ph type="body" idx="4294967295"/>
          </p:nvPr>
        </p:nvSpPr>
        <p:spPr>
          <a:xfrm>
            <a:off x="304800" y="990600"/>
            <a:ext cx="8534400" cy="5181600"/>
          </a:xfrm>
        </p:spPr>
        <p:txBody>
          <a:bodyPr/>
          <a:lstStyle/>
          <a:p>
            <a:pPr marL="0" indent="0" algn="just">
              <a:lnSpc>
                <a:spcPct val="13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a:t>
            </a:r>
            <a:r>
              <a:rPr lang="en-US" altLang="zh-CN" sz="2400" b="1" dirty="0" smtClean="0">
                <a:solidFill>
                  <a:schemeClr val="tx1"/>
                </a:solidFill>
                <a:latin typeface="宋体" panose="02010600030101010101" pitchFamily="2" charset="-122"/>
                <a:ea typeface="宋体" panose="02010600030101010101" pitchFamily="2" charset="-122"/>
              </a:rPr>
              <a:t>2</a:t>
            </a:r>
            <a:r>
              <a:rPr lang="zh-CN" altLang="en-US" sz="2400" b="1" dirty="0" smtClean="0">
                <a:solidFill>
                  <a:schemeClr val="tx1"/>
                </a:solidFill>
                <a:latin typeface="宋体" panose="02010600030101010101" pitchFamily="2" charset="-122"/>
                <a:ea typeface="宋体" panose="02010600030101010101" pitchFamily="2" charset="-122"/>
              </a:rPr>
              <a:t>）参与约束</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3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定义 如果实体集</a:t>
            </a:r>
            <a:r>
              <a:rPr lang="en-US" altLang="zh-CN" sz="2400" b="1" dirty="0" smtClean="0">
                <a:solidFill>
                  <a:schemeClr val="tx1"/>
                </a:solidFill>
                <a:latin typeface="宋体" panose="02010600030101010101" pitchFamily="2" charset="-122"/>
                <a:ea typeface="宋体" panose="02010600030101010101" pitchFamily="2" charset="-122"/>
              </a:rPr>
              <a:t>E</a:t>
            </a:r>
            <a:r>
              <a:rPr lang="zh-CN" altLang="en-US" sz="2400" b="1" dirty="0" smtClean="0">
                <a:solidFill>
                  <a:schemeClr val="tx1"/>
                </a:solidFill>
                <a:latin typeface="宋体" panose="02010600030101010101" pitchFamily="2" charset="-122"/>
                <a:ea typeface="宋体" panose="02010600030101010101" pitchFamily="2" charset="-122"/>
              </a:rPr>
              <a:t>中的每个实体都参与联系集</a:t>
            </a:r>
            <a:r>
              <a:rPr lang="en-US" altLang="zh-CN" sz="2400" b="1" dirty="0" smtClean="0">
                <a:solidFill>
                  <a:schemeClr val="tx1"/>
                </a:solidFill>
                <a:latin typeface="宋体" panose="02010600030101010101" pitchFamily="2" charset="-122"/>
                <a:ea typeface="宋体" panose="02010600030101010101" pitchFamily="2" charset="-122"/>
              </a:rPr>
              <a:t>R</a:t>
            </a:r>
            <a:r>
              <a:rPr lang="zh-CN" altLang="en-US" sz="2400" b="1" dirty="0" smtClean="0">
                <a:solidFill>
                  <a:schemeClr val="tx1"/>
                </a:solidFill>
                <a:latin typeface="宋体" panose="02010600030101010101" pitchFamily="2" charset="-122"/>
                <a:ea typeface="宋体" panose="02010600030101010101" pitchFamily="2" charset="-122"/>
              </a:rPr>
              <a:t>的至少一个联系中，我们称实体集</a:t>
            </a:r>
            <a:r>
              <a:rPr lang="en-US" altLang="zh-CN" sz="2400" b="1" dirty="0" smtClean="0">
                <a:solidFill>
                  <a:schemeClr val="tx1"/>
                </a:solidFill>
                <a:latin typeface="宋体" panose="02010600030101010101" pitchFamily="2" charset="-122"/>
                <a:ea typeface="宋体" panose="02010600030101010101" pitchFamily="2" charset="-122"/>
              </a:rPr>
              <a:t>E</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完全参与</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联系集</a:t>
            </a:r>
            <a:r>
              <a:rPr lang="en-US" altLang="zh-CN" sz="2400" b="1" dirty="0" smtClean="0">
                <a:solidFill>
                  <a:schemeClr val="tx1"/>
                </a:solidFill>
                <a:latin typeface="宋体" panose="02010600030101010101" pitchFamily="2" charset="-122"/>
                <a:ea typeface="宋体" panose="02010600030101010101" pitchFamily="2" charset="-122"/>
              </a:rPr>
              <a:t>R</a:t>
            </a:r>
            <a:r>
              <a:rPr lang="zh-CN" altLang="en-US" sz="2400" b="1" dirty="0" smtClean="0">
                <a:solidFill>
                  <a:schemeClr val="tx1"/>
                </a:solidFill>
                <a:latin typeface="宋体" panose="02010600030101010101" pitchFamily="2" charset="-122"/>
                <a:ea typeface="宋体" panose="02010600030101010101" pitchFamily="2" charset="-122"/>
              </a:rPr>
              <a:t>。如果实体集</a:t>
            </a:r>
            <a:r>
              <a:rPr lang="en-US" altLang="zh-CN" sz="2400" b="1" dirty="0" smtClean="0">
                <a:solidFill>
                  <a:schemeClr val="tx1"/>
                </a:solidFill>
                <a:latin typeface="宋体" panose="02010600030101010101" pitchFamily="2" charset="-122"/>
                <a:ea typeface="宋体" panose="02010600030101010101" pitchFamily="2" charset="-122"/>
              </a:rPr>
              <a:t>E</a:t>
            </a:r>
            <a:r>
              <a:rPr lang="zh-CN" altLang="en-US" sz="2400" b="1" dirty="0" smtClean="0">
                <a:solidFill>
                  <a:schemeClr val="tx1"/>
                </a:solidFill>
                <a:latin typeface="宋体" panose="02010600030101010101" pitchFamily="2" charset="-122"/>
                <a:ea typeface="宋体" panose="02010600030101010101" pitchFamily="2" charset="-122"/>
              </a:rPr>
              <a:t>中只有部分实体参与联系集</a:t>
            </a:r>
            <a:r>
              <a:rPr lang="en-US" altLang="zh-CN" sz="2400" b="1" dirty="0" smtClean="0">
                <a:solidFill>
                  <a:schemeClr val="tx1"/>
                </a:solidFill>
                <a:latin typeface="宋体" panose="02010600030101010101" pitchFamily="2" charset="-122"/>
                <a:ea typeface="宋体" panose="02010600030101010101" pitchFamily="2" charset="-122"/>
              </a:rPr>
              <a:t>R</a:t>
            </a:r>
            <a:r>
              <a:rPr lang="zh-CN" altLang="en-US" sz="2400" b="1" dirty="0" smtClean="0">
                <a:solidFill>
                  <a:schemeClr val="tx1"/>
                </a:solidFill>
                <a:latin typeface="宋体" panose="02010600030101010101" pitchFamily="2" charset="-122"/>
                <a:ea typeface="宋体" panose="02010600030101010101" pitchFamily="2" charset="-122"/>
              </a:rPr>
              <a:t>的联系中，我们称实体集</a:t>
            </a:r>
            <a:r>
              <a:rPr lang="en-US" altLang="zh-CN" sz="2400" b="1" dirty="0" smtClean="0">
                <a:solidFill>
                  <a:schemeClr val="tx1"/>
                </a:solidFill>
                <a:latin typeface="宋体" panose="02010600030101010101" pitchFamily="2" charset="-122"/>
                <a:ea typeface="宋体" panose="02010600030101010101" pitchFamily="2" charset="-122"/>
              </a:rPr>
              <a:t>E</a:t>
            </a:r>
            <a:r>
              <a:rPr lang="en-US" altLang="zh-CN"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部分参与</a:t>
            </a:r>
            <a:r>
              <a:rPr lang="zh-CN" altLang="en-US" sz="2400" b="1" dirty="0" smtClean="0">
                <a:solidFill>
                  <a:schemeClr val="tx1"/>
                </a:solidFill>
                <a:latin typeface="Times New Roman" panose="02020603050405020304" pitchFamily="18" charset="0"/>
                <a:ea typeface="宋体" panose="02010600030101010101" pitchFamily="2" charset="-122"/>
              </a:rPr>
              <a:t>”</a:t>
            </a:r>
            <a:r>
              <a:rPr lang="zh-CN" altLang="en-US" sz="2400" b="1" dirty="0" smtClean="0">
                <a:solidFill>
                  <a:schemeClr val="tx1"/>
                </a:solidFill>
                <a:latin typeface="宋体" panose="02010600030101010101" pitchFamily="2" charset="-122"/>
                <a:ea typeface="宋体" panose="02010600030101010101" pitchFamily="2" charset="-122"/>
              </a:rPr>
              <a:t>联系集</a:t>
            </a:r>
            <a:r>
              <a:rPr lang="en-US" altLang="zh-CN" sz="2400" b="1" dirty="0" smtClean="0">
                <a:solidFill>
                  <a:schemeClr val="tx1"/>
                </a:solidFill>
                <a:latin typeface="宋体" panose="02010600030101010101" pitchFamily="2" charset="-122"/>
                <a:ea typeface="宋体" panose="02010600030101010101" pitchFamily="2" charset="-122"/>
              </a:rPr>
              <a:t>R</a:t>
            </a:r>
            <a:r>
              <a:rPr lang="zh-CN" altLang="en-US" sz="2400" b="1" dirty="0" smtClean="0">
                <a:solidFill>
                  <a:schemeClr val="tx1"/>
                </a:solidFill>
                <a:latin typeface="宋体" panose="02010600030101010101" pitchFamily="2" charset="-122"/>
                <a:ea typeface="宋体" panose="02010600030101010101" pitchFamily="2" charset="-122"/>
              </a:rPr>
              <a:t>。在</a:t>
            </a:r>
            <a:r>
              <a:rPr lang="en-US" altLang="zh-CN" sz="2400" b="1" dirty="0" smtClean="0">
                <a:solidFill>
                  <a:schemeClr val="tx1"/>
                </a:solidFill>
                <a:latin typeface="宋体" panose="02010600030101010101" pitchFamily="2" charset="-122"/>
                <a:ea typeface="宋体" panose="02010600030101010101" pitchFamily="2" charset="-122"/>
              </a:rPr>
              <a:t>ER</a:t>
            </a:r>
            <a:r>
              <a:rPr lang="zh-CN" altLang="en-US" sz="2400" b="1" dirty="0" smtClean="0">
                <a:solidFill>
                  <a:schemeClr val="tx1"/>
                </a:solidFill>
                <a:latin typeface="宋体" panose="02010600030101010101" pitchFamily="2" charset="-122"/>
                <a:ea typeface="宋体" panose="02010600030101010101" pitchFamily="2" charset="-122"/>
              </a:rPr>
              <a:t>图中，完全参与用双线边表示，部分参与用单线边表示。</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3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例  考官与试卷是</a:t>
            </a:r>
            <a:r>
              <a:rPr lang="en-US" altLang="zh-CN" sz="2400" b="1" dirty="0" smtClean="0">
                <a:solidFill>
                  <a:schemeClr val="tx1"/>
                </a:solidFill>
                <a:latin typeface="宋体" panose="02010600030101010101" pitchFamily="2" charset="-122"/>
                <a:ea typeface="宋体" panose="02010600030101010101" pitchFamily="2" charset="-122"/>
              </a:rPr>
              <a:t>1:N</a:t>
            </a:r>
            <a:r>
              <a:rPr lang="zh-CN" altLang="en-US" sz="2400" b="1" dirty="0" smtClean="0">
                <a:solidFill>
                  <a:schemeClr val="tx1"/>
                </a:solidFill>
                <a:latin typeface="宋体" panose="02010600030101010101" pitchFamily="2" charset="-122"/>
                <a:ea typeface="宋体" panose="02010600030101010101" pitchFamily="2" charset="-122"/>
              </a:rPr>
              <a:t>联系，考官是部分参与，用单线边表示，试卷是完全参与，用双线边表示。</a:t>
            </a:r>
            <a:endParaRPr lang="zh-CN" altLang="en-US" sz="2400" b="1" dirty="0" smtClean="0">
              <a:solidFill>
                <a:schemeClr val="tx1"/>
              </a:solidFill>
              <a:latin typeface="宋体" panose="02010600030101010101" pitchFamily="2" charset="-122"/>
              <a:ea typeface="宋体" panose="02010600030101010101" pitchFamily="2" charset="-122"/>
            </a:endParaRPr>
          </a:p>
          <a:p>
            <a:pPr marL="0" indent="0" algn="just">
              <a:lnSpc>
                <a:spcPct val="130000"/>
              </a:lnSpc>
              <a:buFont typeface="Wingdings" panose="05000000000000000000" pitchFamily="2" charset="2"/>
              <a:buNone/>
            </a:pPr>
            <a:r>
              <a:rPr lang="zh-CN" altLang="en-US" sz="2400" b="1" dirty="0" smtClean="0">
                <a:solidFill>
                  <a:schemeClr val="tx1"/>
                </a:solidFill>
                <a:latin typeface="宋体" panose="02010600030101010101" pitchFamily="2" charset="-122"/>
                <a:ea typeface="宋体" panose="02010600030101010101" pitchFamily="2" charset="-122"/>
              </a:rPr>
              <a:t>   考生与试卷是</a:t>
            </a:r>
            <a:r>
              <a:rPr lang="en-US" altLang="zh-CN" sz="2400" b="1" dirty="0" smtClean="0">
                <a:solidFill>
                  <a:schemeClr val="tx1"/>
                </a:solidFill>
                <a:latin typeface="宋体" panose="02010600030101010101" pitchFamily="2" charset="-122"/>
                <a:ea typeface="宋体" panose="02010600030101010101" pitchFamily="2" charset="-122"/>
              </a:rPr>
              <a:t>M:N</a:t>
            </a:r>
            <a:r>
              <a:rPr lang="zh-CN" altLang="en-US" sz="2400" b="1" dirty="0" smtClean="0">
                <a:solidFill>
                  <a:schemeClr val="tx1"/>
                </a:solidFill>
                <a:latin typeface="宋体" panose="02010600030101010101" pitchFamily="2" charset="-122"/>
                <a:ea typeface="宋体" panose="02010600030101010101" pitchFamily="2" charset="-122"/>
              </a:rPr>
              <a:t>联系，考生是完全参与，用双线边表示，试卷是部分参与，用单线边表示。</a:t>
            </a:r>
            <a:endParaRPr lang="zh-CN" altLang="en-US" sz="2400" b="1" dirty="0" smtClean="0">
              <a:solidFill>
                <a:schemeClr val="tx1"/>
              </a:solidFill>
              <a:latin typeface="宋体" panose="02010600030101010101" pitchFamily="2" charset="-122"/>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 </a:t>
            </a:r>
            <a:r>
              <a:rPr lang="zh-CN" altLang="en-US" sz="3200" b="1">
                <a:effectLst>
                  <a:outerShdw blurRad="38100" dist="38100" dir="2700000" algn="tl">
                    <a:srgbClr val="C0C0C0"/>
                  </a:outerShdw>
                </a:effectLst>
                <a:latin typeface="方正楷体简体" pitchFamily="2" charset="-122"/>
                <a:ea typeface="方正楷体简体" pitchFamily="2" charset="-122"/>
              </a:rPr>
              <a:t>弱实体集</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46083" name="Rectangle 3"/>
          <p:cNvSpPr>
            <a:spLocks noChangeArrowheads="1"/>
          </p:cNvSpPr>
          <p:nvPr/>
        </p:nvSpPr>
        <p:spPr bwMode="auto">
          <a:xfrm>
            <a:off x="457200" y="990600"/>
            <a:ext cx="8001000" cy="5257800"/>
          </a:xfrm>
          <a:prstGeom prst="rect">
            <a:avLst/>
          </a:prstGeom>
          <a:noFill/>
          <a:ln w="9525">
            <a:noFill/>
            <a:miter lim="800000"/>
          </a:ln>
        </p:spPr>
        <p:txBody>
          <a:bodyPr/>
          <a:lstStyle/>
          <a:p>
            <a:pPr eaLnBrk="0" hangingPunct="0">
              <a:lnSpc>
                <a:spcPct val="120000"/>
              </a:lnSpc>
              <a:spcBef>
                <a:spcPct val="35000"/>
              </a:spcBef>
              <a:buClr>
                <a:schemeClr val="tx2"/>
              </a:buClr>
              <a:buSzPct val="90000"/>
              <a:buFont typeface="Wingdings" panose="05000000000000000000" pitchFamily="2" charset="2"/>
              <a:buChar char="u"/>
            </a:pPr>
            <a:r>
              <a:rPr lang="zh-CN" altLang="en-US" sz="2400" dirty="0" smtClean="0">
                <a:latin typeface="Helvetica" pitchFamily="34" charset="0"/>
              </a:rPr>
              <a:t>应该</a:t>
            </a:r>
            <a:r>
              <a:rPr lang="zh-CN" altLang="en-US" sz="2400" dirty="0">
                <a:latin typeface="Helvetica" pitchFamily="34" charset="0"/>
              </a:rPr>
              <a:t>注意，弱实体集只有在参与多对一的联系集时才有意义，该联系集应该不具有任何属性。强实体与弱实体的联系只能是</a:t>
            </a:r>
            <a:r>
              <a:rPr lang="en-US" altLang="zh-CN" sz="2400" dirty="0">
                <a:latin typeface="Helvetica" pitchFamily="34" charset="0"/>
              </a:rPr>
              <a:t>1:1</a:t>
            </a:r>
            <a:r>
              <a:rPr lang="zh-CN" altLang="en-US" sz="2400" dirty="0">
                <a:latin typeface="Helvetica" pitchFamily="34" charset="0"/>
              </a:rPr>
              <a:t>或</a:t>
            </a:r>
            <a:r>
              <a:rPr lang="en-US" altLang="zh-CN" sz="2400" dirty="0">
                <a:latin typeface="Helvetica" pitchFamily="34" charset="0"/>
              </a:rPr>
              <a:t>1:N</a:t>
            </a:r>
            <a:r>
              <a:rPr lang="zh-CN" altLang="en-US" sz="2400" dirty="0">
                <a:latin typeface="Helvetica" pitchFamily="34" charset="0"/>
              </a:rPr>
              <a:t>。弱实体参与联系时应该是“完全参与”，因此弱实体与联系间的联系也画成双线边。</a:t>
            </a:r>
            <a:endParaRPr lang="zh-CN" altLang="en-US" sz="2400" dirty="0">
              <a:latin typeface="Helvetica" pitchFamily="34" charset="0"/>
            </a:endParaRPr>
          </a:p>
          <a:p>
            <a:pPr eaLnBrk="0" hangingPunct="0">
              <a:lnSpc>
                <a:spcPct val="120000"/>
              </a:lnSpc>
              <a:spcBef>
                <a:spcPct val="35000"/>
              </a:spcBef>
              <a:buClr>
                <a:schemeClr val="tx1"/>
              </a:buClr>
              <a:buSzPct val="90000"/>
              <a:buFont typeface="Wingdings" panose="05000000000000000000" pitchFamily="2" charset="2"/>
              <a:buChar char="Ø"/>
            </a:pPr>
            <a:endParaRPr lang="zh-CN" altLang="en-US" sz="24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Char char="ü"/>
            </a:pPr>
            <a:endParaRPr lang="zh-CN" altLang="en-US" sz="2800" dirty="0">
              <a:latin typeface="方正楷体简体" pitchFamily="2" charset="-122"/>
              <a:ea typeface="方正楷体简体" pitchFamily="2" charset="-122"/>
            </a:endParaRPr>
          </a:p>
        </p:txBody>
      </p:sp>
      <p:grpSp>
        <p:nvGrpSpPr>
          <p:cNvPr id="2" name="Group 4"/>
          <p:cNvGrpSpPr/>
          <p:nvPr/>
        </p:nvGrpSpPr>
        <p:grpSpPr bwMode="auto">
          <a:xfrm>
            <a:off x="228600" y="4038600"/>
            <a:ext cx="8534400" cy="2362200"/>
            <a:chOff x="0" y="0"/>
            <a:chExt cx="5376" cy="1488"/>
          </a:xfrm>
        </p:grpSpPr>
        <p:sp>
          <p:nvSpPr>
            <p:cNvPr id="46086" name="Oval 5"/>
            <p:cNvSpPr>
              <a:spLocks noChangeArrowheads="1"/>
            </p:cNvSpPr>
            <p:nvPr/>
          </p:nvSpPr>
          <p:spPr bwMode="auto">
            <a:xfrm>
              <a:off x="4416" y="477"/>
              <a:ext cx="960" cy="243"/>
            </a:xfrm>
            <a:prstGeom prst="ellipse">
              <a:avLst/>
            </a:prstGeom>
            <a:noFill/>
            <a:ln w="38100">
              <a:solidFill>
                <a:srgbClr val="FFFF00"/>
              </a:solidFill>
              <a:round/>
            </a:ln>
          </p:spPr>
          <p:txBody>
            <a:bodyPr lIns="0" tIns="0" rIns="0" bIns="0" anchor="ctr"/>
            <a:lstStyle/>
            <a:p>
              <a:pPr algn="ctr" eaLnBrk="0" hangingPunct="0"/>
              <a:r>
                <a:rPr lang="zh-CN" altLang="en-US" sz="2000" b="1" dirty="0"/>
                <a:t>号码</a:t>
              </a:r>
              <a:endParaRPr lang="zh-CN" altLang="en-US" sz="2000" b="1" dirty="0"/>
            </a:p>
          </p:txBody>
        </p:sp>
        <p:sp>
          <p:nvSpPr>
            <p:cNvPr id="46087" name="Line 6"/>
            <p:cNvSpPr>
              <a:spLocks noChangeShapeType="1"/>
            </p:cNvSpPr>
            <p:nvPr/>
          </p:nvSpPr>
          <p:spPr bwMode="auto">
            <a:xfrm flipH="1">
              <a:off x="2016" y="1296"/>
              <a:ext cx="480" cy="0"/>
            </a:xfrm>
            <a:prstGeom prst="line">
              <a:avLst/>
            </a:prstGeom>
            <a:noFill/>
            <a:ln w="38100">
              <a:solidFill>
                <a:srgbClr val="FFFF00"/>
              </a:solidFill>
              <a:round/>
            </a:ln>
          </p:spPr>
          <p:txBody>
            <a:bodyPr wrap="none"/>
            <a:lstStyle/>
            <a:p>
              <a:endParaRPr lang="zh-CN" altLang="en-US"/>
            </a:p>
          </p:txBody>
        </p:sp>
        <p:grpSp>
          <p:nvGrpSpPr>
            <p:cNvPr id="3" name="Group 7"/>
            <p:cNvGrpSpPr/>
            <p:nvPr/>
          </p:nvGrpSpPr>
          <p:grpSpPr bwMode="auto">
            <a:xfrm>
              <a:off x="0" y="0"/>
              <a:ext cx="3034" cy="1440"/>
              <a:chOff x="0" y="0"/>
              <a:chExt cx="3034" cy="1440"/>
            </a:xfrm>
          </p:grpSpPr>
          <p:sp>
            <p:nvSpPr>
              <p:cNvPr id="46099" name="Oval 8"/>
              <p:cNvSpPr>
                <a:spLocks noChangeArrowheads="1"/>
              </p:cNvSpPr>
              <p:nvPr/>
            </p:nvSpPr>
            <p:spPr bwMode="auto">
              <a:xfrm>
                <a:off x="0" y="480"/>
                <a:ext cx="947" cy="336"/>
              </a:xfrm>
              <a:prstGeom prst="ellipse">
                <a:avLst/>
              </a:prstGeom>
              <a:noFill/>
              <a:ln w="38100">
                <a:solidFill>
                  <a:srgbClr val="FFFF00"/>
                </a:solidFill>
                <a:round/>
              </a:ln>
            </p:spPr>
            <p:txBody>
              <a:bodyPr lIns="0" tIns="0" rIns="0" bIns="0" anchor="ctr"/>
              <a:lstStyle/>
              <a:p>
                <a:pPr algn="ctr" eaLnBrk="0" hangingPunct="0"/>
                <a:r>
                  <a:rPr lang="zh-CN" altLang="en-US" sz="2000" b="1" u="sng" dirty="0" smtClean="0"/>
                  <a:t>考官</a:t>
                </a:r>
                <a:r>
                  <a:rPr lang="zh-CN" altLang="en-US" sz="2000" b="1" dirty="0" smtClean="0"/>
                  <a:t>编码</a:t>
                </a:r>
                <a:endParaRPr lang="zh-CN" altLang="en-US" sz="2000" b="1" dirty="0"/>
              </a:p>
            </p:txBody>
          </p:sp>
          <p:sp>
            <p:nvSpPr>
              <p:cNvPr id="46100" name="Text Box 9"/>
              <p:cNvSpPr txBox="1">
                <a:spLocks noChangeArrowheads="1"/>
              </p:cNvSpPr>
              <p:nvPr/>
            </p:nvSpPr>
            <p:spPr bwMode="auto">
              <a:xfrm>
                <a:off x="1056" y="1197"/>
                <a:ext cx="945" cy="243"/>
              </a:xfrm>
              <a:prstGeom prst="rect">
                <a:avLst/>
              </a:prstGeom>
              <a:noFill/>
              <a:ln w="38100">
                <a:solidFill>
                  <a:srgbClr val="FFFF00"/>
                </a:solidFill>
                <a:miter lim="800000"/>
              </a:ln>
            </p:spPr>
            <p:txBody>
              <a:bodyPr lIns="0" tIns="0" rIns="0" bIns="0" anchor="ctr"/>
              <a:lstStyle/>
              <a:p>
                <a:pPr algn="ctr" eaLnBrk="0" hangingPunct="0"/>
                <a:r>
                  <a:rPr lang="zh-CN" altLang="en-US" sz="2000" b="1" dirty="0" smtClean="0"/>
                  <a:t>考官</a:t>
                </a:r>
                <a:endParaRPr lang="zh-CN" altLang="en-US" sz="2000" b="1" dirty="0"/>
              </a:p>
            </p:txBody>
          </p:sp>
          <p:sp>
            <p:nvSpPr>
              <p:cNvPr id="46101" name="Oval 10"/>
              <p:cNvSpPr>
                <a:spLocks noChangeArrowheads="1"/>
              </p:cNvSpPr>
              <p:nvPr/>
            </p:nvSpPr>
            <p:spPr bwMode="auto">
              <a:xfrm>
                <a:off x="480" y="240"/>
                <a:ext cx="872" cy="243"/>
              </a:xfrm>
              <a:prstGeom prst="ellipse">
                <a:avLst/>
              </a:prstGeom>
              <a:noFill/>
              <a:ln w="38100">
                <a:solidFill>
                  <a:srgbClr val="FFFF00"/>
                </a:solidFill>
                <a:round/>
              </a:ln>
            </p:spPr>
            <p:txBody>
              <a:bodyPr lIns="0" tIns="0" rIns="0" bIns="0" anchor="ctr"/>
              <a:lstStyle/>
              <a:p>
                <a:pPr algn="ctr" eaLnBrk="0" hangingPunct="0"/>
                <a:r>
                  <a:rPr lang="zh-CN" altLang="en-US" sz="2000" b="1"/>
                  <a:t>姓名</a:t>
                </a:r>
                <a:endParaRPr lang="zh-CN" altLang="en-US" sz="2000" b="1"/>
              </a:p>
            </p:txBody>
          </p:sp>
          <p:sp>
            <p:nvSpPr>
              <p:cNvPr id="46102" name="Oval 11"/>
              <p:cNvSpPr>
                <a:spLocks noChangeArrowheads="1"/>
              </p:cNvSpPr>
              <p:nvPr/>
            </p:nvSpPr>
            <p:spPr bwMode="auto">
              <a:xfrm>
                <a:off x="1008" y="0"/>
                <a:ext cx="872" cy="244"/>
              </a:xfrm>
              <a:prstGeom prst="ellipse">
                <a:avLst/>
              </a:prstGeom>
              <a:noFill/>
              <a:ln w="38100">
                <a:solidFill>
                  <a:srgbClr val="FFFF00"/>
                </a:solidFill>
                <a:round/>
              </a:ln>
            </p:spPr>
            <p:txBody>
              <a:bodyPr lIns="0" tIns="0" rIns="0" bIns="0" anchor="ctr"/>
              <a:lstStyle/>
              <a:p>
                <a:pPr algn="ctr" eaLnBrk="0" hangingPunct="0"/>
                <a:r>
                  <a:rPr lang="zh-CN" altLang="en-US" sz="2000" b="1"/>
                  <a:t>专业</a:t>
                </a:r>
                <a:endParaRPr lang="zh-CN" altLang="en-US" sz="2000" b="1">
                  <a:solidFill>
                    <a:schemeClr val="bg1"/>
                  </a:solidFill>
                </a:endParaRPr>
              </a:p>
            </p:txBody>
          </p:sp>
          <p:sp>
            <p:nvSpPr>
              <p:cNvPr id="46103" name="Oval 12"/>
              <p:cNvSpPr>
                <a:spLocks noChangeArrowheads="1"/>
              </p:cNvSpPr>
              <p:nvPr/>
            </p:nvSpPr>
            <p:spPr bwMode="auto">
              <a:xfrm>
                <a:off x="1840" y="144"/>
                <a:ext cx="608" cy="243"/>
              </a:xfrm>
              <a:prstGeom prst="ellipse">
                <a:avLst/>
              </a:prstGeom>
              <a:noFill/>
              <a:ln w="38100">
                <a:solidFill>
                  <a:srgbClr val="FFFF00"/>
                </a:solidFill>
                <a:round/>
              </a:ln>
            </p:spPr>
            <p:txBody>
              <a:bodyPr lIns="0" tIns="0" rIns="0" bIns="0" anchor="ctr"/>
              <a:lstStyle/>
              <a:p>
                <a:pPr algn="ctr" eaLnBrk="0" hangingPunct="0"/>
                <a:r>
                  <a:rPr lang="zh-CN" altLang="en-US" sz="2000" b="1"/>
                  <a:t>职称</a:t>
                </a:r>
                <a:endParaRPr lang="zh-CN" altLang="en-US" sz="2000" b="1"/>
              </a:p>
            </p:txBody>
          </p:sp>
          <p:sp>
            <p:nvSpPr>
              <p:cNvPr id="46104" name="Oval 13"/>
              <p:cNvSpPr>
                <a:spLocks noChangeArrowheads="1"/>
              </p:cNvSpPr>
              <p:nvPr/>
            </p:nvSpPr>
            <p:spPr bwMode="auto">
              <a:xfrm>
                <a:off x="2064" y="432"/>
                <a:ext cx="970" cy="243"/>
              </a:xfrm>
              <a:prstGeom prst="ellipse">
                <a:avLst/>
              </a:prstGeom>
              <a:noFill/>
              <a:ln w="38100">
                <a:solidFill>
                  <a:srgbClr val="FFFF00"/>
                </a:solidFill>
                <a:round/>
              </a:ln>
            </p:spPr>
            <p:txBody>
              <a:bodyPr lIns="0" tIns="0" rIns="0" bIns="0" anchor="ctr"/>
              <a:lstStyle/>
              <a:p>
                <a:pPr algn="ctr" eaLnBrk="0" hangingPunct="0"/>
                <a:r>
                  <a:rPr lang="zh-CN" altLang="en-US" sz="2000" b="1"/>
                  <a:t>院系</a:t>
                </a:r>
                <a:endParaRPr lang="zh-CN" altLang="en-US" sz="2000" b="1"/>
              </a:p>
            </p:txBody>
          </p:sp>
          <p:sp>
            <p:nvSpPr>
              <p:cNvPr id="46105" name="Line 14"/>
              <p:cNvSpPr>
                <a:spLocks noChangeShapeType="1"/>
              </p:cNvSpPr>
              <p:nvPr/>
            </p:nvSpPr>
            <p:spPr bwMode="auto">
              <a:xfrm>
                <a:off x="528" y="816"/>
                <a:ext cx="672" cy="384"/>
              </a:xfrm>
              <a:prstGeom prst="line">
                <a:avLst/>
              </a:prstGeom>
              <a:noFill/>
              <a:ln w="38100">
                <a:solidFill>
                  <a:srgbClr val="FFFF00"/>
                </a:solidFill>
                <a:round/>
              </a:ln>
            </p:spPr>
            <p:txBody>
              <a:bodyPr wrap="none"/>
              <a:lstStyle/>
              <a:p>
                <a:endParaRPr lang="zh-CN" altLang="en-US"/>
              </a:p>
            </p:txBody>
          </p:sp>
          <p:sp>
            <p:nvSpPr>
              <p:cNvPr id="46106" name="Line 15"/>
              <p:cNvSpPr>
                <a:spLocks noChangeShapeType="1"/>
              </p:cNvSpPr>
              <p:nvPr/>
            </p:nvSpPr>
            <p:spPr bwMode="auto">
              <a:xfrm>
                <a:off x="1104" y="480"/>
                <a:ext cx="240" cy="720"/>
              </a:xfrm>
              <a:prstGeom prst="line">
                <a:avLst/>
              </a:prstGeom>
              <a:noFill/>
              <a:ln w="38100">
                <a:solidFill>
                  <a:srgbClr val="FFFF00"/>
                </a:solidFill>
                <a:round/>
              </a:ln>
            </p:spPr>
            <p:txBody>
              <a:bodyPr wrap="none"/>
              <a:lstStyle/>
              <a:p>
                <a:endParaRPr lang="zh-CN" altLang="en-US"/>
              </a:p>
            </p:txBody>
          </p:sp>
          <p:sp>
            <p:nvSpPr>
              <p:cNvPr id="46107" name="Line 16"/>
              <p:cNvSpPr>
                <a:spLocks noChangeShapeType="1"/>
              </p:cNvSpPr>
              <p:nvPr/>
            </p:nvSpPr>
            <p:spPr bwMode="auto">
              <a:xfrm>
                <a:off x="1488" y="240"/>
                <a:ext cx="0" cy="960"/>
              </a:xfrm>
              <a:prstGeom prst="line">
                <a:avLst/>
              </a:prstGeom>
              <a:noFill/>
              <a:ln w="38100">
                <a:solidFill>
                  <a:srgbClr val="FFFF00"/>
                </a:solidFill>
                <a:round/>
              </a:ln>
            </p:spPr>
            <p:txBody>
              <a:bodyPr wrap="none"/>
              <a:lstStyle/>
              <a:p>
                <a:endParaRPr lang="zh-CN" altLang="en-US"/>
              </a:p>
            </p:txBody>
          </p:sp>
          <p:sp>
            <p:nvSpPr>
              <p:cNvPr id="46108" name="Line 17"/>
              <p:cNvSpPr>
                <a:spLocks noChangeShapeType="1"/>
              </p:cNvSpPr>
              <p:nvPr/>
            </p:nvSpPr>
            <p:spPr bwMode="auto">
              <a:xfrm flipH="1">
                <a:off x="1632" y="384"/>
                <a:ext cx="336" cy="816"/>
              </a:xfrm>
              <a:prstGeom prst="line">
                <a:avLst/>
              </a:prstGeom>
              <a:noFill/>
              <a:ln w="38100">
                <a:solidFill>
                  <a:srgbClr val="FFFF00"/>
                </a:solidFill>
                <a:round/>
              </a:ln>
            </p:spPr>
            <p:txBody>
              <a:bodyPr wrap="none"/>
              <a:lstStyle/>
              <a:p>
                <a:endParaRPr lang="zh-CN" altLang="en-US"/>
              </a:p>
            </p:txBody>
          </p:sp>
          <p:sp>
            <p:nvSpPr>
              <p:cNvPr id="46109" name="Line 18"/>
              <p:cNvSpPr>
                <a:spLocks noChangeShapeType="1"/>
              </p:cNvSpPr>
              <p:nvPr/>
            </p:nvSpPr>
            <p:spPr bwMode="auto">
              <a:xfrm flipH="1">
                <a:off x="1824" y="672"/>
                <a:ext cx="624" cy="528"/>
              </a:xfrm>
              <a:prstGeom prst="line">
                <a:avLst/>
              </a:prstGeom>
              <a:noFill/>
              <a:ln w="38100">
                <a:solidFill>
                  <a:srgbClr val="FFFF00"/>
                </a:solidFill>
                <a:round/>
              </a:ln>
            </p:spPr>
            <p:txBody>
              <a:bodyPr wrap="none"/>
              <a:lstStyle/>
              <a:p>
                <a:endParaRPr lang="zh-CN" altLang="en-US"/>
              </a:p>
            </p:txBody>
          </p:sp>
        </p:grpSp>
        <p:sp>
          <p:nvSpPr>
            <p:cNvPr id="46089" name="Text Box 19"/>
            <p:cNvSpPr txBox="1">
              <a:spLocks noChangeArrowheads="1"/>
            </p:cNvSpPr>
            <p:nvPr/>
          </p:nvSpPr>
          <p:spPr bwMode="auto">
            <a:xfrm>
              <a:off x="3984" y="1200"/>
              <a:ext cx="720" cy="243"/>
            </a:xfrm>
            <a:prstGeom prst="rect">
              <a:avLst/>
            </a:prstGeom>
            <a:noFill/>
            <a:ln w="38100">
              <a:solidFill>
                <a:schemeClr val="tx1"/>
              </a:solidFill>
              <a:miter lim="800000"/>
            </a:ln>
          </p:spPr>
          <p:txBody>
            <a:bodyPr lIns="0" tIns="0" rIns="0" bIns="0" anchor="ctr"/>
            <a:lstStyle/>
            <a:p>
              <a:pPr algn="ctr" eaLnBrk="0" hangingPunct="0"/>
              <a:r>
                <a:rPr lang="zh-CN" altLang="en-US" sz="2000" b="1"/>
                <a:t>电话</a:t>
              </a:r>
              <a:endParaRPr lang="zh-CN" altLang="en-US" sz="2000" b="1"/>
            </a:p>
          </p:txBody>
        </p:sp>
        <p:sp>
          <p:nvSpPr>
            <p:cNvPr id="46090" name="Rectangle 20"/>
            <p:cNvSpPr>
              <a:spLocks noChangeArrowheads="1"/>
            </p:cNvSpPr>
            <p:nvPr/>
          </p:nvSpPr>
          <p:spPr bwMode="auto">
            <a:xfrm>
              <a:off x="3936" y="1152"/>
              <a:ext cx="816" cy="336"/>
            </a:xfrm>
            <a:prstGeom prst="rect">
              <a:avLst/>
            </a:prstGeom>
            <a:noFill/>
            <a:ln w="38100">
              <a:solidFill>
                <a:srgbClr val="0000CC"/>
              </a:solidFill>
              <a:miter lim="800000"/>
            </a:ln>
          </p:spPr>
          <p:txBody>
            <a:bodyPr wrap="none" anchor="ctr"/>
            <a:lstStyle/>
            <a:p>
              <a:endParaRPr lang="zh-CN" altLang="en-US"/>
            </a:p>
          </p:txBody>
        </p:sp>
        <p:sp>
          <p:nvSpPr>
            <p:cNvPr id="46091" name="Oval 21"/>
            <p:cNvSpPr>
              <a:spLocks noChangeArrowheads="1"/>
            </p:cNvSpPr>
            <p:nvPr/>
          </p:nvSpPr>
          <p:spPr bwMode="auto">
            <a:xfrm>
              <a:off x="3312" y="480"/>
              <a:ext cx="960" cy="235"/>
            </a:xfrm>
            <a:prstGeom prst="ellipse">
              <a:avLst/>
            </a:prstGeom>
            <a:noFill/>
            <a:ln w="38100">
              <a:solidFill>
                <a:srgbClr val="FFFF00"/>
              </a:solidFill>
              <a:round/>
            </a:ln>
          </p:spPr>
          <p:txBody>
            <a:bodyPr lIns="0" tIns="0" rIns="0" bIns="0" anchor="ctr"/>
            <a:lstStyle/>
            <a:p>
              <a:pPr algn="ctr" eaLnBrk="0" hangingPunct="0"/>
              <a:r>
                <a:rPr lang="zh-CN" altLang="en-US" sz="2000" b="1"/>
                <a:t>位置</a:t>
              </a:r>
              <a:endParaRPr lang="zh-CN" altLang="en-US" sz="2000" b="1"/>
            </a:p>
          </p:txBody>
        </p:sp>
        <p:sp>
          <p:nvSpPr>
            <p:cNvPr id="46092" name="Line 22"/>
            <p:cNvSpPr>
              <a:spLocks noChangeShapeType="1"/>
            </p:cNvSpPr>
            <p:nvPr/>
          </p:nvSpPr>
          <p:spPr bwMode="auto">
            <a:xfrm flipH="1">
              <a:off x="4512" y="720"/>
              <a:ext cx="306" cy="432"/>
            </a:xfrm>
            <a:prstGeom prst="line">
              <a:avLst/>
            </a:prstGeom>
            <a:noFill/>
            <a:ln w="38100">
              <a:solidFill>
                <a:srgbClr val="FFFF00"/>
              </a:solidFill>
              <a:round/>
            </a:ln>
          </p:spPr>
          <p:txBody>
            <a:bodyPr lIns="0" tIns="0" rIns="0" bIns="0" anchor="ctr"/>
            <a:lstStyle/>
            <a:p>
              <a:endParaRPr lang="zh-CN" altLang="en-US"/>
            </a:p>
          </p:txBody>
        </p:sp>
        <p:sp>
          <p:nvSpPr>
            <p:cNvPr id="46093" name="Line 23"/>
            <p:cNvSpPr>
              <a:spLocks noChangeShapeType="1"/>
            </p:cNvSpPr>
            <p:nvPr/>
          </p:nvSpPr>
          <p:spPr bwMode="auto">
            <a:xfrm>
              <a:off x="3312" y="1296"/>
              <a:ext cx="624" cy="0"/>
            </a:xfrm>
            <a:prstGeom prst="line">
              <a:avLst/>
            </a:prstGeom>
            <a:noFill/>
            <a:ln w="38100">
              <a:solidFill>
                <a:srgbClr val="0000CC"/>
              </a:solidFill>
              <a:round/>
            </a:ln>
          </p:spPr>
          <p:txBody>
            <a:bodyPr lIns="0" tIns="0" rIns="0" bIns="0" anchor="ctr"/>
            <a:lstStyle/>
            <a:p>
              <a:endParaRPr lang="zh-CN" altLang="en-US"/>
            </a:p>
          </p:txBody>
        </p:sp>
        <p:sp>
          <p:nvSpPr>
            <p:cNvPr id="46094" name="Line 24"/>
            <p:cNvSpPr>
              <a:spLocks noChangeShapeType="1"/>
            </p:cNvSpPr>
            <p:nvPr/>
          </p:nvSpPr>
          <p:spPr bwMode="auto">
            <a:xfrm>
              <a:off x="3792" y="720"/>
              <a:ext cx="336" cy="432"/>
            </a:xfrm>
            <a:prstGeom prst="line">
              <a:avLst/>
            </a:prstGeom>
            <a:noFill/>
            <a:ln w="38100">
              <a:solidFill>
                <a:srgbClr val="FFFF00"/>
              </a:solidFill>
              <a:round/>
            </a:ln>
          </p:spPr>
          <p:txBody>
            <a:bodyPr lIns="0" tIns="0" rIns="0" bIns="0" anchor="ctr"/>
            <a:lstStyle/>
            <a:p>
              <a:endParaRPr lang="zh-CN" altLang="en-US"/>
            </a:p>
          </p:txBody>
        </p:sp>
        <p:sp>
          <p:nvSpPr>
            <p:cNvPr id="46095" name="AutoShape 25"/>
            <p:cNvSpPr>
              <a:spLocks noChangeArrowheads="1"/>
            </p:cNvSpPr>
            <p:nvPr/>
          </p:nvSpPr>
          <p:spPr bwMode="auto">
            <a:xfrm>
              <a:off x="2592" y="1152"/>
              <a:ext cx="624" cy="288"/>
            </a:xfrm>
            <a:prstGeom prst="flowChartDecision">
              <a:avLst/>
            </a:prstGeom>
            <a:noFill/>
            <a:ln w="38100">
              <a:solidFill>
                <a:schemeClr val="tx1"/>
              </a:solidFill>
              <a:miter lim="800000"/>
            </a:ln>
          </p:spPr>
          <p:txBody>
            <a:bodyPr wrap="none" lIns="0" tIns="0" rIns="0" bIns="0" anchor="ctr"/>
            <a:lstStyle/>
            <a:p>
              <a:pPr algn="ctr"/>
              <a:r>
                <a:rPr lang="zh-CN" altLang="en-US" sz="2000" b="1"/>
                <a:t>拥有</a:t>
              </a:r>
              <a:r>
                <a:rPr lang="zh-CN" altLang="en-US" sz="2000" b="1">
                  <a:solidFill>
                    <a:schemeClr val="bg1"/>
                  </a:solidFill>
                  <a:latin typeface="Tahoma" panose="020B0604030504040204" pitchFamily="34" charset="0"/>
                </a:rPr>
                <a:t> </a:t>
              </a:r>
              <a:endParaRPr lang="zh-CN" altLang="en-US" sz="2000" b="1">
                <a:solidFill>
                  <a:schemeClr val="bg1"/>
                </a:solidFill>
                <a:latin typeface="Tahoma" panose="020B0604030504040204" pitchFamily="34" charset="0"/>
              </a:endParaRPr>
            </a:p>
          </p:txBody>
        </p:sp>
        <p:sp>
          <p:nvSpPr>
            <p:cNvPr id="46096" name="AutoShape 26"/>
            <p:cNvSpPr>
              <a:spLocks noChangeArrowheads="1"/>
            </p:cNvSpPr>
            <p:nvPr/>
          </p:nvSpPr>
          <p:spPr bwMode="auto">
            <a:xfrm>
              <a:off x="2496" y="1104"/>
              <a:ext cx="816" cy="384"/>
            </a:xfrm>
            <a:prstGeom prst="flowChartDecision">
              <a:avLst/>
            </a:prstGeom>
            <a:noFill/>
            <a:ln w="38100">
              <a:solidFill>
                <a:srgbClr val="0000CC"/>
              </a:solidFill>
              <a:miter lim="800000"/>
            </a:ln>
          </p:spPr>
          <p:txBody>
            <a:bodyPr wrap="none" anchor="ctr"/>
            <a:lstStyle/>
            <a:p>
              <a:endParaRPr lang="zh-CN" altLang="en-US"/>
            </a:p>
          </p:txBody>
        </p:sp>
        <p:sp>
          <p:nvSpPr>
            <p:cNvPr id="46097" name="Rectangle 27"/>
            <p:cNvSpPr>
              <a:spLocks noChangeArrowheads="1"/>
            </p:cNvSpPr>
            <p:nvPr/>
          </p:nvSpPr>
          <p:spPr bwMode="auto">
            <a:xfrm>
              <a:off x="3408" y="1056"/>
              <a:ext cx="384" cy="192"/>
            </a:xfrm>
            <a:prstGeom prst="rect">
              <a:avLst/>
            </a:prstGeom>
            <a:noFill/>
            <a:ln w="9525">
              <a:solidFill>
                <a:srgbClr val="EEF2EE"/>
              </a:solidFill>
              <a:miter lim="800000"/>
            </a:ln>
          </p:spPr>
          <p:txBody>
            <a:bodyPr wrap="none" anchor="ctr"/>
            <a:lstStyle/>
            <a:p>
              <a:pPr algn="ctr"/>
              <a:r>
                <a:rPr lang="en-US" altLang="zh-CN" sz="2000" b="1"/>
                <a:t>N</a:t>
              </a:r>
              <a:endParaRPr lang="en-US" altLang="zh-CN" sz="2000" b="1"/>
            </a:p>
          </p:txBody>
        </p:sp>
        <p:sp>
          <p:nvSpPr>
            <p:cNvPr id="46098" name="Rectangle 28"/>
            <p:cNvSpPr>
              <a:spLocks noChangeArrowheads="1"/>
            </p:cNvSpPr>
            <p:nvPr/>
          </p:nvSpPr>
          <p:spPr bwMode="auto">
            <a:xfrm>
              <a:off x="2064" y="1056"/>
              <a:ext cx="384" cy="192"/>
            </a:xfrm>
            <a:prstGeom prst="rect">
              <a:avLst/>
            </a:prstGeom>
            <a:noFill/>
            <a:ln w="9525">
              <a:noFill/>
              <a:miter lim="800000"/>
            </a:ln>
          </p:spPr>
          <p:txBody>
            <a:bodyPr wrap="none" anchor="ctr"/>
            <a:lstStyle/>
            <a:p>
              <a:pPr algn="ctr"/>
              <a:r>
                <a:rPr lang="en-US" altLang="zh-CN" sz="2000" b="1"/>
                <a:t>1</a:t>
              </a:r>
              <a:endParaRPr lang="en-US" altLang="zh-CN" sz="2000" b="1"/>
            </a:p>
          </p:txBody>
        </p:sp>
      </p:grpSp>
      <p:sp>
        <p:nvSpPr>
          <p:cNvPr id="46085" name="Line 23"/>
          <p:cNvSpPr>
            <a:spLocks noChangeShapeType="1"/>
          </p:cNvSpPr>
          <p:nvPr/>
        </p:nvSpPr>
        <p:spPr bwMode="auto">
          <a:xfrm>
            <a:off x="5486400" y="6135688"/>
            <a:ext cx="990600" cy="0"/>
          </a:xfrm>
          <a:prstGeom prst="line">
            <a:avLst/>
          </a:prstGeom>
          <a:noFill/>
          <a:ln w="38100">
            <a:solidFill>
              <a:schemeClr val="tx1"/>
            </a:solidFill>
            <a:round/>
          </a:ln>
        </p:spPr>
        <p:txBody>
          <a:bodyPr lIns="0" tIns="0" rIns="0" bIns="0" anchor="ctr"/>
          <a:lstStyle/>
          <a:p>
            <a:endParaRPr lang="zh-CN" altLang="en-US"/>
          </a:p>
        </p:txBody>
      </p:sp>
    </p:spTree>
  </p:cSld>
  <p:clrMapOvr>
    <a:masterClrMapping/>
  </p:clrMapOvr>
  <p:transition spd="med">
    <p:wheel spokes="8"/>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990600" y="76200"/>
            <a:ext cx="7391400" cy="846138"/>
          </a:xfrm>
        </p:spPr>
        <p:txBody>
          <a:bodyPr lIns="0" tIns="0" rIns="0" bIns="0" anchor="ctr"/>
          <a:lstStyle/>
          <a:p>
            <a:pPr>
              <a:defRPr/>
            </a:pPr>
            <a:r>
              <a:rPr lang="zh-CN" altLang="en-US"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概念设计阶段</a:t>
            </a:r>
            <a:endParaRPr lang="en-US" sz="4800" b="1" dirty="0"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268" name="Rectangle 3"/>
          <p:cNvSpPr>
            <a:spLocks noGrp="1" noChangeArrowheads="1"/>
          </p:cNvSpPr>
          <p:nvPr>
            <p:ph type="body" idx="4294967295"/>
          </p:nvPr>
        </p:nvSpPr>
        <p:spPr>
          <a:xfrm>
            <a:off x="381000" y="914400"/>
            <a:ext cx="8382000" cy="5334000"/>
          </a:xfrm>
        </p:spPr>
        <p:txBody>
          <a:bodyPr/>
          <a:lstStyle/>
          <a:p>
            <a:pPr marL="0" indent="0">
              <a:lnSpc>
                <a:spcPct val="110000"/>
              </a:lnSpc>
              <a:spcBef>
                <a:spcPct val="0"/>
              </a:spcBef>
              <a:buClrTx/>
              <a:buSzTx/>
              <a:buFontTx/>
              <a:buNone/>
            </a:pPr>
            <a:endParaRPr lang="en-US" altLang="zh-CN" sz="2800" b="1" dirty="0" smtClean="0">
              <a:solidFill>
                <a:schemeClr val="tx1"/>
              </a:solidFill>
              <a:latin typeface="Times New Roman" panose="02020603050405020304" pitchFamily="18" charset="0"/>
              <a:ea typeface="宋体" panose="02010600030101010101" pitchFamily="2" charset="-122"/>
            </a:endParaRPr>
          </a:p>
          <a:p>
            <a:pPr marL="0" indent="0" algn="just">
              <a:lnSpc>
                <a:spcPct val="110000"/>
              </a:lnSpc>
              <a:spcBef>
                <a:spcPct val="0"/>
              </a:spcBef>
              <a:buClrTx/>
              <a:buSzTx/>
              <a:buFontTx/>
              <a:buNone/>
            </a:pPr>
            <a:r>
              <a:rPr lang="zh-CN" altLang="en-US" sz="2800" b="1" dirty="0" smtClean="0">
                <a:solidFill>
                  <a:schemeClr val="tx1"/>
                </a:solidFill>
                <a:latin typeface="Times New Roman" panose="02020603050405020304" pitchFamily="18" charset="0"/>
                <a:ea typeface="宋体" panose="02010600030101010101" pitchFamily="2" charset="-122"/>
              </a:rPr>
              <a:t>       概念模型是各种基本数据模型的共同基础，同时也容易向现在普遍使用的关系模型转换。</a:t>
            </a:r>
            <a:endParaRPr lang="zh-CN" altLang="en-US" sz="2800" b="1" dirty="0" smtClean="0">
              <a:solidFill>
                <a:schemeClr val="tx1"/>
              </a:solidFill>
              <a:latin typeface="Times New Roman" panose="02020603050405020304" pitchFamily="18" charset="0"/>
              <a:ea typeface="宋体" panose="02010600030101010101" pitchFamily="2" charset="-122"/>
            </a:endParaRPr>
          </a:p>
          <a:p>
            <a:pPr marL="0" indent="0" algn="just">
              <a:lnSpc>
                <a:spcPct val="110000"/>
              </a:lnSpc>
              <a:spcBef>
                <a:spcPct val="0"/>
              </a:spcBef>
              <a:buClrTx/>
              <a:buSzTx/>
              <a:buFontTx/>
              <a:buNone/>
            </a:pPr>
            <a:endParaRPr lang="zh-CN" altLang="en-US" sz="2800" b="1" dirty="0" smtClean="0">
              <a:solidFill>
                <a:schemeClr val="tx1"/>
              </a:solidFill>
              <a:latin typeface="Times New Roman" panose="02020603050405020304" pitchFamily="18" charset="0"/>
              <a:ea typeface="宋体" panose="02010600030101010101" pitchFamily="2" charset="-122"/>
            </a:endParaRPr>
          </a:p>
          <a:p>
            <a:pPr marL="0" indent="0" algn="just">
              <a:lnSpc>
                <a:spcPct val="110000"/>
              </a:lnSpc>
              <a:spcBef>
                <a:spcPct val="0"/>
              </a:spcBef>
              <a:buClrTx/>
              <a:buSzTx/>
              <a:buFontTx/>
              <a:buNone/>
            </a:pPr>
            <a:r>
              <a:rPr lang="zh-CN" altLang="en-US" sz="2800" b="1" dirty="0" smtClean="0">
                <a:solidFill>
                  <a:schemeClr val="tx1"/>
                </a:solidFill>
                <a:latin typeface="黑体" panose="02010609060101010101" pitchFamily="2" charset="-122"/>
                <a:ea typeface="黑体" panose="02010609060101010101" pitchFamily="2" charset="-122"/>
              </a:rPr>
              <a:t>   概念设计中最著名的方法就是实体联系方法（</a:t>
            </a:r>
            <a:r>
              <a:rPr lang="en-US" altLang="zh-CN" sz="2800" b="1" dirty="0" smtClean="0">
                <a:solidFill>
                  <a:schemeClr val="tx1"/>
                </a:solidFill>
                <a:latin typeface="黑体" panose="02010609060101010101" pitchFamily="2" charset="-122"/>
                <a:ea typeface="黑体" panose="02010609060101010101" pitchFamily="2" charset="-122"/>
              </a:rPr>
              <a:t>ER</a:t>
            </a:r>
            <a:r>
              <a:rPr lang="zh-CN" altLang="en-US" sz="2800" b="1" dirty="0" smtClean="0">
                <a:solidFill>
                  <a:schemeClr val="tx1"/>
                </a:solidFill>
                <a:latin typeface="黑体" panose="02010609060101010101" pitchFamily="2" charset="-122"/>
                <a:ea typeface="黑体" panose="02010609060101010101" pitchFamily="2" charset="-122"/>
              </a:rPr>
              <a:t>方法），建立</a:t>
            </a:r>
            <a:r>
              <a:rPr lang="en-US" altLang="zh-CN" sz="2800" b="1" dirty="0" smtClean="0">
                <a:solidFill>
                  <a:schemeClr val="tx1"/>
                </a:solidFill>
                <a:latin typeface="黑体" panose="02010609060101010101" pitchFamily="2" charset="-122"/>
                <a:ea typeface="黑体" panose="02010609060101010101" pitchFamily="2" charset="-122"/>
              </a:rPr>
              <a:t>ER</a:t>
            </a:r>
            <a:r>
              <a:rPr lang="zh-CN" altLang="en-US" sz="2800" b="1" dirty="0" smtClean="0">
                <a:solidFill>
                  <a:schemeClr val="tx1"/>
                </a:solidFill>
                <a:latin typeface="黑体" panose="02010609060101010101" pitchFamily="2" charset="-122"/>
                <a:ea typeface="黑体" panose="02010609060101010101" pitchFamily="2" charset="-122"/>
              </a:rPr>
              <a:t>模型，用</a:t>
            </a:r>
            <a:r>
              <a:rPr lang="en-US" altLang="zh-CN" sz="2800" b="1" dirty="0" smtClean="0">
                <a:solidFill>
                  <a:schemeClr val="tx1"/>
                </a:solidFill>
                <a:latin typeface="黑体" panose="02010609060101010101" pitchFamily="2" charset="-122"/>
                <a:ea typeface="黑体" panose="02010609060101010101" pitchFamily="2" charset="-122"/>
              </a:rPr>
              <a:t>ER</a:t>
            </a:r>
            <a:r>
              <a:rPr lang="zh-CN" altLang="en-US" sz="2800" b="1" dirty="0" smtClean="0">
                <a:solidFill>
                  <a:schemeClr val="tx1"/>
                </a:solidFill>
                <a:latin typeface="黑体" panose="02010609060101010101" pitchFamily="2" charset="-122"/>
                <a:ea typeface="黑体" panose="02010609060101010101" pitchFamily="2" charset="-122"/>
              </a:rPr>
              <a:t>图表示概念结构，得到数据库的概念模型。</a:t>
            </a:r>
            <a:endParaRPr lang="zh-CN" altLang="en-US" sz="2800" b="1" dirty="0" smtClean="0">
              <a:solidFill>
                <a:schemeClr val="tx1"/>
              </a:solidFill>
              <a:latin typeface="黑体" panose="02010609060101010101" pitchFamily="2" charset="-122"/>
              <a:ea typeface="黑体" panose="02010609060101010101" pitchFamily="2" charset="-122"/>
            </a:endParaRPr>
          </a:p>
          <a:p>
            <a:pPr marL="0" indent="0" algn="just">
              <a:lnSpc>
                <a:spcPct val="110000"/>
              </a:lnSpc>
              <a:spcBef>
                <a:spcPct val="0"/>
              </a:spcBef>
              <a:buClrTx/>
              <a:buSzTx/>
              <a:buFontTx/>
              <a:buNone/>
            </a:pPr>
            <a:endParaRPr lang="zh-CN" altLang="en-US" sz="2800" b="1" dirty="0" smtClean="0">
              <a:solidFill>
                <a:schemeClr val="tx1"/>
              </a:solidFill>
              <a:latin typeface="黑体" panose="02010609060101010101" pitchFamily="2" charset="-122"/>
              <a:ea typeface="黑体" panose="02010609060101010101" pitchFamily="2" charset="-122"/>
            </a:endParaRPr>
          </a:p>
          <a:p>
            <a:pPr marL="0" indent="0" algn="just">
              <a:lnSpc>
                <a:spcPct val="110000"/>
              </a:lnSpc>
              <a:spcBef>
                <a:spcPct val="0"/>
              </a:spcBef>
              <a:buClrTx/>
              <a:buSzTx/>
              <a:buFontTx/>
              <a:buNone/>
            </a:pPr>
            <a:r>
              <a:rPr lang="zh-CN" altLang="en-US" sz="2800" b="1" dirty="0" smtClean="0">
                <a:solidFill>
                  <a:schemeClr val="tx1"/>
                </a:solidFill>
                <a:latin typeface="黑体" panose="02010609060101010101" pitchFamily="2" charset="-122"/>
                <a:ea typeface="黑体" panose="02010609060101010101" pitchFamily="2" charset="-122"/>
              </a:rPr>
              <a:t>    </a:t>
            </a:r>
            <a:r>
              <a:rPr lang="zh-CN" altLang="en-US" sz="2800" b="1" dirty="0" smtClean="0">
                <a:solidFill>
                  <a:schemeClr val="tx1"/>
                </a:solidFill>
                <a:latin typeface="Times New Roman" panose="02020603050405020304" pitchFamily="18" charset="0"/>
                <a:ea typeface="宋体" panose="02010600030101010101" pitchFamily="2" charset="-122"/>
              </a:rPr>
              <a:t> 概念设计的结果是得到一个与</a:t>
            </a:r>
            <a:r>
              <a:rPr lang="en-US" altLang="zh-CN" sz="2800" b="1" dirty="0" smtClean="0">
                <a:solidFill>
                  <a:schemeClr val="tx1"/>
                </a:solidFill>
                <a:latin typeface="Times New Roman" panose="02020603050405020304" pitchFamily="18" charset="0"/>
                <a:ea typeface="宋体" panose="02010600030101010101" pitchFamily="2" charset="-122"/>
              </a:rPr>
              <a:t>DBMS</a:t>
            </a:r>
            <a:r>
              <a:rPr lang="zh-CN" altLang="en-US" sz="2800" b="1" dirty="0" smtClean="0">
                <a:solidFill>
                  <a:schemeClr val="tx1"/>
                </a:solidFill>
                <a:latin typeface="Times New Roman" panose="02020603050405020304" pitchFamily="18" charset="0"/>
                <a:ea typeface="宋体" panose="02010600030101010101" pitchFamily="2" charset="-122"/>
              </a:rPr>
              <a:t>无关的概念模型。</a:t>
            </a:r>
            <a:endParaRPr lang="zh-CN" altLang="en-US" sz="2800" b="1" dirty="0" smtClean="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1042988" y="332423"/>
            <a:ext cx="6240462"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hlinkClick r:id="rId1" action="ppaction://hlinkfile"/>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hlinkClick r:id="rId1" action="ppaction://hlinkfile"/>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48131" name="Rectangle 3"/>
          <p:cNvSpPr>
            <a:spLocks noGrp="1" noChangeArrowheads="1"/>
          </p:cNvSpPr>
          <p:nvPr>
            <p:ph type="body" idx="4294967295"/>
          </p:nvPr>
        </p:nvSpPr>
        <p:spPr>
          <a:xfrm>
            <a:off x="825500" y="1076325"/>
            <a:ext cx="6807200" cy="4887913"/>
          </a:xfrm>
        </p:spPr>
        <p:txBody>
          <a:bodyPr/>
          <a:lstStyle/>
          <a:p>
            <a:pPr algn="just">
              <a:lnSpc>
                <a:spcPct val="110000"/>
              </a:lnSpc>
            </a:pPr>
            <a:r>
              <a:rPr lang="zh-CN" altLang="en-US" sz="2400" b="1" dirty="0" smtClean="0">
                <a:solidFill>
                  <a:schemeClr val="tx1"/>
                </a:solidFill>
                <a:latin typeface="方正楷体简体" pitchFamily="2" charset="-122"/>
                <a:ea typeface="方正楷体简体" pitchFamily="2" charset="-122"/>
              </a:rPr>
              <a:t>  概念设计</a:t>
            </a:r>
            <a:r>
              <a:rPr lang="en-US" altLang="zh-CN" sz="2400" b="1" dirty="0" smtClean="0">
                <a:solidFill>
                  <a:schemeClr val="tx1"/>
                </a:solidFill>
                <a:latin typeface="方正楷体简体" pitchFamily="2" charset="-122"/>
                <a:ea typeface="方正楷体简体" pitchFamily="2" charset="-122"/>
              </a:rPr>
              <a:t>—ER</a:t>
            </a:r>
            <a:r>
              <a:rPr lang="zh-CN" altLang="en-US" sz="2400" b="1" dirty="0" smtClean="0">
                <a:solidFill>
                  <a:schemeClr val="tx1"/>
                </a:solidFill>
                <a:latin typeface="方正楷体简体" pitchFamily="2" charset="-122"/>
                <a:ea typeface="方正楷体简体" pitchFamily="2" charset="-122"/>
              </a:rPr>
              <a:t>模型</a:t>
            </a:r>
            <a:endParaRPr lang="zh-CN" altLang="en-US" sz="2400" b="1" dirty="0" smtClean="0">
              <a:solidFill>
                <a:schemeClr val="tx1"/>
              </a:solidFill>
              <a:latin typeface="方正楷体简体" pitchFamily="2" charset="-122"/>
              <a:ea typeface="方正楷体简体" pitchFamily="2" charset="-122"/>
            </a:endParaRPr>
          </a:p>
          <a:p>
            <a:pPr algn="just">
              <a:lnSpc>
                <a:spcPct val="110000"/>
              </a:lnSpc>
            </a:pPr>
            <a:r>
              <a:rPr lang="en-US" altLang="zh-CN" sz="2400" b="1" dirty="0" smtClean="0">
                <a:solidFill>
                  <a:schemeClr val="tx1"/>
                </a:solidFill>
                <a:latin typeface="方正楷体简体" pitchFamily="2" charset="-122"/>
                <a:ea typeface="方正楷体简体" pitchFamily="2" charset="-122"/>
              </a:rPr>
              <a:t>  ER</a:t>
            </a:r>
            <a:r>
              <a:rPr lang="zh-CN" altLang="en-US" sz="2400" b="1" dirty="0" smtClean="0">
                <a:solidFill>
                  <a:schemeClr val="tx1"/>
                </a:solidFill>
                <a:latin typeface="方正楷体简体" pitchFamily="2" charset="-122"/>
                <a:ea typeface="方正楷体简体" pitchFamily="2" charset="-122"/>
              </a:rPr>
              <a:t>模型的基本元素</a:t>
            </a:r>
            <a:endParaRPr lang="zh-CN" altLang="en-US" sz="2400" b="1" dirty="0" smtClean="0">
              <a:solidFill>
                <a:schemeClr val="tx1"/>
              </a:solidFill>
              <a:latin typeface="方正楷体简体" pitchFamily="2" charset="-122"/>
              <a:ea typeface="方正楷体简体" pitchFamily="2" charset="-122"/>
            </a:endParaRPr>
          </a:p>
          <a:p>
            <a:pPr algn="just">
              <a:lnSpc>
                <a:spcPct val="110000"/>
              </a:lnSpc>
            </a:pPr>
            <a:r>
              <a:rPr lang="en-US" altLang="zh-CN" sz="2400" b="1" dirty="0" smtClean="0">
                <a:solidFill>
                  <a:schemeClr val="tx1"/>
                </a:solidFill>
                <a:latin typeface="方正楷体简体" pitchFamily="2" charset="-122"/>
                <a:ea typeface="方正楷体简体" pitchFamily="2" charset="-122"/>
              </a:rPr>
              <a:t>  ER</a:t>
            </a:r>
            <a:r>
              <a:rPr lang="zh-CN" altLang="en-US" sz="2400" b="1" dirty="0" smtClean="0">
                <a:solidFill>
                  <a:schemeClr val="tx1"/>
                </a:solidFill>
                <a:latin typeface="方正楷体简体" pitchFamily="2" charset="-122"/>
                <a:ea typeface="方正楷体简体" pitchFamily="2" charset="-122"/>
              </a:rPr>
              <a:t>图</a:t>
            </a:r>
            <a:endParaRPr lang="zh-CN" altLang="en-US" sz="2400" b="1" dirty="0" smtClean="0">
              <a:solidFill>
                <a:schemeClr val="tx1"/>
              </a:solidFill>
              <a:latin typeface="方正楷体简体" pitchFamily="2" charset="-122"/>
              <a:ea typeface="方正楷体简体" pitchFamily="2" charset="-122"/>
            </a:endParaRPr>
          </a:p>
          <a:p>
            <a:pPr algn="just">
              <a:lnSpc>
                <a:spcPct val="110000"/>
              </a:lnSpc>
            </a:pPr>
            <a:r>
              <a:rPr lang="en-US" altLang="zh-CN" sz="2400" b="1" dirty="0" smtClean="0">
                <a:solidFill>
                  <a:schemeClr val="tx1"/>
                </a:solidFill>
                <a:latin typeface="方正楷体简体" pitchFamily="2" charset="-122"/>
                <a:ea typeface="方正楷体简体" pitchFamily="2" charset="-122"/>
              </a:rPr>
              <a:t>  </a:t>
            </a:r>
            <a:r>
              <a:rPr lang="zh-CN" altLang="en-US" sz="2400" b="1" dirty="0" smtClean="0">
                <a:solidFill>
                  <a:schemeClr val="tx1"/>
                </a:solidFill>
                <a:latin typeface="方正楷体简体" pitchFamily="2" charset="-122"/>
                <a:ea typeface="方正楷体简体" pitchFamily="2" charset="-122"/>
              </a:rPr>
              <a:t>属性的分类</a:t>
            </a:r>
            <a:endParaRPr lang="zh-CN" altLang="en-US" sz="2400" b="1" dirty="0" smtClean="0">
              <a:solidFill>
                <a:schemeClr val="tx1"/>
              </a:solidFill>
              <a:latin typeface="方正楷体简体" pitchFamily="2" charset="-122"/>
              <a:ea typeface="方正楷体简体" pitchFamily="2" charset="-122"/>
            </a:endParaRPr>
          </a:p>
          <a:p>
            <a:pPr algn="just">
              <a:lnSpc>
                <a:spcPct val="110000"/>
              </a:lnSpc>
            </a:pPr>
            <a:r>
              <a:rPr lang="en-US" altLang="zh-CN" sz="2400" b="1" dirty="0" smtClean="0">
                <a:solidFill>
                  <a:schemeClr val="tx1"/>
                </a:solidFill>
                <a:latin typeface="方正楷体简体" pitchFamily="2" charset="-122"/>
                <a:ea typeface="方正楷体简体" pitchFamily="2" charset="-122"/>
              </a:rPr>
              <a:t>  </a:t>
            </a:r>
            <a:r>
              <a:rPr lang="zh-CN" altLang="en-US" sz="2400" b="1" smtClean="0">
                <a:solidFill>
                  <a:schemeClr val="tx1"/>
                </a:solidFill>
                <a:latin typeface="方正楷体简体" pitchFamily="2" charset="-122"/>
                <a:ea typeface="方正楷体简体" pitchFamily="2" charset="-122"/>
              </a:rPr>
              <a:t>联系的设计</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zh-CN" altLang="en-US" sz="2400" b="1" dirty="0" smtClean="0">
                <a:solidFill>
                  <a:schemeClr val="tx1"/>
                </a:solidFill>
                <a:latin typeface="方正楷体简体" pitchFamily="2" charset="-122"/>
                <a:ea typeface="方正楷体简体" pitchFamily="2" charset="-122"/>
              </a:rPr>
              <a:t>  弱实体集合</a:t>
            </a:r>
            <a:endParaRPr lang="zh-CN" altLang="en-US" sz="2400" b="1" dirty="0" smtClean="0">
              <a:solidFill>
                <a:schemeClr val="tx1"/>
              </a:solidFill>
              <a:latin typeface="方正楷体简体" pitchFamily="2" charset="-122"/>
              <a:ea typeface="方正楷体简体" pitchFamily="2" charset="-122"/>
            </a:endParaRPr>
          </a:p>
          <a:p>
            <a:pPr algn="just">
              <a:lnSpc>
                <a:spcPct val="110000"/>
              </a:lnSpc>
            </a:pPr>
            <a:r>
              <a:rPr lang="zh-CN" altLang="en-US" sz="2400" b="1" dirty="0" smtClean="0">
                <a:solidFill>
                  <a:schemeClr val="tx1"/>
                </a:solidFill>
                <a:latin typeface="方正楷体简体" pitchFamily="2" charset="-122"/>
                <a:ea typeface="方正楷体简体" pitchFamily="2" charset="-122"/>
              </a:rPr>
              <a:t>  </a:t>
            </a:r>
            <a:r>
              <a:rPr lang="zh-CN" altLang="en-US" sz="2400" b="1" dirty="0" smtClean="0">
                <a:solidFill>
                  <a:srgbClr val="FF0000"/>
                </a:solidFill>
                <a:latin typeface="方正楷体简体" pitchFamily="2" charset="-122"/>
                <a:ea typeface="方正楷体简体" pitchFamily="2" charset="-122"/>
              </a:rPr>
              <a:t>特殊化与一般化</a:t>
            </a:r>
            <a:endParaRPr lang="zh-CN" altLang="en-US" sz="2400" b="1" dirty="0" smtClean="0">
              <a:solidFill>
                <a:srgbClr val="FF0000"/>
              </a:solidFill>
              <a:latin typeface="方正楷体简体" pitchFamily="2" charset="-122"/>
              <a:ea typeface="方正楷体简体" pitchFamily="2" charset="-122"/>
            </a:endParaRPr>
          </a:p>
          <a:p>
            <a:pPr algn="just">
              <a:lnSpc>
                <a:spcPct val="110000"/>
              </a:lnSpc>
            </a:pPr>
            <a:r>
              <a:rPr lang="zh-CN" altLang="en-US" sz="2400" b="1" dirty="0" smtClean="0">
                <a:solidFill>
                  <a:schemeClr val="tx1"/>
                </a:solidFill>
                <a:latin typeface="方正楷体简体" pitchFamily="2" charset="-122"/>
                <a:ea typeface="方正楷体简体" pitchFamily="2" charset="-122"/>
              </a:rPr>
              <a:t>  将</a:t>
            </a:r>
            <a:r>
              <a:rPr lang="en-US" altLang="zh-CN" sz="2400" b="1" dirty="0" smtClean="0">
                <a:solidFill>
                  <a:schemeClr val="tx1"/>
                </a:solidFill>
                <a:latin typeface="方正楷体简体" pitchFamily="2" charset="-122"/>
                <a:ea typeface="方正楷体简体" pitchFamily="2" charset="-122"/>
              </a:rPr>
              <a:t>E/R</a:t>
            </a:r>
            <a:r>
              <a:rPr lang="zh-CN" altLang="en-US" sz="2400" b="1" dirty="0" smtClean="0">
                <a:solidFill>
                  <a:schemeClr val="tx1"/>
                </a:solidFill>
                <a:latin typeface="方正楷体简体" pitchFamily="2" charset="-122"/>
                <a:ea typeface="方正楷体简体" pitchFamily="2" charset="-122"/>
              </a:rPr>
              <a:t>模式转换为关系表</a:t>
            </a:r>
            <a:endParaRPr lang="zh-CN" altLang="en-US" sz="2400" b="1" dirty="0" smtClean="0">
              <a:solidFill>
                <a:schemeClr val="tx1"/>
              </a:solidFill>
              <a:latin typeface="方正楷体简体" pitchFamily="2" charset="-122"/>
              <a:ea typeface="方正楷体简体" pitchFamily="2" charset="-122"/>
            </a:endParaRPr>
          </a:p>
          <a:p>
            <a:pPr>
              <a:lnSpc>
                <a:spcPct val="90000"/>
              </a:lnSpc>
              <a:buFont typeface="Wingdings" panose="05000000000000000000" pitchFamily="2" charset="2"/>
              <a:buNone/>
            </a:pPr>
            <a:endParaRPr lang="en-US" altLang="zh-CN" sz="2400" b="1" dirty="0" smtClean="0">
              <a:solidFill>
                <a:schemeClr val="tx1"/>
              </a:solidFill>
              <a:latin typeface="方正楷体简体" pitchFamily="2" charset="-122"/>
              <a:ea typeface="方正楷体简体" pitchFamily="2" charset="-122"/>
            </a:endParaRPr>
          </a:p>
          <a:p>
            <a:pPr>
              <a:lnSpc>
                <a:spcPct val="90000"/>
              </a:lnSpc>
              <a:buFont typeface="Wingdings" panose="05000000000000000000" pitchFamily="2" charset="2"/>
              <a:buNone/>
            </a:pPr>
            <a:endParaRPr lang="zh-CN" altLang="en-US" sz="1600" dirty="0" smtClean="0">
              <a:solidFill>
                <a:schemeClr val="tx1"/>
              </a:solidFill>
              <a:ea typeface="宋体" panose="02010600030101010101" pitchFamily="2" charset="-122"/>
            </a:endParaRPr>
          </a:p>
        </p:txBody>
      </p:sp>
      <p:sp>
        <p:nvSpPr>
          <p:cNvPr id="48132"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48133" name="AutoShape 5"/>
          <p:cNvSpPr>
            <a:spLocks noChangeArrowheads="1"/>
          </p:cNvSpPr>
          <p:nvPr/>
        </p:nvSpPr>
        <p:spPr bwMode="auto">
          <a:xfrm>
            <a:off x="285720" y="4000504"/>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Tree>
  </p:cSld>
  <p:clrMapOvr>
    <a:masterClrMapping/>
  </p:clrMapOvr>
  <p:transition spd="med">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 </a:t>
            </a:r>
            <a:r>
              <a:rPr lang="zh-CN" altLang="en-US" sz="3200" b="1">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49155" name="Rectangle 3"/>
          <p:cNvSpPr>
            <a:spLocks noChangeArrowheads="1"/>
          </p:cNvSpPr>
          <p:nvPr/>
        </p:nvSpPr>
        <p:spPr bwMode="auto">
          <a:xfrm>
            <a:off x="685800" y="1066800"/>
            <a:ext cx="7772400" cy="502920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zh-CN" altLang="en-US" sz="2400">
                <a:latin typeface="方正楷体简体" pitchFamily="2" charset="-122"/>
                <a:ea typeface="方正楷体简体" pitchFamily="2" charset="-122"/>
              </a:rPr>
              <a:t>概述</a:t>
            </a:r>
            <a:endParaRPr lang="zh-CN" altLang="en-US" sz="2400">
              <a:latin typeface="方正楷体简体" pitchFamily="2" charset="-122"/>
              <a:ea typeface="方正楷体简体" pitchFamily="2" charset="-122"/>
            </a:endParaRPr>
          </a:p>
          <a:p>
            <a:pPr marL="808355" lvl="1" indent="-330200" eaLnBrk="0" hangingPunct="0">
              <a:lnSpc>
                <a:spcPct val="120000"/>
              </a:lnSpc>
              <a:spcBef>
                <a:spcPct val="35000"/>
              </a:spcBef>
              <a:buClr>
                <a:schemeClr val="tx1"/>
              </a:buClr>
              <a:buSzPct val="105000"/>
              <a:buFont typeface="Wingdings" panose="05000000000000000000" pitchFamily="2" charset="2"/>
              <a:buChar char="ü"/>
            </a:pPr>
            <a:r>
              <a:rPr lang="zh-CN" altLang="en-US" sz="2800">
                <a:latin typeface="方正楷体简体" pitchFamily="2" charset="-122"/>
                <a:ea typeface="方正楷体简体" pitchFamily="2" charset="-122"/>
              </a:rPr>
              <a:t>特殊化与一般化</a:t>
            </a:r>
            <a:endParaRPr lang="zh-CN" altLang="en-US" sz="2800">
              <a:latin typeface="方正楷体简体" pitchFamily="2" charset="-122"/>
              <a:ea typeface="方正楷体简体" pitchFamily="2" charset="-122"/>
            </a:endParaRPr>
          </a:p>
          <a:p>
            <a:pPr marL="808355" lvl="1" indent="-330200" eaLnBrk="0" hangingPunct="0">
              <a:lnSpc>
                <a:spcPct val="120000"/>
              </a:lnSpc>
              <a:spcBef>
                <a:spcPct val="35000"/>
              </a:spcBef>
              <a:buClr>
                <a:schemeClr val="tx1"/>
              </a:buClr>
              <a:buSzPct val="105000"/>
              <a:buFont typeface="Wingdings" panose="05000000000000000000" pitchFamily="2" charset="2"/>
              <a:buChar char="ü"/>
            </a:pPr>
            <a:r>
              <a:rPr lang="zh-CN" altLang="en-US" sz="2800">
                <a:latin typeface="方正楷体简体" pitchFamily="2" charset="-122"/>
                <a:ea typeface="方正楷体简体" pitchFamily="2" charset="-122"/>
              </a:rPr>
              <a:t>高层实体集与低层实体集</a:t>
            </a:r>
            <a:endParaRPr lang="zh-CN" altLang="en-US" sz="2800">
              <a:latin typeface="方正楷体简体" pitchFamily="2" charset="-122"/>
              <a:ea typeface="方正楷体简体" pitchFamily="2" charset="-122"/>
            </a:endParaRPr>
          </a:p>
          <a:p>
            <a:pPr marL="808355" lvl="1" indent="-330200" eaLnBrk="0" hangingPunct="0">
              <a:lnSpc>
                <a:spcPct val="120000"/>
              </a:lnSpc>
              <a:spcBef>
                <a:spcPct val="35000"/>
              </a:spcBef>
              <a:buClr>
                <a:schemeClr val="tx1"/>
              </a:buClr>
              <a:buSzPct val="105000"/>
              <a:buFont typeface="Wingdings" panose="05000000000000000000" pitchFamily="2" charset="2"/>
              <a:buChar char="ü"/>
            </a:pPr>
            <a:r>
              <a:rPr lang="zh-CN" altLang="en-US" sz="2800">
                <a:latin typeface="方正楷体简体" pitchFamily="2" charset="-122"/>
                <a:ea typeface="方正楷体简体" pitchFamily="2" charset="-122"/>
              </a:rPr>
              <a:t>属性与参与的继承</a:t>
            </a:r>
            <a:endParaRPr lang="zh-CN" altLang="en-US" sz="280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9" name="Rectangle 13"/>
          <p:cNvSpPr>
            <a:spLocks noChangeArrowheads="1"/>
          </p:cNvSpPr>
          <p:nvPr/>
        </p:nvSpPr>
        <p:spPr bwMode="auto">
          <a:xfrm>
            <a:off x="685800" y="304800"/>
            <a:ext cx="7772400" cy="3810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楷体_GB2312" pitchFamily="49"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特殊化</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graphicFrame>
        <p:nvGraphicFramePr>
          <p:cNvPr id="4" name="对象 3"/>
          <p:cNvGraphicFramePr>
            <a:graphicFrameLocks noChangeAspect="1"/>
          </p:cNvGraphicFramePr>
          <p:nvPr/>
        </p:nvGraphicFramePr>
        <p:xfrm>
          <a:off x="2267744" y="1700808"/>
          <a:ext cx="5105400" cy="3429000"/>
        </p:xfrm>
        <a:graphic>
          <a:graphicData uri="http://schemas.openxmlformats.org/presentationml/2006/ole">
            <mc:AlternateContent xmlns:mc="http://schemas.openxmlformats.org/markup-compatibility/2006">
              <mc:Choice xmlns:v="urn:schemas-microsoft-com:vml" Requires="v">
                <p:oleObj spid="_x0000_s35856" name="" r:id="rId1" imgW="9076690" imgH="6037580" progId="Visio.Drawing.15">
                  <p:embed/>
                </p:oleObj>
              </mc:Choice>
              <mc:Fallback>
                <p:oleObj name="" r:id="rId1" imgW="9076690" imgH="603758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700808"/>
                        <a:ext cx="5105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3"/>
          <p:cNvSpPr>
            <a:spLocks noChangeArrowheads="1"/>
          </p:cNvSpPr>
          <p:nvPr/>
        </p:nvSpPr>
        <p:spPr bwMode="auto">
          <a:xfrm>
            <a:off x="685800" y="304800"/>
            <a:ext cx="7772400" cy="381000"/>
          </a:xfrm>
          <a:prstGeom prst="rect">
            <a:avLst/>
          </a:prstGeom>
          <a:noFill/>
          <a:ln w="9525">
            <a:noFill/>
            <a:miter lim="800000"/>
          </a:ln>
        </p:spPr>
        <p:txBody>
          <a:bodyPr anchor="ctr"/>
          <a:lstStyle/>
          <a:p>
            <a:pPr eaLnBrk="0" hangingPunct="0">
              <a:defRPr/>
            </a:pPr>
            <a:r>
              <a:rPr lang="en-US" sz="3200" b="1" dirty="0">
                <a:effectLst>
                  <a:outerShdw blurRad="38100" dist="38100" dir="2700000" algn="tl">
                    <a:srgbClr val="C0C0C0"/>
                  </a:outerShdw>
                </a:effectLst>
                <a:latin typeface="楷体_GB2312" pitchFamily="49" charset="-122"/>
                <a:ea typeface="方正楷体简体" pitchFamily="2" charset="-122"/>
              </a:rPr>
              <a:t>§</a:t>
            </a:r>
            <a:r>
              <a:rPr lang="zh-CN" altLang="en-US" sz="3200" b="1" dirty="0">
                <a:effectLst>
                  <a:outerShdw blurRad="38100" dist="38100" dir="2700000" algn="tl">
                    <a:srgbClr val="C0C0C0"/>
                  </a:outerShdw>
                </a:effectLst>
                <a:latin typeface="方正楷体简体" pitchFamily="2" charset="-122"/>
                <a:ea typeface="方正楷体简体" pitchFamily="2" charset="-122"/>
              </a:rPr>
              <a:t>特殊化</a:t>
            </a:r>
            <a:endParaRPr lang="zh-CN" altLang="en-US" sz="3200" b="1" dirty="0">
              <a:effectLst>
                <a:outerShdw blurRad="38100" dist="38100" dir="2700000" algn="tl">
                  <a:srgbClr val="C0C0C0"/>
                </a:outerShdw>
              </a:effectLst>
              <a:latin typeface="方正楷体简体" pitchFamily="2" charset="-122"/>
              <a:ea typeface="方正楷体简体" pitchFamily="2" charset="-122"/>
            </a:endParaRPr>
          </a:p>
        </p:txBody>
      </p:sp>
      <p:sp>
        <p:nvSpPr>
          <p:cNvPr id="4" name="矩形 3"/>
          <p:cNvSpPr/>
          <p:nvPr/>
        </p:nvSpPr>
        <p:spPr>
          <a:xfrm>
            <a:off x="539552" y="1196752"/>
            <a:ext cx="8136904" cy="1338828"/>
          </a:xfrm>
          <a:prstGeom prst="rect">
            <a:avLst/>
          </a:prstGeom>
        </p:spPr>
        <p:txBody>
          <a:bodyPr wrap="square">
            <a:spAutoFit/>
          </a:bodyPr>
          <a:lstStyle/>
          <a:p>
            <a:pPr indent="304800" algn="just">
              <a:lnSpc>
                <a:spcPct val="150000"/>
              </a:lnSpc>
              <a:spcAft>
                <a:spcPts val="0"/>
              </a:spcAft>
            </a:pPr>
            <a:r>
              <a:rPr lang="zh-CN" altLang="zh-CN" sz="1800" kern="100" dirty="0">
                <a:ea typeface="宋体" panose="02010600030101010101" pitchFamily="2" charset="-122"/>
                <a:cs typeface="Times New Roman" panose="02020603050405020304" pitchFamily="18" charset="0"/>
              </a:rPr>
              <a:t>实体集中可能包含一些子集，该子集的实体在某些方面与实体集中的其他实体不同，例如：实体</a:t>
            </a:r>
            <a:r>
              <a:rPr lang="zh-CN" altLang="zh-CN" sz="1800" kern="100" dirty="0" smtClean="0">
                <a:ea typeface="宋体" panose="02010600030101010101" pitchFamily="2" charset="-122"/>
                <a:cs typeface="Times New Roman" panose="02020603050405020304" pitchFamily="18" charset="0"/>
              </a:rPr>
              <a:t>集</a:t>
            </a:r>
            <a:r>
              <a:rPr lang="en-US" altLang="zh-CN" sz="1800" kern="100" dirty="0" smtClean="0">
                <a:ea typeface="宋体" panose="02010600030101010101" pitchFamily="2" charset="-122"/>
                <a:cs typeface="Times New Roman" panose="02020603050405020304" pitchFamily="18" charset="0"/>
              </a:rPr>
              <a:t>examinee</a:t>
            </a:r>
            <a:r>
              <a:rPr lang="zh-CN" altLang="zh-CN" sz="1800" kern="100" dirty="0" smtClean="0">
                <a:ea typeface="宋体" panose="02010600030101010101" pitchFamily="2" charset="-122"/>
                <a:cs typeface="Times New Roman" panose="02020603050405020304" pitchFamily="18" charset="0"/>
              </a:rPr>
              <a:t>有</a:t>
            </a:r>
            <a:r>
              <a:rPr lang="en-US" altLang="zh-CN" sz="1800" kern="100" dirty="0" err="1" smtClean="0">
                <a:ea typeface="宋体" panose="02010600030101010101" pitchFamily="2" charset="-122"/>
                <a:cs typeface="Times New Roman" panose="02020603050405020304" pitchFamily="18" charset="0"/>
              </a:rPr>
              <a:t>eeid</a:t>
            </a:r>
            <a:r>
              <a:rPr lang="zh-CN" altLang="zh-CN" sz="1800" kern="100" dirty="0" smtClean="0">
                <a:ea typeface="宋体" panose="02010600030101010101" pitchFamily="2" charset="-122"/>
                <a:cs typeface="Times New Roman" panose="02020603050405020304" pitchFamily="18" charset="0"/>
              </a:rPr>
              <a:t>和</a:t>
            </a:r>
            <a:r>
              <a:rPr lang="en-US" altLang="zh-CN" sz="1800" kern="100" dirty="0" err="1" smtClean="0">
                <a:ea typeface="宋体" panose="02010600030101010101" pitchFamily="2" charset="-122"/>
                <a:cs typeface="Times New Roman" panose="02020603050405020304" pitchFamily="18" charset="0"/>
              </a:rPr>
              <a:t>eename</a:t>
            </a:r>
            <a:r>
              <a:rPr lang="zh-CN" altLang="zh-CN" sz="1800" kern="100" dirty="0" smtClean="0">
                <a:ea typeface="宋体" panose="02010600030101010101" pitchFamily="2" charset="-122"/>
                <a:cs typeface="Times New Roman" panose="02020603050405020304" pitchFamily="18" charset="0"/>
              </a:rPr>
              <a:t>两</a:t>
            </a:r>
            <a:r>
              <a:rPr lang="zh-CN" altLang="zh-CN" sz="1800" kern="100" dirty="0">
                <a:ea typeface="宋体" panose="02010600030101010101" pitchFamily="2" charset="-122"/>
                <a:cs typeface="Times New Roman" panose="02020603050405020304" pitchFamily="18" charset="0"/>
              </a:rPr>
              <a:t>个属性</a:t>
            </a:r>
            <a:r>
              <a:rPr lang="zh-CN" altLang="zh-CN" sz="1800" kern="100" dirty="0" smtClean="0">
                <a:ea typeface="宋体" panose="02010600030101010101" pitchFamily="2" charset="-122"/>
                <a:cs typeface="Times New Roman" panose="02020603050405020304" pitchFamily="18" charset="0"/>
              </a:rPr>
              <a:t>。</a:t>
            </a:r>
            <a:r>
              <a:rPr lang="zh-CN" altLang="en-US" sz="1800" kern="100" dirty="0" smtClean="0">
                <a:ea typeface="宋体" panose="02010600030101010101" pitchFamily="2" charset="-122"/>
                <a:cs typeface="Times New Roman" panose="02020603050405020304" pitchFamily="18" charset="0"/>
              </a:rPr>
              <a:t>考生</a:t>
            </a:r>
            <a:r>
              <a:rPr lang="zh-CN" altLang="zh-CN" sz="1800" kern="100" dirty="0" smtClean="0">
                <a:ea typeface="宋体" panose="02010600030101010101" pitchFamily="2" charset="-122"/>
                <a:cs typeface="Times New Roman" panose="02020603050405020304" pitchFamily="18" charset="0"/>
              </a:rPr>
              <a:t>可以</a:t>
            </a:r>
            <a:r>
              <a:rPr lang="zh-CN" altLang="zh-CN" sz="1800" kern="100" dirty="0">
                <a:ea typeface="宋体" panose="02010600030101010101" pitchFamily="2" charset="-122"/>
                <a:cs typeface="Times New Roman" panose="02020603050405020304" pitchFamily="18" charset="0"/>
              </a:rPr>
              <a:t>进一步划分为以下两类：</a:t>
            </a:r>
            <a:r>
              <a:rPr lang="en-US" altLang="zh-CN" sz="1800" kern="100" dirty="0" smtClean="0">
                <a:ea typeface="宋体" panose="02010600030101010101" pitchFamily="2" charset="-122"/>
                <a:cs typeface="Times New Roman" panose="02020603050405020304" pitchFamily="18" charset="0"/>
              </a:rPr>
              <a:t>undergraduate</a:t>
            </a:r>
            <a:r>
              <a:rPr lang="zh-CN" altLang="zh-CN" sz="1800" kern="100" dirty="0" smtClean="0">
                <a:ea typeface="宋体" panose="02010600030101010101" pitchFamily="2" charset="-122"/>
                <a:cs typeface="Times New Roman" panose="02020603050405020304" pitchFamily="18" charset="0"/>
              </a:rPr>
              <a:t>，代表</a:t>
            </a:r>
            <a:r>
              <a:rPr lang="zh-CN" altLang="en-US" sz="1800" kern="100" dirty="0" smtClean="0">
                <a:ea typeface="宋体" panose="02010600030101010101" pitchFamily="2" charset="-122"/>
                <a:cs typeface="Times New Roman" panose="02020603050405020304" pitchFamily="18" charset="0"/>
              </a:rPr>
              <a:t>本科考生</a:t>
            </a:r>
            <a:r>
              <a:rPr lang="zh-CN" altLang="zh-CN" sz="1800" kern="100" dirty="0" smtClean="0">
                <a:ea typeface="宋体" panose="02010600030101010101" pitchFamily="2" charset="-122"/>
                <a:cs typeface="Times New Roman" panose="02020603050405020304" pitchFamily="18" charset="0"/>
              </a:rPr>
              <a:t>；</a:t>
            </a:r>
            <a:r>
              <a:rPr lang="en-US" altLang="zh-CN" sz="1800" kern="100" dirty="0" smtClean="0">
                <a:ea typeface="宋体" panose="02010600030101010101" pitchFamily="2" charset="-122"/>
                <a:cs typeface="Times New Roman" panose="02020603050405020304" pitchFamily="18" charset="0"/>
              </a:rPr>
              <a:t>graduate</a:t>
            </a:r>
            <a:r>
              <a:rPr lang="zh-CN" altLang="zh-CN" sz="1800" kern="100" dirty="0" smtClean="0">
                <a:ea typeface="宋体" panose="02010600030101010101" pitchFamily="2" charset="-122"/>
                <a:cs typeface="Times New Roman" panose="02020603050405020304" pitchFamily="18" charset="0"/>
              </a:rPr>
              <a:t>，代表</a:t>
            </a:r>
            <a:r>
              <a:rPr lang="zh-CN" altLang="en-US" sz="1800" kern="100" dirty="0" smtClean="0">
                <a:ea typeface="宋体" panose="02010600030101010101" pitchFamily="2" charset="-122"/>
                <a:cs typeface="Times New Roman" panose="02020603050405020304" pitchFamily="18" charset="0"/>
              </a:rPr>
              <a:t>研究生考生</a:t>
            </a:r>
            <a:r>
              <a:rPr lang="zh-CN" altLang="zh-CN" sz="1800" kern="100" dirty="0" smtClean="0">
                <a:ea typeface="宋体" panose="02010600030101010101" pitchFamily="2" charset="-122"/>
                <a:cs typeface="Times New Roman" panose="02020603050405020304" pitchFamily="18" charset="0"/>
              </a:rPr>
              <a:t>。</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5" name="Rectangle 4"/>
          <p:cNvSpPr>
            <a:spLocks noChangeArrowheads="1"/>
          </p:cNvSpPr>
          <p:nvPr/>
        </p:nvSpPr>
        <p:spPr bwMode="auto">
          <a:xfrm>
            <a:off x="-108520" y="3068960"/>
            <a:ext cx="4968552" cy="2362200"/>
          </a:xfrm>
          <a:prstGeom prst="rect">
            <a:avLst/>
          </a:prstGeom>
          <a:noFill/>
          <a:ln w="9525">
            <a:noFill/>
            <a:miter lim="800000"/>
          </a:ln>
        </p:spPr>
        <p:txBody>
          <a:bodyPr/>
          <a:lstStyle/>
          <a:p>
            <a:pPr marL="763905" lvl="1" indent="-285750" eaLnBrk="0" hangingPunct="0">
              <a:lnSpc>
                <a:spcPct val="120000"/>
              </a:lnSpc>
              <a:spcBef>
                <a:spcPct val="35000"/>
              </a:spcBef>
              <a:buClr>
                <a:schemeClr val="tx1"/>
              </a:buClr>
              <a:buSzPct val="105000"/>
              <a:buFont typeface="Wingdings" panose="05000000000000000000" pitchFamily="2" charset="2"/>
              <a:buNone/>
            </a:pPr>
            <a:r>
              <a:rPr lang="zh-CN" altLang="en-US" sz="1800" dirty="0">
                <a:solidFill>
                  <a:srgbClr val="00B0F0"/>
                </a:solidFill>
                <a:latin typeface="方正楷体简体" pitchFamily="2" charset="-122"/>
                <a:ea typeface="方正楷体简体" pitchFamily="2" charset="-122"/>
              </a:rPr>
              <a:t>在</a:t>
            </a:r>
            <a:r>
              <a:rPr lang="en-US" altLang="zh-CN" sz="1800" dirty="0">
                <a:solidFill>
                  <a:srgbClr val="00B0F0"/>
                </a:solidFill>
                <a:latin typeface="方正楷体简体" pitchFamily="2" charset="-122"/>
                <a:ea typeface="方正楷体简体" pitchFamily="2" charset="-122"/>
              </a:rPr>
              <a:t>E-R</a:t>
            </a:r>
            <a:r>
              <a:rPr lang="zh-CN" altLang="en-US" sz="1800" dirty="0">
                <a:solidFill>
                  <a:srgbClr val="00B0F0"/>
                </a:solidFill>
                <a:latin typeface="方正楷体简体" pitchFamily="2" charset="-122"/>
                <a:ea typeface="方正楷体简体" pitchFamily="2" charset="-122"/>
              </a:rPr>
              <a:t>图中，特殊化通过标记为</a:t>
            </a:r>
            <a:r>
              <a:rPr lang="en-US" altLang="zh-CN" sz="1800" dirty="0">
                <a:solidFill>
                  <a:srgbClr val="00B0F0"/>
                </a:solidFill>
                <a:latin typeface="方正楷体简体" pitchFamily="2" charset="-122"/>
                <a:ea typeface="方正楷体简体" pitchFamily="2" charset="-122"/>
              </a:rPr>
              <a:t>ISA</a:t>
            </a:r>
            <a:r>
              <a:rPr lang="zh-CN" altLang="en-US" sz="1800" dirty="0">
                <a:solidFill>
                  <a:srgbClr val="00B0F0"/>
                </a:solidFill>
                <a:latin typeface="方正楷体简体" pitchFamily="2" charset="-122"/>
                <a:ea typeface="方正楷体简体" pitchFamily="2" charset="-122"/>
              </a:rPr>
              <a:t>的三角形构件</a:t>
            </a:r>
            <a:r>
              <a:rPr lang="zh-CN" altLang="en-US" sz="1800" dirty="0">
                <a:solidFill>
                  <a:srgbClr val="00B0F0"/>
                </a:solidFill>
                <a:latin typeface="宋体" panose="02010600030101010101" pitchFamily="2" charset="-122"/>
                <a:ea typeface="方正楷体简体" pitchFamily="2" charset="-122"/>
              </a:rPr>
              <a:t>“</a:t>
            </a:r>
            <a:r>
              <a:rPr lang="zh-CN" altLang="en-US" sz="1800" dirty="0">
                <a:solidFill>
                  <a:srgbClr val="00B0F0"/>
                </a:solidFill>
                <a:latin typeface="方正楷体简体" pitchFamily="2" charset="-122"/>
                <a:ea typeface="方正楷体简体" pitchFamily="2" charset="-122"/>
              </a:rPr>
              <a:t>▽</a:t>
            </a:r>
            <a:r>
              <a:rPr lang="zh-CN" altLang="en-US" sz="1800" dirty="0">
                <a:solidFill>
                  <a:srgbClr val="00B0F0"/>
                </a:solidFill>
                <a:latin typeface="宋体" panose="02010600030101010101" pitchFamily="2" charset="-122"/>
                <a:ea typeface="方正楷体简体" pitchFamily="2" charset="-122"/>
              </a:rPr>
              <a:t>”</a:t>
            </a:r>
            <a:r>
              <a:rPr lang="zh-CN" altLang="en-US" sz="1800" dirty="0">
                <a:solidFill>
                  <a:srgbClr val="00B0F0"/>
                </a:solidFill>
                <a:latin typeface="方正楷体简体" pitchFamily="2" charset="-122"/>
                <a:ea typeface="方正楷体简体" pitchFamily="2" charset="-122"/>
              </a:rPr>
              <a:t>来表示：</a:t>
            </a:r>
            <a:endParaRPr lang="zh-CN" altLang="en-US" sz="1800" dirty="0">
              <a:solidFill>
                <a:srgbClr val="00B0F0"/>
              </a:solidFill>
              <a:latin typeface="方正楷体简体" pitchFamily="2" charset="-122"/>
              <a:ea typeface="方正楷体简体" pitchFamily="2" charset="-122"/>
            </a:endParaRPr>
          </a:p>
          <a:p>
            <a:pPr marL="1259205" lvl="2" indent="-304800" eaLnBrk="0" hangingPunct="0">
              <a:lnSpc>
                <a:spcPct val="120000"/>
              </a:lnSpc>
              <a:spcBef>
                <a:spcPct val="35000"/>
              </a:spcBef>
              <a:buClr>
                <a:schemeClr val="tx1"/>
              </a:buClr>
              <a:buSzPct val="85000"/>
              <a:buFontTx/>
              <a:buChar char="•"/>
            </a:pPr>
            <a:r>
              <a:rPr lang="en-US" altLang="zh-CN" sz="1600" dirty="0">
                <a:solidFill>
                  <a:srgbClr val="00B0F0"/>
                </a:solidFill>
                <a:latin typeface="方正楷体简体" pitchFamily="2" charset="-122"/>
                <a:ea typeface="方正楷体简体" pitchFamily="2" charset="-122"/>
              </a:rPr>
              <a:t>ISA</a:t>
            </a:r>
            <a:r>
              <a:rPr lang="zh-CN" altLang="en-US" sz="1600" dirty="0">
                <a:solidFill>
                  <a:srgbClr val="00B0F0"/>
                </a:solidFill>
                <a:latin typeface="方正楷体简体" pitchFamily="2" charset="-122"/>
                <a:ea typeface="方正楷体简体" pitchFamily="2" charset="-122"/>
              </a:rPr>
              <a:t>的意思就是</a:t>
            </a:r>
            <a:r>
              <a:rPr lang="zh-CN" altLang="en-US" sz="1600" dirty="0">
                <a:solidFill>
                  <a:srgbClr val="00B0F0"/>
                </a:solidFill>
                <a:latin typeface="宋体" panose="02010600030101010101" pitchFamily="2" charset="-122"/>
                <a:ea typeface="方正楷体简体" pitchFamily="2" charset="-122"/>
              </a:rPr>
              <a:t>“</a:t>
            </a:r>
            <a:r>
              <a:rPr lang="en-US" altLang="zh-CN" sz="1600" dirty="0">
                <a:solidFill>
                  <a:srgbClr val="00B0F0"/>
                </a:solidFill>
                <a:latin typeface="方正楷体简体" pitchFamily="2" charset="-122"/>
                <a:ea typeface="方正楷体简体" pitchFamily="2" charset="-122"/>
              </a:rPr>
              <a:t>is a</a:t>
            </a:r>
            <a:r>
              <a:rPr lang="en-US" altLang="zh-CN" sz="1600" dirty="0">
                <a:solidFill>
                  <a:srgbClr val="00B0F0"/>
                </a:solidFill>
                <a:latin typeface="宋体" panose="02010600030101010101"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a:t>
            </a:r>
            <a:endParaRPr lang="zh-CN" altLang="en-US" sz="1600" dirty="0">
              <a:solidFill>
                <a:srgbClr val="00B0F0"/>
              </a:solidFill>
              <a:latin typeface="方正楷体简体" pitchFamily="2" charset="-122"/>
              <a:ea typeface="方正楷体简体" pitchFamily="2" charset="-122"/>
            </a:endParaRPr>
          </a:p>
          <a:p>
            <a:pPr marL="1259205" lvl="2" indent="-304800" eaLnBrk="0" hangingPunct="0">
              <a:lnSpc>
                <a:spcPct val="120000"/>
              </a:lnSpc>
              <a:spcBef>
                <a:spcPct val="35000"/>
              </a:spcBef>
              <a:buClr>
                <a:schemeClr val="tx1"/>
              </a:buClr>
              <a:buSzPct val="85000"/>
              <a:buFontTx/>
              <a:buChar char="•"/>
            </a:pPr>
            <a:r>
              <a:rPr lang="en-US" altLang="zh-CN" sz="1600" dirty="0">
                <a:solidFill>
                  <a:srgbClr val="00B0F0"/>
                </a:solidFill>
                <a:latin typeface="方正楷体简体" pitchFamily="2" charset="-122"/>
                <a:ea typeface="方正楷体简体" pitchFamily="2" charset="-122"/>
              </a:rPr>
              <a:t>ISA</a:t>
            </a:r>
            <a:r>
              <a:rPr lang="zh-CN" altLang="en-US" sz="1600" dirty="0">
                <a:solidFill>
                  <a:srgbClr val="00B0F0"/>
                </a:solidFill>
                <a:latin typeface="方正楷体简体" pitchFamily="2" charset="-122"/>
                <a:ea typeface="方正楷体简体" pitchFamily="2" charset="-122"/>
              </a:rPr>
              <a:t>也是一种特殊的联系集，称为</a:t>
            </a:r>
            <a:r>
              <a:rPr lang="zh-CN" altLang="en-US" sz="1600" dirty="0">
                <a:solidFill>
                  <a:srgbClr val="00B0F0"/>
                </a:solidFill>
                <a:latin typeface="宋体" panose="02010600030101010101"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父类</a:t>
            </a:r>
            <a:r>
              <a:rPr lang="en-US" altLang="zh-CN" sz="1600" dirty="0">
                <a:solidFill>
                  <a:srgbClr val="00B0F0"/>
                </a:solidFill>
                <a:latin typeface="方正楷体简体"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子类</a:t>
            </a:r>
            <a:r>
              <a:rPr lang="zh-CN" altLang="en-US" sz="1600" dirty="0">
                <a:solidFill>
                  <a:srgbClr val="00B0F0"/>
                </a:solidFill>
                <a:latin typeface="宋体" panose="02010600030101010101"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联系集，或</a:t>
            </a:r>
            <a:r>
              <a:rPr lang="zh-CN" altLang="en-US" sz="1600" dirty="0">
                <a:solidFill>
                  <a:srgbClr val="00B0F0"/>
                </a:solidFill>
                <a:latin typeface="宋体" panose="02010600030101010101"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超类</a:t>
            </a:r>
            <a:r>
              <a:rPr lang="en-US" altLang="zh-CN" sz="1600" dirty="0">
                <a:solidFill>
                  <a:srgbClr val="00B0F0"/>
                </a:solidFill>
                <a:latin typeface="方正楷体简体"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子类</a:t>
            </a:r>
            <a:r>
              <a:rPr lang="zh-CN" altLang="en-US" sz="1600" dirty="0">
                <a:solidFill>
                  <a:srgbClr val="00B0F0"/>
                </a:solidFill>
                <a:latin typeface="宋体" panose="02010600030101010101" pitchFamily="2" charset="-122"/>
                <a:ea typeface="方正楷体简体" pitchFamily="2" charset="-122"/>
              </a:rPr>
              <a:t>”</a:t>
            </a:r>
            <a:r>
              <a:rPr lang="zh-CN" altLang="en-US" sz="1600" dirty="0">
                <a:solidFill>
                  <a:srgbClr val="00B0F0"/>
                </a:solidFill>
                <a:latin typeface="方正楷体简体" pitchFamily="2" charset="-122"/>
                <a:ea typeface="方正楷体简体" pitchFamily="2" charset="-122"/>
              </a:rPr>
              <a:t>联系集。 </a:t>
            </a:r>
            <a:endParaRPr lang="zh-CN" altLang="en-US" sz="1600" dirty="0">
              <a:solidFill>
                <a:srgbClr val="00B0F0"/>
              </a:solidFill>
              <a:latin typeface="方正楷体简体" pitchFamily="2" charset="-122"/>
              <a:ea typeface="方正楷体简体" pitchFamily="2" charset="-122"/>
            </a:endParaRPr>
          </a:p>
        </p:txBody>
      </p:sp>
      <p:graphicFrame>
        <p:nvGraphicFramePr>
          <p:cNvPr id="7" name="对象 6"/>
          <p:cNvGraphicFramePr>
            <a:graphicFrameLocks noChangeAspect="1"/>
          </p:cNvGraphicFramePr>
          <p:nvPr/>
        </p:nvGraphicFramePr>
        <p:xfrm>
          <a:off x="3851920" y="2852936"/>
          <a:ext cx="5105400" cy="3429000"/>
        </p:xfrm>
        <a:graphic>
          <a:graphicData uri="http://schemas.openxmlformats.org/presentationml/2006/ole">
            <mc:AlternateContent xmlns:mc="http://schemas.openxmlformats.org/markup-compatibility/2006">
              <mc:Choice xmlns:v="urn:schemas-microsoft-com:vml" Requires="v">
                <p:oleObj spid="_x0000_s23670" name="" r:id="rId1" imgW="9076690" imgH="6037580" progId="Visio.Drawing.15">
                  <p:embed/>
                </p:oleObj>
              </mc:Choice>
              <mc:Fallback>
                <p:oleObj name="" r:id="rId1" imgW="9076690" imgH="6037580" progId="Visio.Drawing.15">
                  <p:embed/>
                  <p:pic>
                    <p:nvPicPr>
                      <p:cNvPr id="0" name="Object 1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2852936"/>
                        <a:ext cx="5105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楷体_GB2312" pitchFamily="49"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53251" name="Rectangle 3"/>
          <p:cNvSpPr>
            <a:spLocks noChangeArrowheads="1"/>
          </p:cNvSpPr>
          <p:nvPr/>
        </p:nvSpPr>
        <p:spPr bwMode="auto">
          <a:xfrm>
            <a:off x="685800" y="914400"/>
            <a:ext cx="7772400" cy="5410200"/>
          </a:xfrm>
          <a:prstGeom prst="rect">
            <a:avLst/>
          </a:prstGeom>
          <a:noFill/>
          <a:ln w="9525">
            <a:noFill/>
            <a:miter lim="800000"/>
          </a:ln>
        </p:spPr>
        <p:txBody>
          <a:bodyPr/>
          <a:lstStyle/>
          <a:p>
            <a:pPr eaLnBrk="0" hangingPunct="0">
              <a:lnSpc>
                <a:spcPct val="110000"/>
              </a:lnSpc>
              <a:spcBef>
                <a:spcPct val="35000"/>
              </a:spcBef>
              <a:buClr>
                <a:schemeClr val="tx1"/>
              </a:buClr>
              <a:buSzPct val="90000"/>
              <a:buFont typeface="Wingdings" panose="05000000000000000000" pitchFamily="2" charset="2"/>
              <a:buChar char="Ø"/>
            </a:pPr>
            <a:r>
              <a:rPr lang="zh-CN" altLang="en-US" sz="2000" dirty="0">
                <a:latin typeface="方正楷体简体" pitchFamily="2" charset="-122"/>
                <a:ea typeface="方正楷体简体" pitchFamily="2" charset="-122"/>
              </a:rPr>
              <a:t>特殊化</a:t>
            </a:r>
            <a:endParaRPr lang="zh-CN" altLang="en-US" sz="20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smtClean="0">
                <a:latin typeface="方正楷体简体" pitchFamily="2" charset="-122"/>
                <a:ea typeface="方正楷体简体" pitchFamily="2" charset="-122"/>
              </a:rPr>
              <a:t>例如</a:t>
            </a:r>
            <a:r>
              <a:rPr lang="zh-CN" altLang="en-US"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a:p>
            <a:pPr marL="1183005" lvl="2" indent="-2286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实体</a:t>
            </a:r>
            <a:r>
              <a:rPr lang="zh-CN" altLang="en-US" sz="2000" dirty="0" smtClean="0">
                <a:latin typeface="方正楷体简体" pitchFamily="2" charset="-122"/>
                <a:ea typeface="方正楷体简体" pitchFamily="2" charset="-122"/>
              </a:rPr>
              <a:t>集</a:t>
            </a:r>
            <a:r>
              <a:rPr lang="en-US" altLang="zh-CN" sz="2000" dirty="0" smtClean="0">
                <a:latin typeface="方正楷体简体" pitchFamily="2" charset="-122"/>
                <a:ea typeface="方正楷体简体" pitchFamily="2" charset="-122"/>
              </a:rPr>
              <a:t>examinee</a:t>
            </a:r>
            <a:r>
              <a:rPr lang="zh-CN" altLang="en-US" sz="2000" dirty="0" smtClean="0">
                <a:latin typeface="方正楷体简体" pitchFamily="2" charset="-122"/>
                <a:ea typeface="方正楷体简体" pitchFamily="2" charset="-122"/>
              </a:rPr>
              <a:t>有</a:t>
            </a:r>
            <a:r>
              <a:rPr lang="en-US" altLang="zh-CN" sz="2000" dirty="0" err="1" smtClean="0">
                <a:latin typeface="方正楷体简体" pitchFamily="2" charset="-122"/>
                <a:ea typeface="方正楷体简体" pitchFamily="2" charset="-122"/>
              </a:rPr>
              <a:t>eeid</a:t>
            </a:r>
            <a:r>
              <a:rPr lang="zh-CN" altLang="en-US" sz="2000" dirty="0" smtClean="0">
                <a:latin typeface="方正楷体简体" pitchFamily="2" charset="-122"/>
                <a:ea typeface="方正楷体简体" pitchFamily="2" charset="-122"/>
              </a:rPr>
              <a:t>和</a:t>
            </a:r>
            <a:r>
              <a:rPr lang="en-US" altLang="zh-CN" sz="2000" dirty="0" err="1" smtClean="0">
                <a:latin typeface="方正楷体简体" pitchFamily="2" charset="-122"/>
                <a:ea typeface="方正楷体简体" pitchFamily="2" charset="-122"/>
              </a:rPr>
              <a:t>eename</a:t>
            </a:r>
            <a:r>
              <a:rPr lang="zh-CN" altLang="en-US" sz="2000" dirty="0" smtClean="0">
                <a:latin typeface="方正楷体简体" pitchFamily="2" charset="-122"/>
                <a:ea typeface="方正楷体简体" pitchFamily="2" charset="-122"/>
              </a:rPr>
              <a:t>两</a:t>
            </a:r>
            <a:r>
              <a:rPr lang="zh-CN" altLang="en-US" sz="2000" dirty="0">
                <a:latin typeface="方正楷体简体" pitchFamily="2" charset="-122"/>
                <a:ea typeface="方正楷体简体" pitchFamily="2" charset="-122"/>
              </a:rPr>
              <a:t>个属性</a:t>
            </a:r>
            <a:r>
              <a:rPr lang="zh-CN" altLang="en-US" sz="2000" dirty="0" smtClean="0">
                <a:latin typeface="方正楷体简体" pitchFamily="2" charset="-122"/>
                <a:ea typeface="方正楷体简体" pitchFamily="2" charset="-122"/>
              </a:rPr>
              <a:t>。考生可以</a:t>
            </a:r>
            <a:r>
              <a:rPr lang="zh-CN" altLang="en-US" sz="2000" dirty="0">
                <a:latin typeface="方正楷体简体" pitchFamily="2" charset="-122"/>
                <a:ea typeface="方正楷体简体" pitchFamily="2" charset="-122"/>
              </a:rPr>
              <a:t>进一步划分为以下两类：</a:t>
            </a:r>
            <a:endParaRPr lang="zh-CN" altLang="en-US" sz="2000" dirty="0">
              <a:latin typeface="方正楷体简体" pitchFamily="2" charset="-122"/>
              <a:ea typeface="方正楷体简体" pitchFamily="2" charset="-122"/>
            </a:endParaRPr>
          </a:p>
          <a:p>
            <a:pPr marL="1789430" lvl="3" indent="-415925" eaLnBrk="0" hangingPunct="0">
              <a:lnSpc>
                <a:spcPct val="110000"/>
              </a:lnSpc>
              <a:spcBef>
                <a:spcPct val="35000"/>
              </a:spcBef>
              <a:buClr>
                <a:schemeClr val="tx1"/>
              </a:buClr>
              <a:buFont typeface="Wingdings" panose="05000000000000000000" pitchFamily="2" charset="2"/>
              <a:buBlip>
                <a:blip r:embed="rId1"/>
              </a:buBlip>
            </a:pPr>
            <a:r>
              <a:rPr lang="en-US" altLang="zh-CN" sz="1600" dirty="0" smtClean="0">
                <a:latin typeface="方正楷体简体" pitchFamily="2" charset="-122"/>
                <a:ea typeface="方正楷体简体" pitchFamily="2" charset="-122"/>
              </a:rPr>
              <a:t>undergraduate</a:t>
            </a:r>
            <a:r>
              <a:rPr lang="zh-CN" altLang="en-US" sz="1600" dirty="0" smtClean="0">
                <a:latin typeface="方正楷体简体" pitchFamily="2" charset="-122"/>
                <a:ea typeface="方正楷体简体" pitchFamily="2" charset="-122"/>
              </a:rPr>
              <a:t>，代表本科考生；</a:t>
            </a:r>
            <a:endParaRPr lang="zh-CN" altLang="en-US" sz="1600" dirty="0">
              <a:latin typeface="方正楷体简体" pitchFamily="2" charset="-122"/>
              <a:ea typeface="方正楷体简体" pitchFamily="2" charset="-122"/>
            </a:endParaRPr>
          </a:p>
          <a:p>
            <a:pPr marL="1789430" lvl="3" indent="-415925" eaLnBrk="0" hangingPunct="0">
              <a:lnSpc>
                <a:spcPct val="110000"/>
              </a:lnSpc>
              <a:spcBef>
                <a:spcPct val="35000"/>
              </a:spcBef>
              <a:buClr>
                <a:schemeClr val="tx1"/>
              </a:buClr>
              <a:buFont typeface="Wingdings" panose="05000000000000000000" pitchFamily="2" charset="2"/>
              <a:buBlip>
                <a:blip r:embed="rId1"/>
              </a:buBlip>
            </a:pPr>
            <a:r>
              <a:rPr lang="en-US" altLang="zh-CN" sz="1600" dirty="0" smtClean="0">
                <a:latin typeface="方正楷体简体" pitchFamily="2" charset="-122"/>
                <a:ea typeface="方正楷体简体" pitchFamily="2" charset="-122"/>
              </a:rPr>
              <a:t>graduate</a:t>
            </a:r>
            <a:r>
              <a:rPr lang="zh-CN" altLang="en-US" sz="1600" dirty="0" smtClean="0">
                <a:latin typeface="方正楷体简体" pitchFamily="2" charset="-122"/>
                <a:ea typeface="方正楷体简体" pitchFamily="2" charset="-122"/>
              </a:rPr>
              <a:t>，代表研究生考生。</a:t>
            </a:r>
            <a:endParaRPr lang="zh-CN" altLang="en-US" sz="1600" dirty="0">
              <a:latin typeface="方正楷体简体" pitchFamily="2" charset="-122"/>
              <a:ea typeface="方正楷体简体" pitchFamily="2" charset="-122"/>
            </a:endParaRPr>
          </a:p>
          <a:p>
            <a:pPr marL="1183005" lvl="2" indent="-2286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每</a:t>
            </a:r>
            <a:r>
              <a:rPr lang="zh-CN" altLang="en-US" sz="2000" dirty="0" smtClean="0">
                <a:latin typeface="方正楷体简体" pitchFamily="2" charset="-122"/>
                <a:ea typeface="方正楷体简体" pitchFamily="2" charset="-122"/>
              </a:rPr>
              <a:t>类考生都</a:t>
            </a:r>
            <a:r>
              <a:rPr lang="zh-CN" altLang="en-US" sz="2000" dirty="0">
                <a:latin typeface="方正楷体简体" pitchFamily="2" charset="-122"/>
                <a:ea typeface="方正楷体简体" pitchFamily="2" charset="-122"/>
              </a:rPr>
              <a:t>可以通过实体</a:t>
            </a:r>
            <a:r>
              <a:rPr lang="zh-CN" altLang="en-US" sz="2000" dirty="0" smtClean="0">
                <a:latin typeface="方正楷体简体" pitchFamily="2" charset="-122"/>
                <a:ea typeface="方正楷体简体" pitchFamily="2" charset="-122"/>
              </a:rPr>
              <a:t>集</a:t>
            </a:r>
            <a:r>
              <a:rPr lang="en-US" altLang="zh-CN" sz="2000" dirty="0" smtClean="0">
                <a:latin typeface="方正楷体简体" pitchFamily="2" charset="-122"/>
                <a:ea typeface="方正楷体简体" pitchFamily="2" charset="-122"/>
              </a:rPr>
              <a:t>examinee</a:t>
            </a:r>
            <a:r>
              <a:rPr lang="zh-CN" altLang="en-US" sz="2000" dirty="0" smtClean="0">
                <a:latin typeface="方正楷体简体" pitchFamily="2" charset="-122"/>
                <a:ea typeface="方正楷体简体" pitchFamily="2" charset="-122"/>
              </a:rPr>
              <a:t>的</a:t>
            </a:r>
            <a:r>
              <a:rPr lang="zh-CN" altLang="en-US" sz="2000" dirty="0">
                <a:latin typeface="方正楷体简体" pitchFamily="2" charset="-122"/>
                <a:ea typeface="方正楷体简体" pitchFamily="2" charset="-122"/>
              </a:rPr>
              <a:t>所有属性和一些附加的特殊属性来描述，例如：</a:t>
            </a:r>
            <a:endParaRPr lang="zh-CN" altLang="en-US" sz="2000" dirty="0">
              <a:latin typeface="方正楷体简体" pitchFamily="2" charset="-122"/>
              <a:ea typeface="方正楷体简体" pitchFamily="2" charset="-122"/>
            </a:endParaRPr>
          </a:p>
          <a:p>
            <a:pPr marL="1789430" lvl="3" indent="-415925" eaLnBrk="0" hangingPunct="0">
              <a:lnSpc>
                <a:spcPct val="110000"/>
              </a:lnSpc>
              <a:spcBef>
                <a:spcPct val="35000"/>
              </a:spcBef>
              <a:buClr>
                <a:schemeClr val="tx1"/>
              </a:buClr>
              <a:buFont typeface="Wingdings" panose="05000000000000000000" pitchFamily="2" charset="2"/>
              <a:buBlip>
                <a:blip r:embed="rId1"/>
              </a:buBlip>
            </a:pPr>
            <a:r>
              <a:rPr lang="en-US" altLang="zh-CN" sz="1600" dirty="0" smtClean="0">
                <a:latin typeface="方正楷体简体" pitchFamily="2" charset="-122"/>
                <a:ea typeface="方正楷体简体" pitchFamily="2" charset="-122"/>
              </a:rPr>
              <a:t>undergraduate</a:t>
            </a:r>
            <a:r>
              <a:rPr lang="zh-CN" altLang="en-US" sz="1600" dirty="0" smtClean="0">
                <a:latin typeface="方正楷体简体" pitchFamily="2" charset="-122"/>
                <a:ea typeface="方正楷体简体" pitchFamily="2" charset="-122"/>
              </a:rPr>
              <a:t>实体</a:t>
            </a:r>
            <a:r>
              <a:rPr lang="zh-CN" altLang="en-US" sz="1600" dirty="0">
                <a:latin typeface="方正楷体简体" pitchFamily="2" charset="-122"/>
                <a:ea typeface="方正楷体简体" pitchFamily="2" charset="-122"/>
              </a:rPr>
              <a:t>集通过属性</a:t>
            </a:r>
            <a:r>
              <a:rPr lang="en-US" altLang="zh-CN" sz="1600" dirty="0">
                <a:latin typeface="方正楷体简体" pitchFamily="2" charset="-122"/>
                <a:ea typeface="方正楷体简体" pitchFamily="2" charset="-122"/>
              </a:rPr>
              <a:t>assistant</a:t>
            </a:r>
            <a:r>
              <a:rPr lang="zh-CN" altLang="en-US" sz="1600" dirty="0">
                <a:latin typeface="方正楷体简体" pitchFamily="2" charset="-122"/>
                <a:ea typeface="方正楷体简体" pitchFamily="2" charset="-122"/>
              </a:rPr>
              <a:t>进一步描述，</a:t>
            </a:r>
            <a:r>
              <a:rPr lang="en-US" altLang="zh-CN" sz="1600" dirty="0">
                <a:latin typeface="方正楷体简体" pitchFamily="2" charset="-122"/>
                <a:ea typeface="方正楷体简体" pitchFamily="2" charset="-122"/>
              </a:rPr>
              <a:t>assistant</a:t>
            </a:r>
            <a:r>
              <a:rPr lang="zh-CN" altLang="en-US" sz="1600" dirty="0">
                <a:latin typeface="方正楷体简体" pitchFamily="2" charset="-122"/>
                <a:ea typeface="方正楷体简体" pitchFamily="2" charset="-122"/>
              </a:rPr>
              <a:t>表示</a:t>
            </a:r>
            <a:r>
              <a:rPr lang="zh-CN" altLang="en-US" sz="1600" dirty="0" smtClean="0">
                <a:latin typeface="方正楷体简体" pitchFamily="2" charset="-122"/>
                <a:ea typeface="方正楷体简体" pitchFamily="2" charset="-122"/>
              </a:rPr>
              <a:t>每个本科考生的</a:t>
            </a:r>
            <a:r>
              <a:rPr lang="zh-CN" altLang="en-US" sz="1600" dirty="0">
                <a:latin typeface="方正楷体简体" pitchFamily="2" charset="-122"/>
                <a:ea typeface="方正楷体简体" pitchFamily="2" charset="-122"/>
              </a:rPr>
              <a:t>政治辅导员；</a:t>
            </a:r>
            <a:endParaRPr lang="zh-CN" altLang="en-US" sz="1600" dirty="0">
              <a:latin typeface="方正楷体简体" pitchFamily="2" charset="-122"/>
              <a:ea typeface="方正楷体简体" pitchFamily="2" charset="-122"/>
            </a:endParaRPr>
          </a:p>
          <a:p>
            <a:pPr marL="1789430" lvl="3" indent="-415925" eaLnBrk="0" hangingPunct="0">
              <a:lnSpc>
                <a:spcPct val="110000"/>
              </a:lnSpc>
              <a:spcBef>
                <a:spcPct val="35000"/>
              </a:spcBef>
              <a:buClr>
                <a:schemeClr val="tx1"/>
              </a:buClr>
              <a:buFont typeface="Wingdings" panose="05000000000000000000" pitchFamily="2" charset="2"/>
              <a:buBlip>
                <a:blip r:embed="rId1"/>
              </a:buBlip>
            </a:pPr>
            <a:r>
              <a:rPr lang="zh-CN" altLang="en-US" sz="1600" dirty="0">
                <a:latin typeface="方正楷体简体" pitchFamily="2" charset="-122"/>
                <a:ea typeface="方正楷体简体" pitchFamily="2" charset="-122"/>
              </a:rPr>
              <a:t>而</a:t>
            </a:r>
            <a:r>
              <a:rPr lang="en-US" altLang="zh-CN" sz="1600" dirty="0" smtClean="0">
                <a:latin typeface="方正楷体简体" pitchFamily="2" charset="-122"/>
                <a:ea typeface="方正楷体简体" pitchFamily="2" charset="-122"/>
              </a:rPr>
              <a:t>graduate</a:t>
            </a:r>
            <a:r>
              <a:rPr lang="zh-CN" altLang="en-US" sz="1600" dirty="0" smtClean="0">
                <a:latin typeface="方正楷体简体" pitchFamily="2" charset="-122"/>
                <a:ea typeface="方正楷体简体" pitchFamily="2" charset="-122"/>
              </a:rPr>
              <a:t>实体</a:t>
            </a:r>
            <a:r>
              <a:rPr lang="zh-CN" altLang="en-US" sz="1600" dirty="0">
                <a:latin typeface="方正楷体简体" pitchFamily="2" charset="-122"/>
                <a:ea typeface="方正楷体简体" pitchFamily="2" charset="-122"/>
              </a:rPr>
              <a:t>集则通过属性</a:t>
            </a:r>
            <a:r>
              <a:rPr lang="en-US" altLang="zh-CN" sz="1600" dirty="0" err="1">
                <a:latin typeface="方正楷体简体" pitchFamily="2" charset="-122"/>
                <a:ea typeface="方正楷体简体" pitchFamily="2" charset="-122"/>
              </a:rPr>
              <a:t>research_group</a:t>
            </a:r>
            <a:r>
              <a:rPr lang="zh-CN" altLang="en-US" sz="1600" dirty="0">
                <a:latin typeface="方正楷体简体" pitchFamily="2" charset="-122"/>
                <a:ea typeface="方正楷体简体" pitchFamily="2" charset="-122"/>
              </a:rPr>
              <a:t>和</a:t>
            </a:r>
            <a:r>
              <a:rPr lang="en-US" altLang="zh-CN" sz="1600" dirty="0" smtClean="0">
                <a:latin typeface="方正楷体简体" pitchFamily="2" charset="-122"/>
                <a:ea typeface="方正楷体简体" pitchFamily="2" charset="-122"/>
              </a:rPr>
              <a:t>supervisor</a:t>
            </a:r>
            <a:r>
              <a:rPr lang="zh-CN" altLang="en-US" sz="1600" dirty="0" smtClean="0">
                <a:latin typeface="方正楷体简体" pitchFamily="2" charset="-122"/>
                <a:ea typeface="方正楷体简体" pitchFamily="2" charset="-122"/>
              </a:rPr>
              <a:t>等进一步</a:t>
            </a:r>
            <a:r>
              <a:rPr lang="zh-CN" altLang="en-US" sz="1600" dirty="0">
                <a:latin typeface="方正楷体简体" pitchFamily="2" charset="-122"/>
                <a:ea typeface="方正楷体简体" pitchFamily="2" charset="-122"/>
              </a:rPr>
              <a:t>描述，这两个属性分别表示</a:t>
            </a:r>
            <a:r>
              <a:rPr lang="zh-CN" altLang="en-US" sz="1600" dirty="0" smtClean="0">
                <a:latin typeface="方正楷体简体" pitchFamily="2" charset="-122"/>
                <a:ea typeface="方正楷体简体" pitchFamily="2" charset="-122"/>
              </a:rPr>
              <a:t>每个研究生考生所在</a:t>
            </a:r>
            <a:r>
              <a:rPr lang="zh-CN" altLang="en-US" sz="1600" dirty="0">
                <a:latin typeface="方正楷体简体" pitchFamily="2" charset="-122"/>
                <a:ea typeface="方正楷体简体" pitchFamily="2" charset="-122"/>
              </a:rPr>
              <a:t>的研究组及其导师。</a:t>
            </a:r>
            <a:endParaRPr lang="zh-CN" altLang="en-US" sz="16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这种在实体集内部进行分组的过程称为特殊化。</a:t>
            </a:r>
            <a:r>
              <a:rPr lang="zh-CN" altLang="en-US" sz="2000" dirty="0">
                <a:latin typeface="宋体" panose="02010600030101010101" pitchFamily="2" charset="-122"/>
              </a:rPr>
              <a:t> </a:t>
            </a:r>
            <a:endParaRPr lang="zh-CN" altLang="en-US" sz="2000" dirty="0">
              <a:latin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6781800" y="6324600"/>
            <a:ext cx="1905000" cy="457200"/>
          </a:xfrm>
          <a:prstGeom prst="rect">
            <a:avLst/>
          </a:prstGeom>
          <a:noFill/>
          <a:ln w="9525">
            <a:noFill/>
            <a:miter lim="800000"/>
          </a:ln>
        </p:spPr>
        <p:txBody>
          <a:bodyPr/>
          <a:lstStyle/>
          <a:p>
            <a:pPr algn="r" eaLnBrk="0" hangingPunct="0">
              <a:spcBef>
                <a:spcPct val="50000"/>
              </a:spcBef>
            </a:pPr>
            <a:fld id="{A41E3C73-66D0-42B3-86C5-C01F6F165E25}" type="slidenum">
              <a:rPr lang="en-US" altLang="zh-CN" sz="1400">
                <a:solidFill>
                  <a:schemeClr val="bg2"/>
                </a:solidFill>
                <a:latin typeface="Times New Roman" panose="02020603050405020304" pitchFamily="18" charset="0"/>
              </a:rPr>
            </a:fld>
            <a:endParaRPr lang="en-US" altLang="zh-CN" sz="1400">
              <a:solidFill>
                <a:schemeClr val="bg2"/>
              </a:solidFill>
              <a:latin typeface="Times New Roman" panose="02020603050405020304" pitchFamily="18" charset="0"/>
            </a:endParaRPr>
          </a:p>
        </p:txBody>
      </p:sp>
      <p:sp>
        <p:nvSpPr>
          <p:cNvPr id="55299" name="Rectangle 3"/>
          <p:cNvSpPr>
            <a:spLocks noGrp="1" noChangeArrowheads="1"/>
          </p:cNvSpPr>
          <p:nvPr>
            <p:ph type="body" idx="4294967295"/>
          </p:nvPr>
        </p:nvSpPr>
        <p:spPr>
          <a:xfrm>
            <a:off x="228600" y="990600"/>
            <a:ext cx="8610600" cy="4724400"/>
          </a:xfrm>
        </p:spPr>
        <p:txBody>
          <a:bodyPr/>
          <a:lstStyle/>
          <a:p>
            <a:pPr marL="0" indent="0" algn="just">
              <a:lnSpc>
                <a:spcPct val="150000"/>
              </a:lnSpc>
              <a:spcBef>
                <a:spcPct val="0"/>
              </a:spcBef>
              <a:buClrTx/>
              <a:buSzTx/>
              <a:buFontTx/>
              <a:buNone/>
            </a:pPr>
            <a:r>
              <a:rPr lang="en-US" altLang="zh-CN" b="1" dirty="0" smtClean="0">
                <a:solidFill>
                  <a:schemeClr val="tx1"/>
                </a:solidFill>
                <a:latin typeface="Times New Roman" panose="02020603050405020304" pitchFamily="18" charset="0"/>
                <a:ea typeface="宋体" panose="02010600030101010101" pitchFamily="2" charset="-122"/>
              </a:rPr>
              <a:t>  </a:t>
            </a:r>
            <a:r>
              <a:rPr lang="en-US" altLang="zh-CN" sz="2800" b="1" dirty="0" smtClean="0">
                <a:solidFill>
                  <a:schemeClr val="tx1"/>
                </a:solidFill>
                <a:latin typeface="宋体" panose="02010600030101010101" pitchFamily="2" charset="-122"/>
                <a:ea typeface="宋体" panose="02010600030101010101" pitchFamily="2" charset="-122"/>
              </a:rPr>
              <a:t>①</a:t>
            </a:r>
            <a:r>
              <a:rPr lang="zh-CN" altLang="en-US" sz="2800" b="1" dirty="0" smtClean="0">
                <a:solidFill>
                  <a:schemeClr val="tx1"/>
                </a:solidFill>
                <a:latin typeface="宋体" panose="02010600030101010101" pitchFamily="2" charset="-122"/>
                <a:ea typeface="宋体" panose="02010600030101010101" pitchFamily="2" charset="-122"/>
              </a:rPr>
              <a:t>不相交约束</a:t>
            </a:r>
            <a:r>
              <a:rPr lang="en-US" altLang="zh-CN" sz="2800" b="1" dirty="0" smtClean="0">
                <a:solidFill>
                  <a:schemeClr val="tx1"/>
                </a:solidFill>
                <a:latin typeface="宋体" panose="02010600030101010101" pitchFamily="2" charset="-122"/>
                <a:ea typeface="宋体" panose="02010600030101010101" pitchFamily="2" charset="-122"/>
              </a:rPr>
              <a:t>(</a:t>
            </a:r>
            <a:r>
              <a:rPr lang="en-US" altLang="zh-CN" sz="2800" b="1" dirty="0" err="1" smtClean="0">
                <a:solidFill>
                  <a:schemeClr val="tx1"/>
                </a:solidFill>
                <a:latin typeface="宋体" panose="02010600030101010101" pitchFamily="2" charset="-122"/>
                <a:ea typeface="宋体" panose="02010600030101010101" pitchFamily="2" charset="-122"/>
              </a:rPr>
              <a:t>Disjointness</a:t>
            </a:r>
            <a:r>
              <a:rPr lang="en-US" altLang="zh-CN" sz="2800" b="1" dirty="0" smtClean="0">
                <a:solidFill>
                  <a:schemeClr val="tx1"/>
                </a:solidFill>
                <a:latin typeface="宋体" panose="02010600030101010101" pitchFamily="2" charset="-122"/>
                <a:ea typeface="宋体" panose="02010600030101010101" pitchFamily="2" charset="-122"/>
              </a:rPr>
              <a:t> Constraint)</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spcBef>
                <a:spcPct val="0"/>
              </a:spcBef>
              <a:buClrTx/>
              <a:buSzTx/>
              <a:buFontTx/>
              <a:buNone/>
            </a:pPr>
            <a:r>
              <a:rPr lang="en-US" altLang="zh-CN"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不相交（</a:t>
            </a:r>
            <a:r>
              <a:rPr lang="en-US" altLang="zh-CN" sz="2800" b="1" dirty="0" smtClean="0">
                <a:solidFill>
                  <a:schemeClr val="tx1"/>
                </a:solidFill>
                <a:latin typeface="宋体" panose="02010600030101010101" pitchFamily="2" charset="-122"/>
                <a:ea typeface="宋体" panose="02010600030101010101" pitchFamily="2" charset="-122"/>
              </a:rPr>
              <a:t>Disjoint</a:t>
            </a:r>
            <a:r>
              <a:rPr lang="zh-CN" altLang="en-US" sz="2800" b="1" dirty="0" smtClean="0">
                <a:solidFill>
                  <a:schemeClr val="tx1"/>
                </a:solidFill>
                <a:latin typeface="宋体" panose="02010600030101010101" pitchFamily="2" charset="-122"/>
                <a:ea typeface="宋体" panose="02010600030101010101" pitchFamily="2" charset="-122"/>
              </a:rPr>
              <a:t>）约束</a:t>
            </a:r>
            <a:endParaRPr lang="zh-CN" altLang="en-US" sz="28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spcBef>
                <a:spcPct val="0"/>
              </a:spcBef>
              <a:buClrTx/>
              <a:buSzTx/>
              <a:buFontTx/>
              <a:buNone/>
            </a:pPr>
            <a:r>
              <a:rPr lang="en-US" altLang="zh-CN"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重叠（</a:t>
            </a:r>
            <a:r>
              <a:rPr lang="en-US" altLang="zh-CN" sz="2800" b="1" dirty="0" smtClean="0">
                <a:solidFill>
                  <a:schemeClr val="tx1"/>
                </a:solidFill>
                <a:latin typeface="宋体" panose="02010600030101010101" pitchFamily="2" charset="-122"/>
                <a:ea typeface="宋体" panose="02010600030101010101" pitchFamily="2" charset="-122"/>
              </a:rPr>
              <a:t>Overlap</a:t>
            </a:r>
            <a:r>
              <a:rPr lang="zh-CN" altLang="en-US" sz="2800" b="1" dirty="0" smtClean="0">
                <a:solidFill>
                  <a:schemeClr val="tx1"/>
                </a:solidFill>
                <a:latin typeface="宋体" panose="02010600030101010101" pitchFamily="2" charset="-122"/>
                <a:ea typeface="宋体" panose="02010600030101010101" pitchFamily="2" charset="-122"/>
              </a:rPr>
              <a:t>）约束</a:t>
            </a:r>
            <a:endParaRPr lang="zh-CN" altLang="en-US" sz="28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spcBef>
                <a:spcPct val="0"/>
              </a:spcBef>
              <a:buClrTx/>
              <a:buSzTx/>
              <a:buFontTx/>
              <a:buNone/>
            </a:pPr>
            <a:r>
              <a:rPr lang="zh-CN" altLang="en-US"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② 完备性约束</a:t>
            </a:r>
            <a:r>
              <a:rPr lang="en-US" altLang="zh-CN" sz="2800" b="1" dirty="0" smtClean="0">
                <a:solidFill>
                  <a:schemeClr val="tx1"/>
                </a:solidFill>
                <a:latin typeface="宋体" panose="02010600030101010101" pitchFamily="2" charset="-122"/>
                <a:ea typeface="宋体" panose="02010600030101010101" pitchFamily="2" charset="-122"/>
              </a:rPr>
              <a:t>(Complete Constraint)</a:t>
            </a:r>
            <a:endParaRPr lang="en-US" altLang="zh-CN" sz="2800" b="1" dirty="0" smtClean="0">
              <a:solidFill>
                <a:schemeClr val="tx1"/>
              </a:solidFill>
              <a:latin typeface="Times New Roman" panose="02020603050405020304" pitchFamily="18" charset="0"/>
              <a:ea typeface="宋体" panose="02010600030101010101" pitchFamily="2" charset="-122"/>
            </a:endParaRPr>
          </a:p>
          <a:p>
            <a:pPr marL="0" indent="0" algn="just">
              <a:lnSpc>
                <a:spcPct val="150000"/>
              </a:lnSpc>
              <a:spcBef>
                <a:spcPct val="0"/>
              </a:spcBef>
              <a:buClrTx/>
              <a:buSzTx/>
              <a:buFontTx/>
              <a:buNone/>
            </a:pPr>
            <a:r>
              <a:rPr lang="en-US" altLang="zh-CN"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整体特殊化（</a:t>
            </a:r>
            <a:r>
              <a:rPr lang="en-US" altLang="zh-CN" sz="2800" b="1" dirty="0" smtClean="0">
                <a:solidFill>
                  <a:schemeClr val="tx1"/>
                </a:solidFill>
                <a:latin typeface="宋体" panose="02010600030101010101" pitchFamily="2" charset="-122"/>
                <a:ea typeface="宋体" panose="02010600030101010101" pitchFamily="2" charset="-122"/>
              </a:rPr>
              <a:t>Total Specialization</a:t>
            </a:r>
            <a:r>
              <a:rPr lang="zh-CN" altLang="en-US" sz="2800" b="1" dirty="0" smtClean="0">
                <a:solidFill>
                  <a:schemeClr val="tx1"/>
                </a:solidFill>
                <a:latin typeface="宋体" panose="02010600030101010101" pitchFamily="2" charset="-122"/>
                <a:ea typeface="宋体" panose="02010600030101010101" pitchFamily="2" charset="-122"/>
              </a:rPr>
              <a:t>）约束</a:t>
            </a:r>
            <a:endParaRPr lang="zh-CN" altLang="en-US" sz="28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spcBef>
                <a:spcPct val="0"/>
              </a:spcBef>
              <a:buClrTx/>
              <a:buSzTx/>
              <a:buFontTx/>
              <a:buNone/>
            </a:pPr>
            <a:r>
              <a:rPr lang="en-US" altLang="zh-CN"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部分特殊化（</a:t>
            </a:r>
            <a:r>
              <a:rPr lang="en-US" altLang="zh-CN" sz="2800" b="1" dirty="0" smtClean="0">
                <a:solidFill>
                  <a:schemeClr val="tx1"/>
                </a:solidFill>
                <a:latin typeface="宋体" panose="02010600030101010101" pitchFamily="2" charset="-122"/>
                <a:ea typeface="宋体" panose="02010600030101010101" pitchFamily="2" charset="-122"/>
              </a:rPr>
              <a:t>Partial Specialization</a:t>
            </a:r>
            <a:r>
              <a:rPr lang="zh-CN" altLang="en-US" sz="2800" b="1" dirty="0" smtClean="0">
                <a:solidFill>
                  <a:schemeClr val="tx1"/>
                </a:solidFill>
                <a:latin typeface="宋体" panose="02010600030101010101" pitchFamily="2" charset="-122"/>
                <a:ea typeface="宋体" panose="02010600030101010101" pitchFamily="2" charset="-122"/>
              </a:rPr>
              <a:t>）约束</a:t>
            </a:r>
            <a:endParaRPr lang="zh-CN" altLang="en-US" sz="2800" b="1" dirty="0" smtClean="0">
              <a:solidFill>
                <a:schemeClr val="tx1"/>
              </a:solidFill>
              <a:latin typeface="宋体" panose="02010600030101010101" pitchFamily="2" charset="-122"/>
              <a:ea typeface="宋体" panose="02010600030101010101" pitchFamily="2" charset="-122"/>
            </a:endParaRPr>
          </a:p>
          <a:p>
            <a:pPr marL="0" indent="0" algn="just">
              <a:lnSpc>
                <a:spcPct val="150000"/>
              </a:lnSpc>
              <a:spcBef>
                <a:spcPct val="0"/>
              </a:spcBef>
              <a:buClrTx/>
              <a:buSzTx/>
              <a:buFontTx/>
              <a:buNone/>
            </a:pPr>
            <a:r>
              <a:rPr lang="zh-CN" altLang="en-US" sz="2800" b="1" dirty="0" smtClean="0">
                <a:solidFill>
                  <a:schemeClr val="tx1"/>
                </a:solidFill>
                <a:latin typeface="Times New Roman" panose="02020603050405020304" pitchFamily="18" charset="0"/>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应注意，不相交性和完备性是独立的。因此，在特化过程中，可得到四种情况。</a:t>
            </a:r>
            <a:endParaRPr lang="zh-CN" altLang="en-US" sz="2800" b="1" dirty="0" smtClean="0">
              <a:solidFill>
                <a:schemeClr val="tx1"/>
              </a:solidFill>
              <a:latin typeface="宋体" panose="02010600030101010101" pitchFamily="2" charset="-122"/>
              <a:ea typeface="宋体" panose="02010600030101010101" pitchFamily="2" charset="-122"/>
            </a:endParaRPr>
          </a:p>
        </p:txBody>
      </p:sp>
      <p:sp>
        <p:nvSpPr>
          <p:cNvPr id="65541" name="Rectangle 2"/>
          <p:cNvSpPr>
            <a:spLocks noChangeArrowheads="1"/>
          </p:cNvSpPr>
          <p:nvPr/>
        </p:nvSpPr>
        <p:spPr bwMode="auto">
          <a:xfrm>
            <a:off x="785786" y="0"/>
            <a:ext cx="7772400" cy="914400"/>
          </a:xfrm>
          <a:prstGeom prst="rect">
            <a:avLst/>
          </a:prstGeom>
          <a:noFill/>
          <a:ln w="9525">
            <a:noFill/>
            <a:miter lim="800000"/>
          </a:ln>
        </p:spPr>
        <p:txBody>
          <a:bodyPr anchor="ctr"/>
          <a:lstStyle/>
          <a:p>
            <a:pPr eaLnBrk="0" hangingPunct="0">
              <a:defRPr/>
            </a:pPr>
            <a:r>
              <a:rPr lang="en-US" sz="3200" b="1" dirty="0">
                <a:effectLst>
                  <a:outerShdw blurRad="38100" dist="38100" dir="2700000" algn="tl">
                    <a:srgbClr val="C0C0C0"/>
                  </a:outerShdw>
                </a:effectLst>
                <a:latin typeface="楷体_GB2312" pitchFamily="49" charset="-122"/>
                <a:ea typeface="方正楷体简体" pitchFamily="2" charset="-122"/>
              </a:rPr>
              <a:t>§</a:t>
            </a:r>
            <a:r>
              <a:rPr lang="zh-CN" altLang="en-US" sz="3200" b="1" dirty="0">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dirty="0">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88" name="Rectangle 28"/>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dirty="0">
                <a:effectLst>
                  <a:outerShdw blurRad="38100" dist="38100" dir="2700000" algn="tl">
                    <a:srgbClr val="C0C0C0"/>
                  </a:outerShdw>
                </a:effectLst>
                <a:latin typeface="楷体_GB2312" pitchFamily="49" charset="-122"/>
                <a:ea typeface="方正楷体简体" pitchFamily="2" charset="-122"/>
              </a:rPr>
              <a:t>§</a:t>
            </a:r>
            <a:r>
              <a:rPr lang="zh-CN" altLang="en-US" sz="3200" b="1" dirty="0" smtClean="0">
                <a:effectLst>
                  <a:outerShdw blurRad="38100" dist="38100" dir="2700000" algn="tl">
                    <a:srgbClr val="C0C0C0"/>
                  </a:outerShdw>
                </a:effectLst>
                <a:latin typeface="方正楷体简体" pitchFamily="2" charset="-122"/>
                <a:ea typeface="方正楷体简体" pitchFamily="2" charset="-122"/>
              </a:rPr>
              <a:t>一般化的过程</a:t>
            </a:r>
            <a:endParaRPr lang="en-US" sz="3200" b="1" dirty="0">
              <a:effectLst>
                <a:outerShdw blurRad="38100" dist="38100" dir="2700000" algn="tl">
                  <a:srgbClr val="C0C0C0"/>
                </a:outerShdw>
              </a:effectLst>
              <a:latin typeface="方正楷体简体" pitchFamily="2" charset="-122"/>
              <a:ea typeface="方正楷体简体" pitchFamily="2" charset="-122"/>
            </a:endParaRPr>
          </a:p>
        </p:txBody>
      </p:sp>
      <p:graphicFrame>
        <p:nvGraphicFramePr>
          <p:cNvPr id="3" name="对象 2"/>
          <p:cNvGraphicFramePr>
            <a:graphicFrameLocks noChangeAspect="1"/>
          </p:cNvGraphicFramePr>
          <p:nvPr/>
        </p:nvGraphicFramePr>
        <p:xfrm>
          <a:off x="1547664" y="1700808"/>
          <a:ext cx="5105400" cy="3429000"/>
        </p:xfrm>
        <a:graphic>
          <a:graphicData uri="http://schemas.openxmlformats.org/presentationml/2006/ole">
            <mc:AlternateContent xmlns:mc="http://schemas.openxmlformats.org/markup-compatibility/2006">
              <mc:Choice xmlns:v="urn:schemas-microsoft-com:vml" Requires="v">
                <p:oleObj spid="_x0000_s36880" name="" r:id="rId1" imgW="9076690" imgH="6037580" progId="Visio.Drawing.15">
                  <p:embed/>
                </p:oleObj>
              </mc:Choice>
              <mc:Fallback>
                <p:oleObj name="" r:id="rId1" imgW="9076690" imgH="603758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00808"/>
                        <a:ext cx="5105400" cy="342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楷体_GB2312" pitchFamily="49"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59395" name="Rectangle 3"/>
          <p:cNvSpPr>
            <a:spLocks noChangeArrowheads="1"/>
          </p:cNvSpPr>
          <p:nvPr/>
        </p:nvSpPr>
        <p:spPr bwMode="auto">
          <a:xfrm>
            <a:off x="685800" y="914400"/>
            <a:ext cx="8001000" cy="541020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zh-CN" altLang="en-US" sz="2000" dirty="0">
                <a:latin typeface="方正楷体简体" pitchFamily="2" charset="-122"/>
                <a:ea typeface="方正楷体简体" pitchFamily="2" charset="-122"/>
              </a:rPr>
              <a:t>特殊化是自顶向下的设计过程：</a:t>
            </a:r>
            <a:endParaRPr lang="zh-CN" altLang="en-US"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Tx/>
              <a:buChar char="•"/>
            </a:pPr>
            <a:r>
              <a:rPr lang="zh-CN" altLang="en-US" sz="2000" dirty="0">
                <a:latin typeface="方正楷体简体" pitchFamily="2" charset="-122"/>
                <a:ea typeface="方正楷体简体" pitchFamily="2" charset="-122"/>
              </a:rPr>
              <a:t>对初始实体集求精，产生一系列不同层次的实体子集；</a:t>
            </a:r>
            <a:endParaRPr lang="zh-CN" altLang="en-US"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Tx/>
              <a:buChar char="•"/>
            </a:pPr>
            <a:r>
              <a:rPr lang="zh-CN" altLang="en-US" sz="2000" dirty="0">
                <a:latin typeface="方正楷体简体" pitchFamily="2" charset="-122"/>
                <a:ea typeface="方正楷体简体" pitchFamily="2" charset="-122"/>
              </a:rPr>
              <a:t>在这个过程中，实体间的区别被明显地表达出来。</a:t>
            </a:r>
            <a:endParaRPr lang="zh-CN" altLang="en-US" sz="2000" dirty="0">
              <a:latin typeface="方正楷体简体" pitchFamily="2" charset="-122"/>
              <a:ea typeface="方正楷体简体" pitchFamily="2" charset="-122"/>
            </a:endParaRPr>
          </a:p>
          <a:p>
            <a:pPr eaLnBrk="0" hangingPunct="0">
              <a:lnSpc>
                <a:spcPct val="120000"/>
              </a:lnSpc>
              <a:spcBef>
                <a:spcPct val="35000"/>
              </a:spcBef>
              <a:buClr>
                <a:schemeClr val="tx1"/>
              </a:buClr>
              <a:buSzPct val="90000"/>
              <a:buFont typeface="Wingdings" panose="05000000000000000000" pitchFamily="2" charset="2"/>
              <a:buChar char="Ø"/>
            </a:pPr>
            <a:r>
              <a:rPr lang="zh-CN" altLang="en-US" sz="2000" dirty="0" smtClean="0">
                <a:latin typeface="方正楷体简体" pitchFamily="2" charset="-122"/>
                <a:ea typeface="方正楷体简体" pitchFamily="2" charset="-122"/>
              </a:rPr>
              <a:t>一般化是</a:t>
            </a:r>
            <a:r>
              <a:rPr lang="zh-CN" altLang="en-US" sz="2000" dirty="0">
                <a:latin typeface="方正楷体简体" pitchFamily="2" charset="-122"/>
                <a:ea typeface="方正楷体简体" pitchFamily="2" charset="-122"/>
              </a:rPr>
              <a:t>自底向上的：</a:t>
            </a:r>
            <a:endParaRPr lang="zh-CN" altLang="en-US"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Tx/>
              <a:buChar char="•"/>
            </a:pPr>
            <a:r>
              <a:rPr lang="zh-CN" altLang="en-US" sz="2000" dirty="0">
                <a:latin typeface="方正楷体简体" pitchFamily="2" charset="-122"/>
                <a:ea typeface="方正楷体简体" pitchFamily="2" charset="-122"/>
              </a:rPr>
              <a:t>根据实体间共同具有的特征，将多个实体集综合成一个较高层次的实体集；</a:t>
            </a:r>
            <a:endParaRPr lang="zh-CN" altLang="en-US"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Tx/>
              <a:buChar char="•"/>
            </a:pPr>
            <a:r>
              <a:rPr lang="zh-CN" altLang="en-US" sz="2000" dirty="0">
                <a:latin typeface="方正楷体简体" pitchFamily="2" charset="-122"/>
                <a:ea typeface="方正楷体简体" pitchFamily="2" charset="-122"/>
              </a:rPr>
              <a:t>实体集间存在的共性</a:t>
            </a:r>
            <a:r>
              <a:rPr lang="zh-CN" altLang="en-US" sz="2000" dirty="0" smtClean="0">
                <a:latin typeface="方正楷体简体" pitchFamily="2" charset="-122"/>
                <a:ea typeface="方正楷体简体" pitchFamily="2" charset="-122"/>
              </a:rPr>
              <a:t>通过一般化来</a:t>
            </a:r>
            <a:r>
              <a:rPr lang="zh-CN" altLang="en-US" sz="2000" dirty="0">
                <a:latin typeface="方正楷体简体" pitchFamily="2" charset="-122"/>
                <a:ea typeface="方正楷体简体" pitchFamily="2" charset="-122"/>
              </a:rPr>
              <a:t>表达。</a:t>
            </a:r>
            <a:endParaRPr lang="zh-CN" altLang="en-US" sz="2000" dirty="0">
              <a:latin typeface="方正楷体简体" pitchFamily="2" charset="-122"/>
              <a:ea typeface="方正楷体简体" pitchFamily="2" charset="-122"/>
            </a:endParaRPr>
          </a:p>
          <a:p>
            <a:pPr eaLnBrk="0" hangingPunct="0">
              <a:lnSpc>
                <a:spcPct val="120000"/>
              </a:lnSpc>
              <a:spcBef>
                <a:spcPct val="35000"/>
              </a:spcBef>
              <a:buClr>
                <a:schemeClr val="tx1"/>
              </a:buClr>
              <a:buSzPct val="90000"/>
              <a:buFont typeface="Wingdings" panose="05000000000000000000" pitchFamily="2" charset="2"/>
              <a:buChar char="Ø"/>
            </a:pPr>
            <a:r>
              <a:rPr lang="zh-CN" altLang="en-US" sz="2000" dirty="0" smtClean="0">
                <a:latin typeface="方正楷体简体" pitchFamily="2" charset="-122"/>
                <a:ea typeface="方正楷体简体" pitchFamily="2" charset="-122"/>
              </a:rPr>
              <a:t>一般化是</a:t>
            </a:r>
            <a:r>
              <a:rPr lang="zh-CN" altLang="en-US" sz="2000" dirty="0">
                <a:latin typeface="方正楷体简体" pitchFamily="2" charset="-122"/>
                <a:ea typeface="方正楷体简体" pitchFamily="2" charset="-122"/>
              </a:rPr>
              <a:t>高层实体集与一个或多个低层实体集间的包含关系。例如：</a:t>
            </a:r>
            <a:endParaRPr lang="zh-CN" altLang="en-US"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Tx/>
              <a:buChar char="•"/>
            </a:pPr>
            <a:r>
              <a:rPr lang="en-US" altLang="zh-CN" sz="2000" dirty="0" smtClean="0">
                <a:latin typeface="方正楷体简体" pitchFamily="2" charset="-122"/>
                <a:ea typeface="方正楷体简体" pitchFamily="2" charset="-122"/>
              </a:rPr>
              <a:t>examinee</a:t>
            </a:r>
            <a:r>
              <a:rPr lang="zh-CN" altLang="en-US" sz="2000" dirty="0" smtClean="0">
                <a:latin typeface="方正楷体简体" pitchFamily="2" charset="-122"/>
                <a:ea typeface="方正楷体简体" pitchFamily="2" charset="-122"/>
              </a:rPr>
              <a:t>是</a:t>
            </a:r>
            <a:r>
              <a:rPr lang="zh-CN" altLang="en-US" sz="2000" dirty="0">
                <a:latin typeface="方正楷体简体" pitchFamily="2" charset="-122"/>
                <a:ea typeface="方正楷体简体" pitchFamily="2" charset="-122"/>
              </a:rPr>
              <a:t>高层实体集，而</a:t>
            </a:r>
            <a:r>
              <a:rPr lang="en-US" altLang="zh-CN" sz="2000" dirty="0">
                <a:latin typeface="方正楷体简体" pitchFamily="2" charset="-122"/>
                <a:ea typeface="方正楷体简体" pitchFamily="2" charset="-122"/>
              </a:rPr>
              <a:t>undergraduate</a:t>
            </a:r>
            <a:r>
              <a:rPr lang="zh-CN" altLang="en-US" sz="2000" dirty="0">
                <a:latin typeface="方正楷体简体" pitchFamily="2" charset="-122"/>
                <a:ea typeface="方正楷体简体" pitchFamily="2" charset="-122"/>
              </a:rPr>
              <a:t>和</a:t>
            </a:r>
            <a:r>
              <a:rPr lang="en-US" altLang="zh-CN" sz="2000" dirty="0">
                <a:latin typeface="方正楷体简体" pitchFamily="2" charset="-122"/>
                <a:ea typeface="方正楷体简体" pitchFamily="2" charset="-122"/>
              </a:rPr>
              <a:t>graduate</a:t>
            </a:r>
            <a:r>
              <a:rPr lang="zh-CN" altLang="en-US" sz="2000" dirty="0">
                <a:latin typeface="方正楷体简体" pitchFamily="2" charset="-122"/>
                <a:ea typeface="方正楷体简体" pitchFamily="2" charset="-122"/>
              </a:rPr>
              <a:t>是低层实体集；</a:t>
            </a:r>
            <a:endParaRPr lang="zh-CN" altLang="en-US" sz="2000" dirty="0">
              <a:latin typeface="方正楷体简体" pitchFamily="2" charset="-122"/>
              <a:ea typeface="方正楷体简体" pitchFamily="2" charset="-122"/>
            </a:endParaRPr>
          </a:p>
          <a:p>
            <a:pPr eaLnBrk="0" hangingPunct="0">
              <a:lnSpc>
                <a:spcPct val="120000"/>
              </a:lnSpc>
              <a:spcBef>
                <a:spcPct val="35000"/>
              </a:spcBef>
              <a:buClr>
                <a:schemeClr val="tx1"/>
              </a:buClr>
              <a:buSzPct val="90000"/>
              <a:buFont typeface="Wingdings" panose="05000000000000000000" pitchFamily="2" charset="2"/>
              <a:buChar char="Ø"/>
            </a:pPr>
            <a:r>
              <a:rPr lang="zh-CN" altLang="en-US" sz="2000" dirty="0">
                <a:latin typeface="方正楷体简体" pitchFamily="2" charset="-122"/>
                <a:ea typeface="方正楷体简体" pitchFamily="2" charset="-122"/>
              </a:rPr>
              <a:t>高层实体集和低层实体集也称作超类和子类或父类和子类。</a:t>
            </a:r>
            <a:endParaRPr lang="zh-CN" altLang="en-US" sz="2000" dirty="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dirty="0">
                <a:effectLst>
                  <a:outerShdw blurRad="38100" dist="38100" dir="2700000" algn="tl">
                    <a:srgbClr val="C0C0C0"/>
                  </a:outerShdw>
                </a:effectLst>
                <a:latin typeface="楷体_GB2312" pitchFamily="49" charset="-122"/>
                <a:ea typeface="方正楷体简体" pitchFamily="2" charset="-122"/>
              </a:rPr>
              <a:t>§</a:t>
            </a:r>
            <a:r>
              <a:rPr lang="zh-CN" altLang="en-US" sz="3200" b="1" dirty="0">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dirty="0">
              <a:effectLst>
                <a:outerShdw blurRad="38100" dist="38100" dir="2700000" algn="tl">
                  <a:srgbClr val="C0C0C0"/>
                </a:outerShdw>
              </a:effectLst>
              <a:latin typeface="方正楷体简体" pitchFamily="2" charset="-122"/>
              <a:ea typeface="方正楷体简体" pitchFamily="2" charset="-122"/>
            </a:endParaRPr>
          </a:p>
        </p:txBody>
      </p:sp>
      <p:sp>
        <p:nvSpPr>
          <p:cNvPr id="60419" name="Rectangle 3"/>
          <p:cNvSpPr>
            <a:spLocks noChangeArrowheads="1"/>
          </p:cNvSpPr>
          <p:nvPr/>
        </p:nvSpPr>
        <p:spPr bwMode="auto">
          <a:xfrm>
            <a:off x="685800" y="914400"/>
            <a:ext cx="7772400" cy="541020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特殊化</a:t>
            </a:r>
            <a:r>
              <a:rPr lang="zh-CN" altLang="en-US" sz="2400" dirty="0" smtClean="0">
                <a:latin typeface="方正楷体简体" pitchFamily="2" charset="-122"/>
                <a:ea typeface="方正楷体简体" pitchFamily="2" charset="-122"/>
              </a:rPr>
              <a:t>与一般化的</a:t>
            </a:r>
            <a:r>
              <a:rPr lang="zh-CN" altLang="en-US" sz="2400" dirty="0">
                <a:latin typeface="方正楷体简体" pitchFamily="2" charset="-122"/>
                <a:ea typeface="方正楷体简体" pitchFamily="2" charset="-122"/>
              </a:rPr>
              <a:t>联系和区别</a:t>
            </a:r>
            <a:endParaRPr lang="zh-CN" altLang="en-US" sz="2400" dirty="0">
              <a:latin typeface="方正楷体简体" pitchFamily="2" charset="-122"/>
              <a:ea typeface="方正楷体简体" pitchFamily="2" charset="-122"/>
            </a:endParaRPr>
          </a:p>
          <a:p>
            <a:pPr marL="665480" lvl="1" indent="-287655" eaLnBrk="0" hangingPunct="0">
              <a:lnSpc>
                <a:spcPct val="12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对于实际应用来说</a:t>
            </a:r>
            <a:r>
              <a:rPr lang="zh-CN" altLang="en-US" sz="2400" dirty="0" smtClean="0">
                <a:latin typeface="方正楷体简体" pitchFamily="2" charset="-122"/>
                <a:ea typeface="方正楷体简体" pitchFamily="2" charset="-122"/>
              </a:rPr>
              <a:t>，一般化只不过</a:t>
            </a:r>
            <a:r>
              <a:rPr lang="zh-CN" altLang="en-US" sz="2400" dirty="0">
                <a:latin typeface="方正楷体简体" pitchFamily="2" charset="-122"/>
                <a:ea typeface="方正楷体简体" pitchFamily="2" charset="-122"/>
              </a:rPr>
              <a:t>是特殊化的逆过程。在设计数据库的</a:t>
            </a:r>
            <a:r>
              <a:rPr lang="en-US" altLang="zh-CN" sz="2400" dirty="0">
                <a:latin typeface="方正楷体简体" pitchFamily="2" charset="-122"/>
                <a:ea typeface="方正楷体简体" pitchFamily="2" charset="-122"/>
              </a:rPr>
              <a:t>E-R</a:t>
            </a:r>
            <a:r>
              <a:rPr lang="zh-CN" altLang="en-US" sz="2400" dirty="0">
                <a:latin typeface="方正楷体简体" pitchFamily="2" charset="-122"/>
                <a:ea typeface="方正楷体简体" pitchFamily="2" charset="-122"/>
              </a:rPr>
              <a:t>模型时，这两个过程要配合使用。</a:t>
            </a:r>
            <a:endParaRPr lang="zh-CN" altLang="en-US" sz="2400" dirty="0">
              <a:latin typeface="方正楷体简体" pitchFamily="2" charset="-122"/>
              <a:ea typeface="方正楷体简体" pitchFamily="2" charset="-122"/>
            </a:endParaRPr>
          </a:p>
          <a:p>
            <a:pPr marL="1259205" lvl="2" indent="-304800" eaLnBrk="0" hangingPunct="0">
              <a:lnSpc>
                <a:spcPct val="12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特殊化从单一的实体集出发，通过创建不同的低层实体集来强调同一实体集中不同实体间的差异：</a:t>
            </a:r>
            <a:endParaRPr lang="zh-CN" altLang="en-US" sz="2000" dirty="0">
              <a:latin typeface="方正楷体简体" pitchFamily="2" charset="-122"/>
              <a:ea typeface="方正楷体简体" pitchFamily="2" charset="-122"/>
            </a:endParaRPr>
          </a:p>
          <a:p>
            <a:pPr marL="2152650" lvl="3" indent="-450850" eaLnBrk="0" hangingPunct="0">
              <a:lnSpc>
                <a:spcPct val="120000"/>
              </a:lnSpc>
              <a:spcBef>
                <a:spcPct val="35000"/>
              </a:spcBef>
              <a:buClr>
                <a:schemeClr val="tx1"/>
              </a:buClr>
              <a:buFontTx/>
              <a:buBlip>
                <a:blip r:embed="rId1"/>
              </a:buBlip>
            </a:pPr>
            <a:r>
              <a:rPr lang="zh-CN" altLang="en-US" dirty="0">
                <a:latin typeface="方正楷体简体" pitchFamily="2" charset="-122"/>
                <a:ea typeface="方正楷体简体" pitchFamily="2" charset="-122"/>
              </a:rPr>
              <a:t>设计者采用特殊化的原因正是为了表达互不相同的特征。</a:t>
            </a:r>
            <a:endParaRPr lang="zh-CN" altLang="en-US" dirty="0">
              <a:latin typeface="方正楷体简体" pitchFamily="2" charset="-122"/>
              <a:ea typeface="方正楷体简体" pitchFamily="2" charset="-122"/>
            </a:endParaRPr>
          </a:p>
          <a:p>
            <a:pPr marL="1259205" lvl="2" indent="-304800" eaLnBrk="0" hangingPunct="0">
              <a:lnSpc>
                <a:spcPct val="120000"/>
              </a:lnSpc>
              <a:spcBef>
                <a:spcPct val="35000"/>
              </a:spcBef>
              <a:buClr>
                <a:schemeClr val="tx1"/>
              </a:buClr>
              <a:buSzPct val="85000"/>
              <a:buFontTx/>
              <a:buChar char="•"/>
            </a:pPr>
            <a:r>
              <a:rPr lang="zh-CN" altLang="en-US" sz="2000" dirty="0" smtClean="0">
                <a:latin typeface="方正楷体简体" pitchFamily="2" charset="-122"/>
                <a:ea typeface="方正楷体简体" pitchFamily="2" charset="-122"/>
              </a:rPr>
              <a:t>一般化是</a:t>
            </a:r>
            <a:r>
              <a:rPr lang="zh-CN" altLang="en-US" sz="2000" dirty="0">
                <a:latin typeface="方正楷体简体" pitchFamily="2" charset="-122"/>
                <a:ea typeface="方正楷体简体" pitchFamily="2" charset="-122"/>
              </a:rPr>
              <a:t>在多个不同实体集的共性基础上将它们综合成一个高层实体集：</a:t>
            </a:r>
            <a:endParaRPr lang="zh-CN" altLang="en-US" sz="2000" dirty="0">
              <a:latin typeface="方正楷体简体" pitchFamily="2" charset="-122"/>
              <a:ea typeface="方正楷体简体" pitchFamily="2" charset="-122"/>
            </a:endParaRPr>
          </a:p>
          <a:p>
            <a:pPr marL="2152650" lvl="3" indent="-450850" eaLnBrk="0" hangingPunct="0">
              <a:lnSpc>
                <a:spcPct val="120000"/>
              </a:lnSpc>
              <a:spcBef>
                <a:spcPct val="35000"/>
              </a:spcBef>
              <a:buClr>
                <a:schemeClr val="tx1"/>
              </a:buClr>
              <a:buFontTx/>
              <a:buBlip>
                <a:blip r:embed="rId1"/>
              </a:buBlip>
            </a:pPr>
            <a:r>
              <a:rPr lang="zh-CN" altLang="en-US" dirty="0">
                <a:latin typeface="方正楷体简体" pitchFamily="2" charset="-122"/>
                <a:ea typeface="方正楷体简体" pitchFamily="2" charset="-122"/>
              </a:rPr>
              <a:t>设计者</a:t>
            </a:r>
            <a:r>
              <a:rPr lang="zh-CN" altLang="en-US" dirty="0" smtClean="0">
                <a:latin typeface="方正楷体简体" pitchFamily="2" charset="-122"/>
                <a:ea typeface="方正楷体简体" pitchFamily="2" charset="-122"/>
              </a:rPr>
              <a:t>采用一般化的</a:t>
            </a:r>
            <a:r>
              <a:rPr lang="zh-CN" altLang="en-US" dirty="0">
                <a:latin typeface="方正楷体简体" pitchFamily="2" charset="-122"/>
                <a:ea typeface="方正楷体简体" pitchFamily="2" charset="-122"/>
              </a:rPr>
              <a:t>原因正是为了强调隐藏于不同低层实体集背后</a:t>
            </a:r>
            <a:r>
              <a:rPr lang="zh-CN" altLang="en-US" dirty="0" smtClean="0">
                <a:latin typeface="方正楷体简体" pitchFamily="2" charset="-122"/>
                <a:ea typeface="方正楷体简体" pitchFamily="2" charset="-122"/>
              </a:rPr>
              <a:t>的共性。</a:t>
            </a:r>
            <a:endParaRPr lang="zh-CN" altLang="en-US" dirty="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85800" y="762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楷体_GB2312" pitchFamily="49"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特殊化与一般化</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61443" name="Rectangle 3"/>
          <p:cNvSpPr>
            <a:spLocks noChangeArrowheads="1"/>
          </p:cNvSpPr>
          <p:nvPr/>
        </p:nvSpPr>
        <p:spPr bwMode="auto">
          <a:xfrm>
            <a:off x="685800" y="838200"/>
            <a:ext cx="7772400" cy="5486400"/>
          </a:xfrm>
          <a:prstGeom prst="rect">
            <a:avLst/>
          </a:prstGeom>
          <a:noFill/>
          <a:ln w="9525">
            <a:noFill/>
            <a:miter lim="800000"/>
          </a:ln>
        </p:spPr>
        <p:txBody>
          <a:bodyPr/>
          <a:lstStyle/>
          <a:p>
            <a:pPr eaLnBrk="0" hangingPunct="0">
              <a:lnSpc>
                <a:spcPct val="13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属性与参与的继承</a:t>
            </a:r>
            <a:endParaRPr lang="zh-CN" altLang="en-US" sz="2400" dirty="0">
              <a:latin typeface="方正楷体简体" pitchFamily="2" charset="-122"/>
              <a:ea typeface="方正楷体简体" pitchFamily="2" charset="-122"/>
            </a:endParaRPr>
          </a:p>
          <a:p>
            <a:pPr marL="763905" lvl="1" indent="-285750" eaLnBrk="0" hangingPunct="0">
              <a:lnSpc>
                <a:spcPct val="13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高层实体集</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超类或父类）的属性被低层实体集</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子类</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继承，例如：</a:t>
            </a:r>
            <a:endParaRPr lang="zh-CN" altLang="en-US" sz="2400" dirty="0">
              <a:latin typeface="方正楷体简体" pitchFamily="2" charset="-122"/>
              <a:ea typeface="方正楷体简体" pitchFamily="2" charset="-122"/>
            </a:endParaRPr>
          </a:p>
          <a:p>
            <a:pPr marL="1259205" lvl="2" indent="-304800" eaLnBrk="0" hangingPunct="0">
              <a:lnSpc>
                <a:spcPct val="13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实体集</a:t>
            </a:r>
            <a:r>
              <a:rPr lang="en-US" altLang="zh-CN" sz="2000" dirty="0">
                <a:latin typeface="方正楷体简体" pitchFamily="2" charset="-122"/>
                <a:ea typeface="方正楷体简体" pitchFamily="2" charset="-122"/>
              </a:rPr>
              <a:t>graduate</a:t>
            </a:r>
            <a:r>
              <a:rPr lang="zh-CN" altLang="en-US" sz="2000" dirty="0">
                <a:latin typeface="方正楷体简体" pitchFamily="2" charset="-122"/>
                <a:ea typeface="方正楷体简体" pitchFamily="2" charset="-122"/>
              </a:rPr>
              <a:t>可以用</a:t>
            </a:r>
            <a:r>
              <a:rPr lang="zh-CN" altLang="en-US" sz="2000" dirty="0" smtClean="0">
                <a:latin typeface="方正楷体简体" pitchFamily="2" charset="-122"/>
                <a:ea typeface="方正楷体简体" pitchFamily="2" charset="-122"/>
              </a:rPr>
              <a:t>属性</a:t>
            </a:r>
            <a:r>
              <a:rPr lang="en-US" altLang="zh-CN" sz="2000" dirty="0" err="1" smtClean="0">
                <a:latin typeface="方正楷体简体" pitchFamily="2" charset="-122"/>
                <a:ea typeface="方正楷体简体" pitchFamily="2" charset="-122"/>
              </a:rPr>
              <a:t>eeid</a:t>
            </a:r>
            <a:r>
              <a:rPr lang="zh-CN" altLang="en-US" sz="2000" dirty="0" smtClean="0">
                <a:latin typeface="方正楷体简体" pitchFamily="2" charset="-122"/>
                <a:ea typeface="方正楷体简体" pitchFamily="2" charset="-122"/>
              </a:rPr>
              <a:t>、</a:t>
            </a:r>
            <a:r>
              <a:rPr lang="en-US" altLang="zh-CN" sz="2000" dirty="0" err="1" smtClean="0">
                <a:latin typeface="方正楷体简体" pitchFamily="2" charset="-122"/>
                <a:ea typeface="方正楷体简体" pitchFamily="2" charset="-122"/>
              </a:rPr>
              <a:t>eename</a:t>
            </a:r>
            <a:r>
              <a:rPr lang="zh-CN" altLang="en-US" sz="2000" dirty="0" smtClean="0">
                <a:latin typeface="方正楷体简体" pitchFamily="2" charset="-122"/>
                <a:ea typeface="方正楷体简体" pitchFamily="2" charset="-122"/>
              </a:rPr>
              <a:t>、</a:t>
            </a:r>
            <a:r>
              <a:rPr lang="en-US" altLang="zh-CN" sz="2000" dirty="0" err="1">
                <a:latin typeface="方正楷体简体" pitchFamily="2" charset="-122"/>
                <a:ea typeface="方正楷体简体" pitchFamily="2" charset="-122"/>
              </a:rPr>
              <a:t>research_group</a:t>
            </a:r>
            <a:r>
              <a:rPr lang="zh-CN" altLang="en-US" sz="2000" dirty="0">
                <a:latin typeface="方正楷体简体" pitchFamily="2" charset="-122"/>
                <a:ea typeface="方正楷体简体" pitchFamily="2" charset="-122"/>
              </a:rPr>
              <a:t>和</a:t>
            </a:r>
            <a:r>
              <a:rPr lang="en-US" altLang="zh-CN" sz="2000" dirty="0">
                <a:latin typeface="方正楷体简体" pitchFamily="2" charset="-122"/>
                <a:ea typeface="方正楷体简体" pitchFamily="2" charset="-122"/>
              </a:rPr>
              <a:t>supervisor</a:t>
            </a:r>
            <a:r>
              <a:rPr lang="zh-CN" altLang="en-US" sz="2000" dirty="0">
                <a:latin typeface="方正楷体简体" pitchFamily="2" charset="-122"/>
                <a:ea typeface="方正楷体简体" pitchFamily="2" charset="-122"/>
              </a:rPr>
              <a:t>来描述。</a:t>
            </a:r>
            <a:endParaRPr lang="zh-CN" altLang="en-US" sz="2000" dirty="0">
              <a:latin typeface="方正楷体简体" pitchFamily="2" charset="-122"/>
              <a:ea typeface="方正楷体简体" pitchFamily="2" charset="-122"/>
            </a:endParaRPr>
          </a:p>
          <a:p>
            <a:pPr marL="763905" lvl="1" indent="-285750" eaLnBrk="0" hangingPunct="0">
              <a:lnSpc>
                <a:spcPct val="13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低层实体集还继承参与其高层实体集所参与的那些联系集，需要注意的是以下两点：</a:t>
            </a:r>
            <a:endParaRPr lang="zh-CN" altLang="en-US" sz="2400" dirty="0">
              <a:latin typeface="方正楷体简体" pitchFamily="2" charset="-122"/>
              <a:ea typeface="方正楷体简体" pitchFamily="2" charset="-122"/>
            </a:endParaRPr>
          </a:p>
          <a:p>
            <a:pPr marL="1259205" lvl="2" indent="-304800" eaLnBrk="0" hangingPunct="0">
              <a:lnSpc>
                <a:spcPct val="13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同高层实体集相联系的所有属性和联系集也适用于它的所有低层实体集；</a:t>
            </a:r>
            <a:endParaRPr lang="zh-CN" altLang="en-US" sz="2000" dirty="0">
              <a:latin typeface="方正楷体简体" pitchFamily="2" charset="-122"/>
              <a:ea typeface="方正楷体简体" pitchFamily="2" charset="-122"/>
            </a:endParaRPr>
          </a:p>
          <a:p>
            <a:pPr marL="1259205" lvl="2" indent="-304800" eaLnBrk="0" hangingPunct="0">
              <a:lnSpc>
                <a:spcPct val="13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低层实体集所特有的属性和联系集仅仅适用于某个特定的低层实体集。</a:t>
            </a:r>
            <a:endParaRPr lang="zh-CN" altLang="en-US" sz="2000" dirty="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12291" name="Rectangle 3"/>
          <p:cNvSpPr>
            <a:spLocks noGrp="1" noChangeArrowheads="1"/>
          </p:cNvSpPr>
          <p:nvPr>
            <p:ph type="body" idx="4294967295"/>
          </p:nvPr>
        </p:nvSpPr>
        <p:spPr>
          <a:xfrm>
            <a:off x="825500" y="1076325"/>
            <a:ext cx="6807200" cy="4887913"/>
          </a:xfrm>
        </p:spPr>
        <p:txBody>
          <a:bodyPr/>
          <a:lstStyle/>
          <a:p>
            <a:pPr algn="just">
              <a:lnSpc>
                <a:spcPct val="110000"/>
              </a:lnSpc>
            </a:pPr>
            <a:r>
              <a:rPr lang="zh-CN" altLang="en-US" sz="2800" b="1" smtClean="0">
                <a:solidFill>
                  <a:srgbClr val="FF0000"/>
                </a:solidFill>
                <a:latin typeface="方正楷体简体" pitchFamily="2" charset="-122"/>
                <a:ea typeface="方正楷体简体" pitchFamily="2" charset="-122"/>
              </a:rPr>
              <a:t>  </a:t>
            </a:r>
            <a:r>
              <a:rPr lang="zh-CN" altLang="en-US" sz="2800" b="1" smtClean="0">
                <a:solidFill>
                  <a:schemeClr val="tx1"/>
                </a:solidFill>
                <a:latin typeface="方正楷体简体" pitchFamily="2" charset="-122"/>
                <a:ea typeface="方正楷体简体" pitchFamily="2" charset="-122"/>
              </a:rPr>
              <a:t>概念设计</a:t>
            </a:r>
            <a:r>
              <a:rPr lang="en-US" altLang="zh-CN" sz="2800" b="1" smtClean="0">
                <a:solidFill>
                  <a:schemeClr val="tx1"/>
                </a:solidFill>
                <a:latin typeface="方正楷体简体" pitchFamily="2" charset="-122"/>
                <a:ea typeface="方正楷体简体" pitchFamily="2" charset="-122"/>
              </a:rPr>
              <a:t>—ER</a:t>
            </a:r>
            <a:r>
              <a:rPr lang="zh-CN" altLang="en-US" sz="2800" b="1" smtClean="0">
                <a:solidFill>
                  <a:schemeClr val="tx1"/>
                </a:solidFill>
                <a:latin typeface="方正楷体简体" pitchFamily="2" charset="-122"/>
                <a:ea typeface="方正楷体简体" pitchFamily="2" charset="-122"/>
              </a:rPr>
              <a:t>模型</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en-US" altLang="zh-CN" sz="2800" b="1" smtClean="0">
                <a:solidFill>
                  <a:schemeClr val="tx1"/>
                </a:solidFill>
                <a:latin typeface="方正楷体简体" pitchFamily="2" charset="-122"/>
                <a:ea typeface="方正楷体简体" pitchFamily="2" charset="-122"/>
              </a:rPr>
              <a:t>  </a:t>
            </a:r>
            <a:r>
              <a:rPr lang="en-US" altLang="zh-CN" sz="2800" b="1" smtClean="0">
                <a:solidFill>
                  <a:srgbClr val="FF0000"/>
                </a:solidFill>
                <a:latin typeface="方正楷体简体" pitchFamily="2" charset="-122"/>
                <a:ea typeface="方正楷体简体" pitchFamily="2" charset="-122"/>
              </a:rPr>
              <a:t>ER</a:t>
            </a:r>
            <a:r>
              <a:rPr lang="zh-CN" altLang="en-US" sz="2800" b="1" smtClean="0">
                <a:solidFill>
                  <a:srgbClr val="FF0000"/>
                </a:solidFill>
                <a:latin typeface="方正楷体简体" pitchFamily="2" charset="-122"/>
                <a:ea typeface="方正楷体简体" pitchFamily="2" charset="-122"/>
              </a:rPr>
              <a:t>模型及其基本元素</a:t>
            </a:r>
            <a:endParaRPr lang="zh-CN" altLang="en-US" sz="2800" b="1" smtClean="0">
              <a:solidFill>
                <a:srgbClr val="FF0000"/>
              </a:solidFill>
              <a:latin typeface="方正楷体简体" pitchFamily="2" charset="-122"/>
              <a:ea typeface="方正楷体简体" pitchFamily="2" charset="-122"/>
            </a:endParaRPr>
          </a:p>
          <a:p>
            <a:pPr algn="just">
              <a:lnSpc>
                <a:spcPct val="110000"/>
              </a:lnSpc>
            </a:pPr>
            <a:r>
              <a:rPr lang="en-US" altLang="zh-CN" sz="2800" b="1" smtClean="0">
                <a:solidFill>
                  <a:schemeClr val="tx1"/>
                </a:solidFill>
                <a:latin typeface="方正楷体简体" pitchFamily="2" charset="-122"/>
                <a:ea typeface="方正楷体简体" pitchFamily="2" charset="-122"/>
              </a:rPr>
              <a:t>  ER</a:t>
            </a:r>
            <a:r>
              <a:rPr lang="zh-CN" altLang="en-US" sz="2800" b="1" smtClean="0">
                <a:solidFill>
                  <a:schemeClr val="tx1"/>
                </a:solidFill>
                <a:latin typeface="方正楷体简体" pitchFamily="2" charset="-122"/>
                <a:ea typeface="方正楷体简体" pitchFamily="2" charset="-122"/>
              </a:rPr>
              <a:t>图</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en-US" altLang="zh-CN" sz="2800" b="1" smtClean="0">
                <a:solidFill>
                  <a:schemeClr val="tx1"/>
                </a:solidFill>
                <a:latin typeface="方正楷体简体" pitchFamily="2" charset="-122"/>
                <a:ea typeface="方正楷体简体" pitchFamily="2" charset="-122"/>
              </a:rPr>
              <a:t>  </a:t>
            </a:r>
            <a:r>
              <a:rPr lang="zh-CN" altLang="en-US" sz="2800" b="1" smtClean="0">
                <a:solidFill>
                  <a:schemeClr val="tx1"/>
                </a:solidFill>
                <a:latin typeface="方正楷体简体" pitchFamily="2" charset="-122"/>
                <a:ea typeface="方正楷体简体" pitchFamily="2" charset="-122"/>
              </a:rPr>
              <a:t>属性的分类</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en-US" altLang="zh-CN" sz="2800" b="1" smtClean="0">
                <a:solidFill>
                  <a:schemeClr val="tx1"/>
                </a:solidFill>
                <a:latin typeface="方正楷体简体" pitchFamily="2" charset="-122"/>
                <a:ea typeface="方正楷体简体" pitchFamily="2" charset="-122"/>
              </a:rPr>
              <a:t>  </a:t>
            </a:r>
            <a:r>
              <a:rPr lang="zh-CN" altLang="en-US" sz="2800" b="1" smtClean="0">
                <a:solidFill>
                  <a:schemeClr val="tx1"/>
                </a:solidFill>
                <a:latin typeface="方正楷体简体" pitchFamily="2" charset="-122"/>
                <a:ea typeface="方正楷体简体" pitchFamily="2" charset="-122"/>
              </a:rPr>
              <a:t>联系的设计</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zh-CN" altLang="en-US" sz="2800" b="1" smtClean="0">
                <a:solidFill>
                  <a:schemeClr val="tx1"/>
                </a:solidFill>
                <a:latin typeface="方正楷体简体" pitchFamily="2" charset="-122"/>
                <a:ea typeface="方正楷体简体" pitchFamily="2" charset="-122"/>
              </a:rPr>
              <a:t>  弱实体集合</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zh-CN" altLang="en-US" sz="2800" b="1" smtClean="0">
                <a:solidFill>
                  <a:schemeClr val="tx1"/>
                </a:solidFill>
                <a:latin typeface="方正楷体简体" pitchFamily="2" charset="-122"/>
                <a:ea typeface="方正楷体简体" pitchFamily="2" charset="-122"/>
              </a:rPr>
              <a:t>  特殊化与一般化</a:t>
            </a:r>
            <a:endParaRPr lang="zh-CN" altLang="en-US" sz="2800" b="1" smtClean="0">
              <a:solidFill>
                <a:schemeClr val="tx1"/>
              </a:solidFill>
              <a:latin typeface="方正楷体简体" pitchFamily="2" charset="-122"/>
              <a:ea typeface="方正楷体简体" pitchFamily="2" charset="-122"/>
            </a:endParaRPr>
          </a:p>
          <a:p>
            <a:pPr algn="just">
              <a:lnSpc>
                <a:spcPct val="110000"/>
              </a:lnSpc>
            </a:pPr>
            <a:r>
              <a:rPr lang="zh-CN" altLang="en-US" sz="2800" b="1" smtClean="0">
                <a:solidFill>
                  <a:schemeClr val="tx1"/>
                </a:solidFill>
                <a:latin typeface="方正楷体简体" pitchFamily="2" charset="-122"/>
                <a:ea typeface="方正楷体简体" pitchFamily="2" charset="-122"/>
              </a:rPr>
              <a:t>  将</a:t>
            </a:r>
            <a:r>
              <a:rPr lang="en-US" altLang="zh-CN" sz="2800" b="1" smtClean="0">
                <a:solidFill>
                  <a:schemeClr val="tx1"/>
                </a:solidFill>
                <a:latin typeface="方正楷体简体" pitchFamily="2" charset="-122"/>
                <a:ea typeface="方正楷体简体" pitchFamily="2" charset="-122"/>
              </a:rPr>
              <a:t>E/R</a:t>
            </a:r>
            <a:r>
              <a:rPr lang="zh-CN" altLang="en-US" sz="2800" b="1" smtClean="0">
                <a:solidFill>
                  <a:schemeClr val="tx1"/>
                </a:solidFill>
                <a:latin typeface="方正楷体简体" pitchFamily="2" charset="-122"/>
                <a:ea typeface="方正楷体简体" pitchFamily="2" charset="-122"/>
              </a:rPr>
              <a:t>模式转换为关系表</a:t>
            </a:r>
            <a:endParaRPr lang="en-US" altLang="zh-CN" smtClean="0">
              <a:solidFill>
                <a:schemeClr val="tx1"/>
              </a:solidFill>
              <a:ea typeface="宋体" panose="02010600030101010101" pitchFamily="2" charset="-122"/>
            </a:endParaRPr>
          </a:p>
          <a:p>
            <a:pPr>
              <a:buFont typeface="Wingdings" panose="05000000000000000000" pitchFamily="2" charset="2"/>
              <a:buNone/>
            </a:pPr>
            <a:endParaRPr lang="zh-CN" altLang="en-US" smtClean="0">
              <a:solidFill>
                <a:schemeClr val="tx1"/>
              </a:solidFill>
              <a:ea typeface="宋体" panose="02010600030101010101" pitchFamily="2" charset="-122"/>
            </a:endParaRPr>
          </a:p>
        </p:txBody>
      </p:sp>
      <p:sp>
        <p:nvSpPr>
          <p:cNvPr id="12292"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12293" name="AutoShape 5"/>
          <p:cNvSpPr>
            <a:spLocks noChangeArrowheads="1"/>
          </p:cNvSpPr>
          <p:nvPr/>
        </p:nvSpPr>
        <p:spPr bwMode="auto">
          <a:xfrm>
            <a:off x="381000" y="175260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Tree>
  </p:cSld>
  <p:clrMapOvr>
    <a:masterClrMapping/>
  </p:clrMapOvr>
  <p:transition spd="med">
    <p:wheel spokes="8"/>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1042988" y="332423"/>
            <a:ext cx="6240462" cy="685800"/>
          </a:xfrm>
        </p:spPr>
        <p:txBody>
          <a:bodyPr/>
          <a:lstStyle/>
          <a:p>
            <a:pPr>
              <a:defRPr/>
            </a:pPr>
            <a:r>
              <a:rPr lang="en-US" sz="2800" dirty="0" smtClean="0">
                <a:solidFill>
                  <a:schemeClr val="tx1"/>
                </a:solidFill>
                <a:effectLst>
                  <a:outerShdw blurRad="38100" dist="38100" dir="2700000" algn="tl">
                    <a:srgbClr val="C0C0C0"/>
                  </a:outerShdw>
                </a:effectLst>
                <a:ea typeface="宋体" panose="02010600030101010101" pitchFamily="2" charset="-122"/>
              </a:rPr>
              <a:t>Chapter 6: Entity-Relationship Model  </a:t>
            </a:r>
            <a:r>
              <a:rPr lang="en-US" sz="2400" dirty="0" smtClean="0">
                <a:solidFill>
                  <a:schemeClr val="tx1"/>
                </a:solidFill>
                <a:effectLst>
                  <a:outerShdw blurRad="38100" dist="38100" dir="2700000" algn="tl">
                    <a:srgbClr val="C0C0C0"/>
                  </a:outerShdw>
                </a:effectLst>
                <a:ea typeface="宋体" panose="02010600030101010101" pitchFamily="2" charset="-122"/>
              </a:rPr>
              <a:t>ER </a:t>
            </a:r>
            <a:r>
              <a:rPr lang="zh-CN" altLang="en-US" sz="2400" dirty="0" smtClean="0">
                <a:solidFill>
                  <a:schemeClr val="tx1"/>
                </a:solidFill>
                <a:effectLst>
                  <a:outerShdw blurRad="38100" dist="38100" dir="2700000" algn="tl">
                    <a:srgbClr val="C0C0C0"/>
                  </a:outerShdw>
                </a:effectLst>
                <a:ea typeface="宋体" panose="02010600030101010101" pitchFamily="2" charset="-122"/>
              </a:rPr>
              <a:t>模型</a:t>
            </a:r>
            <a:endParaRPr lang="en-US" sz="2400" dirty="0" smtClean="0">
              <a:solidFill>
                <a:schemeClr val="tx1"/>
              </a:solidFill>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825500" y="1076325"/>
            <a:ext cx="6807200" cy="4887913"/>
          </a:xfrm>
        </p:spPr>
        <p:txBody>
          <a:bodyPr/>
          <a:lstStyle/>
          <a:p>
            <a:pPr algn="just">
              <a:lnSpc>
                <a:spcPct val="110000"/>
              </a:lnSpc>
            </a:pPr>
            <a:r>
              <a:rPr lang="zh-CN" altLang="en-US" sz="2400" b="1" smtClean="0">
                <a:solidFill>
                  <a:schemeClr val="tx1"/>
                </a:solidFill>
                <a:latin typeface="方正楷体简体" pitchFamily="2" charset="-122"/>
                <a:ea typeface="方正楷体简体" pitchFamily="2" charset="-122"/>
              </a:rPr>
              <a:t>  概念设计</a:t>
            </a:r>
            <a:r>
              <a:rPr lang="en-US" altLang="zh-CN" sz="2400" b="1" smtClean="0">
                <a:solidFill>
                  <a:schemeClr val="tx1"/>
                </a:solidFill>
                <a:latin typeface="方正楷体简体" pitchFamily="2" charset="-122"/>
                <a:ea typeface="方正楷体简体" pitchFamily="2" charset="-122"/>
              </a:rPr>
              <a:t>—ER</a:t>
            </a:r>
            <a:r>
              <a:rPr lang="zh-CN" altLang="en-US" sz="2400" b="1" smtClean="0">
                <a:solidFill>
                  <a:schemeClr val="tx1"/>
                </a:solidFill>
                <a:latin typeface="方正楷体简体" pitchFamily="2" charset="-122"/>
                <a:ea typeface="方正楷体简体" pitchFamily="2" charset="-122"/>
              </a:rPr>
              <a:t>模型</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en-US" altLang="zh-CN" sz="2400" b="1" smtClean="0">
                <a:solidFill>
                  <a:schemeClr val="tx1"/>
                </a:solidFill>
                <a:latin typeface="方正楷体简体" pitchFamily="2" charset="-122"/>
                <a:ea typeface="方正楷体简体" pitchFamily="2" charset="-122"/>
              </a:rPr>
              <a:t>  ER</a:t>
            </a:r>
            <a:r>
              <a:rPr lang="zh-CN" altLang="en-US" sz="2400" b="1" smtClean="0">
                <a:solidFill>
                  <a:schemeClr val="tx1"/>
                </a:solidFill>
                <a:latin typeface="方正楷体简体" pitchFamily="2" charset="-122"/>
                <a:ea typeface="方正楷体简体" pitchFamily="2" charset="-122"/>
              </a:rPr>
              <a:t>模型的基本元素</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en-US" altLang="zh-CN" sz="2400" b="1" smtClean="0">
                <a:solidFill>
                  <a:schemeClr val="tx1"/>
                </a:solidFill>
                <a:latin typeface="方正楷体简体" pitchFamily="2" charset="-122"/>
                <a:ea typeface="方正楷体简体" pitchFamily="2" charset="-122"/>
              </a:rPr>
              <a:t>  ER</a:t>
            </a:r>
            <a:r>
              <a:rPr lang="zh-CN" altLang="en-US" sz="2400" b="1" smtClean="0">
                <a:solidFill>
                  <a:schemeClr val="tx1"/>
                </a:solidFill>
                <a:latin typeface="方正楷体简体" pitchFamily="2" charset="-122"/>
                <a:ea typeface="方正楷体简体" pitchFamily="2" charset="-122"/>
              </a:rPr>
              <a:t>图</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en-US" altLang="zh-CN" sz="2400" b="1" smtClean="0">
                <a:solidFill>
                  <a:schemeClr val="tx1"/>
                </a:solidFill>
                <a:latin typeface="方正楷体简体" pitchFamily="2" charset="-122"/>
                <a:ea typeface="方正楷体简体" pitchFamily="2" charset="-122"/>
              </a:rPr>
              <a:t>  </a:t>
            </a:r>
            <a:r>
              <a:rPr lang="zh-CN" altLang="en-US" sz="2400" b="1" smtClean="0">
                <a:solidFill>
                  <a:schemeClr val="tx1"/>
                </a:solidFill>
                <a:latin typeface="方正楷体简体" pitchFamily="2" charset="-122"/>
                <a:ea typeface="方正楷体简体" pitchFamily="2" charset="-122"/>
              </a:rPr>
              <a:t>属性的分类</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en-US" altLang="zh-CN" sz="2400" b="1" smtClean="0">
                <a:solidFill>
                  <a:schemeClr val="tx1"/>
                </a:solidFill>
                <a:latin typeface="方正楷体简体" pitchFamily="2" charset="-122"/>
                <a:ea typeface="方正楷体简体" pitchFamily="2" charset="-122"/>
              </a:rPr>
              <a:t>  </a:t>
            </a:r>
            <a:r>
              <a:rPr lang="zh-CN" altLang="en-US" sz="2400" b="1" smtClean="0">
                <a:solidFill>
                  <a:schemeClr val="tx1"/>
                </a:solidFill>
                <a:latin typeface="方正楷体简体" pitchFamily="2" charset="-122"/>
                <a:ea typeface="方正楷体简体" pitchFamily="2" charset="-122"/>
              </a:rPr>
              <a:t>联系的设计</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zh-CN" altLang="en-US" sz="2400" b="1" smtClean="0">
                <a:solidFill>
                  <a:schemeClr val="tx1"/>
                </a:solidFill>
                <a:latin typeface="方正楷体简体" pitchFamily="2" charset="-122"/>
                <a:ea typeface="方正楷体简体" pitchFamily="2" charset="-122"/>
              </a:rPr>
              <a:t>  弱实体集合</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zh-CN" altLang="en-US" sz="2400" b="1" smtClean="0">
                <a:solidFill>
                  <a:schemeClr val="tx1"/>
                </a:solidFill>
                <a:latin typeface="方正楷体简体" pitchFamily="2" charset="-122"/>
                <a:ea typeface="方正楷体简体" pitchFamily="2" charset="-122"/>
              </a:rPr>
              <a:t>  特殊化与一般化</a:t>
            </a:r>
            <a:endParaRPr lang="zh-CN" altLang="en-US" sz="2400" b="1" smtClean="0">
              <a:solidFill>
                <a:schemeClr val="tx1"/>
              </a:solidFill>
              <a:latin typeface="方正楷体简体" pitchFamily="2" charset="-122"/>
              <a:ea typeface="方正楷体简体" pitchFamily="2" charset="-122"/>
            </a:endParaRPr>
          </a:p>
          <a:p>
            <a:pPr algn="just">
              <a:lnSpc>
                <a:spcPct val="110000"/>
              </a:lnSpc>
            </a:pPr>
            <a:r>
              <a:rPr lang="zh-CN" altLang="en-US" sz="2400" b="1" smtClean="0">
                <a:solidFill>
                  <a:schemeClr val="tx1"/>
                </a:solidFill>
                <a:latin typeface="方正楷体简体" pitchFamily="2" charset="-122"/>
                <a:ea typeface="方正楷体简体" pitchFamily="2" charset="-122"/>
              </a:rPr>
              <a:t>  </a:t>
            </a:r>
            <a:r>
              <a:rPr lang="zh-CN" altLang="en-US" sz="2400" b="1" smtClean="0">
                <a:solidFill>
                  <a:srgbClr val="FF0000"/>
                </a:solidFill>
                <a:latin typeface="方正楷体简体" pitchFamily="2" charset="-122"/>
                <a:ea typeface="方正楷体简体" pitchFamily="2" charset="-122"/>
              </a:rPr>
              <a:t>将</a:t>
            </a:r>
            <a:r>
              <a:rPr lang="en-US" altLang="zh-CN" sz="2400" b="1" smtClean="0">
                <a:solidFill>
                  <a:srgbClr val="FF0000"/>
                </a:solidFill>
                <a:latin typeface="方正楷体简体" pitchFamily="2" charset="-122"/>
                <a:ea typeface="方正楷体简体" pitchFamily="2" charset="-122"/>
              </a:rPr>
              <a:t>E/R</a:t>
            </a:r>
            <a:r>
              <a:rPr lang="zh-CN" altLang="en-US" sz="2400" b="1" smtClean="0">
                <a:solidFill>
                  <a:srgbClr val="FF0000"/>
                </a:solidFill>
                <a:latin typeface="方正楷体简体" pitchFamily="2" charset="-122"/>
                <a:ea typeface="方正楷体简体" pitchFamily="2" charset="-122"/>
              </a:rPr>
              <a:t>模式转换为关系表</a:t>
            </a:r>
            <a:endParaRPr lang="zh-CN" altLang="en-US" sz="2400" b="1" smtClean="0">
              <a:solidFill>
                <a:srgbClr val="FF0000"/>
              </a:solidFill>
              <a:latin typeface="方正楷体简体" pitchFamily="2" charset="-122"/>
              <a:ea typeface="方正楷体简体" pitchFamily="2" charset="-122"/>
            </a:endParaRPr>
          </a:p>
          <a:p>
            <a:pPr eaLnBrk="1" hangingPunct="1">
              <a:lnSpc>
                <a:spcPct val="90000"/>
              </a:lnSpc>
              <a:spcBef>
                <a:spcPct val="0"/>
              </a:spcBef>
              <a:buClrTx/>
              <a:buSzTx/>
              <a:buFontTx/>
              <a:buNone/>
            </a:pPr>
            <a:endParaRPr lang="zh-CN" altLang="en-US" sz="2400" b="1" smtClean="0">
              <a:solidFill>
                <a:srgbClr val="FF0000"/>
              </a:solidFill>
              <a:latin typeface="方正楷体简体" pitchFamily="2" charset="-122"/>
              <a:ea typeface="方正楷体简体" pitchFamily="2" charset="-122"/>
            </a:endParaRPr>
          </a:p>
          <a:p>
            <a:pPr>
              <a:lnSpc>
                <a:spcPct val="90000"/>
              </a:lnSpc>
              <a:buFont typeface="Wingdings" panose="05000000000000000000" pitchFamily="2" charset="2"/>
              <a:buNone/>
            </a:pPr>
            <a:endParaRPr lang="en-US" altLang="zh-CN" sz="2400" b="1" smtClean="0">
              <a:solidFill>
                <a:schemeClr val="tx1"/>
              </a:solidFill>
              <a:latin typeface="方正楷体简体" pitchFamily="2" charset="-122"/>
              <a:ea typeface="方正楷体简体" pitchFamily="2" charset="-122"/>
            </a:endParaRPr>
          </a:p>
          <a:p>
            <a:pPr>
              <a:lnSpc>
                <a:spcPct val="90000"/>
              </a:lnSpc>
              <a:buFont typeface="Wingdings" panose="05000000000000000000" pitchFamily="2" charset="2"/>
              <a:buNone/>
            </a:pPr>
            <a:endParaRPr lang="zh-CN" altLang="en-US" sz="1600" smtClean="0">
              <a:solidFill>
                <a:schemeClr val="tx1"/>
              </a:solidFill>
              <a:ea typeface="宋体" panose="02010600030101010101" pitchFamily="2" charset="-122"/>
            </a:endParaRPr>
          </a:p>
        </p:txBody>
      </p:sp>
      <p:sp>
        <p:nvSpPr>
          <p:cNvPr id="62468" name="Rectangle 4"/>
          <p:cNvSpPr>
            <a:spLocks noChangeArrowheads="1"/>
          </p:cNvSpPr>
          <p:nvPr/>
        </p:nvSpPr>
        <p:spPr bwMode="auto">
          <a:xfrm>
            <a:off x="1435100" y="-762000"/>
            <a:ext cx="184150" cy="336550"/>
          </a:xfrm>
          <a:prstGeom prst="rect">
            <a:avLst/>
          </a:prstGeom>
          <a:noFill/>
          <a:ln w="9525">
            <a:noFill/>
            <a:miter lim="800000"/>
          </a:ln>
        </p:spPr>
        <p:txBody>
          <a:bodyPr wrap="none">
            <a:spAutoFit/>
          </a:bodyPr>
          <a:lstStyle/>
          <a:p>
            <a:pPr eaLnBrk="0" hangingPunct="0"/>
            <a:endParaRPr lang="zh-CN" altLang="en-US" sz="1600">
              <a:latin typeface="Helvetica" pitchFamily="34" charset="0"/>
            </a:endParaRPr>
          </a:p>
        </p:txBody>
      </p:sp>
      <p:sp>
        <p:nvSpPr>
          <p:cNvPr id="62469" name="AutoShape 5"/>
          <p:cNvSpPr>
            <a:spLocks noChangeArrowheads="1"/>
          </p:cNvSpPr>
          <p:nvPr/>
        </p:nvSpPr>
        <p:spPr bwMode="auto">
          <a:xfrm>
            <a:off x="357158" y="4500570"/>
            <a:ext cx="474663" cy="371475"/>
          </a:xfrm>
          <a:prstGeom prst="rightArrow">
            <a:avLst>
              <a:gd name="adj1" fmla="val 50000"/>
              <a:gd name="adj2" fmla="val 31944"/>
            </a:avLst>
          </a:prstGeom>
          <a:solidFill>
            <a:srgbClr val="00FF00"/>
          </a:solidFill>
          <a:ln w="12700">
            <a:solidFill>
              <a:schemeClr val="tx1"/>
            </a:solidFill>
            <a:miter lim="800000"/>
          </a:ln>
        </p:spPr>
        <p:txBody>
          <a:bodyPr wrap="none" anchor="ctr"/>
          <a:lstStyle/>
          <a:p>
            <a:endParaRPr lang="zh-CN" altLang="en-US"/>
          </a:p>
        </p:txBody>
      </p:sp>
    </p:spTree>
  </p:cSld>
  <p:clrMapOvr>
    <a:masterClrMapping/>
  </p:clrMapOvr>
  <p:transition spd="med">
    <p:wheel spokes="8"/>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63491" name="Rectangle 3"/>
          <p:cNvSpPr>
            <a:spLocks noChangeArrowheads="1"/>
          </p:cNvSpPr>
          <p:nvPr/>
        </p:nvSpPr>
        <p:spPr bwMode="auto">
          <a:xfrm>
            <a:off x="685800" y="914400"/>
            <a:ext cx="7772400" cy="518160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en-US" altLang="zh-CN" sz="2800">
                <a:latin typeface="方正楷体简体" pitchFamily="2" charset="-122"/>
                <a:ea typeface="方正楷体简体" pitchFamily="2" charset="-122"/>
              </a:rPr>
              <a:t>E-R</a:t>
            </a:r>
            <a:r>
              <a:rPr lang="zh-CN" altLang="en-US" sz="2800">
                <a:latin typeface="方正楷体简体" pitchFamily="2" charset="-122"/>
                <a:ea typeface="方正楷体简体" pitchFamily="2" charset="-122"/>
              </a:rPr>
              <a:t>图对应的表</a:t>
            </a:r>
            <a:endParaRPr lang="zh-CN" altLang="en-US" sz="2800">
              <a:latin typeface="方正楷体简体" pitchFamily="2" charset="-122"/>
              <a:ea typeface="方正楷体简体" pitchFamily="2" charset="-122"/>
            </a:endParaRPr>
          </a:p>
          <a:p>
            <a:pPr marL="808355" lvl="1" indent="-330200" eaLnBrk="0" hangingPunct="0">
              <a:lnSpc>
                <a:spcPct val="120000"/>
              </a:lnSpc>
              <a:spcBef>
                <a:spcPct val="35000"/>
              </a:spcBef>
              <a:buClr>
                <a:schemeClr val="tx1"/>
              </a:buClr>
              <a:buSzPct val="105000"/>
              <a:buFont typeface="Wingdings" panose="05000000000000000000" pitchFamily="2" charset="2"/>
              <a:buChar char="ü"/>
            </a:pPr>
            <a:r>
              <a:rPr lang="en-US" altLang="zh-CN" sz="2800">
                <a:latin typeface="方正楷体简体" pitchFamily="2" charset="-122"/>
                <a:ea typeface="方正楷体简体" pitchFamily="2" charset="-122"/>
              </a:rPr>
              <a:t>E-R</a:t>
            </a:r>
            <a:r>
              <a:rPr lang="zh-CN" altLang="en-US" sz="2800">
                <a:latin typeface="方正楷体简体" pitchFamily="2" charset="-122"/>
                <a:ea typeface="方正楷体简体" pitchFamily="2" charset="-122"/>
              </a:rPr>
              <a:t>图中的每个实体集和联系集都有唯一的关系表与之对应：</a:t>
            </a:r>
            <a:endParaRPr lang="zh-CN" altLang="en-US" sz="2800">
              <a:latin typeface="方正楷体简体" pitchFamily="2" charset="-122"/>
              <a:ea typeface="方正楷体简体" pitchFamily="2" charset="-122"/>
            </a:endParaRPr>
          </a:p>
          <a:p>
            <a:pPr marL="1338580" lvl="2" indent="-351155" eaLnBrk="0" hangingPunct="0">
              <a:lnSpc>
                <a:spcPct val="120000"/>
              </a:lnSpc>
              <a:spcBef>
                <a:spcPct val="35000"/>
              </a:spcBef>
              <a:buClr>
                <a:schemeClr val="tx1"/>
              </a:buClr>
              <a:buSzPct val="85000"/>
              <a:buFontTx/>
              <a:buChar char="•"/>
            </a:pPr>
            <a:r>
              <a:rPr lang="zh-CN" altLang="en-US" sz="2400">
                <a:latin typeface="方正楷体简体" pitchFamily="2" charset="-122"/>
                <a:ea typeface="方正楷体简体" pitchFamily="2" charset="-122"/>
              </a:rPr>
              <a:t>关系表的表名即为相应的实体集或联系集的名称；</a:t>
            </a:r>
            <a:endParaRPr lang="zh-CN" altLang="en-US" sz="2400">
              <a:latin typeface="方正楷体简体" pitchFamily="2" charset="-122"/>
              <a:ea typeface="方正楷体简体" pitchFamily="2" charset="-122"/>
            </a:endParaRPr>
          </a:p>
          <a:p>
            <a:pPr marL="1338580" lvl="2" indent="-351155" eaLnBrk="0" hangingPunct="0">
              <a:lnSpc>
                <a:spcPct val="120000"/>
              </a:lnSpc>
              <a:spcBef>
                <a:spcPct val="35000"/>
              </a:spcBef>
              <a:buClr>
                <a:schemeClr val="tx1"/>
              </a:buClr>
              <a:buSzPct val="85000"/>
              <a:buFontTx/>
              <a:buChar char="•"/>
            </a:pPr>
            <a:r>
              <a:rPr lang="zh-CN" altLang="en-US" sz="2400">
                <a:latin typeface="方正楷体简体" pitchFamily="2" charset="-122"/>
                <a:ea typeface="方正楷体简体" pitchFamily="2" charset="-122"/>
              </a:rPr>
              <a:t>每个表有多个列，每列有唯一的列名；</a:t>
            </a:r>
            <a:endParaRPr lang="zh-CN" altLang="en-US" sz="2400">
              <a:latin typeface="方正楷体简体" pitchFamily="2" charset="-122"/>
              <a:ea typeface="方正楷体简体" pitchFamily="2" charset="-122"/>
            </a:endParaRPr>
          </a:p>
          <a:p>
            <a:pPr marL="1338580" lvl="2" indent="-351155" eaLnBrk="0" hangingPunct="0">
              <a:lnSpc>
                <a:spcPct val="120000"/>
              </a:lnSpc>
              <a:spcBef>
                <a:spcPct val="35000"/>
              </a:spcBef>
              <a:buClr>
                <a:schemeClr val="tx1"/>
              </a:buClr>
              <a:buSzPct val="85000"/>
              <a:buFontTx/>
              <a:buChar char="•"/>
            </a:pPr>
            <a:r>
              <a:rPr lang="zh-CN" altLang="en-US" sz="2400">
                <a:latin typeface="方正楷体简体" pitchFamily="2" charset="-122"/>
                <a:ea typeface="方正楷体简体" pitchFamily="2" charset="-122"/>
              </a:rPr>
              <a:t>每个列都与相关实体集或联系集的属性有关。</a:t>
            </a:r>
            <a:endParaRPr lang="zh-CN" altLang="en-US" sz="2400">
              <a:latin typeface="方正楷体简体" pitchFamily="2" charset="-122"/>
              <a:ea typeface="方正楷体简体" pitchFamily="2" charset="-122"/>
            </a:endParaRPr>
          </a:p>
          <a:p>
            <a:pPr marL="808355" lvl="1" indent="-330200" eaLnBrk="0" hangingPunct="0">
              <a:lnSpc>
                <a:spcPct val="120000"/>
              </a:lnSpc>
              <a:spcBef>
                <a:spcPct val="35000"/>
              </a:spcBef>
              <a:buClr>
                <a:schemeClr val="tx1"/>
              </a:buClr>
              <a:buSzPct val="105000"/>
              <a:buFont typeface="Wingdings" panose="05000000000000000000" pitchFamily="2" charset="2"/>
              <a:buChar char="ü"/>
            </a:pPr>
            <a:r>
              <a:rPr lang="zh-CN" altLang="en-US" sz="2800">
                <a:latin typeface="方正楷体简体" pitchFamily="2" charset="-122"/>
                <a:ea typeface="方正楷体简体" pitchFamily="2" charset="-122"/>
              </a:rPr>
              <a:t>总之，数据库的</a:t>
            </a:r>
            <a:r>
              <a:rPr lang="en-US" altLang="zh-CN" sz="2800">
                <a:latin typeface="方正楷体简体" pitchFamily="2" charset="-122"/>
                <a:ea typeface="方正楷体简体" pitchFamily="2" charset="-122"/>
              </a:rPr>
              <a:t>E-R</a:t>
            </a:r>
            <a:r>
              <a:rPr lang="zh-CN" altLang="en-US" sz="2800">
                <a:latin typeface="方正楷体简体" pitchFamily="2" charset="-122"/>
                <a:ea typeface="方正楷体简体" pitchFamily="2" charset="-122"/>
              </a:rPr>
              <a:t>模式可以转化为一些表的集合。</a:t>
            </a:r>
            <a:endParaRPr lang="zh-CN" altLang="en-US" sz="280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64515" name="Rectangle 3"/>
          <p:cNvSpPr>
            <a:spLocks noChangeArrowheads="1"/>
          </p:cNvSpPr>
          <p:nvPr/>
        </p:nvSpPr>
        <p:spPr bwMode="auto">
          <a:xfrm>
            <a:off x="0" y="914400"/>
            <a:ext cx="9144000" cy="5322888"/>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用表表示强实体集</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设</a:t>
            </a:r>
            <a:r>
              <a:rPr lang="en-US" altLang="zh-CN" sz="2400" dirty="0">
                <a:latin typeface="方正楷体简体" pitchFamily="2" charset="-122"/>
                <a:ea typeface="方正楷体简体" pitchFamily="2" charset="-122"/>
              </a:rPr>
              <a:t>E</a:t>
            </a:r>
            <a:r>
              <a:rPr lang="zh-CN" altLang="en-US" sz="2400" dirty="0">
                <a:latin typeface="方正楷体简体" pitchFamily="2" charset="-122"/>
                <a:ea typeface="方正楷体简体" pitchFamily="2" charset="-122"/>
              </a:rPr>
              <a:t>是具有描述性属性</a:t>
            </a:r>
            <a:r>
              <a:rPr lang="en-US" altLang="zh-CN" sz="2400" dirty="0">
                <a:latin typeface="方正楷体简体" pitchFamily="2" charset="-122"/>
                <a:ea typeface="方正楷体简体" pitchFamily="2" charset="-122"/>
              </a:rPr>
              <a:t>a</a:t>
            </a:r>
            <a:r>
              <a:rPr lang="en-US" altLang="zh-CN" sz="2400" baseline="-25000" dirty="0">
                <a:latin typeface="方正楷体简体" pitchFamily="2" charset="-122"/>
                <a:ea typeface="方正楷体简体" pitchFamily="2" charset="-122"/>
              </a:rPr>
              <a:t>1</a:t>
            </a:r>
            <a:r>
              <a:rPr lang="en-US" altLang="zh-CN" sz="2400" dirty="0">
                <a:latin typeface="方正楷体简体" pitchFamily="2" charset="-122"/>
                <a:ea typeface="方正楷体简体" pitchFamily="2" charset="-122"/>
              </a:rPr>
              <a:t>,a</a:t>
            </a:r>
            <a:r>
              <a:rPr lang="en-US" altLang="zh-CN" sz="2400" baseline="-25000" dirty="0">
                <a:latin typeface="方正楷体简体" pitchFamily="2" charset="-122"/>
                <a:ea typeface="方正楷体简体" pitchFamily="2" charset="-122"/>
              </a:rPr>
              <a:t>2</a:t>
            </a:r>
            <a:r>
              <a:rPr lang="en-US" altLang="zh-CN" sz="2400" dirty="0">
                <a:latin typeface="方正楷体简体" pitchFamily="2" charset="-122"/>
                <a:ea typeface="方正楷体简体" pitchFamily="2" charset="-122"/>
              </a:rPr>
              <a:t>,</a:t>
            </a:r>
            <a:r>
              <a:rPr lang="en-US" altLang="zh-CN" sz="2400" dirty="0">
                <a:latin typeface="宋体" panose="02010600030101010101" pitchFamily="2" charset="-122"/>
                <a:ea typeface="方正楷体简体" pitchFamily="2" charset="-122"/>
              </a:rPr>
              <a:t>…</a:t>
            </a:r>
            <a:r>
              <a:rPr lang="en-US" altLang="zh-CN" sz="2400" dirty="0">
                <a:latin typeface="方正楷体简体" pitchFamily="2" charset="-122"/>
                <a:ea typeface="方正楷体简体" pitchFamily="2" charset="-122"/>
              </a:rPr>
              <a:t>,a</a:t>
            </a:r>
            <a:r>
              <a:rPr lang="en-US" altLang="zh-CN" sz="2400" baseline="-25000" dirty="0">
                <a:latin typeface="方正楷体简体" pitchFamily="2" charset="-122"/>
                <a:ea typeface="方正楷体简体" pitchFamily="2" charset="-122"/>
              </a:rPr>
              <a:t>n</a:t>
            </a:r>
            <a:r>
              <a:rPr lang="zh-CN" altLang="en-US" sz="2400" dirty="0">
                <a:latin typeface="方正楷体简体" pitchFamily="2" charset="-122"/>
                <a:ea typeface="方正楷体简体" pitchFamily="2" charset="-122"/>
              </a:rPr>
              <a:t>的一个强实体集：</a:t>
            </a:r>
            <a:endParaRPr lang="zh-CN" altLang="en-US" sz="2400"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Tx/>
              <a:buChar char="•"/>
            </a:pPr>
            <a:r>
              <a:rPr lang="zh-CN" altLang="en-US" sz="2000" dirty="0">
                <a:latin typeface="方正楷体简体" pitchFamily="2" charset="-122"/>
                <a:ea typeface="方正楷体简体" pitchFamily="2" charset="-122"/>
              </a:rPr>
              <a:t>用具有</a:t>
            </a:r>
            <a:r>
              <a:rPr lang="en-US" altLang="zh-CN" sz="2000" dirty="0">
                <a:latin typeface="方正楷体简体" pitchFamily="2" charset="-122"/>
                <a:ea typeface="方正楷体简体" pitchFamily="2" charset="-122"/>
              </a:rPr>
              <a:t>n</a:t>
            </a:r>
            <a:r>
              <a:rPr lang="zh-CN" altLang="en-US" sz="2000" dirty="0">
                <a:latin typeface="方正楷体简体" pitchFamily="2" charset="-122"/>
                <a:ea typeface="方正楷体简体" pitchFamily="2" charset="-122"/>
              </a:rPr>
              <a:t>个不同列的表</a:t>
            </a:r>
            <a:r>
              <a:rPr lang="en-US" altLang="zh-CN" sz="2000" dirty="0">
                <a:latin typeface="方正楷体简体" pitchFamily="2" charset="-122"/>
                <a:ea typeface="方正楷体简体" pitchFamily="2" charset="-122"/>
              </a:rPr>
              <a:t>E</a:t>
            </a:r>
            <a:r>
              <a:rPr lang="zh-CN" altLang="en-US" sz="2000" dirty="0">
                <a:latin typeface="方正楷体简体" pitchFamily="2" charset="-122"/>
                <a:ea typeface="方正楷体简体" pitchFamily="2" charset="-122"/>
              </a:rPr>
              <a:t>来表示这个实体集，每列同实体集</a:t>
            </a:r>
            <a:r>
              <a:rPr lang="en-US" altLang="zh-CN" sz="2000" dirty="0">
                <a:latin typeface="方正楷体简体" pitchFamily="2" charset="-122"/>
                <a:ea typeface="方正楷体简体" pitchFamily="2" charset="-122"/>
              </a:rPr>
              <a:t>E</a:t>
            </a:r>
            <a:r>
              <a:rPr lang="zh-CN" altLang="en-US" sz="2000" dirty="0">
                <a:latin typeface="方正楷体简体" pitchFamily="2" charset="-122"/>
                <a:ea typeface="方正楷体简体" pitchFamily="2" charset="-122"/>
              </a:rPr>
              <a:t>的一个属性对应；</a:t>
            </a:r>
            <a:endParaRPr lang="zh-CN" altLang="en-US" sz="2000"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Tx/>
              <a:buChar char="•"/>
            </a:pPr>
            <a:r>
              <a:rPr lang="zh-CN" altLang="en-US" sz="2000" dirty="0">
                <a:latin typeface="方正楷体简体" pitchFamily="2" charset="-122"/>
                <a:ea typeface="方正楷体简体" pitchFamily="2" charset="-122"/>
              </a:rPr>
              <a:t>表中各行对应于实体集中的各个实体。</a:t>
            </a:r>
            <a:endParaRPr lang="zh-CN" altLang="en-US" sz="20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例如，实体</a:t>
            </a:r>
            <a:r>
              <a:rPr lang="zh-CN" altLang="en-US" sz="2400" dirty="0" smtClean="0">
                <a:latin typeface="方正楷体简体" pitchFamily="2" charset="-122"/>
                <a:ea typeface="方正楷体简体" pitchFamily="2" charset="-122"/>
              </a:rPr>
              <a:t>集</a:t>
            </a:r>
            <a:r>
              <a:rPr lang="en-US" altLang="zh-CN" sz="2400" dirty="0" smtClean="0">
                <a:latin typeface="方正楷体简体" pitchFamily="2" charset="-122"/>
                <a:ea typeface="方正楷体简体" pitchFamily="2" charset="-122"/>
              </a:rPr>
              <a:t>examinee</a:t>
            </a:r>
            <a:endParaRPr lang="en-US" altLang="zh-CN" sz="2400"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 typeface="Wingdings" panose="05000000000000000000" pitchFamily="2" charset="2"/>
              <a:buNone/>
            </a:pPr>
            <a:r>
              <a:rPr lang="en-US" altLang="zh-CN" sz="2400" dirty="0">
                <a:latin typeface="方正楷体简体" pitchFamily="2" charset="-122"/>
                <a:ea typeface="方正楷体简体" pitchFamily="2" charset="-122"/>
              </a:rPr>
              <a:t>     </a:t>
            </a:r>
            <a:r>
              <a:rPr lang="zh-CN" altLang="en-US" sz="2400" dirty="0">
                <a:latin typeface="方正楷体简体" pitchFamily="2" charset="-122"/>
                <a:ea typeface="方正楷体简体" pitchFamily="2" charset="-122"/>
              </a:rPr>
              <a:t>对应</a:t>
            </a:r>
            <a:r>
              <a:rPr lang="zh-CN" altLang="en-US" sz="2400" dirty="0" smtClean="0">
                <a:latin typeface="方正楷体简体" pitchFamily="2" charset="-122"/>
                <a:ea typeface="方正楷体简体" pitchFamily="2" charset="-122"/>
              </a:rPr>
              <a:t>表</a:t>
            </a:r>
            <a:r>
              <a:rPr lang="en-US" altLang="zh-CN" sz="2400" dirty="0" smtClean="0">
                <a:latin typeface="方正楷体简体" pitchFamily="2" charset="-122"/>
                <a:ea typeface="方正楷体简体" pitchFamily="2" charset="-122"/>
              </a:rPr>
              <a:t>examinee</a:t>
            </a:r>
            <a:endParaRPr lang="en-US" altLang="zh-CN" sz="2400" dirty="0" smtClean="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 typeface="Wingdings" panose="05000000000000000000" pitchFamily="2" charset="2"/>
              <a:buNone/>
            </a:pPr>
            <a:endParaRPr lang="en-US" altLang="zh-CN" sz="2400" dirty="0" smtClean="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 typeface="Wingdings" panose="05000000000000000000" pitchFamily="2" charset="2"/>
              <a:buNone/>
            </a:pPr>
            <a:r>
              <a:rPr lang="en-US" altLang="zh-CN" sz="2400" dirty="0" smtClean="0">
                <a:latin typeface="方正楷体简体" pitchFamily="2" charset="-122"/>
                <a:ea typeface="方正楷体简体" pitchFamily="2" charset="-122"/>
              </a:rPr>
              <a:t>examinee(</a:t>
            </a:r>
            <a:r>
              <a:rPr lang="en-US" altLang="zh-CN" sz="2400" dirty="0" err="1" smtClean="0">
                <a:latin typeface="方正楷体简体" pitchFamily="2" charset="-122"/>
                <a:ea typeface="方正楷体简体" pitchFamily="2" charset="-122"/>
              </a:rPr>
              <a:t>eeid,eesex,eeage,sdepa</a:t>
            </a:r>
            <a:r>
              <a:rPr lang="en-US" altLang="zh-CN" sz="2400" dirty="0" smtClean="0">
                <a:latin typeface="方正楷体简体" pitchFamily="2" charset="-122"/>
                <a:ea typeface="方正楷体简体" pitchFamily="2" charset="-122"/>
              </a:rPr>
              <a:t>)</a:t>
            </a:r>
            <a:endParaRPr lang="en-US" altLang="zh-CN" sz="2400" dirty="0" smtClean="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 typeface="Wingdings" panose="05000000000000000000" pitchFamily="2" charset="2"/>
              <a:buNone/>
            </a:pPr>
            <a:endParaRPr lang="en-US" altLang="zh-CN" sz="2400" dirty="0">
              <a:latin typeface="方正楷体简体" pitchFamily="2" charset="-122"/>
              <a:ea typeface="方正楷体简体" pitchFamily="2" charset="-122"/>
            </a:endParaRPr>
          </a:p>
        </p:txBody>
      </p:sp>
      <p:graphicFrame>
        <p:nvGraphicFramePr>
          <p:cNvPr id="3" name="表格 2"/>
          <p:cNvGraphicFramePr>
            <a:graphicFrameLocks noGrp="1"/>
          </p:cNvGraphicFramePr>
          <p:nvPr/>
        </p:nvGraphicFramePr>
        <p:xfrm>
          <a:off x="467544" y="5301208"/>
          <a:ext cx="4147825" cy="822960"/>
        </p:xfrm>
        <a:graphic>
          <a:graphicData uri="http://schemas.openxmlformats.org/drawingml/2006/table">
            <a:tbl>
              <a:tblPr firstRow="1" firstCol="1" bandRow="1">
                <a:tableStyleId>{5C22544A-7EE6-4342-B048-85BDC9FD1C3A}</a:tableStyleId>
              </a:tblPr>
              <a:tblGrid>
                <a:gridCol w="1368152"/>
                <a:gridCol w="684443"/>
                <a:gridCol w="1047615"/>
                <a:gridCol w="1047615"/>
              </a:tblGrid>
              <a:tr h="152400">
                <a:tc>
                  <a:txBody>
                    <a:bodyPr/>
                    <a:lstStyle/>
                    <a:p>
                      <a:pPr indent="127000" algn="ctr">
                        <a:lnSpc>
                          <a:spcPct val="150000"/>
                        </a:lnSpc>
                        <a:spcAft>
                          <a:spcPts val="0"/>
                        </a:spcAft>
                      </a:pPr>
                      <a:r>
                        <a:rPr lang="en-US" sz="1200" kern="100" dirty="0" err="1" smtClean="0">
                          <a:effectLst/>
                        </a:rPr>
                        <a:t>eeid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en-US" sz="1200" kern="100" dirty="0" err="1" smtClean="0">
                          <a:effectLst/>
                        </a:rPr>
                        <a:t>eesex</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en-US" sz="1200" kern="100" dirty="0" err="1" smtClean="0">
                          <a:effectLst/>
                        </a:rPr>
                        <a:t>eeage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en-US" sz="1200" kern="100">
                          <a:effectLst/>
                        </a:rPr>
                        <a:t>sdepa</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tc>
              </a:tr>
              <a:tr h="152400">
                <a:tc>
                  <a:txBody>
                    <a:bodyPr/>
                    <a:lstStyle/>
                    <a:p>
                      <a:pPr indent="127000" algn="ctr">
                        <a:lnSpc>
                          <a:spcPct val="150000"/>
                        </a:lnSpc>
                        <a:spcAft>
                          <a:spcPts val="0"/>
                        </a:spcAft>
                      </a:pPr>
                      <a:r>
                        <a:rPr lang="en-US" sz="1200" kern="100" dirty="0" smtClean="0">
                          <a:effectLst/>
                        </a:rPr>
                        <a:t>201511011013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zh-CN" sz="1200" kern="100">
                          <a:effectLst/>
                        </a:rPr>
                        <a:t>男</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en-US" sz="1200" kern="100">
                          <a:effectLst/>
                        </a:rPr>
                        <a:t>20</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zh-CN" sz="1200" kern="100">
                          <a:effectLst/>
                        </a:rPr>
                        <a:t>历史学院</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tc>
              </a:tr>
              <a:tr h="152400">
                <a:tc>
                  <a:txBody>
                    <a:bodyPr/>
                    <a:lstStyle/>
                    <a:p>
                      <a:pPr indent="127000" algn="ctr">
                        <a:lnSpc>
                          <a:spcPct val="150000"/>
                        </a:lnSpc>
                        <a:spcAft>
                          <a:spcPts val="0"/>
                        </a:spcAft>
                      </a:pPr>
                      <a:r>
                        <a:rPr lang="en-US" sz="1200" kern="100" dirty="0" smtClean="0">
                          <a:effectLst/>
                        </a:rPr>
                        <a:t>201511011014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zh-CN" sz="1200" kern="100">
                          <a:effectLst/>
                        </a:rPr>
                        <a:t>男</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en-US" sz="1200" kern="100">
                          <a:effectLst/>
                        </a:rPr>
                        <a:t>21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nchor="ctr"/>
                </a:tc>
                <a:tc>
                  <a:txBody>
                    <a:bodyPr/>
                    <a:lstStyle/>
                    <a:p>
                      <a:pPr indent="127000" algn="ctr">
                        <a:lnSpc>
                          <a:spcPct val="150000"/>
                        </a:lnSpc>
                        <a:spcAft>
                          <a:spcPts val="0"/>
                        </a:spcAft>
                      </a:pPr>
                      <a:r>
                        <a:rPr lang="zh-CN" sz="1200" kern="100" dirty="0">
                          <a:effectLst/>
                        </a:rPr>
                        <a:t>历史学院</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6195" marR="36195" marT="0" marB="0"/>
                </a:tc>
              </a:tr>
            </a:tbl>
          </a:graphicData>
        </a:graphic>
      </p:graphicFrame>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65539" name="Rectangle 3"/>
          <p:cNvSpPr>
            <a:spLocks noChangeArrowheads="1"/>
          </p:cNvSpPr>
          <p:nvPr/>
        </p:nvSpPr>
        <p:spPr bwMode="auto">
          <a:xfrm>
            <a:off x="685800" y="914400"/>
            <a:ext cx="7772400" cy="5410200"/>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用表表示弱实体集</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设</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是具有属性</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2</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m</a:t>
            </a:r>
            <a:r>
              <a:rPr lang="zh-CN" altLang="en-US" sz="2000" dirty="0">
                <a:latin typeface="方正楷体简体" pitchFamily="2" charset="-122"/>
                <a:ea typeface="方正楷体简体" pitchFamily="2" charset="-122"/>
              </a:rPr>
              <a:t>的弱实体集，而</a:t>
            </a:r>
            <a:r>
              <a:rPr lang="en-US" altLang="zh-CN" sz="2000" dirty="0">
                <a:latin typeface="方正楷体简体" pitchFamily="2" charset="-122"/>
                <a:ea typeface="方正楷体简体" pitchFamily="2" charset="-122"/>
              </a:rPr>
              <a:t>B</a:t>
            </a:r>
            <a:r>
              <a:rPr lang="zh-CN" altLang="en-US" sz="2000" dirty="0">
                <a:latin typeface="方正楷体简体" pitchFamily="2" charset="-122"/>
                <a:ea typeface="方正楷体简体" pitchFamily="2" charset="-122"/>
              </a:rPr>
              <a:t>是</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所依赖的强实体集，且</a:t>
            </a:r>
            <a:r>
              <a:rPr lang="zh-CN" altLang="en-US" sz="2000" dirty="0" smtClean="0">
                <a:latin typeface="方正楷体简体" pitchFamily="2" charset="-122"/>
                <a:ea typeface="方正楷体简体" pitchFamily="2" charset="-122"/>
              </a:rPr>
              <a:t>其主键包括</a:t>
            </a:r>
            <a:r>
              <a:rPr lang="zh-CN" altLang="en-US" sz="2000" dirty="0">
                <a:latin typeface="方正楷体简体" pitchFamily="2" charset="-122"/>
                <a:ea typeface="方正楷体简体" pitchFamily="2" charset="-122"/>
              </a:rPr>
              <a:t>属性</a:t>
            </a:r>
            <a:r>
              <a:rPr lang="en-US" altLang="zh-CN" sz="2000" dirty="0">
                <a:latin typeface="方正楷体简体" pitchFamily="2" charset="-122"/>
                <a:ea typeface="方正楷体简体" pitchFamily="2" charset="-122"/>
              </a:rPr>
              <a:t>b</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t>
            </a:r>
            <a:r>
              <a:rPr lang="en-US" altLang="zh-CN" sz="2000" dirty="0" err="1">
                <a:latin typeface="方正楷体简体" pitchFamily="2" charset="-122"/>
                <a:ea typeface="方正楷体简体" pitchFamily="2" charset="-122"/>
              </a:rPr>
              <a:t>b</a:t>
            </a:r>
            <a:r>
              <a:rPr lang="en-US" altLang="zh-CN" sz="2000" baseline="-25000" dirty="0" err="1">
                <a:latin typeface="方正楷体简体" pitchFamily="2" charset="-122"/>
                <a:ea typeface="方正楷体简体" pitchFamily="2" charset="-122"/>
              </a:rPr>
              <a:t>n</a:t>
            </a:r>
            <a:r>
              <a:rPr lang="zh-CN" altLang="en-US" sz="2000" dirty="0">
                <a:latin typeface="方正楷体简体" pitchFamily="2" charset="-122"/>
                <a:ea typeface="方正楷体简体" pitchFamily="2" charset="-122"/>
              </a:rPr>
              <a:t>。用表</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表示弱实体集</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，表中各列对应于以下属性集合中的各个属性：</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2</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m</a:t>
            </a:r>
            <a:r>
              <a:rPr lang="en-US" altLang="zh-CN" sz="2000" dirty="0">
                <a:latin typeface="方正楷体简体" pitchFamily="2" charset="-122"/>
                <a:ea typeface="方正楷体简体" pitchFamily="2" charset="-122"/>
              </a:rPr>
              <a:t>}∪{b</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,b</a:t>
            </a:r>
            <a:r>
              <a:rPr lang="en-US" altLang="zh-CN" sz="2000" baseline="-25000" dirty="0">
                <a:latin typeface="方正楷体简体" pitchFamily="2" charset="-122"/>
                <a:ea typeface="方正楷体简体" pitchFamily="2" charset="-122"/>
              </a:rPr>
              <a:t>2</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t>
            </a:r>
            <a:r>
              <a:rPr lang="en-US" altLang="zh-CN" sz="2000" dirty="0" err="1">
                <a:latin typeface="方正楷体简体" pitchFamily="2" charset="-122"/>
                <a:ea typeface="方正楷体简体" pitchFamily="2" charset="-122"/>
              </a:rPr>
              <a:t>b</a:t>
            </a:r>
            <a:r>
              <a:rPr lang="en-US" altLang="zh-CN" sz="2000" baseline="-25000" dirty="0" err="1">
                <a:latin typeface="方正楷体简体" pitchFamily="2" charset="-122"/>
                <a:ea typeface="方正楷体简体" pitchFamily="2" charset="-122"/>
              </a:rPr>
              <a:t>n</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例如，弱实体集</a:t>
            </a:r>
            <a:r>
              <a:rPr lang="en-US" altLang="zh-CN" sz="2000" dirty="0">
                <a:latin typeface="方正楷体简体" pitchFamily="2" charset="-122"/>
                <a:ea typeface="方正楷体简体" pitchFamily="2" charset="-122"/>
              </a:rPr>
              <a:t>dependent</a:t>
            </a:r>
            <a:r>
              <a:rPr lang="zh-CN" altLang="en-US" sz="2000" dirty="0">
                <a:latin typeface="方正楷体简体" pitchFamily="2" charset="-122"/>
                <a:ea typeface="方正楷体简体" pitchFamily="2" charset="-122"/>
              </a:rPr>
              <a:t>对应表</a:t>
            </a:r>
            <a:r>
              <a:rPr lang="en-US" altLang="zh-CN" sz="2000" dirty="0">
                <a:latin typeface="方正楷体简体" pitchFamily="2" charset="-122"/>
                <a:ea typeface="方正楷体简体" pitchFamily="2" charset="-122"/>
              </a:rPr>
              <a:t>dependent</a:t>
            </a:r>
            <a:r>
              <a:rPr lang="zh-CN" altLang="en-US" sz="2000" dirty="0" smtClean="0">
                <a:latin typeface="方正楷体简体" pitchFamily="2" charset="-122"/>
                <a:ea typeface="方正楷体简体" pitchFamily="2" charset="-122"/>
              </a:rPr>
              <a:t>：</a:t>
            </a:r>
            <a:endParaRPr lang="en-US" altLang="zh-CN" sz="2000" dirty="0" smtClean="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en-US" altLang="zh-CN" sz="2000" dirty="0">
                <a:latin typeface="方正楷体简体" pitchFamily="2" charset="-122"/>
                <a:ea typeface="方正楷体简体" pitchFamily="2" charset="-122"/>
              </a:rPr>
              <a:t>dependent(</a:t>
            </a:r>
            <a:r>
              <a:rPr lang="en-US" altLang="zh-CN" sz="2000" dirty="0" err="1">
                <a:latin typeface="方正楷体简体" pitchFamily="2" charset="-122"/>
                <a:ea typeface="方正楷体简体" pitchFamily="2" charset="-122"/>
              </a:rPr>
              <a:t>erid</a:t>
            </a:r>
            <a:r>
              <a:rPr lang="en-US" altLang="zh-CN" sz="2000" dirty="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dependent_name</a:t>
            </a:r>
            <a:r>
              <a:rPr lang="en-US" altLang="zh-CN" sz="2000" dirty="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dependent_sex</a:t>
            </a:r>
            <a:r>
              <a:rPr lang="en-US" altLang="zh-CN" sz="2000" dirty="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dependent_age</a:t>
            </a:r>
            <a:r>
              <a:rPr lang="en-US" altLang="zh-CN"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dirty="0">
                <a:effectLst>
                  <a:outerShdw blurRad="38100" dist="38100" dir="2700000" algn="tl">
                    <a:srgbClr val="C0C0C0"/>
                  </a:outerShdw>
                </a:effectLst>
                <a:latin typeface="方正楷体简体" pitchFamily="2" charset="-122"/>
                <a:ea typeface="方正楷体简体" pitchFamily="2" charset="-122"/>
              </a:rPr>
              <a:t>§</a:t>
            </a:r>
            <a:r>
              <a:rPr lang="zh-CN" altLang="en-US" sz="3200" b="1" dirty="0">
                <a:effectLst>
                  <a:outerShdw blurRad="38100" dist="38100" dir="2700000" algn="tl">
                    <a:srgbClr val="C0C0C0"/>
                  </a:outerShdw>
                </a:effectLst>
                <a:latin typeface="方正楷体简体" pitchFamily="2" charset="-122"/>
                <a:ea typeface="方正楷体简体" pitchFamily="2" charset="-122"/>
              </a:rPr>
              <a:t>将</a:t>
            </a:r>
            <a:r>
              <a:rPr lang="en-US" sz="3200" b="1" dirty="0">
                <a:effectLst>
                  <a:outerShdw blurRad="38100" dist="38100" dir="2700000" algn="tl">
                    <a:srgbClr val="C0C0C0"/>
                  </a:outerShdw>
                </a:effectLst>
                <a:latin typeface="方正楷体简体" pitchFamily="2" charset="-122"/>
                <a:ea typeface="方正楷体简体" pitchFamily="2" charset="-122"/>
              </a:rPr>
              <a:t>E/R</a:t>
            </a:r>
            <a:r>
              <a:rPr lang="zh-CN" altLang="en-US" sz="3200" b="1" dirty="0">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dirty="0">
              <a:effectLst>
                <a:outerShdw blurRad="38100" dist="38100" dir="2700000" algn="tl">
                  <a:srgbClr val="C0C0C0"/>
                </a:outerShdw>
              </a:effectLst>
              <a:latin typeface="方正楷体简体" pitchFamily="2" charset="-122"/>
              <a:ea typeface="方正楷体简体" pitchFamily="2" charset="-122"/>
            </a:endParaRPr>
          </a:p>
        </p:txBody>
      </p:sp>
      <p:sp>
        <p:nvSpPr>
          <p:cNvPr id="66563" name="Rectangle 3"/>
          <p:cNvSpPr>
            <a:spLocks noChangeArrowheads="1"/>
          </p:cNvSpPr>
          <p:nvPr/>
        </p:nvSpPr>
        <p:spPr bwMode="auto">
          <a:xfrm>
            <a:off x="685800" y="914400"/>
            <a:ext cx="7772400" cy="5181600"/>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用表表示联系集</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设</a:t>
            </a:r>
            <a:r>
              <a:rPr lang="en-US" altLang="zh-CN" sz="2000" dirty="0">
                <a:latin typeface="方正楷体简体" pitchFamily="2" charset="-122"/>
                <a:ea typeface="方正楷体简体" pitchFamily="2" charset="-122"/>
              </a:rPr>
              <a:t>R</a:t>
            </a:r>
            <a:r>
              <a:rPr lang="zh-CN" altLang="en-US" sz="2000" dirty="0">
                <a:latin typeface="方正楷体简体" pitchFamily="2" charset="-122"/>
                <a:ea typeface="方正楷体简体" pitchFamily="2" charset="-122"/>
              </a:rPr>
              <a:t>是联系集，而所有参与</a:t>
            </a:r>
            <a:r>
              <a:rPr lang="en-US" altLang="zh-CN" sz="2000" dirty="0">
                <a:latin typeface="方正楷体简体" pitchFamily="2" charset="-122"/>
                <a:ea typeface="方正楷体简体" pitchFamily="2" charset="-122"/>
              </a:rPr>
              <a:t>R</a:t>
            </a:r>
            <a:r>
              <a:rPr lang="zh-CN" altLang="en-US" sz="2000" dirty="0">
                <a:latin typeface="方正楷体简体" pitchFamily="2" charset="-122"/>
                <a:ea typeface="方正楷体简体" pitchFamily="2" charset="-122"/>
              </a:rPr>
              <a:t>的实体集</a:t>
            </a:r>
            <a:r>
              <a:rPr lang="zh-CN" altLang="en-US" sz="2000" dirty="0" smtClean="0">
                <a:latin typeface="方正楷体简体" pitchFamily="2" charset="-122"/>
                <a:ea typeface="方正楷体简体" pitchFamily="2" charset="-122"/>
              </a:rPr>
              <a:t>的主键属性</a:t>
            </a:r>
            <a:r>
              <a:rPr lang="zh-CN" altLang="en-US" sz="2000" dirty="0">
                <a:latin typeface="方正楷体简体" pitchFamily="2" charset="-122"/>
                <a:ea typeface="方正楷体简体" pitchFamily="2" charset="-122"/>
              </a:rPr>
              <a:t>集合为</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2</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a:t>
            </a:r>
            <a:r>
              <a:rPr lang="en-US" altLang="zh-CN" sz="2000" baseline="-25000" dirty="0">
                <a:latin typeface="方正楷体简体" pitchFamily="2" charset="-122"/>
                <a:ea typeface="方正楷体简体" pitchFamily="2" charset="-122"/>
              </a:rPr>
              <a:t>m</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；如果</a:t>
            </a:r>
            <a:r>
              <a:rPr lang="en-US" altLang="zh-CN" sz="2000" dirty="0">
                <a:latin typeface="方正楷体简体" pitchFamily="2" charset="-122"/>
                <a:ea typeface="方正楷体简体" pitchFamily="2" charset="-122"/>
              </a:rPr>
              <a:t>R</a:t>
            </a:r>
            <a:r>
              <a:rPr lang="zh-CN" altLang="en-US" sz="2000" dirty="0">
                <a:latin typeface="方正楷体简体" pitchFamily="2" charset="-122"/>
                <a:ea typeface="方正楷体简体" pitchFamily="2" charset="-122"/>
              </a:rPr>
              <a:t>有描述性属性，则设为</a:t>
            </a:r>
            <a:r>
              <a:rPr lang="en-US" altLang="zh-CN" sz="2000" dirty="0">
                <a:latin typeface="方正楷体简体" pitchFamily="2" charset="-122"/>
                <a:ea typeface="方正楷体简体" pitchFamily="2" charset="-122"/>
              </a:rPr>
              <a:t>b</a:t>
            </a:r>
            <a:r>
              <a:rPr lang="en-US" altLang="zh-CN" sz="2000" baseline="-25000" dirty="0">
                <a:latin typeface="方正楷体简体" pitchFamily="2" charset="-122"/>
                <a:ea typeface="方正楷体简体" pitchFamily="2" charset="-122"/>
              </a:rPr>
              <a:t>1</a:t>
            </a:r>
            <a:r>
              <a:rPr lang="en-US" altLang="zh-CN" sz="2000" dirty="0">
                <a:latin typeface="方正楷体简体" pitchFamily="2" charset="-122"/>
                <a:ea typeface="方正楷体简体" pitchFamily="2" charset="-122"/>
              </a:rPr>
              <a:t>,b</a:t>
            </a:r>
            <a:r>
              <a:rPr lang="en-US" altLang="zh-CN" sz="2000" baseline="-25000" dirty="0">
                <a:latin typeface="方正楷体简体" pitchFamily="2" charset="-122"/>
                <a:ea typeface="方正楷体简体" pitchFamily="2" charset="-122"/>
              </a:rPr>
              <a:t>2</a:t>
            </a:r>
            <a:r>
              <a:rPr lang="en-US" altLang="zh-CN" sz="2000" dirty="0">
                <a:latin typeface="方正楷体简体" pitchFamily="2" charset="-122"/>
                <a:ea typeface="方正楷体简体" pitchFamily="2" charset="-122"/>
              </a:rPr>
              <a:t>,</a:t>
            </a:r>
            <a:r>
              <a:rPr lang="en-US" altLang="zh-CN" sz="2000" dirty="0">
                <a:latin typeface="宋体" panose="02010600030101010101" pitchFamily="2" charset="-122"/>
                <a:ea typeface="方正楷体简体" pitchFamily="2" charset="-122"/>
              </a:rPr>
              <a:t>…</a:t>
            </a:r>
            <a:r>
              <a:rPr lang="en-US" altLang="zh-CN" sz="2000" dirty="0">
                <a:latin typeface="方正楷体简体" pitchFamily="2" charset="-122"/>
                <a:ea typeface="方正楷体简体" pitchFamily="2" charset="-122"/>
              </a:rPr>
              <a:t>,</a:t>
            </a:r>
            <a:r>
              <a:rPr lang="en-US" altLang="zh-CN" sz="2000" dirty="0" err="1">
                <a:latin typeface="方正楷体简体" pitchFamily="2" charset="-122"/>
                <a:ea typeface="方正楷体简体" pitchFamily="2" charset="-122"/>
              </a:rPr>
              <a:t>b</a:t>
            </a:r>
            <a:r>
              <a:rPr lang="en-US" altLang="zh-CN" sz="2000" baseline="-25000" dirty="0" err="1">
                <a:latin typeface="方正楷体简体" pitchFamily="2" charset="-122"/>
                <a:ea typeface="方正楷体简体" pitchFamily="2" charset="-122"/>
              </a:rPr>
              <a:t>n</a:t>
            </a:r>
            <a:r>
              <a:rPr lang="zh-CN" altLang="en-US" sz="2000" dirty="0">
                <a:latin typeface="方正楷体简体" pitchFamily="2" charset="-122"/>
                <a:ea typeface="方正楷体简体" pitchFamily="2" charset="-122"/>
              </a:rPr>
              <a:t>。用表</a:t>
            </a:r>
            <a:r>
              <a:rPr lang="en-US" altLang="zh-CN" sz="2000" dirty="0">
                <a:latin typeface="方正楷体简体" pitchFamily="2" charset="-122"/>
                <a:ea typeface="方正楷体简体" pitchFamily="2" charset="-122"/>
              </a:rPr>
              <a:t>R</a:t>
            </a:r>
            <a:r>
              <a:rPr lang="zh-CN" altLang="en-US" sz="2000" dirty="0">
                <a:latin typeface="方正楷体简体" pitchFamily="2" charset="-122"/>
                <a:ea typeface="方正楷体简体" pitchFamily="2" charset="-122"/>
              </a:rPr>
              <a:t>表示该联系集，表中各列对应以下属性集中的各个属性：</a:t>
            </a:r>
            <a:r>
              <a:rPr lang="en-US" altLang="zh-CN" dirty="0">
                <a:latin typeface="方正楷体简体" pitchFamily="2" charset="-122"/>
                <a:ea typeface="方正楷体简体" pitchFamily="2" charset="-122"/>
              </a:rPr>
              <a:t>{a</a:t>
            </a:r>
            <a:r>
              <a:rPr lang="en-US" altLang="zh-CN" baseline="-25000" dirty="0">
                <a:latin typeface="方正楷体简体" pitchFamily="2" charset="-122"/>
                <a:ea typeface="方正楷体简体" pitchFamily="2" charset="-122"/>
              </a:rPr>
              <a:t>1</a:t>
            </a:r>
            <a:r>
              <a:rPr lang="en-US" altLang="zh-CN" dirty="0">
                <a:latin typeface="方正楷体简体" pitchFamily="2" charset="-122"/>
                <a:ea typeface="方正楷体简体" pitchFamily="2" charset="-122"/>
              </a:rPr>
              <a:t>,a</a:t>
            </a:r>
            <a:r>
              <a:rPr lang="en-US" altLang="zh-CN" baseline="-25000" dirty="0">
                <a:latin typeface="方正楷体简体" pitchFamily="2" charset="-122"/>
                <a:ea typeface="方正楷体简体" pitchFamily="2" charset="-122"/>
              </a:rPr>
              <a:t>2</a:t>
            </a:r>
            <a:r>
              <a:rPr lang="en-US" altLang="zh-CN" dirty="0">
                <a:latin typeface="方正楷体简体" pitchFamily="2" charset="-122"/>
                <a:ea typeface="方正楷体简体" pitchFamily="2" charset="-122"/>
              </a:rPr>
              <a:t>,</a:t>
            </a:r>
            <a:r>
              <a:rPr lang="en-US" altLang="zh-CN" dirty="0">
                <a:latin typeface="宋体" panose="02010600030101010101" pitchFamily="2" charset="-122"/>
                <a:ea typeface="方正楷体简体" pitchFamily="2" charset="-122"/>
              </a:rPr>
              <a:t>…</a:t>
            </a:r>
            <a:r>
              <a:rPr lang="en-US" altLang="zh-CN" dirty="0">
                <a:latin typeface="方正楷体简体" pitchFamily="2" charset="-122"/>
                <a:ea typeface="方正楷体简体" pitchFamily="2" charset="-122"/>
              </a:rPr>
              <a:t>,a</a:t>
            </a:r>
            <a:r>
              <a:rPr lang="en-US" altLang="zh-CN" baseline="-25000" dirty="0">
                <a:latin typeface="方正楷体简体" pitchFamily="2" charset="-122"/>
                <a:ea typeface="方正楷体简体" pitchFamily="2" charset="-122"/>
              </a:rPr>
              <a:t>m</a:t>
            </a:r>
            <a:r>
              <a:rPr lang="en-US" altLang="zh-CN" dirty="0">
                <a:latin typeface="方正楷体简体" pitchFamily="2" charset="-122"/>
                <a:ea typeface="方正楷体简体" pitchFamily="2" charset="-122"/>
              </a:rPr>
              <a:t>}∪{b</a:t>
            </a:r>
            <a:r>
              <a:rPr lang="en-US" altLang="zh-CN" baseline="-25000" dirty="0">
                <a:latin typeface="方正楷体简体" pitchFamily="2" charset="-122"/>
                <a:ea typeface="方正楷体简体" pitchFamily="2" charset="-122"/>
              </a:rPr>
              <a:t>1</a:t>
            </a:r>
            <a:r>
              <a:rPr lang="en-US" altLang="zh-CN" dirty="0">
                <a:latin typeface="方正楷体简体" pitchFamily="2" charset="-122"/>
                <a:ea typeface="方正楷体简体" pitchFamily="2" charset="-122"/>
              </a:rPr>
              <a:t>,b</a:t>
            </a:r>
            <a:r>
              <a:rPr lang="en-US" altLang="zh-CN" baseline="-25000" dirty="0">
                <a:latin typeface="方正楷体简体" pitchFamily="2" charset="-122"/>
                <a:ea typeface="方正楷体简体" pitchFamily="2" charset="-122"/>
              </a:rPr>
              <a:t>2</a:t>
            </a:r>
            <a:r>
              <a:rPr lang="en-US" altLang="zh-CN" dirty="0">
                <a:latin typeface="方正楷体简体" pitchFamily="2" charset="-122"/>
                <a:ea typeface="方正楷体简体" pitchFamily="2" charset="-122"/>
              </a:rPr>
              <a:t>,</a:t>
            </a:r>
            <a:r>
              <a:rPr lang="en-US" altLang="zh-CN" dirty="0">
                <a:latin typeface="宋体" panose="02010600030101010101" pitchFamily="2" charset="-122"/>
                <a:ea typeface="方正楷体简体" pitchFamily="2" charset="-122"/>
              </a:rPr>
              <a:t>…</a:t>
            </a:r>
            <a:r>
              <a:rPr lang="en-US" altLang="zh-CN" dirty="0">
                <a:latin typeface="方正楷体简体" pitchFamily="2" charset="-122"/>
                <a:ea typeface="方正楷体简体" pitchFamily="2" charset="-122"/>
              </a:rPr>
              <a:t>,</a:t>
            </a:r>
            <a:r>
              <a:rPr lang="en-US" altLang="zh-CN" dirty="0" err="1">
                <a:latin typeface="方正楷体简体" pitchFamily="2" charset="-122"/>
                <a:ea typeface="方正楷体简体" pitchFamily="2" charset="-122"/>
              </a:rPr>
              <a:t>b</a:t>
            </a:r>
            <a:r>
              <a:rPr lang="en-US" altLang="zh-CN" baseline="-25000" dirty="0" err="1">
                <a:latin typeface="方正楷体简体" pitchFamily="2" charset="-122"/>
                <a:ea typeface="方正楷体简体" pitchFamily="2" charset="-122"/>
              </a:rPr>
              <a:t>n</a:t>
            </a:r>
            <a:r>
              <a:rPr lang="en-US" altLang="zh-CN" dirty="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例如，涉及两个实体集</a:t>
            </a:r>
            <a:endParaRPr lang="zh-CN" altLang="en-US" sz="2000" dirty="0">
              <a:latin typeface="方正楷体简体" pitchFamily="2" charset="-122"/>
              <a:ea typeface="方正楷体简体" pitchFamily="2" charset="-122"/>
            </a:endParaRPr>
          </a:p>
          <a:p>
            <a:pPr marL="1183005" lvl="2" indent="-228600" eaLnBrk="0" hangingPunct="0">
              <a:spcBef>
                <a:spcPct val="35000"/>
              </a:spcBef>
              <a:buClr>
                <a:schemeClr val="tx1"/>
              </a:buClr>
              <a:buSzPct val="85000"/>
              <a:buFont typeface="Wingdings" panose="05000000000000000000" pitchFamily="2" charset="2"/>
              <a:buNone/>
            </a:pPr>
            <a:r>
              <a:rPr lang="en-US" altLang="zh-CN" sz="2000" dirty="0" smtClean="0">
                <a:latin typeface="方正楷体简体" pitchFamily="2" charset="-122"/>
                <a:ea typeface="方正楷体简体" pitchFamily="2" charset="-122"/>
              </a:rPr>
              <a:t>examinee</a:t>
            </a:r>
            <a:r>
              <a:rPr lang="zh-CN" altLang="en-US" sz="2000" dirty="0" smtClean="0">
                <a:latin typeface="方正楷体简体" pitchFamily="2" charset="-122"/>
                <a:ea typeface="方正楷体简体" pitchFamily="2" charset="-122"/>
              </a:rPr>
              <a:t>和</a:t>
            </a:r>
            <a:r>
              <a:rPr lang="en-US" altLang="zh-CN" sz="2000" dirty="0" err="1" smtClean="0">
                <a:latin typeface="方正楷体简体" pitchFamily="2" charset="-122"/>
                <a:ea typeface="方正楷体简体" pitchFamily="2" charset="-122"/>
              </a:rPr>
              <a:t>exampaper</a:t>
            </a:r>
            <a:r>
              <a:rPr lang="zh-CN" altLang="en-US" sz="2000" dirty="0" smtClean="0">
                <a:latin typeface="方正楷体简体" pitchFamily="2" charset="-122"/>
                <a:ea typeface="方正楷体简体" pitchFamily="2" charset="-122"/>
              </a:rPr>
              <a:t>的</a:t>
            </a:r>
            <a:endParaRPr lang="zh-CN" altLang="en-US" sz="2000" dirty="0">
              <a:latin typeface="方正楷体简体" pitchFamily="2" charset="-122"/>
              <a:ea typeface="方正楷体简体" pitchFamily="2" charset="-122"/>
            </a:endParaRPr>
          </a:p>
          <a:p>
            <a:pPr marL="1183005" lvl="2" indent="-228600" eaLnBrk="0" hangingPunct="0">
              <a:spcBef>
                <a:spcPct val="35000"/>
              </a:spcBef>
              <a:buClr>
                <a:schemeClr val="tx1"/>
              </a:buClr>
              <a:buSzPct val="85000"/>
              <a:buFont typeface="Wingdings" panose="05000000000000000000" pitchFamily="2" charset="2"/>
              <a:buNone/>
            </a:pPr>
            <a:r>
              <a:rPr lang="zh-CN" altLang="en-US" sz="2000" dirty="0">
                <a:latin typeface="方正楷体简体" pitchFamily="2" charset="-122"/>
                <a:ea typeface="方正楷体简体" pitchFamily="2" charset="-122"/>
              </a:rPr>
              <a:t>联系</a:t>
            </a:r>
            <a:r>
              <a:rPr lang="zh-CN" altLang="en-US" sz="2000" dirty="0" smtClean="0">
                <a:latin typeface="方正楷体简体" pitchFamily="2" charset="-122"/>
                <a:ea typeface="方正楷体简体" pitchFamily="2" charset="-122"/>
              </a:rPr>
              <a:t>集</a:t>
            </a:r>
            <a:r>
              <a:rPr lang="en-US" altLang="zh-CN" sz="2000" dirty="0" err="1" smtClean="0">
                <a:latin typeface="方正楷体简体" pitchFamily="2" charset="-122"/>
                <a:ea typeface="方正楷体简体" pitchFamily="2" charset="-122"/>
              </a:rPr>
              <a:t>eeexam</a:t>
            </a:r>
            <a:endParaRPr lang="en-US" altLang="zh-CN" sz="2000" dirty="0">
              <a:latin typeface="方正楷体简体" pitchFamily="2" charset="-122"/>
              <a:ea typeface="方正楷体简体" pitchFamily="2" charset="-122"/>
            </a:endParaRPr>
          </a:p>
          <a:p>
            <a:pPr marL="1183005" lvl="2" indent="-228600" eaLnBrk="0" hangingPunct="0">
              <a:spcBef>
                <a:spcPct val="35000"/>
              </a:spcBef>
              <a:buClr>
                <a:schemeClr val="tx1"/>
              </a:buClr>
              <a:buSzPct val="85000"/>
              <a:buFont typeface="Wingdings" panose="05000000000000000000" pitchFamily="2" charset="2"/>
              <a:buNone/>
            </a:pPr>
            <a:r>
              <a:rPr lang="zh-CN" altLang="en-US" sz="2000" dirty="0">
                <a:latin typeface="方正楷体简体" pitchFamily="2" charset="-122"/>
                <a:ea typeface="方正楷体简体" pitchFamily="2" charset="-122"/>
              </a:rPr>
              <a:t>对应</a:t>
            </a:r>
            <a:r>
              <a:rPr lang="zh-CN" altLang="en-US" sz="2000" dirty="0" smtClean="0">
                <a:latin typeface="方正楷体简体" pitchFamily="2" charset="-122"/>
                <a:ea typeface="方正楷体简体" pitchFamily="2" charset="-122"/>
              </a:rPr>
              <a:t>表</a:t>
            </a:r>
            <a:r>
              <a:rPr lang="en-US" altLang="zh-CN" sz="2000" dirty="0" err="1" smtClean="0">
                <a:latin typeface="方正楷体简体" pitchFamily="2" charset="-122"/>
                <a:ea typeface="方正楷体简体" pitchFamily="2" charset="-122"/>
              </a:rPr>
              <a:t>eeexam</a:t>
            </a:r>
            <a:r>
              <a:rPr lang="en-US" altLang="zh-CN" sz="2000" dirty="0" smtClean="0">
                <a:latin typeface="方正楷体简体" pitchFamily="2" charset="-122"/>
                <a:ea typeface="方正楷体简体" pitchFamily="2" charset="-122"/>
              </a:rPr>
              <a:t>;</a:t>
            </a:r>
            <a:endParaRPr lang="en-US" altLang="zh-CN" sz="2000" dirty="0">
              <a:latin typeface="方正楷体简体" pitchFamily="2" charset="-122"/>
              <a:ea typeface="方正楷体简体" pitchFamily="2" charset="-122"/>
            </a:endParaRPr>
          </a:p>
          <a:p>
            <a:pPr marL="1183005" lvl="2" indent="-228600" eaLnBrk="0" hangingPunct="0">
              <a:spcBef>
                <a:spcPct val="35000"/>
              </a:spcBef>
              <a:buClr>
                <a:schemeClr val="tx1"/>
              </a:buClr>
              <a:buSzPct val="85000"/>
              <a:buFont typeface="Wingdings" panose="05000000000000000000" pitchFamily="2" charset="2"/>
              <a:buNone/>
            </a:pPr>
            <a:r>
              <a:rPr lang="zh-CN" altLang="en-US" sz="2000" dirty="0" smtClean="0">
                <a:latin typeface="方正楷体简体" pitchFamily="2" charset="-122"/>
                <a:ea typeface="方正楷体简体" pitchFamily="2" charset="-122"/>
              </a:rPr>
              <a:t>假设</a:t>
            </a:r>
            <a:r>
              <a:rPr lang="zh-CN" altLang="en-US" sz="2000" dirty="0">
                <a:latin typeface="方正楷体简体" pitchFamily="2" charset="-122"/>
                <a:ea typeface="方正楷体简体" pitchFamily="2" charset="-122"/>
              </a:rPr>
              <a:t>联系</a:t>
            </a:r>
            <a:r>
              <a:rPr lang="zh-CN" altLang="en-US" sz="2000" dirty="0" smtClean="0">
                <a:latin typeface="方正楷体简体" pitchFamily="2" charset="-122"/>
                <a:ea typeface="方正楷体简体" pitchFamily="2" charset="-122"/>
              </a:rPr>
              <a:t>集</a:t>
            </a:r>
            <a:r>
              <a:rPr lang="en-US" altLang="zh-CN" sz="2000" dirty="0" err="1" smtClean="0">
                <a:latin typeface="方正楷体简体" pitchFamily="2" charset="-122"/>
                <a:ea typeface="方正楷体简体" pitchFamily="2" charset="-122"/>
              </a:rPr>
              <a:t>eeexam</a:t>
            </a:r>
            <a:endParaRPr lang="en-US" altLang="zh-CN" sz="20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None/>
            </a:pPr>
            <a:r>
              <a:rPr lang="en-US" altLang="zh-CN" sz="2000" dirty="0" smtClean="0">
                <a:latin typeface="方正楷体简体" pitchFamily="2" charset="-122"/>
                <a:ea typeface="方正楷体简体" pitchFamily="2" charset="-122"/>
              </a:rPr>
              <a:t>  </a:t>
            </a:r>
            <a:r>
              <a:rPr lang="zh-CN" altLang="en-US" sz="2000" dirty="0">
                <a:latin typeface="方正楷体简体" pitchFamily="2" charset="-122"/>
                <a:ea typeface="方正楷体简体" pitchFamily="2" charset="-122"/>
              </a:rPr>
              <a:t>具有</a:t>
            </a:r>
            <a:r>
              <a:rPr lang="zh-CN" altLang="en-US" sz="2000" dirty="0" smtClean="0">
                <a:latin typeface="方正楷体简体" pitchFamily="2" charset="-122"/>
                <a:ea typeface="方正楷体简体" pitchFamily="2" charset="-122"/>
              </a:rPr>
              <a:t>属性</a:t>
            </a:r>
            <a:r>
              <a:rPr lang="en-US" altLang="zh-CN" sz="2000" dirty="0" smtClean="0">
                <a:latin typeface="方正楷体简体" pitchFamily="2" charset="-122"/>
                <a:ea typeface="方正楷体简体" pitchFamily="2" charset="-122"/>
              </a:rPr>
              <a:t>achieve</a:t>
            </a:r>
            <a:endParaRPr lang="en-US" altLang="zh-CN" sz="2000" dirty="0" smtClean="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None/>
            </a:pPr>
            <a:r>
              <a:rPr lang="en-US" altLang="zh-CN" sz="2000" dirty="0" err="1" smtClean="0">
                <a:latin typeface="方正楷体简体" pitchFamily="2" charset="-122"/>
                <a:ea typeface="方正楷体简体" pitchFamily="2" charset="-122"/>
              </a:rPr>
              <a:t>eeexam</a:t>
            </a:r>
            <a:r>
              <a:rPr lang="en-US" altLang="zh-CN" sz="2000" dirty="0" smtClean="0">
                <a:latin typeface="方正楷体简体" pitchFamily="2" charset="-122"/>
                <a:ea typeface="方正楷体简体" pitchFamily="2" charset="-122"/>
              </a:rPr>
              <a:t>(</a:t>
            </a:r>
            <a:r>
              <a:rPr lang="en-US" altLang="zh-CN" sz="2000" dirty="0" err="1" smtClean="0">
                <a:latin typeface="方正楷体简体" pitchFamily="2" charset="-122"/>
                <a:ea typeface="方正楷体简体" pitchFamily="2" charset="-122"/>
              </a:rPr>
              <a:t>eeid,eid,achieve</a:t>
            </a:r>
            <a:r>
              <a:rPr lang="en-US" altLang="zh-CN" sz="2000" dirty="0" smtClean="0">
                <a:latin typeface="方正楷体简体" pitchFamily="2" charset="-122"/>
                <a:ea typeface="方正楷体简体" pitchFamily="2" charset="-122"/>
              </a:rPr>
              <a:t>)</a:t>
            </a:r>
            <a:endParaRPr lang="en-US" altLang="zh-CN" sz="2000" dirty="0">
              <a:latin typeface="方正楷体简体" pitchFamily="2" charset="-122"/>
              <a:ea typeface="方正楷体简体" pitchFamily="2" charset="-122"/>
            </a:endParaRPr>
          </a:p>
        </p:txBody>
      </p:sp>
      <p:graphicFrame>
        <p:nvGraphicFramePr>
          <p:cNvPr id="3" name="表格 2"/>
          <p:cNvGraphicFramePr>
            <a:graphicFrameLocks noGrp="1"/>
          </p:cNvGraphicFramePr>
          <p:nvPr/>
        </p:nvGraphicFramePr>
        <p:xfrm>
          <a:off x="1619672" y="5805264"/>
          <a:ext cx="4608512" cy="942975"/>
        </p:xfrm>
        <a:graphic>
          <a:graphicData uri="http://schemas.openxmlformats.org/drawingml/2006/table">
            <a:tbl>
              <a:tblPr>
                <a:tableStyleId>{5C22544A-7EE6-4342-B048-85BDC9FD1C3A}</a:tableStyleId>
              </a:tblPr>
              <a:tblGrid>
                <a:gridCol w="1974269"/>
                <a:gridCol w="1773114"/>
                <a:gridCol w="861129"/>
              </a:tblGrid>
              <a:tr h="314325">
                <a:tc>
                  <a:txBody>
                    <a:bodyPr/>
                    <a:lstStyle/>
                    <a:p>
                      <a:pPr indent="127000" algn="just">
                        <a:lnSpc>
                          <a:spcPts val="2200"/>
                        </a:lnSpc>
                        <a:spcAft>
                          <a:spcPts val="0"/>
                        </a:spcAft>
                      </a:pPr>
                      <a:r>
                        <a:rPr lang="en-US" sz="1200" kern="100" dirty="0" err="1" smtClean="0">
                          <a:effectLst/>
                        </a:rPr>
                        <a:t>eeid</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ts val="2200"/>
                        </a:lnSpc>
                        <a:spcAft>
                          <a:spcPts val="0"/>
                        </a:spcAft>
                      </a:pPr>
                      <a:r>
                        <a:rPr lang="en-US" sz="1200" kern="100">
                          <a:effectLst/>
                        </a:rPr>
                        <a:t>eid</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l">
                        <a:lnSpc>
                          <a:spcPts val="2200"/>
                        </a:lnSpc>
                        <a:spcAft>
                          <a:spcPts val="0"/>
                        </a:spcAft>
                      </a:pPr>
                      <a:r>
                        <a:rPr lang="en-US" sz="1200" kern="100" dirty="0" smtClean="0">
                          <a:effectLst/>
                        </a:rPr>
                        <a:t>achieve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14325">
                <a:tc>
                  <a:txBody>
                    <a:bodyPr/>
                    <a:lstStyle/>
                    <a:p>
                      <a:pPr indent="127000" algn="just">
                        <a:lnSpc>
                          <a:spcPct val="150000"/>
                        </a:lnSpc>
                        <a:spcAft>
                          <a:spcPts val="0"/>
                        </a:spcAft>
                      </a:pPr>
                      <a:r>
                        <a:rPr lang="en-US" sz="1200" kern="100" dirty="0" smtClean="0">
                          <a:effectLst/>
                        </a:rPr>
                        <a:t>201511011013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en-US" sz="1200" kern="100">
                          <a:effectLst/>
                        </a:rPr>
                        <a:t>0205000002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44780" algn="just">
                        <a:lnSpc>
                          <a:spcPct val="150000"/>
                        </a:lnSpc>
                        <a:spcAft>
                          <a:spcPts val="0"/>
                        </a:spcAft>
                      </a:pPr>
                      <a:r>
                        <a:rPr lang="en-US" sz="1200" kern="100">
                          <a:effectLst/>
                        </a:rPr>
                        <a:t>92</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14325">
                <a:tc>
                  <a:txBody>
                    <a:bodyPr/>
                    <a:lstStyle/>
                    <a:p>
                      <a:pPr indent="127000" algn="just">
                        <a:lnSpc>
                          <a:spcPct val="150000"/>
                        </a:lnSpc>
                        <a:spcAft>
                          <a:spcPts val="0"/>
                        </a:spcAft>
                      </a:pPr>
                      <a:r>
                        <a:rPr lang="en-US" sz="1200" kern="100" dirty="0" smtClean="0">
                          <a:effectLst/>
                        </a:rPr>
                        <a:t>201511011013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en-US" sz="1200" kern="100">
                          <a:effectLst/>
                        </a:rPr>
                        <a:t>0210000001</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144780" algn="just">
                        <a:lnSpc>
                          <a:spcPct val="150000"/>
                        </a:lnSpc>
                        <a:spcAft>
                          <a:spcPts val="0"/>
                        </a:spcAft>
                      </a:pPr>
                      <a:r>
                        <a:rPr lang="en-US" sz="1200" kern="100" dirty="0">
                          <a:effectLst/>
                        </a:rPr>
                        <a:t>85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5800" y="908050"/>
            <a:ext cx="7772400" cy="541655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表的冗余</a:t>
            </a:r>
            <a:endParaRPr lang="zh-CN" altLang="en-US" sz="24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将弱实体集和相应强实体集相关联的标识性联系集比较特殊，如图：</a:t>
            </a:r>
            <a:endParaRPr lang="zh-CN" altLang="en-US" sz="2400" dirty="0">
              <a:latin typeface="方正楷体简体" pitchFamily="2" charset="-122"/>
              <a:ea typeface="方正楷体简体" pitchFamily="2" charset="-122"/>
            </a:endParaRPr>
          </a:p>
          <a:p>
            <a:pPr marL="981075" lvl="2" indent="-27305" eaLnBrk="0" hangingPunct="0">
              <a:lnSpc>
                <a:spcPct val="120000"/>
              </a:lnSpc>
              <a:spcBef>
                <a:spcPct val="35000"/>
              </a:spcBef>
              <a:buClr>
                <a:srgbClr val="000099"/>
              </a:buClr>
              <a:buSzPct val="85000"/>
              <a:buFont typeface="Wingdings" panose="05000000000000000000" pitchFamily="2" charset="2"/>
              <a:buChar char="Ø"/>
            </a:pPr>
            <a:r>
              <a:rPr lang="zh-CN" altLang="en-US" sz="2000" dirty="0">
                <a:latin typeface="方正楷体简体" pitchFamily="2" charset="-122"/>
                <a:ea typeface="方正楷体简体" pitchFamily="2" charset="-122"/>
              </a:rPr>
              <a:t>联系</a:t>
            </a:r>
            <a:r>
              <a:rPr lang="zh-CN" altLang="en-US" sz="2000" dirty="0" smtClean="0">
                <a:latin typeface="方正楷体简体" pitchFamily="2" charset="-122"/>
                <a:ea typeface="方正楷体简体" pitchFamily="2" charset="-122"/>
              </a:rPr>
              <a:t>集</a:t>
            </a:r>
            <a:r>
              <a:rPr lang="en-US" altLang="zh-CN" sz="2000" dirty="0" err="1" smtClean="0">
                <a:latin typeface="方正楷体简体" pitchFamily="2" charset="-122"/>
                <a:ea typeface="方正楷体简体" pitchFamily="2" charset="-122"/>
              </a:rPr>
              <a:t>examiner_dependent</a:t>
            </a:r>
            <a:r>
              <a:rPr lang="zh-CN" altLang="en-US" sz="2000" dirty="0">
                <a:latin typeface="方正楷体简体" pitchFamily="2" charset="-122"/>
                <a:ea typeface="方正楷体简体" pitchFamily="2" charset="-122"/>
              </a:rPr>
              <a:t>对应</a:t>
            </a:r>
            <a:r>
              <a:rPr lang="zh-CN" altLang="en-US" sz="2000" dirty="0" smtClean="0">
                <a:latin typeface="方正楷体简体" pitchFamily="2" charset="-122"/>
                <a:ea typeface="方正楷体简体" pitchFamily="2" charset="-122"/>
              </a:rPr>
              <a:t>表</a:t>
            </a:r>
            <a:r>
              <a:rPr lang="en-US" altLang="zh-CN" sz="2000" dirty="0" err="1" smtClean="0">
                <a:latin typeface="方正楷体简体" pitchFamily="2" charset="-122"/>
                <a:ea typeface="方正楷体简体" pitchFamily="2" charset="-122"/>
              </a:rPr>
              <a:t>examiner_dependent</a:t>
            </a:r>
            <a:r>
              <a:rPr lang="en-US" altLang="zh-CN" sz="2000" dirty="0" smtClean="0">
                <a:latin typeface="方正楷体简体" pitchFamily="2" charset="-122"/>
                <a:ea typeface="方正楷体简体" pitchFamily="2" charset="-122"/>
              </a:rPr>
              <a:t>(</a:t>
            </a:r>
            <a:r>
              <a:rPr lang="en-US" altLang="zh-CN" sz="2000" dirty="0" err="1" smtClean="0">
                <a:latin typeface="方正楷体简体" pitchFamily="2" charset="-122"/>
                <a:ea typeface="方正楷体简体" pitchFamily="2" charset="-122"/>
              </a:rPr>
              <a:t>erid</a:t>
            </a:r>
            <a:r>
              <a:rPr lang="en-US" altLang="zh-CN" sz="2000" dirty="0" smtClean="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dependent_name</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a:p>
            <a:pPr marL="981075" lvl="2" indent="-27305" eaLnBrk="0" hangingPunct="0">
              <a:lnSpc>
                <a:spcPct val="120000"/>
              </a:lnSpc>
              <a:spcBef>
                <a:spcPct val="35000"/>
              </a:spcBef>
              <a:buClr>
                <a:srgbClr val="000099"/>
              </a:buClr>
              <a:buSzPct val="85000"/>
              <a:buFont typeface="Wingdings" panose="05000000000000000000" pitchFamily="2" charset="2"/>
              <a:buChar char="Ø"/>
            </a:pPr>
            <a:r>
              <a:rPr lang="zh-CN" altLang="en-US" sz="2000" dirty="0">
                <a:latin typeface="方正楷体简体" pitchFamily="2" charset="-122"/>
                <a:ea typeface="方正楷体简体" pitchFamily="2" charset="-122"/>
              </a:rPr>
              <a:t>弱实体集</a:t>
            </a:r>
            <a:r>
              <a:rPr lang="en-US" altLang="zh-CN" sz="2000" dirty="0">
                <a:latin typeface="方正楷体简体" pitchFamily="2" charset="-122"/>
                <a:ea typeface="方正楷体简体" pitchFamily="2" charset="-122"/>
              </a:rPr>
              <a:t>dependent</a:t>
            </a:r>
            <a:r>
              <a:rPr lang="zh-CN" altLang="en-US" sz="2000" dirty="0">
                <a:latin typeface="方正楷体简体" pitchFamily="2" charset="-122"/>
                <a:ea typeface="方正楷体简体" pitchFamily="2" charset="-122"/>
              </a:rPr>
              <a:t>对应表</a:t>
            </a:r>
            <a:r>
              <a:rPr lang="en-US" altLang="zh-CN" sz="2000" dirty="0" smtClean="0">
                <a:latin typeface="方正楷体简体" pitchFamily="2" charset="-122"/>
                <a:ea typeface="方正楷体简体" pitchFamily="2" charset="-122"/>
              </a:rPr>
              <a:t>dependent(</a:t>
            </a:r>
            <a:r>
              <a:rPr lang="en-US" altLang="zh-CN" sz="2000" dirty="0" err="1" smtClean="0">
                <a:latin typeface="方正楷体简体" pitchFamily="2" charset="-122"/>
                <a:ea typeface="方正楷体简体" pitchFamily="2" charset="-122"/>
              </a:rPr>
              <a:t>erid</a:t>
            </a:r>
            <a:r>
              <a:rPr lang="en-US" altLang="zh-CN" sz="2000" dirty="0" smtClean="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dependent_name</a:t>
            </a:r>
            <a:r>
              <a:rPr lang="en-US" altLang="zh-CN" sz="2000" dirty="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dependent_sex</a:t>
            </a:r>
            <a:r>
              <a:rPr lang="en-US" altLang="zh-CN" sz="2000" dirty="0">
                <a:latin typeface="方正楷体简体" pitchFamily="2" charset="-122"/>
                <a:ea typeface="方正楷体简体" pitchFamily="2" charset="-122"/>
              </a:rPr>
              <a:t>, </a:t>
            </a:r>
            <a:r>
              <a:rPr lang="en-US" altLang="zh-CN" sz="2000" dirty="0" err="1">
                <a:latin typeface="方正楷体简体" pitchFamily="2" charset="-122"/>
                <a:ea typeface="方正楷体简体" pitchFamily="2" charset="-122"/>
              </a:rPr>
              <a:t>dependent_age</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a:p>
            <a:pPr marL="981075" lvl="2" indent="-27305" eaLnBrk="0" hangingPunct="0">
              <a:lnSpc>
                <a:spcPct val="120000"/>
              </a:lnSpc>
              <a:spcBef>
                <a:spcPct val="35000"/>
              </a:spcBef>
              <a:buClr>
                <a:srgbClr val="000099"/>
              </a:buClr>
              <a:buSzPct val="85000"/>
              <a:buFont typeface="Wingdings" panose="05000000000000000000" pitchFamily="2" charset="2"/>
              <a:buChar char="Ø"/>
            </a:pPr>
            <a:r>
              <a:rPr lang="zh-CN" altLang="en-US" sz="2000" dirty="0">
                <a:latin typeface="方正楷体简体" pitchFamily="2" charset="-122"/>
                <a:ea typeface="方正楷体简体" pitchFamily="2" charset="-122"/>
              </a:rPr>
              <a:t>两个表的元组关系与全部参与。</a:t>
            </a:r>
            <a:endParaRPr lang="zh-CN" altLang="en-US" sz="2000" dirty="0">
              <a:latin typeface="方正楷体简体" pitchFamily="2" charset="-122"/>
              <a:ea typeface="方正楷体简体" pitchFamily="2" charset="-122"/>
            </a:endParaRPr>
          </a:p>
        </p:txBody>
      </p:sp>
      <p:sp>
        <p:nvSpPr>
          <p:cNvPr id="84995" name="Rectangle 3"/>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85800" y="914400"/>
            <a:ext cx="7772400" cy="5181600"/>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表的合并</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如图所示，按照前面的规则将产生三个表：</a:t>
            </a:r>
            <a:endParaRPr lang="zh-CN" altLang="en-US" sz="2400"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Tx/>
              <a:buChar char="•"/>
            </a:pPr>
            <a:r>
              <a:rPr lang="en-US" altLang="zh-CN" dirty="0" smtClean="0">
                <a:latin typeface="方正楷体简体" pitchFamily="2" charset="-122"/>
                <a:ea typeface="方正楷体简体" pitchFamily="2" charset="-122"/>
              </a:rPr>
              <a:t>examinee(</a:t>
            </a:r>
            <a:r>
              <a:rPr lang="en-US" altLang="zh-CN" dirty="0" err="1" smtClean="0">
                <a:latin typeface="方正楷体简体" pitchFamily="2" charset="-122"/>
                <a:ea typeface="方正楷体简体" pitchFamily="2" charset="-122"/>
              </a:rPr>
              <a:t>eeid,eename</a:t>
            </a:r>
            <a:r>
              <a:rPr lang="en-US" altLang="zh-CN" dirty="0" smtClean="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Tx/>
              <a:buChar char="•"/>
            </a:pPr>
            <a:r>
              <a:rPr lang="en-US" altLang="zh-CN" dirty="0" err="1" smtClean="0">
                <a:latin typeface="方正楷体简体" pitchFamily="2" charset="-122"/>
                <a:ea typeface="方正楷体简体" pitchFamily="2" charset="-122"/>
              </a:rPr>
              <a:t>examinee_department</a:t>
            </a:r>
            <a:r>
              <a:rPr lang="en-US" altLang="zh-CN" dirty="0" smtClean="0">
                <a:latin typeface="方正楷体简体" pitchFamily="2" charset="-122"/>
                <a:ea typeface="方正楷体简体" pitchFamily="2" charset="-122"/>
              </a:rPr>
              <a:t>(</a:t>
            </a:r>
            <a:r>
              <a:rPr lang="en-US" altLang="zh-CN" dirty="0" err="1" smtClean="0">
                <a:latin typeface="方正楷体简体" pitchFamily="2" charset="-122"/>
                <a:ea typeface="方正楷体简体" pitchFamily="2" charset="-122"/>
              </a:rPr>
              <a:t>eeid,dname</a:t>
            </a:r>
            <a:r>
              <a:rPr lang="en-US" altLang="zh-CN" dirty="0" smtClean="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1259205" lvl="2" indent="-304800" eaLnBrk="0" hangingPunct="0">
              <a:spcBef>
                <a:spcPct val="35000"/>
              </a:spcBef>
              <a:buClr>
                <a:schemeClr val="tx1"/>
              </a:buClr>
              <a:buSzPct val="85000"/>
              <a:buFontTx/>
              <a:buChar char="•"/>
            </a:pPr>
            <a:r>
              <a:rPr lang="en-US" altLang="zh-CN" dirty="0" smtClean="0">
                <a:latin typeface="方正楷体简体" pitchFamily="2" charset="-122"/>
                <a:ea typeface="方正楷体简体" pitchFamily="2" charset="-122"/>
              </a:rPr>
              <a:t>department(</a:t>
            </a:r>
            <a:r>
              <a:rPr lang="en-US" altLang="zh-CN" dirty="0" err="1" smtClean="0">
                <a:latin typeface="方正楷体简体" pitchFamily="2" charset="-122"/>
                <a:ea typeface="方正楷体简体" pitchFamily="2" charset="-122"/>
              </a:rPr>
              <a:t>dname</a:t>
            </a:r>
            <a:r>
              <a:rPr lang="en-US" altLang="zh-CN" dirty="0" smtClean="0">
                <a:latin typeface="方正楷体简体" pitchFamily="2" charset="-122"/>
                <a:ea typeface="方正楷体简体" pitchFamily="2" charset="-122"/>
              </a:rPr>
              <a:t>, </a:t>
            </a:r>
            <a:r>
              <a:rPr lang="en-US" altLang="zh-CN" dirty="0" err="1" smtClean="0">
                <a:latin typeface="方正楷体简体" pitchFamily="2" charset="-122"/>
                <a:ea typeface="方正楷体简体" pitchFamily="2" charset="-122"/>
              </a:rPr>
              <a:t>dloca</a:t>
            </a:r>
            <a:r>
              <a:rPr lang="en-US" altLang="zh-CN" dirty="0" smtClean="0">
                <a:latin typeface="方正楷体简体" pitchFamily="2" charset="-122"/>
                <a:ea typeface="方正楷体简体" pitchFamily="2" charset="-122"/>
              </a:rPr>
              <a:t>, </a:t>
            </a:r>
            <a:r>
              <a:rPr lang="en-US" altLang="zh-CN" dirty="0" err="1" smtClean="0">
                <a:latin typeface="方正楷体简体" pitchFamily="2" charset="-122"/>
                <a:ea typeface="方正楷体简体" pitchFamily="2" charset="-122"/>
              </a:rPr>
              <a:t>dtele</a:t>
            </a:r>
            <a:r>
              <a:rPr lang="en-US" altLang="zh-CN" dirty="0" smtClean="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p:txBody>
      </p:sp>
      <p:sp>
        <p:nvSpPr>
          <p:cNvPr id="86019" name="Rectangle 3"/>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11350" y="2924175"/>
            <a:ext cx="5253038" cy="720725"/>
          </a:xfrm>
          <a:prstGeom prst="rect">
            <a:avLst/>
          </a:prstGeom>
          <a:solidFill>
            <a:srgbClr val="FFFFFF"/>
          </a:solidFill>
          <a:ln w="19050">
            <a:solidFill>
              <a:srgbClr val="000000"/>
            </a:solidFill>
            <a:prstDash val="dash"/>
            <a:miter lim="800000"/>
          </a:ln>
        </p:spPr>
        <p:txBody>
          <a:bodyPr anchor="ctr">
            <a:spAutoFit/>
          </a:bodyPr>
          <a:lstStyle/>
          <a:p>
            <a:endParaRPr lang="zh-CN" altLang="en-US"/>
          </a:p>
        </p:txBody>
      </p:sp>
      <p:sp>
        <p:nvSpPr>
          <p:cNvPr id="69635" name="Rectangle 3"/>
          <p:cNvSpPr>
            <a:spLocks noChangeArrowheads="1"/>
          </p:cNvSpPr>
          <p:nvPr/>
        </p:nvSpPr>
        <p:spPr bwMode="auto">
          <a:xfrm>
            <a:off x="685800" y="914400"/>
            <a:ext cx="7772400" cy="5410200"/>
          </a:xfrm>
          <a:prstGeom prst="rect">
            <a:avLst/>
          </a:prstGeom>
          <a:noFill/>
          <a:ln w="9525">
            <a:noFill/>
            <a:miter lim="800000"/>
          </a:ln>
        </p:spPr>
        <p:txBody>
          <a:bodyPr/>
          <a:lstStyle/>
          <a:p>
            <a:pPr eaLnBrk="0" hangingPunct="0">
              <a:lnSpc>
                <a:spcPct val="12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表的合并</a:t>
            </a:r>
            <a:endParaRPr lang="zh-CN" altLang="en-US" sz="24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由于一</a:t>
            </a:r>
            <a:r>
              <a:rPr lang="zh-CN" altLang="en-US" sz="2400" dirty="0" smtClean="0">
                <a:latin typeface="方正楷体简体" pitchFamily="2" charset="-122"/>
                <a:ea typeface="方正楷体简体" pitchFamily="2" charset="-122"/>
              </a:rPr>
              <a:t>个考生不可能</a:t>
            </a:r>
            <a:r>
              <a:rPr lang="zh-CN" altLang="en-US" sz="2400" dirty="0">
                <a:latin typeface="方正楷体简体" pitchFamily="2" charset="-122"/>
                <a:ea typeface="方正楷体简体" pitchFamily="2" charset="-122"/>
              </a:rPr>
              <a:t>不与学校的任何系相联系而存在</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全部参与</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，因此可将前两个表：</a:t>
            </a:r>
            <a:endParaRPr lang="zh-CN" altLang="en-US" sz="2400" dirty="0">
              <a:latin typeface="方正楷体简体" pitchFamily="2" charset="-122"/>
              <a:ea typeface="方正楷体简体" pitchFamily="2" charset="-122"/>
            </a:endParaRPr>
          </a:p>
          <a:p>
            <a:pPr marL="1183005" lvl="2" indent="-228600" eaLnBrk="0" hangingPunct="0">
              <a:lnSpc>
                <a:spcPct val="120000"/>
              </a:lnSpc>
              <a:spcBef>
                <a:spcPct val="35000"/>
              </a:spcBef>
              <a:buClr>
                <a:schemeClr val="tx1"/>
              </a:buClr>
              <a:buSzPct val="85000"/>
              <a:buFontTx/>
              <a:buChar char="•"/>
            </a:pPr>
            <a:r>
              <a:rPr lang="en-US" altLang="zh-CN" sz="2000" dirty="0" smtClean="0">
                <a:latin typeface="方正楷体简体" pitchFamily="2" charset="-122"/>
                <a:ea typeface="方正楷体简体" pitchFamily="2" charset="-122"/>
              </a:rPr>
              <a:t>examinee(</a:t>
            </a:r>
            <a:r>
              <a:rPr lang="en-US" altLang="zh-CN" sz="2000" dirty="0" err="1" smtClean="0">
                <a:latin typeface="方正楷体简体" pitchFamily="2" charset="-122"/>
                <a:ea typeface="方正楷体简体" pitchFamily="2" charset="-122"/>
              </a:rPr>
              <a:t>eeid,eename</a:t>
            </a:r>
            <a:r>
              <a:rPr lang="en-US" altLang="zh-CN" sz="2000" dirty="0" smtClean="0">
                <a:latin typeface="方正楷体简体" pitchFamily="2" charset="-122"/>
                <a:ea typeface="方正楷体简体" pitchFamily="2" charset="-122"/>
              </a:rPr>
              <a:t>)</a:t>
            </a:r>
            <a:endParaRPr lang="en-US" altLang="zh-CN" sz="2000" dirty="0">
              <a:latin typeface="方正楷体简体" pitchFamily="2" charset="-122"/>
              <a:ea typeface="方正楷体简体" pitchFamily="2" charset="-122"/>
            </a:endParaRPr>
          </a:p>
          <a:p>
            <a:pPr marL="1183005" lvl="2" indent="-228600" eaLnBrk="0" hangingPunct="0">
              <a:lnSpc>
                <a:spcPct val="120000"/>
              </a:lnSpc>
              <a:spcBef>
                <a:spcPct val="35000"/>
              </a:spcBef>
              <a:buClr>
                <a:schemeClr val="tx1"/>
              </a:buClr>
              <a:buSzPct val="85000"/>
              <a:buFontTx/>
              <a:buChar char="•"/>
            </a:pPr>
            <a:r>
              <a:rPr lang="en-US" altLang="zh-CN" sz="2000" dirty="0" err="1" smtClean="0">
                <a:latin typeface="方正楷体简体" pitchFamily="2" charset="-122"/>
                <a:ea typeface="方正楷体简体" pitchFamily="2" charset="-122"/>
              </a:rPr>
              <a:t>examinee_department</a:t>
            </a:r>
            <a:r>
              <a:rPr lang="en-US" altLang="zh-CN" sz="2000" dirty="0" smtClean="0">
                <a:latin typeface="方正楷体简体" pitchFamily="2" charset="-122"/>
                <a:ea typeface="方正楷体简体" pitchFamily="2" charset="-122"/>
              </a:rPr>
              <a:t>(</a:t>
            </a:r>
            <a:r>
              <a:rPr lang="en-US" altLang="zh-CN" sz="2000" dirty="0" err="1" smtClean="0">
                <a:latin typeface="方正楷体简体" pitchFamily="2" charset="-122"/>
                <a:ea typeface="方正楷体简体" pitchFamily="2" charset="-122"/>
              </a:rPr>
              <a:t>eeid</a:t>
            </a:r>
            <a:r>
              <a:rPr lang="en-US" altLang="zh-CN" sz="2000" dirty="0" smtClean="0">
                <a:latin typeface="方正楷体简体" pitchFamily="2" charset="-122"/>
                <a:ea typeface="方正楷体简体" pitchFamily="2" charset="-122"/>
              </a:rPr>
              <a:t>, </a:t>
            </a:r>
            <a:r>
              <a:rPr lang="en-US" altLang="zh-CN" sz="2000" dirty="0" err="1" smtClean="0">
                <a:latin typeface="方正楷体简体" pitchFamily="2" charset="-122"/>
                <a:ea typeface="方正楷体简体" pitchFamily="2" charset="-122"/>
              </a:rPr>
              <a:t>dname</a:t>
            </a:r>
            <a:r>
              <a:rPr lang="en-US" altLang="zh-CN" sz="2000" dirty="0">
                <a:latin typeface="方正楷体简体" pitchFamily="2" charset="-122"/>
                <a:ea typeface="方正楷体简体" pitchFamily="2" charset="-122"/>
              </a:rPr>
              <a:t>)</a:t>
            </a:r>
            <a:endParaRPr lang="en-US" altLang="zh-CN"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None/>
            </a:pPr>
            <a:r>
              <a:rPr lang="zh-CN" altLang="en-US" sz="2400" dirty="0">
                <a:latin typeface="方正楷体简体" pitchFamily="2" charset="-122"/>
                <a:ea typeface="方正楷体简体" pitchFamily="2" charset="-122"/>
              </a:rPr>
              <a:t>　</a:t>
            </a:r>
            <a:endParaRPr lang="en-US" altLang="zh-CN" sz="2400" dirty="0" smtClean="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None/>
            </a:pPr>
            <a:r>
              <a:rPr lang="zh-CN" altLang="en-US" sz="2400" dirty="0" smtClean="0">
                <a:latin typeface="方正楷体简体" pitchFamily="2" charset="-122"/>
                <a:ea typeface="方正楷体简体" pitchFamily="2" charset="-122"/>
              </a:rPr>
              <a:t>合并</a:t>
            </a:r>
            <a:r>
              <a:rPr lang="zh-CN" altLang="en-US" sz="2400" dirty="0">
                <a:latin typeface="方正楷体简体" pitchFamily="2" charset="-122"/>
                <a:ea typeface="方正楷体简体" pitchFamily="2" charset="-122"/>
              </a:rPr>
              <a:t>为</a:t>
            </a:r>
            <a:r>
              <a:rPr lang="en-US" altLang="zh-CN" sz="2400" dirty="0">
                <a:latin typeface="方正楷体简体" pitchFamily="2" charset="-122"/>
                <a:ea typeface="方正楷体简体" pitchFamily="2" charset="-122"/>
              </a:rPr>
              <a:t>(</a:t>
            </a:r>
            <a:r>
              <a:rPr lang="en-US" altLang="zh-CN" sz="2400" dirty="0">
                <a:latin typeface="宋体" panose="02010600030101010101" pitchFamily="2" charset="-122"/>
                <a:ea typeface="方正楷体简体" pitchFamily="2" charset="-122"/>
              </a:rPr>
              <a:t>“</a:t>
            </a:r>
            <a:r>
              <a:rPr lang="zh-CN" altLang="en-US" sz="2400" dirty="0">
                <a:latin typeface="方正楷体简体" pitchFamily="2" charset="-122"/>
                <a:ea typeface="方正楷体简体" pitchFamily="2" charset="-122"/>
              </a:rPr>
              <a:t>多</a:t>
            </a:r>
            <a:r>
              <a:rPr lang="zh-CN" altLang="en-US" sz="2400" dirty="0">
                <a:latin typeface="宋体" panose="02010600030101010101" pitchFamily="2" charset="-122"/>
                <a:ea typeface="方正楷体简体" pitchFamily="2" charset="-122"/>
              </a:rPr>
              <a:t>”</a:t>
            </a:r>
            <a:r>
              <a:rPr lang="zh-CN" altLang="en-US" sz="2400" dirty="0">
                <a:latin typeface="方正楷体简体" pitchFamily="2" charset="-122"/>
                <a:ea typeface="方正楷体简体" pitchFamily="2" charset="-122"/>
              </a:rPr>
              <a:t>方实体集</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a:t>
            </a:r>
            <a:endParaRPr lang="zh-CN" altLang="en-US" sz="2400" dirty="0">
              <a:latin typeface="方正楷体简体" pitchFamily="2" charset="-122"/>
              <a:ea typeface="方正楷体简体" pitchFamily="2" charset="-122"/>
            </a:endParaRPr>
          </a:p>
          <a:p>
            <a:pPr marL="1183005" lvl="2" indent="-228600" eaLnBrk="0" hangingPunct="0">
              <a:lnSpc>
                <a:spcPct val="120000"/>
              </a:lnSpc>
              <a:spcBef>
                <a:spcPct val="35000"/>
              </a:spcBef>
              <a:buClr>
                <a:schemeClr val="tx1"/>
              </a:buClr>
              <a:buSzPct val="85000"/>
              <a:buFontTx/>
              <a:buChar char="•"/>
            </a:pPr>
            <a:r>
              <a:rPr lang="en-US" altLang="zh-CN" sz="2000" dirty="0" smtClean="0">
                <a:latin typeface="方正楷体简体" pitchFamily="2" charset="-122"/>
                <a:ea typeface="方正楷体简体" pitchFamily="2" charset="-122"/>
              </a:rPr>
              <a:t>examinee(</a:t>
            </a:r>
            <a:r>
              <a:rPr lang="en-US" altLang="zh-CN" sz="2000" dirty="0" err="1" smtClean="0">
                <a:latin typeface="方正楷体简体" pitchFamily="2" charset="-122"/>
                <a:ea typeface="方正楷体简体" pitchFamily="2" charset="-122"/>
              </a:rPr>
              <a:t>eeid,eename,sdepa</a:t>
            </a:r>
            <a:r>
              <a:rPr lang="en-US" altLang="zh-CN" sz="2000" dirty="0" smtClean="0">
                <a:latin typeface="方正楷体简体" pitchFamily="2" charset="-122"/>
                <a:ea typeface="方正楷体简体" pitchFamily="2" charset="-122"/>
              </a:rPr>
              <a:t>)</a:t>
            </a:r>
            <a:endParaRPr lang="en-US" altLang="zh-CN" sz="2000" dirty="0">
              <a:latin typeface="方正楷体简体" pitchFamily="2" charset="-122"/>
              <a:ea typeface="方正楷体简体" pitchFamily="2" charset="-122"/>
            </a:endParaRPr>
          </a:p>
          <a:p>
            <a:pPr marL="763905" lvl="1" indent="-285750" eaLnBrk="0" hangingPunct="0">
              <a:lnSpc>
                <a:spcPct val="12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为什么不能将</a:t>
            </a:r>
            <a:r>
              <a:rPr lang="zh-CN" altLang="en-US" sz="2400" dirty="0" smtClean="0">
                <a:latin typeface="方正楷体简体" pitchFamily="2" charset="-122"/>
                <a:ea typeface="方正楷体简体" pitchFamily="2" charset="-122"/>
              </a:rPr>
              <a:t>表</a:t>
            </a:r>
            <a:r>
              <a:rPr lang="en-US" altLang="zh-CN" sz="2400" dirty="0" err="1" smtClean="0">
                <a:latin typeface="方正楷体简体" pitchFamily="2" charset="-122"/>
                <a:ea typeface="方正楷体简体" pitchFamily="2" charset="-122"/>
              </a:rPr>
              <a:t>examinee_department</a:t>
            </a:r>
            <a:r>
              <a:rPr lang="zh-CN" altLang="en-US" sz="2400" dirty="0">
                <a:latin typeface="方正楷体简体" pitchFamily="2" charset="-122"/>
                <a:ea typeface="方正楷体简体" pitchFamily="2" charset="-122"/>
              </a:rPr>
              <a:t>和表</a:t>
            </a:r>
            <a:r>
              <a:rPr lang="en-US" altLang="zh-CN" sz="2400" dirty="0">
                <a:latin typeface="方正楷体简体" pitchFamily="2" charset="-122"/>
                <a:ea typeface="方正楷体简体" pitchFamily="2" charset="-122"/>
              </a:rPr>
              <a:t>department</a:t>
            </a:r>
            <a:r>
              <a:rPr lang="zh-CN" altLang="en-US" sz="2400" dirty="0">
                <a:latin typeface="方正楷体简体" pitchFamily="2" charset="-122"/>
                <a:ea typeface="方正楷体简体" pitchFamily="2" charset="-122"/>
              </a:rPr>
              <a:t>合并呢</a:t>
            </a:r>
            <a:r>
              <a:rPr lang="en-US" altLang="zh-CN" sz="2400" dirty="0">
                <a:latin typeface="方正楷体简体" pitchFamily="2" charset="-122"/>
                <a:ea typeface="方正楷体简体" pitchFamily="2" charset="-122"/>
              </a:rPr>
              <a:t>(</a:t>
            </a:r>
            <a:r>
              <a:rPr lang="en-US" altLang="zh-CN" sz="2400" dirty="0">
                <a:latin typeface="宋体" panose="02010600030101010101" pitchFamily="2" charset="-122"/>
                <a:ea typeface="方正楷体简体" pitchFamily="2" charset="-122"/>
              </a:rPr>
              <a:t>“</a:t>
            </a:r>
            <a:r>
              <a:rPr lang="zh-CN" altLang="en-US" sz="2400" dirty="0">
                <a:latin typeface="方正楷体简体" pitchFamily="2" charset="-122"/>
                <a:ea typeface="方正楷体简体" pitchFamily="2" charset="-122"/>
              </a:rPr>
              <a:t>一</a:t>
            </a:r>
            <a:r>
              <a:rPr lang="zh-CN" altLang="en-US" sz="2400" dirty="0">
                <a:latin typeface="宋体" panose="02010600030101010101" pitchFamily="2" charset="-122"/>
                <a:ea typeface="方正楷体简体" pitchFamily="2" charset="-122"/>
              </a:rPr>
              <a:t>”</a:t>
            </a:r>
            <a:r>
              <a:rPr lang="zh-CN" altLang="en-US" sz="2400" dirty="0">
                <a:latin typeface="方正楷体简体" pitchFamily="2" charset="-122"/>
                <a:ea typeface="方正楷体简体" pitchFamily="2" charset="-122"/>
              </a:rPr>
              <a:t>方实体集</a:t>
            </a:r>
            <a:r>
              <a:rPr lang="en-US" altLang="zh-CN" sz="2400" dirty="0">
                <a:latin typeface="方正楷体简体" pitchFamily="2" charset="-122"/>
                <a:ea typeface="方正楷体简体" pitchFamily="2" charset="-122"/>
              </a:rPr>
              <a:t>)</a:t>
            </a:r>
            <a:r>
              <a:rPr lang="zh-CN" altLang="en-US" sz="2400" dirty="0">
                <a:latin typeface="方正楷体简体" pitchFamily="2" charset="-122"/>
                <a:ea typeface="方正楷体简体" pitchFamily="2" charset="-122"/>
              </a:rPr>
              <a:t>？</a:t>
            </a:r>
            <a:endParaRPr lang="zh-CN" altLang="en-US" sz="2400" dirty="0">
              <a:latin typeface="方正楷体简体" pitchFamily="2" charset="-122"/>
              <a:ea typeface="方正楷体简体" pitchFamily="2" charset="-122"/>
            </a:endParaRPr>
          </a:p>
          <a:p>
            <a:pPr marL="1183005" lvl="2" indent="-228600" eaLnBrk="0" hangingPunct="0">
              <a:lnSpc>
                <a:spcPct val="12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多对一的联系</a:t>
            </a:r>
            <a:r>
              <a:rPr lang="zh-CN" altLang="en-US" sz="2000">
                <a:latin typeface="方正楷体简体" pitchFamily="2" charset="-122"/>
                <a:ea typeface="方正楷体简体" pitchFamily="2" charset="-122"/>
              </a:rPr>
              <a:t>集</a:t>
            </a:r>
            <a:r>
              <a:rPr lang="zh-CN" altLang="en-US" sz="2000" smtClean="0">
                <a:latin typeface="方正楷体简体" pitchFamily="2" charset="-122"/>
                <a:ea typeface="方正楷体简体" pitchFamily="2" charset="-122"/>
              </a:rPr>
              <a:t>：会造成数据冗余</a:t>
            </a:r>
            <a:endParaRPr lang="zh-CN" altLang="en-US" sz="2000" dirty="0">
              <a:latin typeface="方正楷体简体" pitchFamily="2" charset="-122"/>
              <a:ea typeface="方正楷体简体" pitchFamily="2" charset="-122"/>
            </a:endParaRPr>
          </a:p>
        </p:txBody>
      </p:sp>
      <p:sp>
        <p:nvSpPr>
          <p:cNvPr id="87044" name="Rectangle 4"/>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69637" name="Line 5"/>
          <p:cNvSpPr>
            <a:spLocks noChangeShapeType="1"/>
          </p:cNvSpPr>
          <p:nvPr/>
        </p:nvSpPr>
        <p:spPr bwMode="auto">
          <a:xfrm flipH="1" flipV="1">
            <a:off x="2843808" y="2780928"/>
            <a:ext cx="1296144" cy="288032"/>
          </a:xfrm>
          <a:prstGeom prst="line">
            <a:avLst/>
          </a:prstGeom>
          <a:noFill/>
          <a:ln w="9525">
            <a:solidFill>
              <a:schemeClr val="tx1"/>
            </a:solidFill>
            <a:round/>
            <a:tailEnd type="triangle" w="med" len="med"/>
          </a:ln>
        </p:spPr>
        <p:txBody>
          <a:bodyPr wrap="square">
            <a:spAutoFit/>
          </a:bodyPr>
          <a:lstStyle/>
          <a:p>
            <a:endParaRPr lang="zh-CN" altLang="en-US"/>
          </a:p>
        </p:txBody>
      </p:sp>
    </p:spTree>
  </p:cSld>
  <p:clrMapOvr>
    <a:masterClrMapping/>
  </p:clrMapOvr>
  <p:transition spd="med">
    <p:wheel spokes="8"/>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85800" y="908050"/>
            <a:ext cx="7772400" cy="5492750"/>
          </a:xfrm>
          <a:prstGeom prst="rect">
            <a:avLst/>
          </a:prstGeom>
          <a:noFill/>
          <a:ln w="9525">
            <a:noFill/>
            <a:miter lim="800000"/>
          </a:ln>
        </p:spPr>
        <p:txBody>
          <a:bodyPr/>
          <a:lstStyle/>
          <a:p>
            <a:pPr eaLnBrk="0" hangingPunct="0">
              <a:lnSpc>
                <a:spcPct val="11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表的合并</a:t>
            </a:r>
            <a:endParaRPr lang="zh-CN" altLang="en-US" sz="24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从实体集</a:t>
            </a:r>
            <a:r>
              <a:rPr lang="en-US" altLang="zh-CN" sz="2400" dirty="0">
                <a:latin typeface="方正楷体简体" pitchFamily="2" charset="-122"/>
                <a:ea typeface="方正楷体简体" pitchFamily="2" charset="-122"/>
              </a:rPr>
              <a:t>A</a:t>
            </a:r>
            <a:r>
              <a:rPr lang="zh-CN" altLang="en-US" sz="2400" dirty="0">
                <a:latin typeface="方正楷体简体" pitchFamily="2" charset="-122"/>
                <a:ea typeface="方正楷体简体" pitchFamily="2" charset="-122"/>
              </a:rPr>
              <a:t>到实体集</a:t>
            </a:r>
            <a:r>
              <a:rPr lang="en-US" altLang="zh-CN" sz="2400" dirty="0">
                <a:latin typeface="方正楷体简体" pitchFamily="2" charset="-122"/>
                <a:ea typeface="方正楷体简体" pitchFamily="2" charset="-122"/>
              </a:rPr>
              <a:t>B</a:t>
            </a:r>
            <a:r>
              <a:rPr lang="zh-CN" altLang="en-US" sz="2400" dirty="0">
                <a:latin typeface="方正楷体简体" pitchFamily="2" charset="-122"/>
                <a:ea typeface="方正楷体简体" pitchFamily="2" charset="-122"/>
              </a:rPr>
              <a:t>的多对一的联系集</a:t>
            </a:r>
            <a:r>
              <a:rPr lang="en-US" altLang="zh-CN" sz="2400" dirty="0">
                <a:latin typeface="方正楷体简体" pitchFamily="2" charset="-122"/>
                <a:ea typeface="方正楷体简体" pitchFamily="2" charset="-122"/>
              </a:rPr>
              <a:t>AB</a:t>
            </a:r>
            <a:r>
              <a:rPr lang="zh-CN" altLang="en-US" sz="2400" dirty="0">
                <a:latin typeface="方正楷体简体" pitchFamily="2" charset="-122"/>
                <a:ea typeface="方正楷体简体" pitchFamily="2" charset="-122"/>
              </a:rPr>
              <a:t>。用前面介绍的建表方法将得到三个表：</a:t>
            </a:r>
            <a:r>
              <a:rPr lang="en-US" altLang="zh-CN" sz="2400" dirty="0">
                <a:latin typeface="方正楷体简体" pitchFamily="2" charset="-122"/>
                <a:ea typeface="方正楷体简体" pitchFamily="2" charset="-122"/>
              </a:rPr>
              <a:t>A</a:t>
            </a:r>
            <a:r>
              <a:rPr lang="zh-CN" altLang="en-US" sz="2400" dirty="0">
                <a:latin typeface="方正楷体简体" pitchFamily="2" charset="-122"/>
                <a:ea typeface="方正楷体简体" pitchFamily="2" charset="-122"/>
              </a:rPr>
              <a:t>、</a:t>
            </a:r>
            <a:r>
              <a:rPr lang="en-US" altLang="zh-CN" sz="2400" dirty="0">
                <a:latin typeface="方正楷体简体" pitchFamily="2" charset="-122"/>
                <a:ea typeface="方正楷体简体" pitchFamily="2" charset="-122"/>
              </a:rPr>
              <a:t>B</a:t>
            </a:r>
            <a:r>
              <a:rPr lang="zh-CN" altLang="en-US" sz="2400" dirty="0">
                <a:latin typeface="方正楷体简体" pitchFamily="2" charset="-122"/>
                <a:ea typeface="方正楷体简体" pitchFamily="2" charset="-122"/>
              </a:rPr>
              <a:t>和</a:t>
            </a:r>
            <a:r>
              <a:rPr lang="en-US" altLang="zh-CN" sz="2400" dirty="0">
                <a:latin typeface="方正楷体简体" pitchFamily="2" charset="-122"/>
                <a:ea typeface="方正楷体简体" pitchFamily="2" charset="-122"/>
              </a:rPr>
              <a:t>AB</a:t>
            </a:r>
            <a:r>
              <a:rPr lang="zh-CN" altLang="en-US" sz="2400" dirty="0">
                <a:latin typeface="方正楷体简体" pitchFamily="2" charset="-122"/>
                <a:ea typeface="方正楷体简体" pitchFamily="2" charset="-122"/>
              </a:rPr>
              <a:t>。</a:t>
            </a:r>
            <a:endParaRPr lang="zh-CN" altLang="en-US" sz="2400"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如果实体集</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全部参与联系集</a:t>
            </a:r>
            <a:r>
              <a:rPr lang="en-US" altLang="zh-CN" sz="2000" dirty="0">
                <a:latin typeface="方正楷体简体" pitchFamily="2" charset="-122"/>
                <a:ea typeface="方正楷体简体" pitchFamily="2" charset="-122"/>
              </a:rPr>
              <a:t>AB</a:t>
            </a:r>
            <a:r>
              <a:rPr lang="zh-CN" altLang="en-US" sz="2000" dirty="0">
                <a:latin typeface="方正楷体简体" pitchFamily="2" charset="-122"/>
                <a:ea typeface="方正楷体简体" pitchFamily="2" charset="-122"/>
              </a:rPr>
              <a:t>，那么可以将表</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和表</a:t>
            </a:r>
            <a:r>
              <a:rPr lang="en-US" altLang="zh-CN" sz="2000" dirty="0">
                <a:latin typeface="方正楷体简体" pitchFamily="2" charset="-122"/>
                <a:ea typeface="方正楷体简体" pitchFamily="2" charset="-122"/>
              </a:rPr>
              <a:t>AB</a:t>
            </a:r>
            <a:r>
              <a:rPr lang="zh-CN" altLang="en-US" sz="2000" dirty="0">
                <a:latin typeface="方正楷体简体" pitchFamily="2" charset="-122"/>
                <a:ea typeface="方正楷体简体" pitchFamily="2" charset="-122"/>
              </a:rPr>
              <a:t>合并成一个表</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，该表的列就是上述两个表所包含列的并集；</a:t>
            </a:r>
            <a:endParaRPr lang="zh-CN" altLang="en-US" sz="2000"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如果实体集</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部分参与联系集</a:t>
            </a:r>
            <a:r>
              <a:rPr lang="en-US" altLang="zh-CN" sz="2000" dirty="0">
                <a:latin typeface="方正楷体简体" pitchFamily="2" charset="-122"/>
                <a:ea typeface="方正楷体简体" pitchFamily="2" charset="-122"/>
              </a:rPr>
              <a:t>AB</a:t>
            </a:r>
            <a:r>
              <a:rPr lang="zh-CN" altLang="en-US" sz="2000" dirty="0">
                <a:latin typeface="方正楷体简体" pitchFamily="2" charset="-122"/>
                <a:ea typeface="方正楷体简体" pitchFamily="2" charset="-122"/>
              </a:rPr>
              <a:t>，那么合并后的表</a:t>
            </a:r>
            <a:r>
              <a:rPr lang="en-US" altLang="zh-CN" sz="2000" dirty="0">
                <a:latin typeface="方正楷体简体" pitchFamily="2" charset="-122"/>
                <a:ea typeface="方正楷体简体" pitchFamily="2" charset="-122"/>
              </a:rPr>
              <a:t>A</a:t>
            </a:r>
            <a:r>
              <a:rPr lang="zh-CN" altLang="en-US" sz="2000" dirty="0">
                <a:latin typeface="方正楷体简体" pitchFamily="2" charset="-122"/>
                <a:ea typeface="方正楷体简体" pitchFamily="2" charset="-122"/>
              </a:rPr>
              <a:t>将会在实体集</a:t>
            </a:r>
            <a:r>
              <a:rPr lang="en-US" altLang="zh-CN" sz="2000" dirty="0">
                <a:latin typeface="方正楷体简体" pitchFamily="2" charset="-122"/>
                <a:ea typeface="方正楷体简体" pitchFamily="2" charset="-122"/>
              </a:rPr>
              <a:t>B</a:t>
            </a:r>
            <a:r>
              <a:rPr lang="zh-CN" altLang="en-US" sz="2000" dirty="0" smtClean="0">
                <a:latin typeface="方正楷体简体" pitchFamily="2" charset="-122"/>
                <a:ea typeface="方正楷体简体" pitchFamily="2" charset="-122"/>
              </a:rPr>
              <a:t>的主键属性</a:t>
            </a:r>
            <a:r>
              <a:rPr lang="zh-CN" altLang="en-US" sz="2000" dirty="0">
                <a:latin typeface="方正楷体简体" pitchFamily="2" charset="-122"/>
                <a:ea typeface="方正楷体简体" pitchFamily="2" charset="-122"/>
              </a:rPr>
              <a:t>所对应的列上出现空值</a:t>
            </a:r>
            <a:r>
              <a:rPr lang="en-US" altLang="zh-CN" sz="2000" dirty="0">
                <a:latin typeface="方正楷体简体" pitchFamily="2" charset="-122"/>
                <a:ea typeface="方正楷体简体" pitchFamily="2" charset="-122"/>
              </a:rPr>
              <a:t>null</a:t>
            </a:r>
            <a:r>
              <a:rPr lang="zh-CN" altLang="en-US" sz="2000" dirty="0">
                <a:latin typeface="方正楷体简体" pitchFamily="2" charset="-122"/>
                <a:ea typeface="方正楷体简体" pitchFamily="2" charset="-122"/>
              </a:rPr>
              <a:t>。</a:t>
            </a:r>
            <a:endParaRPr lang="zh-CN" altLang="en-US" sz="2000" dirty="0">
              <a:latin typeface="方正楷体简体" pitchFamily="2" charset="-122"/>
              <a:ea typeface="方正楷体简体" pitchFamily="2" charset="-122"/>
            </a:endParaRPr>
          </a:p>
        </p:txBody>
      </p:sp>
      <p:grpSp>
        <p:nvGrpSpPr>
          <p:cNvPr id="2" name="Group 3"/>
          <p:cNvGrpSpPr/>
          <p:nvPr/>
        </p:nvGrpSpPr>
        <p:grpSpPr bwMode="auto">
          <a:xfrm>
            <a:off x="3491880" y="4725144"/>
            <a:ext cx="3340100" cy="685800"/>
            <a:chOff x="0" y="0"/>
            <a:chExt cx="2104" cy="432"/>
          </a:xfrm>
        </p:grpSpPr>
        <p:sp>
          <p:nvSpPr>
            <p:cNvPr id="70661" name="Text Box 4"/>
            <p:cNvSpPr txBox="1">
              <a:spLocks noChangeArrowheads="1"/>
            </p:cNvSpPr>
            <p:nvPr/>
          </p:nvSpPr>
          <p:spPr bwMode="auto">
            <a:xfrm>
              <a:off x="0" y="80"/>
              <a:ext cx="328" cy="294"/>
            </a:xfrm>
            <a:prstGeom prst="rect">
              <a:avLst/>
            </a:prstGeom>
            <a:noFill/>
            <a:ln w="9525">
              <a:solidFill>
                <a:schemeClr val="tx1"/>
              </a:solidFill>
              <a:miter lim="800000"/>
            </a:ln>
          </p:spPr>
          <p:txBody>
            <a:bodyPr>
              <a:spAutoFit/>
            </a:bodyPr>
            <a:lstStyle/>
            <a:p>
              <a:pPr algn="ctr">
                <a:spcBef>
                  <a:spcPct val="50000"/>
                </a:spcBef>
              </a:pPr>
              <a:r>
                <a:rPr lang="en-US" altLang="zh-CN" sz="2400" b="1">
                  <a:latin typeface="楷体_GB2312" pitchFamily="49" charset="-122"/>
                  <a:ea typeface="楷体_GB2312" pitchFamily="49" charset="-122"/>
                </a:rPr>
                <a:t>B</a:t>
              </a:r>
              <a:endParaRPr lang="en-US" altLang="zh-CN" sz="2400" b="1">
                <a:latin typeface="楷体_GB2312" pitchFamily="49" charset="-122"/>
                <a:ea typeface="楷体_GB2312" pitchFamily="49" charset="-122"/>
              </a:endParaRPr>
            </a:p>
          </p:txBody>
        </p:sp>
        <p:sp>
          <p:nvSpPr>
            <p:cNvPr id="70662" name="Text Box 5"/>
            <p:cNvSpPr txBox="1">
              <a:spLocks noChangeArrowheads="1"/>
            </p:cNvSpPr>
            <p:nvPr/>
          </p:nvSpPr>
          <p:spPr bwMode="auto">
            <a:xfrm>
              <a:off x="1768" y="80"/>
              <a:ext cx="336" cy="294"/>
            </a:xfrm>
            <a:prstGeom prst="rect">
              <a:avLst/>
            </a:prstGeom>
            <a:noFill/>
            <a:ln w="9525">
              <a:solidFill>
                <a:schemeClr val="tx1"/>
              </a:solidFill>
              <a:miter lim="800000"/>
            </a:ln>
          </p:spPr>
          <p:txBody>
            <a:bodyPr>
              <a:spAutoFit/>
            </a:bodyPr>
            <a:lstStyle/>
            <a:p>
              <a:pPr algn="ctr">
                <a:spcBef>
                  <a:spcPct val="50000"/>
                </a:spcBef>
              </a:pPr>
              <a:r>
                <a:rPr lang="en-US" altLang="zh-CN" sz="2400" b="1">
                  <a:latin typeface="楷体_GB2312" pitchFamily="49" charset="-122"/>
                  <a:ea typeface="楷体_GB2312" pitchFamily="49" charset="-122"/>
                </a:rPr>
                <a:t>A</a:t>
              </a:r>
              <a:endParaRPr lang="en-US" altLang="zh-CN" sz="2400" b="1">
                <a:latin typeface="楷体_GB2312" pitchFamily="49" charset="-122"/>
                <a:ea typeface="楷体_GB2312" pitchFamily="49" charset="-122"/>
              </a:endParaRPr>
            </a:p>
          </p:txBody>
        </p:sp>
        <p:grpSp>
          <p:nvGrpSpPr>
            <p:cNvPr id="3" name="Group 6"/>
            <p:cNvGrpSpPr/>
            <p:nvPr/>
          </p:nvGrpSpPr>
          <p:grpSpPr bwMode="auto">
            <a:xfrm>
              <a:off x="712" y="0"/>
              <a:ext cx="816" cy="432"/>
              <a:chOff x="0" y="0"/>
              <a:chExt cx="816" cy="432"/>
            </a:xfrm>
          </p:grpSpPr>
          <p:sp>
            <p:nvSpPr>
              <p:cNvPr id="70667" name="AutoShape 7"/>
              <p:cNvSpPr>
                <a:spLocks noChangeArrowheads="1"/>
              </p:cNvSpPr>
              <p:nvPr/>
            </p:nvSpPr>
            <p:spPr bwMode="auto">
              <a:xfrm>
                <a:off x="0" y="0"/>
                <a:ext cx="816" cy="432"/>
              </a:xfrm>
              <a:prstGeom prst="diamond">
                <a:avLst/>
              </a:prstGeom>
              <a:solidFill>
                <a:schemeClr val="bg1"/>
              </a:solidFill>
              <a:ln w="9525">
                <a:solidFill>
                  <a:schemeClr val="tx1"/>
                </a:solidFill>
                <a:miter lim="800000"/>
              </a:ln>
            </p:spPr>
            <p:txBody>
              <a:bodyPr wrap="none" anchor="ctr"/>
              <a:lstStyle/>
              <a:p>
                <a:endParaRPr lang="zh-CN" altLang="en-US"/>
              </a:p>
            </p:txBody>
          </p:sp>
          <p:sp>
            <p:nvSpPr>
              <p:cNvPr id="70668" name="Text Box 8"/>
              <p:cNvSpPr txBox="1">
                <a:spLocks noChangeArrowheads="1"/>
              </p:cNvSpPr>
              <p:nvPr/>
            </p:nvSpPr>
            <p:spPr bwMode="auto">
              <a:xfrm>
                <a:off x="188" y="66"/>
                <a:ext cx="450" cy="294"/>
              </a:xfrm>
              <a:prstGeom prst="rect">
                <a:avLst/>
              </a:prstGeom>
              <a:noFill/>
              <a:ln w="9525">
                <a:solidFill>
                  <a:schemeClr val="bg1"/>
                </a:solidFill>
                <a:miter lim="800000"/>
              </a:ln>
            </p:spPr>
            <p:txBody>
              <a:bodyPr>
                <a:spAutoFit/>
              </a:bodyPr>
              <a:lstStyle/>
              <a:p>
                <a:pPr algn="ctr">
                  <a:spcBef>
                    <a:spcPct val="50000"/>
                  </a:spcBef>
                </a:pPr>
                <a:r>
                  <a:rPr lang="en-US" altLang="zh-CN" sz="2400" b="1">
                    <a:latin typeface="楷体_GB2312" pitchFamily="49" charset="-122"/>
                    <a:ea typeface="楷体_GB2312" pitchFamily="49" charset="-122"/>
                  </a:rPr>
                  <a:t>AB</a:t>
                </a:r>
                <a:endParaRPr lang="en-US" altLang="zh-CN" sz="2400" b="1">
                  <a:latin typeface="楷体_GB2312" pitchFamily="49" charset="-122"/>
                  <a:ea typeface="楷体_GB2312" pitchFamily="49" charset="-122"/>
                </a:endParaRPr>
              </a:p>
            </p:txBody>
          </p:sp>
        </p:grpSp>
        <p:sp>
          <p:nvSpPr>
            <p:cNvPr id="70664" name="Line 9"/>
            <p:cNvSpPr>
              <a:spLocks noChangeShapeType="1"/>
            </p:cNvSpPr>
            <p:nvPr/>
          </p:nvSpPr>
          <p:spPr bwMode="auto">
            <a:xfrm>
              <a:off x="328" y="216"/>
              <a:ext cx="384" cy="0"/>
            </a:xfrm>
            <a:prstGeom prst="line">
              <a:avLst/>
            </a:prstGeom>
            <a:noFill/>
            <a:ln w="9525">
              <a:solidFill>
                <a:schemeClr val="tx1"/>
              </a:solidFill>
              <a:round/>
              <a:headEnd type="triangle" w="med" len="med"/>
            </a:ln>
          </p:spPr>
          <p:txBody>
            <a:bodyPr wrap="none" anchor="ctr"/>
            <a:lstStyle/>
            <a:p>
              <a:endParaRPr lang="zh-CN" altLang="en-US"/>
            </a:p>
          </p:txBody>
        </p:sp>
        <p:sp>
          <p:nvSpPr>
            <p:cNvPr id="70665" name="Line 10"/>
            <p:cNvSpPr>
              <a:spLocks noChangeShapeType="1"/>
            </p:cNvSpPr>
            <p:nvPr/>
          </p:nvSpPr>
          <p:spPr bwMode="auto">
            <a:xfrm>
              <a:off x="1432" y="160"/>
              <a:ext cx="336" cy="0"/>
            </a:xfrm>
            <a:prstGeom prst="line">
              <a:avLst/>
            </a:prstGeom>
            <a:noFill/>
            <a:ln w="9525">
              <a:solidFill>
                <a:schemeClr val="tx1"/>
              </a:solidFill>
              <a:round/>
            </a:ln>
          </p:spPr>
          <p:txBody>
            <a:bodyPr wrap="none" anchor="ctr">
              <a:spAutoFit/>
            </a:bodyPr>
            <a:lstStyle/>
            <a:p>
              <a:endParaRPr lang="zh-CN" altLang="en-US"/>
            </a:p>
          </p:txBody>
        </p:sp>
        <p:sp>
          <p:nvSpPr>
            <p:cNvPr id="70666" name="Line 11"/>
            <p:cNvSpPr>
              <a:spLocks noChangeShapeType="1"/>
            </p:cNvSpPr>
            <p:nvPr/>
          </p:nvSpPr>
          <p:spPr bwMode="auto">
            <a:xfrm>
              <a:off x="1432" y="264"/>
              <a:ext cx="336" cy="0"/>
            </a:xfrm>
            <a:prstGeom prst="line">
              <a:avLst/>
            </a:prstGeom>
            <a:noFill/>
            <a:ln w="9525">
              <a:solidFill>
                <a:schemeClr val="tx1"/>
              </a:solidFill>
              <a:round/>
            </a:ln>
          </p:spPr>
          <p:txBody>
            <a:bodyPr wrap="none" anchor="ctr">
              <a:spAutoFit/>
            </a:bodyPr>
            <a:lstStyle/>
            <a:p>
              <a:endParaRPr lang="zh-CN" altLang="en-US"/>
            </a:p>
          </p:txBody>
        </p:sp>
      </p:grpSp>
      <p:sp>
        <p:nvSpPr>
          <p:cNvPr id="88076" name="Rectangle 1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642910" y="819168"/>
            <a:ext cx="7772400" cy="5181600"/>
          </a:xfrm>
          <a:prstGeom prst="rect">
            <a:avLst/>
          </a:prstGeom>
          <a:noFill/>
          <a:ln w="9525">
            <a:noFill/>
            <a:miter lim="800000"/>
          </a:ln>
        </p:spPr>
        <p:txBody>
          <a:bodyPr/>
          <a:lstStyle/>
          <a:p>
            <a:pPr eaLnBrk="0" hangingPunct="0">
              <a:lnSpc>
                <a:spcPct val="11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a:t>
            </a:r>
            <a:r>
              <a:rPr lang="zh-CN" altLang="en-US" sz="2400" dirty="0" smtClean="0">
                <a:latin typeface="方正楷体简体" pitchFamily="2" charset="-122"/>
                <a:ea typeface="方正楷体简体" pitchFamily="2" charset="-122"/>
              </a:rPr>
              <a:t>表示一般化</a:t>
            </a:r>
            <a:endParaRPr lang="zh-CN" altLang="en-US" sz="24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为简单起见，只考虑具有两层</a:t>
            </a:r>
            <a:r>
              <a:rPr lang="zh-CN" altLang="en-US" sz="2000" dirty="0" smtClean="0">
                <a:latin typeface="方正楷体简体" pitchFamily="2" charset="-122"/>
                <a:ea typeface="方正楷体简体" pitchFamily="2" charset="-122"/>
              </a:rPr>
              <a:t>的一般化。</a:t>
            </a:r>
            <a:r>
              <a:rPr lang="zh-CN" altLang="en-US" sz="2000" dirty="0">
                <a:latin typeface="方正楷体简体" pitchFamily="2" charset="-122"/>
                <a:ea typeface="方正楷体简体" pitchFamily="2" charset="-122"/>
              </a:rPr>
              <a:t>以高层实体</a:t>
            </a:r>
            <a:r>
              <a:rPr lang="zh-CN" altLang="en-US" sz="2000" dirty="0" smtClean="0">
                <a:latin typeface="方正楷体简体" pitchFamily="2" charset="-122"/>
                <a:ea typeface="方正楷体简体" pitchFamily="2" charset="-122"/>
              </a:rPr>
              <a:t>集</a:t>
            </a:r>
            <a:r>
              <a:rPr lang="en-US" altLang="zh-CN" sz="2000" dirty="0" smtClean="0">
                <a:latin typeface="方正楷体简体" pitchFamily="2" charset="-122"/>
                <a:ea typeface="方正楷体简体" pitchFamily="2" charset="-122"/>
              </a:rPr>
              <a:t>examinee</a:t>
            </a:r>
            <a:r>
              <a:rPr lang="zh-CN" altLang="en-US" sz="2000" dirty="0" smtClean="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低层实体集</a:t>
            </a:r>
            <a:r>
              <a:rPr lang="en-US" altLang="zh-CN" sz="2000" dirty="0">
                <a:latin typeface="方正楷体简体" pitchFamily="2" charset="-122"/>
                <a:ea typeface="方正楷体简体" pitchFamily="2" charset="-122"/>
              </a:rPr>
              <a:t>graduate</a:t>
            </a:r>
            <a:r>
              <a:rPr lang="zh-CN" altLang="en-US" sz="2000" dirty="0">
                <a:latin typeface="方正楷体简体" pitchFamily="2" charset="-122"/>
                <a:ea typeface="方正楷体简体" pitchFamily="2" charset="-122"/>
              </a:rPr>
              <a:t>和</a:t>
            </a:r>
            <a:r>
              <a:rPr lang="en-US" altLang="zh-CN" sz="2000" dirty="0">
                <a:latin typeface="方正楷体简体" pitchFamily="2" charset="-122"/>
                <a:ea typeface="方正楷体简体" pitchFamily="2" charset="-122"/>
              </a:rPr>
              <a:t>undergraduate</a:t>
            </a:r>
            <a:r>
              <a:rPr lang="zh-CN" altLang="en-US" sz="2000" dirty="0">
                <a:latin typeface="方正楷体简体" pitchFamily="2" charset="-122"/>
                <a:ea typeface="方正楷体简体" pitchFamily="2" charset="-122"/>
              </a:rPr>
              <a:t>为例，将它们转换为表的时候有两种方法：</a:t>
            </a:r>
            <a:endParaRPr lang="zh-CN" altLang="en-US" sz="2000"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方法一：为高层实体集创建一个表，为每个低层实体集创建一个表</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其中的部分列对应于高层实体集</a:t>
            </a:r>
            <a:r>
              <a:rPr lang="zh-CN" altLang="en-US" sz="2000" dirty="0" smtClean="0">
                <a:latin typeface="方正楷体简体" pitchFamily="2" charset="-122"/>
                <a:ea typeface="方正楷体简体" pitchFamily="2" charset="-122"/>
              </a:rPr>
              <a:t>的主键属性</a:t>
            </a:r>
            <a:r>
              <a:rPr lang="en-US" altLang="zh-CN" sz="2000" dirty="0">
                <a:latin typeface="方正楷体简体" pitchFamily="2" charset="-122"/>
                <a:ea typeface="方正楷体简体" pitchFamily="2" charset="-122"/>
              </a:rPr>
              <a:t>)</a:t>
            </a:r>
            <a:r>
              <a:rPr lang="zh-CN" altLang="en-US" sz="2000" dirty="0">
                <a:latin typeface="方正楷体简体" pitchFamily="2" charset="-122"/>
                <a:ea typeface="方正楷体简体" pitchFamily="2" charset="-122"/>
              </a:rPr>
              <a:t>，例如：</a:t>
            </a:r>
            <a:endParaRPr lang="zh-CN" altLang="en-US" sz="2000" dirty="0">
              <a:latin typeface="方正楷体简体" pitchFamily="2" charset="-122"/>
              <a:ea typeface="方正楷体简体" pitchFamily="2" charset="-122"/>
            </a:endParaRPr>
          </a:p>
          <a:p>
            <a:pPr marL="1881505" lvl="3" indent="-443230" eaLnBrk="0" hangingPunct="0">
              <a:lnSpc>
                <a:spcPct val="110000"/>
              </a:lnSpc>
              <a:spcBef>
                <a:spcPct val="35000"/>
              </a:spcBef>
              <a:buClr>
                <a:schemeClr val="tx1"/>
              </a:buClr>
              <a:buFontTx/>
              <a:buBlip>
                <a:blip r:embed="rId1"/>
              </a:buBlip>
            </a:pPr>
            <a:r>
              <a:rPr lang="en-US" altLang="zh-CN" dirty="0" smtClean="0">
                <a:latin typeface="方正楷体简体" pitchFamily="2" charset="-122"/>
                <a:ea typeface="方正楷体简体" pitchFamily="2" charset="-122"/>
              </a:rPr>
              <a:t>examinee(</a:t>
            </a:r>
            <a:r>
              <a:rPr lang="en-US" altLang="zh-CN" dirty="0" err="1" smtClean="0">
                <a:latin typeface="方正楷体简体" pitchFamily="2" charset="-122"/>
                <a:ea typeface="方正楷体简体" pitchFamily="2" charset="-122"/>
              </a:rPr>
              <a:t>eeid,eename</a:t>
            </a:r>
            <a:r>
              <a:rPr lang="en-US" altLang="zh-CN" dirty="0" smtClean="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1881505" lvl="3" indent="-443230" eaLnBrk="0" hangingPunct="0">
              <a:lnSpc>
                <a:spcPct val="110000"/>
              </a:lnSpc>
              <a:spcBef>
                <a:spcPct val="35000"/>
              </a:spcBef>
              <a:buClr>
                <a:schemeClr val="tx1"/>
              </a:buClr>
              <a:buFontTx/>
              <a:buBlip>
                <a:blip r:embed="rId1"/>
              </a:buBlip>
            </a:pPr>
            <a:r>
              <a:rPr lang="en-US" altLang="zh-CN" dirty="0" smtClean="0">
                <a:latin typeface="方正楷体简体" pitchFamily="2" charset="-122"/>
                <a:ea typeface="方正楷体简体" pitchFamily="2" charset="-122"/>
              </a:rPr>
              <a:t>undergraduate(</a:t>
            </a:r>
            <a:r>
              <a:rPr lang="en-US" altLang="zh-CN" dirty="0" err="1" smtClean="0">
                <a:latin typeface="方正楷体简体" pitchFamily="2" charset="-122"/>
                <a:ea typeface="方正楷体简体" pitchFamily="2" charset="-122"/>
              </a:rPr>
              <a:t>eeid,assistant</a:t>
            </a:r>
            <a:r>
              <a:rPr lang="en-US" altLang="zh-CN" dirty="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1881505" lvl="3" indent="-443230" eaLnBrk="0" hangingPunct="0">
              <a:lnSpc>
                <a:spcPct val="110000"/>
              </a:lnSpc>
              <a:spcBef>
                <a:spcPct val="35000"/>
              </a:spcBef>
              <a:buClr>
                <a:schemeClr val="tx1"/>
              </a:buClr>
              <a:buFontTx/>
              <a:buBlip>
                <a:blip r:embed="rId1"/>
              </a:buBlip>
            </a:pPr>
            <a:r>
              <a:rPr lang="en-US" altLang="zh-CN" dirty="0" smtClean="0">
                <a:latin typeface="方正楷体简体" pitchFamily="2" charset="-122"/>
                <a:ea typeface="方正楷体简体" pitchFamily="2" charset="-122"/>
              </a:rPr>
              <a:t>graduate(</a:t>
            </a:r>
            <a:r>
              <a:rPr lang="en-US" altLang="zh-CN" dirty="0" err="1" smtClean="0">
                <a:latin typeface="方正楷体简体" pitchFamily="2" charset="-122"/>
                <a:ea typeface="方正楷体简体" pitchFamily="2" charset="-122"/>
              </a:rPr>
              <a:t>eeid,supervisor</a:t>
            </a:r>
            <a:r>
              <a:rPr lang="en-US" altLang="zh-CN" dirty="0">
                <a:latin typeface="方正楷体简体" pitchFamily="2" charset="-122"/>
                <a:ea typeface="方正楷体简体" pitchFamily="2" charset="-122"/>
              </a:rPr>
              <a:t>, </a:t>
            </a:r>
            <a:r>
              <a:rPr lang="en-US" altLang="zh-CN" dirty="0" err="1">
                <a:latin typeface="方正楷体简体" pitchFamily="2" charset="-122"/>
                <a:ea typeface="方正楷体简体" pitchFamily="2" charset="-122"/>
              </a:rPr>
              <a:t>research_group</a:t>
            </a:r>
            <a:r>
              <a:rPr lang="en-US" altLang="zh-CN" dirty="0">
                <a:latin typeface="方正楷体简体" pitchFamily="2" charset="-122"/>
                <a:ea typeface="方正楷体简体" pitchFamily="2" charset="-122"/>
              </a:rPr>
              <a:t>)</a:t>
            </a:r>
            <a:endParaRPr lang="en-US" altLang="zh-CN"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zh-CN" altLang="en-US" sz="2000" dirty="0">
                <a:latin typeface="方正楷体简体" pitchFamily="2" charset="-122"/>
                <a:ea typeface="方正楷体简体" pitchFamily="2" charset="-122"/>
              </a:rPr>
              <a:t>这是</a:t>
            </a:r>
            <a:r>
              <a:rPr lang="zh-CN" altLang="en-US" sz="2000" dirty="0" smtClean="0">
                <a:latin typeface="方正楷体简体" pitchFamily="2" charset="-122"/>
                <a:ea typeface="方正楷体简体" pitchFamily="2" charset="-122"/>
              </a:rPr>
              <a:t>表示一般化的</a:t>
            </a:r>
            <a:r>
              <a:rPr lang="zh-CN" altLang="en-US" sz="2000" dirty="0">
                <a:latin typeface="方正楷体简体" pitchFamily="2" charset="-122"/>
                <a:ea typeface="方正楷体简体" pitchFamily="2" charset="-122"/>
              </a:rPr>
              <a:t>最通用的方法。</a:t>
            </a:r>
            <a:endParaRPr lang="zh-CN" altLang="en-US" sz="2000" dirty="0">
              <a:latin typeface="方正楷体简体" pitchFamily="2" charset="-122"/>
              <a:ea typeface="方正楷体简体" pitchFamily="2" charset="-122"/>
            </a:endParaRPr>
          </a:p>
        </p:txBody>
      </p:sp>
      <p:sp>
        <p:nvSpPr>
          <p:cNvPr id="89091" name="Rectangle 3"/>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endParaRPr lang="zh-CN" altLang="zh-CN" smtClean="0">
              <a:effectLst>
                <a:outerShdw blurRad="38100" dist="38100" dir="2700000" algn="tl">
                  <a:srgbClr val="C0C0C0"/>
                </a:outerShdw>
              </a:effectLst>
              <a:ea typeface="宋体" panose="02010600030101010101" pitchFamily="2" charset="-122"/>
            </a:endParaRPr>
          </a:p>
        </p:txBody>
      </p:sp>
      <p:sp>
        <p:nvSpPr>
          <p:cNvPr id="13315" name="Rectangle 3"/>
          <p:cNvSpPr>
            <a:spLocks noGrp="1" noChangeArrowheads="1"/>
          </p:cNvSpPr>
          <p:nvPr>
            <p:ph type="body" idx="4294967295"/>
          </p:nvPr>
        </p:nvSpPr>
        <p:spPr/>
        <p:txBody>
          <a:bodyPr/>
          <a:lstStyle/>
          <a:p>
            <a:pPr>
              <a:lnSpc>
                <a:spcPct val="140000"/>
              </a:lnSpc>
            </a:pPr>
            <a:r>
              <a:rPr lang="en-US" altLang="zh-CN" sz="2800" b="1" dirty="0" smtClean="0">
                <a:solidFill>
                  <a:schemeClr val="tx1"/>
                </a:solidFill>
                <a:latin typeface="方正楷体简体" pitchFamily="2" charset="-122"/>
                <a:ea typeface="方正楷体简体" pitchFamily="2" charset="-122"/>
              </a:rPr>
              <a:t>ER</a:t>
            </a:r>
            <a:r>
              <a:rPr lang="zh-CN" altLang="en-US" sz="2800" b="1" dirty="0" smtClean="0">
                <a:solidFill>
                  <a:schemeClr val="tx1"/>
                </a:solidFill>
                <a:latin typeface="方正楷体简体" pitchFamily="2" charset="-122"/>
                <a:ea typeface="方正楷体简体" pitchFamily="2" charset="-122"/>
              </a:rPr>
              <a:t>模型</a:t>
            </a:r>
            <a:endParaRPr lang="en-US" altLang="zh-CN" sz="2800" b="1" dirty="0" smtClean="0">
              <a:solidFill>
                <a:schemeClr val="tx1"/>
              </a:solidFill>
              <a:latin typeface="方正楷体简体" pitchFamily="2" charset="-122"/>
              <a:ea typeface="方正楷体简体" pitchFamily="2" charset="-122"/>
            </a:endParaRPr>
          </a:p>
          <a:p>
            <a:pPr lvl="1">
              <a:lnSpc>
                <a:spcPct val="140000"/>
              </a:lnSpc>
            </a:pPr>
            <a:r>
              <a:rPr lang="zh-CN" altLang="en-US" b="1" dirty="0" smtClean="0">
                <a:latin typeface="方正楷体简体" pitchFamily="2" charset="-122"/>
                <a:ea typeface="方正楷体简体" pitchFamily="2" charset="-122"/>
              </a:rPr>
              <a:t>实体、联系、属性</a:t>
            </a:r>
            <a:endParaRPr lang="en-US" altLang="zh-CN" sz="2400" b="1" dirty="0" smtClean="0">
              <a:solidFill>
                <a:schemeClr val="tx1"/>
              </a:solidFill>
              <a:latin typeface="方正楷体简体" pitchFamily="2" charset="-122"/>
              <a:ea typeface="方正楷体简体" pitchFamily="2" charset="-122"/>
            </a:endParaRPr>
          </a:p>
          <a:p>
            <a:pPr lvl="1">
              <a:lnSpc>
                <a:spcPct val="140000"/>
              </a:lnSpc>
            </a:pPr>
            <a:r>
              <a:rPr lang="zh-CN" altLang="en-US" sz="2400" b="1" dirty="0" smtClean="0">
                <a:solidFill>
                  <a:schemeClr val="tx1"/>
                </a:solidFill>
                <a:latin typeface="方正楷体简体" pitchFamily="2" charset="-122"/>
                <a:ea typeface="方正楷体简体" pitchFamily="2" charset="-122"/>
              </a:rPr>
              <a:t>这个模型直接从现实世界中抽象出实体类型间联系，然后用实体联系图（</a:t>
            </a:r>
            <a:r>
              <a:rPr lang="en-US" altLang="zh-CN" sz="2400" b="1" dirty="0" smtClean="0">
                <a:solidFill>
                  <a:schemeClr val="tx1"/>
                </a:solidFill>
                <a:latin typeface="方正楷体简体" pitchFamily="2" charset="-122"/>
                <a:ea typeface="方正楷体简体" pitchFamily="2" charset="-122"/>
              </a:rPr>
              <a:t>ER</a:t>
            </a:r>
            <a:r>
              <a:rPr lang="zh-CN" altLang="en-US" sz="2400" b="1" dirty="0" smtClean="0">
                <a:solidFill>
                  <a:schemeClr val="tx1"/>
                </a:solidFill>
                <a:latin typeface="方正楷体简体" pitchFamily="2" charset="-122"/>
                <a:ea typeface="方正楷体简体" pitchFamily="2" charset="-122"/>
              </a:rPr>
              <a:t>图）表示数据模型。</a:t>
            </a:r>
            <a:r>
              <a:rPr lang="en-US" altLang="zh-CN" sz="2400" b="1" dirty="0" smtClean="0">
                <a:solidFill>
                  <a:schemeClr val="tx1"/>
                </a:solidFill>
                <a:latin typeface="方正楷体简体" pitchFamily="2" charset="-122"/>
                <a:ea typeface="方正楷体简体" pitchFamily="2" charset="-122"/>
              </a:rPr>
              <a:t>ER</a:t>
            </a:r>
            <a:r>
              <a:rPr lang="zh-CN" altLang="en-US" sz="2400" b="1" dirty="0" smtClean="0">
                <a:solidFill>
                  <a:schemeClr val="tx1"/>
                </a:solidFill>
                <a:latin typeface="方正楷体简体" pitchFamily="2" charset="-122"/>
                <a:ea typeface="方正楷体简体" pitchFamily="2" charset="-122"/>
              </a:rPr>
              <a:t>图是直接表示概念模型的有力工具。</a:t>
            </a:r>
            <a:endParaRPr lang="zh-CN" altLang="en-US" sz="2400" b="1" dirty="0" smtClean="0">
              <a:solidFill>
                <a:schemeClr val="tx1"/>
              </a:solidFill>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1143000"/>
            <a:ext cx="8458200" cy="5105400"/>
          </a:xfrm>
          <a:prstGeom prst="rect">
            <a:avLst/>
          </a:prstGeom>
          <a:noFill/>
          <a:ln w="9525">
            <a:noFill/>
            <a:miter lim="800000"/>
          </a:ln>
        </p:spPr>
        <p:txBody>
          <a:bodyPr/>
          <a:lstStyle/>
          <a:p>
            <a:pPr eaLnBrk="0" hangingPunct="0">
              <a:lnSpc>
                <a:spcPct val="110000"/>
              </a:lnSpc>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a:t>
            </a:r>
            <a:r>
              <a:rPr lang="zh-CN" altLang="en-US" sz="2400" dirty="0" smtClean="0">
                <a:latin typeface="方正楷体简体" pitchFamily="2" charset="-122"/>
                <a:ea typeface="方正楷体简体" pitchFamily="2" charset="-122"/>
              </a:rPr>
              <a:t>表示一般化</a:t>
            </a:r>
            <a:endParaRPr lang="zh-CN" altLang="en-US" sz="24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a:latin typeface="方正楷体简体" pitchFamily="2" charset="-122"/>
                <a:ea typeface="方正楷体简体" pitchFamily="2" charset="-122"/>
              </a:rPr>
              <a:t>方法二：</a:t>
            </a:r>
            <a:r>
              <a:rPr lang="zh-CN" altLang="en-US" sz="2000" dirty="0" smtClean="0">
                <a:latin typeface="方正楷体简体" pitchFamily="2" charset="-122"/>
                <a:ea typeface="方正楷体简体" pitchFamily="2" charset="-122"/>
              </a:rPr>
              <a:t>如果一般化是</a:t>
            </a:r>
            <a:r>
              <a:rPr lang="zh-CN" altLang="en-US" sz="2000" dirty="0">
                <a:latin typeface="方正楷体简体" pitchFamily="2" charset="-122"/>
                <a:ea typeface="方正楷体简体" pitchFamily="2" charset="-122"/>
              </a:rPr>
              <a:t>不相交且全部的，即每个高层实体只会对应于一个低层实体集，而且每个高层实体肯定会对应于某个低层实体集。这时就没有必要为高层实体集创建任何表，而只需为每个低层实体集创建表：</a:t>
            </a:r>
            <a:endParaRPr lang="zh-CN" altLang="en-US" sz="2000"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en-US" altLang="zh-CN" sz="1600" dirty="0" smtClean="0">
                <a:latin typeface="方正楷体简体" pitchFamily="2" charset="-122"/>
                <a:ea typeface="方正楷体简体" pitchFamily="2" charset="-122"/>
              </a:rPr>
              <a:t>undergraduate(</a:t>
            </a:r>
            <a:r>
              <a:rPr lang="en-US" altLang="zh-CN" sz="1600" dirty="0" err="1" smtClean="0">
                <a:latin typeface="方正楷体简体" pitchFamily="2" charset="-122"/>
                <a:ea typeface="方正楷体简体" pitchFamily="2" charset="-122"/>
              </a:rPr>
              <a:t>eeid</a:t>
            </a:r>
            <a:r>
              <a:rPr lang="en-US" altLang="zh-CN" sz="1600" dirty="0" smtClean="0">
                <a:latin typeface="方正楷体简体" pitchFamily="2" charset="-122"/>
                <a:ea typeface="方正楷体简体" pitchFamily="2" charset="-122"/>
              </a:rPr>
              <a:t>, </a:t>
            </a:r>
            <a:r>
              <a:rPr lang="en-US" altLang="zh-CN" sz="1600" dirty="0" err="1" smtClean="0">
                <a:latin typeface="方正楷体简体" pitchFamily="2" charset="-122"/>
                <a:ea typeface="方正楷体简体" pitchFamily="2" charset="-122"/>
              </a:rPr>
              <a:t>eename</a:t>
            </a:r>
            <a:r>
              <a:rPr lang="en-US" altLang="zh-CN" sz="1600" dirty="0" smtClean="0">
                <a:latin typeface="方正楷体简体" pitchFamily="2" charset="-122"/>
                <a:ea typeface="方正楷体简体" pitchFamily="2" charset="-122"/>
              </a:rPr>
              <a:t>, </a:t>
            </a:r>
            <a:r>
              <a:rPr lang="en-US" altLang="zh-CN" sz="1600" dirty="0">
                <a:latin typeface="方正楷体简体" pitchFamily="2" charset="-122"/>
                <a:ea typeface="方正楷体简体" pitchFamily="2" charset="-122"/>
              </a:rPr>
              <a:t>assistant)</a:t>
            </a:r>
            <a:endParaRPr lang="en-US" altLang="zh-CN" sz="1600" dirty="0">
              <a:latin typeface="方正楷体简体" pitchFamily="2" charset="-122"/>
              <a:ea typeface="方正楷体简体" pitchFamily="2" charset="-122"/>
            </a:endParaRPr>
          </a:p>
          <a:p>
            <a:pPr marL="1259205" lvl="2" indent="-304800" eaLnBrk="0" hangingPunct="0">
              <a:lnSpc>
                <a:spcPct val="110000"/>
              </a:lnSpc>
              <a:spcBef>
                <a:spcPct val="35000"/>
              </a:spcBef>
              <a:buClr>
                <a:schemeClr val="tx1"/>
              </a:buClr>
              <a:buSzPct val="85000"/>
              <a:buFontTx/>
              <a:buChar char="•"/>
            </a:pPr>
            <a:r>
              <a:rPr lang="en-US" altLang="zh-CN" sz="1600" dirty="0" smtClean="0">
                <a:latin typeface="方正楷体简体" pitchFamily="2" charset="-122"/>
                <a:ea typeface="方正楷体简体" pitchFamily="2" charset="-122"/>
              </a:rPr>
              <a:t>graduate(</a:t>
            </a:r>
            <a:r>
              <a:rPr lang="en-US" altLang="zh-CN" sz="1600" dirty="0" err="1" smtClean="0">
                <a:latin typeface="方正楷体简体" pitchFamily="2" charset="-122"/>
                <a:ea typeface="方正楷体简体" pitchFamily="2" charset="-122"/>
              </a:rPr>
              <a:t>eeid</a:t>
            </a:r>
            <a:r>
              <a:rPr lang="en-US" altLang="zh-CN" sz="1600" dirty="0" smtClean="0">
                <a:latin typeface="方正楷体简体" pitchFamily="2" charset="-122"/>
                <a:ea typeface="方正楷体简体" pitchFamily="2" charset="-122"/>
              </a:rPr>
              <a:t>, </a:t>
            </a:r>
            <a:r>
              <a:rPr lang="en-US" altLang="zh-CN" sz="1600" dirty="0" err="1" smtClean="0">
                <a:latin typeface="方正楷体简体" pitchFamily="2" charset="-122"/>
                <a:ea typeface="方正楷体简体" pitchFamily="2" charset="-122"/>
              </a:rPr>
              <a:t>eename</a:t>
            </a:r>
            <a:r>
              <a:rPr lang="en-US" altLang="zh-CN" sz="1600" dirty="0" smtClean="0">
                <a:latin typeface="方正楷体简体" pitchFamily="2" charset="-122"/>
                <a:ea typeface="方正楷体简体" pitchFamily="2" charset="-122"/>
              </a:rPr>
              <a:t>, </a:t>
            </a:r>
            <a:r>
              <a:rPr lang="en-US" altLang="zh-CN" sz="1600" dirty="0">
                <a:latin typeface="方正楷体简体" pitchFamily="2" charset="-122"/>
                <a:ea typeface="方正楷体简体" pitchFamily="2" charset="-122"/>
              </a:rPr>
              <a:t>supervisor, </a:t>
            </a:r>
            <a:r>
              <a:rPr lang="en-US" altLang="zh-CN" sz="1600" dirty="0" err="1">
                <a:latin typeface="方正楷体简体" pitchFamily="2" charset="-122"/>
                <a:ea typeface="方正楷体简体" pitchFamily="2" charset="-122"/>
              </a:rPr>
              <a:t>research_group</a:t>
            </a:r>
            <a:r>
              <a:rPr lang="en-US" altLang="zh-CN" sz="1600" dirty="0">
                <a:latin typeface="方正楷体简体" pitchFamily="2" charset="-122"/>
                <a:ea typeface="方正楷体简体" pitchFamily="2" charset="-122"/>
              </a:rPr>
              <a:t>)</a:t>
            </a:r>
            <a:endParaRPr lang="en-US" altLang="zh-CN" sz="16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smtClean="0">
                <a:latin typeface="方正楷体简体" pitchFamily="2" charset="-122"/>
                <a:ea typeface="方正楷体简体" pitchFamily="2" charset="-122"/>
              </a:rPr>
              <a:t>如果一般化是</a:t>
            </a:r>
            <a:r>
              <a:rPr lang="zh-CN" altLang="en-US" sz="2000" dirty="0">
                <a:latin typeface="方正楷体简体" pitchFamily="2" charset="-122"/>
                <a:ea typeface="方正楷体简体" pitchFamily="2" charset="-122"/>
              </a:rPr>
              <a:t>可重叠的，那么</a:t>
            </a:r>
            <a:r>
              <a:rPr lang="zh-CN" altLang="en-US" sz="2000" dirty="0" smtClean="0">
                <a:latin typeface="方正楷体简体" pitchFamily="2" charset="-122"/>
                <a:ea typeface="方正楷体简体" pitchFamily="2" charset="-122"/>
              </a:rPr>
              <a:t>属性</a:t>
            </a:r>
            <a:r>
              <a:rPr lang="en-US" altLang="zh-CN" sz="2000" dirty="0" err="1" smtClean="0">
                <a:latin typeface="方正楷体简体" pitchFamily="2" charset="-122"/>
                <a:ea typeface="方正楷体简体" pitchFamily="2" charset="-122"/>
              </a:rPr>
              <a:t>eename</a:t>
            </a:r>
            <a:r>
              <a:rPr lang="zh-CN" altLang="en-US" sz="2000" dirty="0" smtClean="0">
                <a:latin typeface="方正楷体简体" pitchFamily="2" charset="-122"/>
                <a:ea typeface="方正楷体简体" pitchFamily="2" charset="-122"/>
              </a:rPr>
              <a:t>就</a:t>
            </a:r>
            <a:r>
              <a:rPr lang="zh-CN" altLang="en-US" sz="2000" dirty="0">
                <a:latin typeface="方正楷体简体" pitchFamily="2" charset="-122"/>
                <a:ea typeface="方正楷体简体" pitchFamily="2" charset="-122"/>
              </a:rPr>
              <a:t>会被存储两次；</a:t>
            </a:r>
            <a:endParaRPr lang="zh-CN" altLang="en-US" sz="2000" dirty="0">
              <a:latin typeface="方正楷体简体" pitchFamily="2" charset="-122"/>
              <a:ea typeface="方正楷体简体" pitchFamily="2" charset="-122"/>
            </a:endParaRPr>
          </a:p>
          <a:p>
            <a:pPr marL="763905" lvl="1" indent="-285750" eaLnBrk="0" hangingPunct="0">
              <a:lnSpc>
                <a:spcPct val="110000"/>
              </a:lnSpc>
              <a:spcBef>
                <a:spcPct val="35000"/>
              </a:spcBef>
              <a:buClr>
                <a:schemeClr val="tx1"/>
              </a:buClr>
              <a:buSzPct val="105000"/>
              <a:buFont typeface="Wingdings" panose="05000000000000000000" pitchFamily="2" charset="2"/>
              <a:buChar char="ü"/>
            </a:pPr>
            <a:r>
              <a:rPr lang="zh-CN" altLang="en-US" sz="2000" dirty="0" smtClean="0">
                <a:latin typeface="方正楷体简体" pitchFamily="2" charset="-122"/>
                <a:ea typeface="方正楷体简体" pitchFamily="2" charset="-122"/>
              </a:rPr>
              <a:t>如果一般化不是</a:t>
            </a:r>
            <a:r>
              <a:rPr lang="zh-CN" altLang="en-US" sz="2000" dirty="0">
                <a:latin typeface="方正楷体简体" pitchFamily="2" charset="-122"/>
                <a:ea typeface="方正楷体简体" pitchFamily="2" charset="-122"/>
              </a:rPr>
              <a:t>全部的，即有</a:t>
            </a:r>
            <a:r>
              <a:rPr lang="zh-CN" altLang="en-US" sz="2000" dirty="0" smtClean="0">
                <a:latin typeface="方正楷体简体" pitchFamily="2" charset="-122"/>
                <a:ea typeface="方正楷体简体" pitchFamily="2" charset="-122"/>
              </a:rPr>
              <a:t>的考生，</a:t>
            </a:r>
            <a:r>
              <a:rPr lang="zh-CN" altLang="en-US" sz="2000" dirty="0">
                <a:latin typeface="方正楷体简体" pitchFamily="2" charset="-122"/>
                <a:ea typeface="方正楷体简体" pitchFamily="2" charset="-122"/>
              </a:rPr>
              <a:t>如委托培养的继续教育学员，既</a:t>
            </a:r>
            <a:r>
              <a:rPr lang="zh-CN" altLang="en-US" sz="2000" dirty="0" smtClean="0">
                <a:latin typeface="方正楷体简体" pitchFamily="2" charset="-122"/>
                <a:ea typeface="方正楷体简体" pitchFamily="2" charset="-122"/>
              </a:rPr>
              <a:t>不是本科考生又不是研究生考生，</a:t>
            </a:r>
            <a:r>
              <a:rPr lang="zh-CN" altLang="en-US" sz="2000" dirty="0">
                <a:latin typeface="方正楷体简体" pitchFamily="2" charset="-122"/>
                <a:ea typeface="方正楷体简体" pitchFamily="2" charset="-122"/>
              </a:rPr>
              <a:t>这样</a:t>
            </a:r>
            <a:r>
              <a:rPr lang="zh-CN" altLang="en-US" sz="2000" dirty="0" smtClean="0">
                <a:latin typeface="方正楷体简体" pitchFamily="2" charset="-122"/>
                <a:ea typeface="方正楷体简体" pitchFamily="2" charset="-122"/>
              </a:rPr>
              <a:t>的考生就</a:t>
            </a:r>
            <a:r>
              <a:rPr lang="zh-CN" altLang="en-US" sz="2000" dirty="0">
                <a:latin typeface="方正楷体简体" pitchFamily="2" charset="-122"/>
                <a:ea typeface="方正楷体简体" pitchFamily="2" charset="-122"/>
              </a:rPr>
              <a:t>无法用方法二来表示。</a:t>
            </a:r>
            <a:endParaRPr lang="zh-CN" altLang="en-US" sz="2000" dirty="0">
              <a:latin typeface="方正楷体简体" pitchFamily="2" charset="-122"/>
              <a:ea typeface="方正楷体简体" pitchFamily="2" charset="-122"/>
            </a:endParaRPr>
          </a:p>
        </p:txBody>
      </p:sp>
      <p:sp>
        <p:nvSpPr>
          <p:cNvPr id="90115" name="Rectangle 3"/>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eaLnBrk="0" hangingPunct="0">
              <a:defRPr/>
            </a:pPr>
            <a:r>
              <a:rPr lang="en-US" sz="3200" b="1">
                <a:effectLst>
                  <a:outerShdw blurRad="38100" dist="38100" dir="2700000" algn="tl">
                    <a:srgbClr val="C0C0C0"/>
                  </a:outerShdw>
                </a:effectLst>
                <a:latin typeface="方正楷体简体" pitchFamily="2" charset="-122"/>
                <a:ea typeface="方正楷体简体" pitchFamily="2" charset="-122"/>
              </a:rPr>
              <a:t>§</a:t>
            </a:r>
            <a:r>
              <a:rPr lang="zh-CN" altLang="en-US" sz="3200" b="1">
                <a:effectLst>
                  <a:outerShdw blurRad="38100" dist="38100" dir="2700000" algn="tl">
                    <a:srgbClr val="C0C0C0"/>
                  </a:outerShdw>
                </a:effectLst>
                <a:latin typeface="方正楷体简体" pitchFamily="2" charset="-122"/>
                <a:ea typeface="方正楷体简体" pitchFamily="2" charset="-122"/>
              </a:rPr>
              <a:t>将</a:t>
            </a:r>
            <a:r>
              <a:rPr lang="en-US" sz="3200" b="1">
                <a:effectLst>
                  <a:outerShdw blurRad="38100" dist="38100" dir="2700000" algn="tl">
                    <a:srgbClr val="C0C0C0"/>
                  </a:outerShdw>
                </a:effectLst>
                <a:latin typeface="方正楷体简体" pitchFamily="2" charset="-122"/>
                <a:ea typeface="方正楷体简体" pitchFamily="2" charset="-122"/>
              </a:rPr>
              <a:t>E/R</a:t>
            </a:r>
            <a:r>
              <a:rPr lang="zh-CN" altLang="en-US" sz="3200" b="1">
                <a:effectLst>
                  <a:outerShdw blurRad="38100" dist="38100" dir="2700000" algn="tl">
                    <a:srgbClr val="C0C0C0"/>
                  </a:outerShdw>
                </a:effectLst>
                <a:latin typeface="方正楷体简体" pitchFamily="2" charset="-122"/>
                <a:ea typeface="方正楷体简体" pitchFamily="2" charset="-122"/>
              </a:rPr>
              <a:t>模式转换为关系表</a:t>
            </a:r>
            <a:endParaRPr lang="zh-CN" altLang="en-US" sz="3200" b="1">
              <a:effectLst>
                <a:outerShdw blurRad="38100" dist="38100" dir="2700000" algn="tl">
                  <a:srgbClr val="C0C0C0"/>
                </a:outerShdw>
              </a:effectLst>
              <a:latin typeface="方正楷体简体" pitchFamily="2" charset="-122"/>
              <a:ea typeface="方正楷体简体" pitchFamily="2" charset="-122"/>
            </a:endParaRPr>
          </a:p>
        </p:txBody>
      </p:sp>
      <p:sp>
        <p:nvSpPr>
          <p:cNvPr id="73731" name="Rectangle 3"/>
          <p:cNvSpPr>
            <a:spLocks noChangeArrowheads="1"/>
          </p:cNvSpPr>
          <p:nvPr/>
        </p:nvSpPr>
        <p:spPr bwMode="auto">
          <a:xfrm>
            <a:off x="685800" y="914400"/>
            <a:ext cx="7772400" cy="5181600"/>
          </a:xfrm>
          <a:prstGeom prst="rect">
            <a:avLst/>
          </a:prstGeom>
          <a:noFill/>
          <a:ln w="9525">
            <a:noFill/>
            <a:miter lim="800000"/>
          </a:ln>
        </p:spPr>
        <p:txBody>
          <a:bodyPr/>
          <a:lstStyle/>
          <a:p>
            <a:pPr eaLnBrk="0" hangingPunct="0">
              <a:spcBef>
                <a:spcPct val="35000"/>
              </a:spcBef>
              <a:buClr>
                <a:schemeClr val="tx1"/>
              </a:buClr>
              <a:buSzPct val="90000"/>
              <a:buFont typeface="Wingdings" panose="05000000000000000000" pitchFamily="2" charset="2"/>
              <a:buChar char="Ø"/>
            </a:pPr>
            <a:r>
              <a:rPr lang="zh-CN" altLang="en-US" sz="2400" dirty="0">
                <a:latin typeface="方正楷体简体" pitchFamily="2" charset="-122"/>
                <a:ea typeface="方正楷体简体" pitchFamily="2" charset="-122"/>
              </a:rPr>
              <a:t>用表表示自环联系集</a:t>
            </a:r>
            <a:endParaRPr lang="zh-CN" altLang="en-US" sz="2400" dirty="0">
              <a:latin typeface="方正楷体简体" pitchFamily="2" charset="-122"/>
              <a:ea typeface="方正楷体简体" pitchFamily="2" charset="-122"/>
            </a:endParaRPr>
          </a:p>
          <a:p>
            <a:pPr marL="763905" lvl="1" indent="-285750" eaLnBrk="0" hangingPunct="0">
              <a:spcBef>
                <a:spcPct val="35000"/>
              </a:spcBef>
              <a:buClr>
                <a:schemeClr val="tx1"/>
              </a:buClr>
              <a:buSzPct val="105000"/>
              <a:buFont typeface="Wingdings" panose="05000000000000000000" pitchFamily="2" charset="2"/>
              <a:buChar char="ü"/>
            </a:pPr>
            <a:r>
              <a:rPr lang="zh-CN" altLang="en-US" sz="2400" dirty="0">
                <a:latin typeface="方正楷体简体" pitchFamily="2" charset="-122"/>
                <a:ea typeface="方正楷体简体" pitchFamily="2" charset="-122"/>
              </a:rPr>
              <a:t>将自环联系集变成非自环联系集的形式，再按照将</a:t>
            </a:r>
            <a:r>
              <a:rPr lang="en-US" altLang="zh-CN" sz="2400" dirty="0">
                <a:latin typeface="方正楷体简体" pitchFamily="2" charset="-122"/>
                <a:ea typeface="方正楷体简体" pitchFamily="2" charset="-122"/>
              </a:rPr>
              <a:t>E-R</a:t>
            </a:r>
            <a:r>
              <a:rPr lang="zh-CN" altLang="en-US" sz="2400" dirty="0">
                <a:latin typeface="方正楷体简体" pitchFamily="2" charset="-122"/>
                <a:ea typeface="方正楷体简体" pitchFamily="2" charset="-122"/>
              </a:rPr>
              <a:t>图转换成表的规则去做。</a:t>
            </a:r>
            <a:endParaRPr lang="zh-CN" altLang="en-US" sz="2400" dirty="0">
              <a:latin typeface="方正楷体简体" pitchFamily="2" charset="-122"/>
              <a:ea typeface="方正楷体简体" pitchFamily="2" charset="-122"/>
            </a:endParaRPr>
          </a:p>
        </p:txBody>
      </p:sp>
      <p:graphicFrame>
        <p:nvGraphicFramePr>
          <p:cNvPr id="3" name="对象 2"/>
          <p:cNvGraphicFramePr>
            <a:graphicFrameLocks noChangeAspect="1"/>
          </p:cNvGraphicFramePr>
          <p:nvPr/>
        </p:nvGraphicFramePr>
        <p:xfrm>
          <a:off x="251520" y="3068960"/>
          <a:ext cx="3657600" cy="2057400"/>
        </p:xfrm>
        <a:graphic>
          <a:graphicData uri="http://schemas.openxmlformats.org/presentationml/2006/ole">
            <mc:AlternateContent xmlns:mc="http://schemas.openxmlformats.org/markup-compatibility/2006">
              <mc:Choice xmlns:v="urn:schemas-microsoft-com:vml" Requires="v">
                <p:oleObj spid="_x0000_s37919" name="" r:id="rId1" imgW="4953000" imgH="2705100" progId="Visio.Drawing.15">
                  <p:embed/>
                </p:oleObj>
              </mc:Choice>
              <mc:Fallback>
                <p:oleObj name="" r:id="rId1" imgW="4953000" imgH="27051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068960"/>
                        <a:ext cx="36576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4860032" y="3645024"/>
          <a:ext cx="3276600" cy="1295400"/>
        </p:xfrm>
        <a:graphic>
          <a:graphicData uri="http://schemas.openxmlformats.org/presentationml/2006/ole">
            <mc:AlternateContent xmlns:mc="http://schemas.openxmlformats.org/markup-compatibility/2006">
              <mc:Choice xmlns:v="urn:schemas-microsoft-com:vml" Requires="v">
                <p:oleObj spid="_x0000_s37920" name="" r:id="rId3" imgW="4419600" imgH="1739900" progId="Visio.Drawing.15">
                  <p:embed/>
                </p:oleObj>
              </mc:Choice>
              <mc:Fallback>
                <p:oleObj name="" r:id="rId3" imgW="4419600" imgH="173990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645024"/>
                        <a:ext cx="32766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584325" y="188913"/>
            <a:ext cx="7180263"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ER</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模型的基本元素</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339" name="Rectangle 3"/>
          <p:cNvSpPr>
            <a:spLocks noGrp="1" noChangeArrowheads="1"/>
          </p:cNvSpPr>
          <p:nvPr>
            <p:ph type="body" idx="4294967295"/>
          </p:nvPr>
        </p:nvSpPr>
        <p:spPr>
          <a:xfrm>
            <a:off x="457200" y="838200"/>
            <a:ext cx="8382000" cy="5181600"/>
          </a:xfrm>
        </p:spPr>
        <p:txBody>
          <a:bodyPr/>
          <a:lstStyle/>
          <a:p>
            <a:pPr marL="0" indent="0" algn="just">
              <a:lnSpc>
                <a:spcPct val="150000"/>
              </a:lnSpc>
            </a:pPr>
            <a:r>
              <a:rPr lang="zh-CN" altLang="en-US" sz="2400" b="1" dirty="0" smtClean="0">
                <a:solidFill>
                  <a:schemeClr val="tx1"/>
                </a:solidFill>
                <a:latin typeface="Times New Roman" panose="02020603050405020304" pitchFamily="18" charset="0"/>
                <a:ea typeface="方正楷体简体" pitchFamily="2" charset="-122"/>
              </a:rPr>
              <a:t>实体</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Times New Roman" panose="02020603050405020304" pitchFamily="18" charset="0"/>
                <a:ea typeface="方正楷体简体" pitchFamily="2" charset="-122"/>
              </a:rPr>
              <a:t>实体</a:t>
            </a:r>
            <a:r>
              <a:rPr lang="en-US" altLang="zh-CN" sz="2400" b="1" dirty="0" smtClean="0">
                <a:solidFill>
                  <a:schemeClr val="tx1"/>
                </a:solidFill>
                <a:latin typeface="Times New Roman" panose="02020603050405020304" pitchFamily="18" charset="0"/>
                <a:ea typeface="方正楷体简体" pitchFamily="2" charset="-122"/>
              </a:rPr>
              <a:t>(Entity)</a:t>
            </a:r>
            <a:r>
              <a:rPr lang="zh-CN" altLang="en-US" sz="2400" b="1" dirty="0" smtClean="0">
                <a:solidFill>
                  <a:schemeClr val="tx1"/>
                </a:solidFill>
                <a:latin typeface="Times New Roman" panose="02020603050405020304" pitchFamily="18" charset="0"/>
                <a:ea typeface="方正楷体简体" pitchFamily="2" charset="-122"/>
              </a:rPr>
              <a:t>是一个数据对象，指应用中可以区别的客观存在的事物。</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Times New Roman" panose="02020603050405020304" pitchFamily="18" charset="0"/>
                <a:ea typeface="方正楷体简体" pitchFamily="2" charset="-122"/>
              </a:rPr>
              <a:t>实体集</a:t>
            </a:r>
            <a:r>
              <a:rPr lang="en-US" altLang="zh-CN" sz="2400" b="1" dirty="0" smtClean="0">
                <a:solidFill>
                  <a:schemeClr val="tx1"/>
                </a:solidFill>
                <a:latin typeface="Times New Roman" panose="02020603050405020304" pitchFamily="18" charset="0"/>
                <a:ea typeface="方正楷体简体" pitchFamily="2" charset="-122"/>
              </a:rPr>
              <a:t>(Entity Set)</a:t>
            </a:r>
            <a:r>
              <a:rPr lang="zh-CN" altLang="en-US" sz="2400" b="1" dirty="0" smtClean="0">
                <a:solidFill>
                  <a:schemeClr val="tx1"/>
                </a:solidFill>
                <a:latin typeface="Times New Roman" panose="02020603050405020304" pitchFamily="18" charset="0"/>
                <a:ea typeface="方正楷体简体" pitchFamily="2" charset="-122"/>
              </a:rPr>
              <a:t>是指同一类实体构成的集合。</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buFont typeface="Wingdings" panose="05000000000000000000" pitchFamily="2" charset="2"/>
              <a:buNone/>
            </a:pPr>
            <a:r>
              <a:rPr lang="zh-CN" altLang="en-US" sz="2400" b="1" dirty="0" smtClean="0">
                <a:solidFill>
                  <a:schemeClr val="tx1"/>
                </a:solidFill>
                <a:latin typeface="Times New Roman" panose="02020603050405020304" pitchFamily="18" charset="0"/>
                <a:ea typeface="方正楷体简体" pitchFamily="2" charset="-122"/>
              </a:rPr>
              <a:t>实体类型</a:t>
            </a:r>
            <a:r>
              <a:rPr lang="en-US" altLang="zh-CN" sz="2400" b="1" dirty="0" smtClean="0">
                <a:solidFill>
                  <a:schemeClr val="tx1"/>
                </a:solidFill>
                <a:latin typeface="Times New Roman" panose="02020603050405020304" pitchFamily="18" charset="0"/>
                <a:ea typeface="方正楷体简体" pitchFamily="2" charset="-122"/>
              </a:rPr>
              <a:t>(Entity Type)</a:t>
            </a:r>
            <a:r>
              <a:rPr lang="zh-CN" altLang="en-US" sz="2400" b="1" dirty="0" smtClean="0">
                <a:solidFill>
                  <a:schemeClr val="tx1"/>
                </a:solidFill>
                <a:latin typeface="Times New Roman" panose="02020603050405020304" pitchFamily="18" charset="0"/>
                <a:ea typeface="方正楷体简体" pitchFamily="2" charset="-122"/>
              </a:rPr>
              <a:t>是对实体集中实体的定义。</a:t>
            </a:r>
            <a:endParaRPr lang="zh-CN" altLang="en-US" sz="2400" b="1" dirty="0" smtClean="0">
              <a:solidFill>
                <a:schemeClr val="tx1"/>
              </a:solidFill>
              <a:latin typeface="Times New Roman" panose="02020603050405020304" pitchFamily="18" charset="0"/>
              <a:ea typeface="方正楷体简体" pitchFamily="2" charset="-122"/>
            </a:endParaRPr>
          </a:p>
          <a:p>
            <a:pPr marL="0" indent="0" algn="just">
              <a:lnSpc>
                <a:spcPct val="150000"/>
              </a:lnSpc>
            </a:pPr>
            <a:r>
              <a:rPr lang="zh-CN" altLang="en-US" sz="2400" b="1" dirty="0" smtClean="0">
                <a:solidFill>
                  <a:schemeClr val="tx1"/>
                </a:solidFill>
                <a:latin typeface="Times New Roman" panose="02020603050405020304" pitchFamily="18" charset="0"/>
                <a:ea typeface="方正楷体简体" pitchFamily="2" charset="-122"/>
              </a:rPr>
              <a:t>由于实体、实体集、实体类型等概念的区分在转换成数据库的逻辑设计时才要考虑，因此在不引起混淆的情况下，一般将实体、实体集、实体类型等概念统称为实体。</a:t>
            </a:r>
            <a:endParaRPr lang="zh-CN" altLang="en-US" sz="2400" b="1" dirty="0" smtClean="0">
              <a:solidFill>
                <a:schemeClr val="tx1"/>
              </a:solidFill>
              <a:latin typeface="Times New Roman" panose="02020603050405020304" pitchFamily="18" charset="0"/>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584325" y="188913"/>
            <a:ext cx="7180263" cy="609600"/>
          </a:xfrm>
        </p:spPr>
        <p:txBody>
          <a:bodyPr/>
          <a:lstStyle/>
          <a:p>
            <a:pPr>
              <a:defRPr/>
            </a:pP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ER</a:t>
            </a:r>
            <a:r>
              <a:rPr lang="zh-CN" alt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模型的基本元素</a:t>
            </a:r>
            <a:r>
              <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(2)</a:t>
            </a:r>
            <a:endParaRPr lang="en-US" sz="2800" b="1" smtClean="0">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5363" name="Rectangle 3"/>
          <p:cNvSpPr>
            <a:spLocks noGrp="1" noChangeArrowheads="1"/>
          </p:cNvSpPr>
          <p:nvPr>
            <p:ph type="body" idx="4294967295"/>
          </p:nvPr>
        </p:nvSpPr>
        <p:spPr>
          <a:xfrm>
            <a:off x="304800" y="914400"/>
            <a:ext cx="8534400" cy="4876800"/>
          </a:xfrm>
        </p:spPr>
        <p:txBody>
          <a:bodyPr/>
          <a:lstStyle/>
          <a:p>
            <a:pPr marL="0" indent="0" algn="just">
              <a:lnSpc>
                <a:spcPct val="155000"/>
              </a:lnSpc>
            </a:pPr>
            <a:r>
              <a:rPr lang="zh-CN" altLang="en-US" sz="2400" b="1" smtClean="0">
                <a:solidFill>
                  <a:schemeClr val="tx1"/>
                </a:solidFill>
                <a:latin typeface="Times New Roman" panose="02020603050405020304" pitchFamily="18" charset="0"/>
                <a:ea typeface="方正楷体简体" pitchFamily="2" charset="-122"/>
              </a:rPr>
              <a:t>联系</a:t>
            </a:r>
            <a:endParaRPr lang="zh-CN" altLang="en-US" sz="2400" b="1" smtClean="0">
              <a:solidFill>
                <a:schemeClr val="tx1"/>
              </a:solidFill>
              <a:latin typeface="Times New Roman" panose="02020603050405020304" pitchFamily="18" charset="0"/>
              <a:ea typeface="方正楷体简体" pitchFamily="2" charset="-122"/>
            </a:endParaRPr>
          </a:p>
          <a:p>
            <a:pPr marL="0" indent="0" algn="just">
              <a:lnSpc>
                <a:spcPct val="155000"/>
              </a:lnSpc>
              <a:buFont typeface="Wingdings" panose="05000000000000000000" pitchFamily="2" charset="2"/>
              <a:buNone/>
            </a:pPr>
            <a:r>
              <a:rPr lang="zh-CN" altLang="en-US" sz="2400" b="1" smtClean="0">
                <a:solidFill>
                  <a:schemeClr val="tx1"/>
                </a:solidFill>
                <a:latin typeface="Times New Roman" panose="02020603050405020304" pitchFamily="18" charset="0"/>
                <a:ea typeface="方正楷体简体" pitchFamily="2" charset="-122"/>
              </a:rPr>
              <a:t>联系（</a:t>
            </a:r>
            <a:r>
              <a:rPr lang="en-US" altLang="zh-CN" sz="2400" b="1" smtClean="0">
                <a:solidFill>
                  <a:schemeClr val="tx1"/>
                </a:solidFill>
                <a:latin typeface="Times New Roman" panose="02020603050405020304" pitchFamily="18" charset="0"/>
                <a:ea typeface="方正楷体简体" pitchFamily="2" charset="-122"/>
              </a:rPr>
              <a:t>Relationship</a:t>
            </a:r>
            <a:r>
              <a:rPr lang="zh-CN" altLang="en-US" sz="2400" b="1" smtClean="0">
                <a:solidFill>
                  <a:schemeClr val="tx1"/>
                </a:solidFill>
                <a:latin typeface="Times New Roman" panose="02020603050405020304" pitchFamily="18" charset="0"/>
                <a:ea typeface="方正楷体简体" pitchFamily="2" charset="-122"/>
              </a:rPr>
              <a:t>）表示一个或多个实体之间的关联关系。</a:t>
            </a:r>
            <a:endParaRPr lang="zh-CN" altLang="en-US" sz="2400" b="1" smtClean="0">
              <a:solidFill>
                <a:schemeClr val="tx1"/>
              </a:solidFill>
              <a:latin typeface="Times New Roman" panose="02020603050405020304" pitchFamily="18" charset="0"/>
              <a:ea typeface="方正楷体简体" pitchFamily="2" charset="-122"/>
            </a:endParaRPr>
          </a:p>
          <a:p>
            <a:pPr marL="0" indent="0" algn="just">
              <a:lnSpc>
                <a:spcPct val="155000"/>
              </a:lnSpc>
              <a:buFont typeface="Wingdings" panose="05000000000000000000" pitchFamily="2" charset="2"/>
              <a:buNone/>
            </a:pPr>
            <a:r>
              <a:rPr lang="zh-CN" altLang="en-US" sz="2400" b="1" smtClean="0">
                <a:solidFill>
                  <a:schemeClr val="tx1"/>
                </a:solidFill>
                <a:latin typeface="Times New Roman" panose="02020603050405020304" pitchFamily="18" charset="0"/>
                <a:ea typeface="方正楷体简体" pitchFamily="2" charset="-122"/>
              </a:rPr>
              <a:t>联系集（</a:t>
            </a:r>
            <a:r>
              <a:rPr lang="en-US" altLang="zh-CN" sz="2400" b="1" smtClean="0">
                <a:solidFill>
                  <a:schemeClr val="tx1"/>
                </a:solidFill>
                <a:latin typeface="Times New Roman" panose="02020603050405020304" pitchFamily="18" charset="0"/>
                <a:ea typeface="方正楷体简体" pitchFamily="2" charset="-122"/>
              </a:rPr>
              <a:t>Relationship Set</a:t>
            </a:r>
            <a:r>
              <a:rPr lang="zh-CN" altLang="en-US" sz="2400" b="1" smtClean="0">
                <a:solidFill>
                  <a:schemeClr val="tx1"/>
                </a:solidFill>
                <a:latin typeface="Times New Roman" panose="02020603050405020304" pitchFamily="18" charset="0"/>
                <a:ea typeface="方正楷体简体" pitchFamily="2" charset="-122"/>
              </a:rPr>
              <a:t>）是指同一类联系构成的集合。</a:t>
            </a:r>
            <a:endParaRPr lang="zh-CN" altLang="en-US" sz="2400" b="1" smtClean="0">
              <a:solidFill>
                <a:schemeClr val="tx1"/>
              </a:solidFill>
              <a:latin typeface="Times New Roman" panose="02020603050405020304" pitchFamily="18" charset="0"/>
              <a:ea typeface="方正楷体简体" pitchFamily="2" charset="-122"/>
            </a:endParaRPr>
          </a:p>
          <a:p>
            <a:pPr marL="0" indent="0" algn="just">
              <a:lnSpc>
                <a:spcPct val="155000"/>
              </a:lnSpc>
              <a:buFont typeface="Wingdings" panose="05000000000000000000" pitchFamily="2" charset="2"/>
              <a:buNone/>
            </a:pPr>
            <a:r>
              <a:rPr lang="zh-CN" altLang="en-US" sz="2400" b="1" smtClean="0">
                <a:solidFill>
                  <a:schemeClr val="tx1"/>
                </a:solidFill>
                <a:latin typeface="Times New Roman" panose="02020603050405020304" pitchFamily="18" charset="0"/>
                <a:ea typeface="方正楷体简体" pitchFamily="2" charset="-122"/>
              </a:rPr>
              <a:t>联系类型（</a:t>
            </a:r>
            <a:r>
              <a:rPr lang="en-US" altLang="zh-CN" sz="2400" b="1" smtClean="0">
                <a:solidFill>
                  <a:schemeClr val="tx1"/>
                </a:solidFill>
                <a:latin typeface="Times New Roman" panose="02020603050405020304" pitchFamily="18" charset="0"/>
                <a:ea typeface="方正楷体简体" pitchFamily="2" charset="-122"/>
              </a:rPr>
              <a:t>Relationship Type</a:t>
            </a:r>
            <a:r>
              <a:rPr lang="zh-CN" altLang="en-US" sz="2400" b="1" smtClean="0">
                <a:solidFill>
                  <a:schemeClr val="tx1"/>
                </a:solidFill>
                <a:latin typeface="Times New Roman" panose="02020603050405020304" pitchFamily="18" charset="0"/>
                <a:ea typeface="方正楷体简体" pitchFamily="2" charset="-122"/>
              </a:rPr>
              <a:t>）是对联系集中联系的定义。</a:t>
            </a:r>
            <a:endParaRPr lang="zh-CN" altLang="en-US" sz="2400" b="1" smtClean="0">
              <a:solidFill>
                <a:schemeClr val="tx1"/>
              </a:solidFill>
              <a:latin typeface="Times New Roman" panose="02020603050405020304" pitchFamily="18" charset="0"/>
              <a:ea typeface="方正楷体简体" pitchFamily="2" charset="-122"/>
            </a:endParaRPr>
          </a:p>
          <a:p>
            <a:pPr marL="0" indent="0" algn="just">
              <a:lnSpc>
                <a:spcPct val="155000"/>
              </a:lnSpc>
            </a:pPr>
            <a:r>
              <a:rPr lang="zh-CN" altLang="en-US" sz="2400" b="1" smtClean="0">
                <a:solidFill>
                  <a:schemeClr val="tx1"/>
                </a:solidFill>
                <a:latin typeface="Times New Roman" panose="02020603050405020304" pitchFamily="18" charset="0"/>
                <a:ea typeface="方正楷体简体" pitchFamily="2" charset="-122"/>
              </a:rPr>
              <a:t>同实体一样，我们一般将联系、联系集、联系类型等统称为联系。</a:t>
            </a:r>
            <a:endParaRPr lang="zh-CN" altLang="en-US" sz="2400" b="1" smtClean="0">
              <a:solidFill>
                <a:schemeClr val="tx1"/>
              </a:solidFill>
              <a:latin typeface="Times New Roman" panose="02020603050405020304" pitchFamily="18" charset="0"/>
              <a:ea typeface="方正楷体简体" pitchFamily="2" charset="-122"/>
            </a:endParaRPr>
          </a:p>
        </p:txBody>
      </p:sp>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师大数据库第一章">
  <a:themeElements>
    <a:clrScheme name="">
      <a:dk1>
        <a:srgbClr val="000000"/>
      </a:dk1>
      <a:lt1>
        <a:srgbClr val="FFFFFF"/>
      </a:lt1>
      <a:dk2>
        <a:srgbClr val="CC3300"/>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据库7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数据库7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据库7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据库7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据库7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据库7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据库7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据库7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8191</Words>
  <Application>WPS 演示</Application>
  <PresentationFormat>全屏显示(4:3)</PresentationFormat>
  <Paragraphs>857</Paragraphs>
  <Slides>71</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19</vt:i4>
      </vt:variant>
      <vt:variant>
        <vt:lpstr>幻灯片标题</vt:lpstr>
      </vt:variant>
      <vt:variant>
        <vt:i4>71</vt:i4>
      </vt:variant>
    </vt:vector>
  </HeadingPairs>
  <TitlesOfParts>
    <vt:vector size="106" baseType="lpstr">
      <vt:lpstr>Arial</vt:lpstr>
      <vt:lpstr>宋体</vt:lpstr>
      <vt:lpstr>Wingdings</vt:lpstr>
      <vt:lpstr>Times New Roman</vt:lpstr>
      <vt:lpstr>楷体_GB2312</vt:lpstr>
      <vt:lpstr>新宋体</vt:lpstr>
      <vt:lpstr>Tahoma</vt:lpstr>
      <vt:lpstr>华文楷体</vt:lpstr>
      <vt:lpstr>方正楷体简体</vt:lpstr>
      <vt:lpstr>Helvetica</vt:lpstr>
      <vt:lpstr>黑体</vt:lpstr>
      <vt:lpstr>微软雅黑</vt:lpstr>
      <vt:lpstr>Arial Unicode MS</vt:lpstr>
      <vt:lpstr>Arial Unicode MS</vt:lpstr>
      <vt:lpstr>Calibri</vt:lpstr>
      <vt:lpstr>师大数据库第一章</vt:lpstr>
      <vt:lpstr>Visio.Drawing.15</vt:lpstr>
      <vt:lpstr>Visio.Drawing.11</vt:lpstr>
      <vt:lpstr>Visio.Drawing.15</vt:lpstr>
      <vt:lpstr>Visio.Drawing.11</vt:lpstr>
      <vt:lpstr>Visio.Drawing.15</vt:lpstr>
      <vt:lpstr>Visio.Drawing.15</vt:lpstr>
      <vt:lpstr>Visio.Drawing.15</vt:lpstr>
      <vt:lpstr>Visio.Drawing.15</vt:lpstr>
      <vt:lpstr>Visio.Drawing.15</vt:lpstr>
      <vt:lpstr>Visio.Drawing.15</vt:lpstr>
      <vt:lpstr>Visio.Drawing.15</vt:lpstr>
      <vt:lpstr>Visio.Drawing.15</vt:lpstr>
      <vt:lpstr>Visio.Drawing.11</vt:lpstr>
      <vt:lpstr>Visio.Drawing.11</vt:lpstr>
      <vt:lpstr>Visio.Drawing.15</vt:lpstr>
      <vt:lpstr>Visio.Drawing.15</vt:lpstr>
      <vt:lpstr>Visio.Drawing.11</vt:lpstr>
      <vt:lpstr>Visio.Drawing.11</vt:lpstr>
      <vt:lpstr>Visio.Drawing.15</vt:lpstr>
      <vt:lpstr>数据库系统原理</vt:lpstr>
      <vt:lpstr>	数据库设计</vt:lpstr>
      <vt:lpstr>PowerPoint 演示文稿</vt:lpstr>
      <vt:lpstr>Chapter 6: Entity-Relationship Model  ER 模型</vt:lpstr>
      <vt:lpstr>概念设计阶段</vt:lpstr>
      <vt:lpstr>Chapter 6: Entity-Relationship Model  ER 模型</vt:lpstr>
      <vt:lpstr>PowerPoint 演示文稿</vt:lpstr>
      <vt:lpstr>ER模型的基本元素(1)</vt:lpstr>
      <vt:lpstr>ER模型的基本元素(2)</vt:lpstr>
      <vt:lpstr>ER模型的基本元素(3)</vt:lpstr>
      <vt:lpstr>Chapter 6: Entity-Relationship Model  ER 模型</vt:lpstr>
      <vt:lpstr>   E-R图</vt:lpstr>
      <vt:lpstr> </vt:lpstr>
      <vt:lpstr>Chapter 6: Entity-Relationship Model  ER 模型</vt:lpstr>
      <vt:lpstr> </vt:lpstr>
      <vt:lpstr>§ 弱实体集</vt:lpstr>
      <vt:lpstr>PowerPoint 演示文稿</vt:lpstr>
      <vt:lpstr>PowerPoint 演示文稿</vt:lpstr>
      <vt:lpstr>Chapter 6: Entity-Relationship Model  ER 模型</vt:lpstr>
      <vt:lpstr>  属性的分类(1)</vt:lpstr>
      <vt:lpstr>  属性的分类(1)</vt:lpstr>
      <vt:lpstr>  属性的分类(2)</vt:lpstr>
      <vt:lpstr> 属性的分类(3)</vt:lpstr>
      <vt:lpstr> 属性的分类(4)</vt:lpstr>
      <vt:lpstr>  </vt:lpstr>
      <vt:lpstr>PowerPoint 演示文稿</vt:lpstr>
      <vt:lpstr>PowerPoint 演示文稿</vt:lpstr>
      <vt:lpstr> 属性的分类(5)</vt:lpstr>
      <vt:lpstr>Chapter 6: Entity-Relationship Model  ER 模型</vt:lpstr>
      <vt:lpstr>联系的设计(1)</vt:lpstr>
      <vt:lpstr>联系的设计——一元联系</vt:lpstr>
      <vt:lpstr>PowerPoint 演示文稿</vt:lpstr>
      <vt:lpstr>PowerPoint 演示文稿</vt:lpstr>
      <vt:lpstr>PowerPoint 演示文稿</vt:lpstr>
      <vt:lpstr>PowerPoint 演示文稿</vt:lpstr>
      <vt:lpstr>Chapter 6: Entity-Relationship Model  ER 模型</vt:lpstr>
      <vt:lpstr>联系的设计(1)</vt:lpstr>
      <vt:lpstr>PowerPoint 演示文稿</vt:lpstr>
      <vt:lpstr> </vt:lpstr>
      <vt:lpstr>联系的设计——三元联系</vt:lpstr>
      <vt:lpstr>联系的设计(2)</vt:lpstr>
      <vt:lpstr>PowerPoint 演示文稿</vt:lpstr>
      <vt:lpstr>PowerPoint 演示文稿</vt:lpstr>
      <vt:lpstr>PowerPoint 演示文稿</vt:lpstr>
      <vt:lpstr>PowerPoint 演示文稿</vt:lpstr>
      <vt:lpstr>PowerPoint 演示文稿</vt:lpstr>
      <vt:lpstr>联系的设计(7)</vt:lpstr>
      <vt:lpstr>联系的设计(4)</vt:lpstr>
      <vt:lpstr>PowerPoint 演示文稿</vt:lpstr>
      <vt:lpstr>Chapter 6: Entity-Relationship Model  ER 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Chapter 6: Entity-Relationship Model  ER 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数据库的安全性与完整性</dc:title>
  <dc:creator>Dang Depeng</dc:creator>
  <cp:lastModifiedBy>Administrator</cp:lastModifiedBy>
  <cp:revision>147</cp:revision>
  <cp:lastPrinted>2017-04-05T01:07:00Z</cp:lastPrinted>
  <dcterms:created xsi:type="dcterms:W3CDTF">2012-12-22T04:20:00Z</dcterms:created>
  <dcterms:modified xsi:type="dcterms:W3CDTF">2021-01-01T03:55:03Z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