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410" r:id="rId14"/>
    <p:sldId id="291" r:id="rId15"/>
    <p:sldId id="392" r:id="rId16"/>
    <p:sldId id="393" r:id="rId17"/>
    <p:sldId id="394" r:id="rId18"/>
    <p:sldId id="396" r:id="rId19"/>
    <p:sldId id="397" r:id="rId20"/>
    <p:sldId id="398" r:id="rId21"/>
    <p:sldId id="399" r:id="rId22"/>
    <p:sldId id="292" r:id="rId23"/>
    <p:sldId id="403" r:id="rId24"/>
    <p:sldId id="401" r:id="rId25"/>
    <p:sldId id="402" r:id="rId26"/>
    <p:sldId id="293" r:id="rId27"/>
    <p:sldId id="404" r:id="rId28"/>
    <p:sldId id="390" r:id="rId29"/>
    <p:sldId id="294" r:id="rId30"/>
    <p:sldId id="295" r:id="rId31"/>
    <p:sldId id="296" r:id="rId32"/>
    <p:sldId id="321" r:id="rId33"/>
    <p:sldId id="297" r:id="rId34"/>
    <p:sldId id="298" r:id="rId35"/>
    <p:sldId id="299" r:id="rId36"/>
    <p:sldId id="301" r:id="rId37"/>
    <p:sldId id="303" r:id="rId38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94660"/>
  </p:normalViewPr>
  <p:slideViewPr>
    <p:cSldViewPr>
      <p:cViewPr varScale="1">
        <p:scale>
          <a:sx n="160" d="100"/>
          <a:sy n="160" d="100"/>
        </p:scale>
        <p:origin x="2118" y="132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Ⅲ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데이터 처리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2.1 Collection </a:t>
            </a:r>
            <a:r>
              <a:rPr lang="ko-KR" altLang="en-US" sz="2400" dirty="0" smtClean="0">
                <a:latin typeface="맑은 고딕" pitchFamily="50" charset="-127"/>
              </a:rPr>
              <a:t>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1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Capped 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 Capped 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Non Capped Collection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: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관계형</a:t>
            </a:r>
            <a:r>
              <a:rPr lang="ko-KR" altLang="en-US" b="1" dirty="0" smtClean="0">
                <a:latin typeface="+mn-ea"/>
                <a:ea typeface="+mn-ea"/>
              </a:rPr>
              <a:t> 데이터베이스의 테이블 처럼 디스크 공간이 허용하는 범위 내에서 데이터를 계속적으로 저장할 수 있는 타입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Capped Collection</a:t>
            </a:r>
          </a:p>
          <a:p>
            <a:pPr marL="1273175" lvl="3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최초 제한된 크기로 생성된 공간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latin typeface="+mn-ea"/>
                <a:ea typeface="+mn-ea"/>
              </a:rPr>
              <a:t>익스텐트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내에서 만 데이터를 저장할 수 있고 최초 공간이 모두 사용되면 다시 처음으로 돌아가서 기존 공간을 재 사용하는 타입의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</a:p>
          <a:p>
            <a:pPr marL="1273175" lvl="3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로그 데이터처럼 일정한 기간 내에서 만 저장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관리할 필요가 있는 데이터에    적용하면 효과적인 타입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58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3" y="5234086"/>
            <a:ext cx="8287836" cy="9312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833953"/>
            <a:ext cx="8281293" cy="433097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2.1 Collection </a:t>
            </a:r>
            <a:r>
              <a:rPr lang="ko-KR" altLang="en-US" sz="2400" dirty="0" smtClean="0">
                <a:latin typeface="맑은 고딕" pitchFamily="50" charset="-127"/>
              </a:rPr>
              <a:t>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160219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4043" y="1001021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SALES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데이터베이스로 이동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725261" y="1162861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1414" y="1256120"/>
            <a:ext cx="276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CAPPED 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저장 공간의 재사용이 가능한 타입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,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SIZE : Collection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의 최초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익스텐트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크기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073343" y="1426989"/>
            <a:ext cx="6480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9789" y="1862912"/>
            <a:ext cx="2720617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의 현재 상태 및 정보 분석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422289" y="1979624"/>
            <a:ext cx="8013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7697" y="2141130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데이터베이스명과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명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933601" y="2266926"/>
            <a:ext cx="8363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14431" y="540454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해당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삭제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365649" y="5566382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76872"/>
            <a:ext cx="8248998" cy="431408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2.1 Collection </a:t>
            </a:r>
            <a:r>
              <a:rPr lang="ko-KR" altLang="en-US" sz="2400" dirty="0">
                <a:latin typeface="맑은 고딕" pitchFamily="50" charset="-127"/>
              </a:rPr>
              <a:t>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NoSQL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종류는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가지가 넘으나 그 중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저변 확대가 되어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많은 이유 중에는 </a:t>
            </a:r>
            <a:r>
              <a:rPr lang="ko-KR" altLang="en-US" b="1" dirty="0" err="1" smtClean="0">
                <a:latin typeface="+mn-ea"/>
                <a:ea typeface="+mn-ea"/>
              </a:rPr>
              <a:t>관계형</a:t>
            </a:r>
            <a:r>
              <a:rPr lang="ko-KR" altLang="en-US" b="1" dirty="0" smtClean="0">
                <a:latin typeface="+mn-ea"/>
                <a:ea typeface="+mn-ea"/>
              </a:rPr>
              <a:t> 데이터베이스의 </a:t>
            </a:r>
            <a:r>
              <a:rPr lang="en-US" altLang="ko-KR" b="1" dirty="0" smtClean="0">
                <a:latin typeface="+mn-ea"/>
                <a:ea typeface="+mn-ea"/>
              </a:rPr>
              <a:t>SQL </a:t>
            </a:r>
            <a:r>
              <a:rPr lang="ko-KR" altLang="en-US" b="1" dirty="0" smtClean="0">
                <a:latin typeface="+mn-ea"/>
                <a:ea typeface="+mn-ea"/>
              </a:rPr>
              <a:t>언어와 유사한 문법으로 사용할 수 있기 때문에 이해하기 쉽고 쉽게 사용할 수 있는 장점이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을 생성하고 </a:t>
            </a:r>
            <a:r>
              <a:rPr lang="en-US" altLang="ko-KR" b="1" dirty="0" smtClean="0">
                <a:latin typeface="+mn-ea"/>
                <a:ea typeface="+mn-ea"/>
              </a:rPr>
              <a:t>Insert</a:t>
            </a:r>
            <a:r>
              <a:rPr lang="ko-KR" altLang="en-US" b="1" dirty="0" smtClean="0">
                <a:latin typeface="+mn-ea"/>
                <a:ea typeface="+mn-ea"/>
              </a:rPr>
              <a:t>하는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6521" y="2708920"/>
            <a:ext cx="369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MongoDB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에서는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JSON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타입으로 데이터를 표현함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397739" y="2870760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4371" y="3296936"/>
            <a:ext cx="3137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데이터를 저장할 때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SAVE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메소드를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사용함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215589" y="3422920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8346" y="3812944"/>
            <a:ext cx="427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에 저장된 데이터를 검색할 때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FIND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메소드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실행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159564" y="3956856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80049"/>
            <a:ext cx="7920880" cy="411821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2.1 Collection </a:t>
            </a:r>
            <a:r>
              <a:rPr lang="ko-KR" altLang="en-US" sz="2400" dirty="0">
                <a:latin typeface="맑은 고딕" pitchFamily="50" charset="-127"/>
              </a:rPr>
              <a:t>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조회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1363" y="1475873"/>
            <a:ext cx="4008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Capped Collection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rue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값을 반환함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293641" y="1605748"/>
            <a:ext cx="8320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7387" y="1727209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스토리지의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크기를 반환함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509665" y="1857084"/>
            <a:ext cx="8320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2839" y="1992189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크기를 반환함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685117" y="2122064"/>
            <a:ext cx="8320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45687" y="2246136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스토리지와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인덱스 크기의 합을 반환함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357965" y="2376011"/>
            <a:ext cx="8320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6" y="1268760"/>
            <a:ext cx="8248998" cy="460334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2.2 </a:t>
            </a:r>
            <a:r>
              <a:rPr lang="ko-KR" altLang="en-US" sz="2400" dirty="0" smtClean="0">
                <a:latin typeface="맑은 고딕" pitchFamily="50" charset="-127"/>
              </a:rPr>
              <a:t>데이터의 </a:t>
            </a:r>
            <a:r>
              <a:rPr lang="en-US" altLang="ko-KR" sz="2400" dirty="0" smtClean="0">
                <a:latin typeface="맑은 고딕" pitchFamily="50" charset="-127"/>
              </a:rPr>
              <a:t>Insert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5544" y="1432842"/>
            <a:ext cx="386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데이터를 입력할 때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INSERT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메소드를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사용할 수 있음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116843" y="1577750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3065" y="2109748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FOR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반복문을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통해 증가된 값을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적용하여 데이터에 저장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206316" y="2340581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21689" y="5176962"/>
            <a:ext cx="4748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출력된 결과가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개를 초과하면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it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명령어로 다음 화면으로 이동함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892988" y="5321870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2.2 </a:t>
            </a:r>
            <a:r>
              <a:rPr lang="ko-KR" altLang="en-US" sz="2400" dirty="0" smtClean="0">
                <a:latin typeface="맑은 고딕" pitchFamily="50" charset="-127"/>
              </a:rPr>
              <a:t>데이터의 </a:t>
            </a:r>
            <a:r>
              <a:rPr lang="en-US" altLang="ko-KR" sz="2400" dirty="0" smtClean="0">
                <a:latin typeface="맑은 고딕" pitchFamily="50" charset="-127"/>
              </a:rPr>
              <a:t>Insert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insertOne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en-US" altLang="ko-KR" b="1" dirty="0" smtClean="0">
                <a:latin typeface="+mn-ea"/>
                <a:ea typeface="+mn-ea"/>
              </a:rPr>
              <a:t>Document </a:t>
            </a:r>
            <a:r>
              <a:rPr lang="ko-KR" altLang="en-US" b="1" dirty="0" smtClean="0">
                <a:latin typeface="+mn-ea"/>
                <a:ea typeface="+mn-ea"/>
              </a:rPr>
              <a:t>하나를 생성하는 명령어임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9" y="1317174"/>
            <a:ext cx="8329740" cy="43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2.2 </a:t>
            </a:r>
            <a:r>
              <a:rPr lang="ko-KR" altLang="en-US" sz="2400" dirty="0" smtClean="0">
                <a:latin typeface="맑은 고딕" pitchFamily="50" charset="-127"/>
              </a:rPr>
              <a:t>데이터의 </a:t>
            </a:r>
            <a:r>
              <a:rPr lang="en-US" altLang="ko-KR" sz="2400" dirty="0" smtClean="0">
                <a:latin typeface="맑은 고딕" pitchFamily="50" charset="-127"/>
              </a:rPr>
              <a:t>Insert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insertMany</a:t>
            </a:r>
            <a:r>
              <a:rPr lang="ko-KR" altLang="en-US" b="1" dirty="0" smtClean="0">
                <a:latin typeface="+mn-ea"/>
                <a:ea typeface="+mn-ea"/>
              </a:rPr>
              <a:t>는 둘 이상의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생성할 때 사용하는 명령어임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Document </a:t>
            </a:r>
            <a:r>
              <a:rPr lang="ko-KR" altLang="en-US" b="1" dirty="0" smtClean="0">
                <a:latin typeface="+mn-ea"/>
                <a:ea typeface="+mn-ea"/>
              </a:rPr>
              <a:t>하나를 넣는 대신 배열로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의 목록을 넣음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명령이 성공하면 모든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가 저장되고 중간에 실패하면 일부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가 저장됨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02830"/>
            <a:ext cx="8281293" cy="43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2.3 </a:t>
            </a:r>
            <a:r>
              <a:rPr lang="ko-KR" altLang="en-US" sz="2400" dirty="0" smtClean="0">
                <a:latin typeface="맑은 고딕" pitchFamily="50" charset="-127"/>
              </a:rPr>
              <a:t>데이터의 </a:t>
            </a:r>
            <a:r>
              <a:rPr lang="en-US" altLang="ko-KR" sz="2400" dirty="0" smtClean="0">
                <a:latin typeface="맑은 고딕" pitchFamily="50" charset="-127"/>
              </a:rPr>
              <a:t>Query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r>
              <a:rPr lang="en-US" altLang="ko-KR" b="1" dirty="0" smtClean="0">
                <a:latin typeface="+mn-ea"/>
                <a:ea typeface="+mn-ea"/>
              </a:rPr>
              <a:t>ind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에 입력된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조회하는 명령어임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8281293" cy="4322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4630" y="3429000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개를 넣으면 두 조건을 만족하는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가 검색됨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885929" y="3645024"/>
            <a:ext cx="828701" cy="2325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14630" y="47675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필드의 순서가 바뀌어도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검색 결과는 달라지지 않음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 flipV="1">
            <a:off x="5885929" y="4309618"/>
            <a:ext cx="828701" cy="688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2.3 </a:t>
            </a:r>
            <a:r>
              <a:rPr lang="ko-KR" altLang="en-US" sz="2400" dirty="0">
                <a:latin typeface="맑은 고딕" pitchFamily="50" charset="-127"/>
              </a:rPr>
              <a:t>데이터의 </a:t>
            </a:r>
            <a:r>
              <a:rPr lang="en-US" altLang="ko-KR" sz="2400" dirty="0">
                <a:latin typeface="맑은 고딕" pitchFamily="50" charset="-127"/>
              </a:rPr>
              <a:t>Query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Find </a:t>
            </a:r>
            <a:r>
              <a:rPr lang="ko-KR" altLang="en-US" b="1" dirty="0" smtClean="0">
                <a:latin typeface="+mn-ea"/>
                <a:ea typeface="+mn-ea"/>
              </a:rPr>
              <a:t>명령어를 실행하면 </a:t>
            </a:r>
            <a:r>
              <a:rPr lang="en-US" altLang="ko-KR" b="1" dirty="0" smtClean="0">
                <a:latin typeface="+mn-ea"/>
                <a:ea typeface="+mn-ea"/>
              </a:rPr>
              <a:t>batch</a:t>
            </a:r>
            <a:r>
              <a:rPr lang="ko-KR" altLang="en-US" b="1" dirty="0" smtClean="0">
                <a:latin typeface="+mn-ea"/>
                <a:ea typeface="+mn-ea"/>
              </a:rPr>
              <a:t>라는 곳에 검색한 결과를 모아 놓음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일반적으로 </a:t>
            </a:r>
            <a:r>
              <a:rPr lang="en-US" altLang="ko-KR" b="1" dirty="0" smtClean="0">
                <a:latin typeface="+mn-ea"/>
                <a:ea typeface="+mn-ea"/>
              </a:rPr>
              <a:t>101</a:t>
            </a:r>
            <a:r>
              <a:rPr lang="ko-KR" altLang="en-US" b="1" dirty="0" smtClean="0">
                <a:latin typeface="+mn-ea"/>
                <a:ea typeface="+mn-ea"/>
              </a:rPr>
              <a:t>개의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en-US" altLang="ko-KR" b="1" dirty="0" smtClean="0">
                <a:latin typeface="+mn-ea"/>
                <a:ea typeface="+mn-ea"/>
              </a:rPr>
              <a:t>batch</a:t>
            </a:r>
            <a:r>
              <a:rPr lang="ko-KR" altLang="en-US" b="1" dirty="0" smtClean="0">
                <a:latin typeface="+mn-ea"/>
                <a:ea typeface="+mn-ea"/>
              </a:rPr>
              <a:t>에 모아 놓고 </a:t>
            </a:r>
            <a:r>
              <a:rPr lang="en-US" altLang="ko-KR" b="1" dirty="0" smtClean="0">
                <a:latin typeface="+mn-ea"/>
                <a:ea typeface="+mn-ea"/>
              </a:rPr>
              <a:t>20</a:t>
            </a:r>
            <a:r>
              <a:rPr lang="ko-KR" altLang="en-US" b="1" dirty="0" smtClean="0">
                <a:latin typeface="+mn-ea"/>
                <a:ea typeface="+mn-ea"/>
              </a:rPr>
              <a:t>개씩 커서가 가리킴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다음 한 개의 도큐먼트를 불러오기 위해서는 </a:t>
            </a:r>
            <a:r>
              <a:rPr lang="en-US" altLang="ko-KR" b="1" dirty="0" smtClean="0">
                <a:latin typeface="+mn-ea"/>
                <a:ea typeface="+mn-ea"/>
              </a:rPr>
              <a:t>next()</a:t>
            </a:r>
            <a:r>
              <a:rPr lang="ko-KR" altLang="en-US" b="1" dirty="0" smtClean="0">
                <a:latin typeface="+mn-ea"/>
                <a:ea typeface="+mn-ea"/>
              </a:rPr>
              <a:t>를 호출하면 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커서로 </a:t>
            </a:r>
            <a:r>
              <a:rPr lang="en-US" altLang="ko-KR" b="1" dirty="0" smtClean="0">
                <a:latin typeface="+mn-ea"/>
                <a:ea typeface="+mn-ea"/>
              </a:rPr>
              <a:t>batch</a:t>
            </a:r>
            <a:r>
              <a:rPr lang="ko-KR" altLang="en-US" b="1" dirty="0" smtClean="0">
                <a:latin typeface="+mn-ea"/>
                <a:ea typeface="+mn-ea"/>
              </a:rPr>
              <a:t>에</a:t>
            </a:r>
            <a:r>
              <a:rPr lang="en-US" altLang="ko-KR" b="1" dirty="0" smtClean="0">
                <a:latin typeface="+mn-ea"/>
                <a:ea typeface="+mn-ea"/>
              </a:rPr>
              <a:t> 102</a:t>
            </a:r>
            <a:r>
              <a:rPr lang="ko-KR" altLang="en-US" b="1" dirty="0" smtClean="0">
                <a:latin typeface="+mn-ea"/>
                <a:ea typeface="+mn-ea"/>
              </a:rPr>
              <a:t>번째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불러오려고 하면 </a:t>
            </a:r>
            <a:r>
              <a:rPr lang="en-US" altLang="ko-KR" b="1" dirty="0" smtClean="0">
                <a:latin typeface="+mn-ea"/>
                <a:ea typeface="+mn-ea"/>
              </a:rPr>
              <a:t>batch</a:t>
            </a:r>
            <a:r>
              <a:rPr lang="ko-KR" altLang="en-US" b="1" dirty="0" smtClean="0">
                <a:latin typeface="+mn-ea"/>
                <a:ea typeface="+mn-ea"/>
              </a:rPr>
              <a:t>에 쿼리 결과를 </a:t>
            </a:r>
            <a:r>
              <a:rPr lang="en-US" altLang="ko-KR" b="1" dirty="0" smtClean="0">
                <a:latin typeface="+mn-ea"/>
                <a:ea typeface="+mn-ea"/>
              </a:rPr>
              <a:t>102</a:t>
            </a:r>
            <a:r>
              <a:rPr lang="ko-KR" altLang="en-US" b="1" dirty="0" smtClean="0">
                <a:latin typeface="+mn-ea"/>
                <a:ea typeface="+mn-ea"/>
              </a:rPr>
              <a:t>번째부터 시작해서 총 </a:t>
            </a:r>
            <a:r>
              <a:rPr lang="en-US" altLang="ko-KR" b="1" dirty="0" smtClean="0">
                <a:latin typeface="+mn-ea"/>
                <a:ea typeface="+mn-ea"/>
              </a:rPr>
              <a:t>101</a:t>
            </a:r>
            <a:r>
              <a:rPr lang="ko-KR" altLang="en-US" b="1" dirty="0" smtClean="0">
                <a:latin typeface="+mn-ea"/>
                <a:ea typeface="+mn-ea"/>
              </a:rPr>
              <a:t>개를 담고</a:t>
            </a:r>
            <a:r>
              <a:rPr lang="en-US" altLang="ko-KR" b="1" dirty="0" smtClean="0">
                <a:latin typeface="+mn-ea"/>
                <a:ea typeface="+mn-ea"/>
              </a:rPr>
              <a:t>,</a:t>
            </a:r>
            <a:r>
              <a:rPr lang="ko-KR" altLang="en-US" b="1" dirty="0" smtClean="0">
                <a:latin typeface="+mn-ea"/>
                <a:ea typeface="+mn-ea"/>
              </a:rPr>
              <a:t>  </a:t>
            </a:r>
            <a:r>
              <a:rPr lang="en-US" altLang="ko-KR" b="1" dirty="0" smtClean="0">
                <a:latin typeface="+mn-ea"/>
                <a:ea typeface="+mn-ea"/>
              </a:rPr>
              <a:t>102</a:t>
            </a:r>
            <a:r>
              <a:rPr lang="ko-KR" altLang="en-US" b="1" dirty="0" smtClean="0">
                <a:latin typeface="+mn-ea"/>
                <a:ea typeface="+mn-ea"/>
              </a:rPr>
              <a:t>번째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커서가 가리키게 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89385" y="3510300"/>
            <a:ext cx="1152128" cy="1512168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20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Documents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85529" y="3510300"/>
            <a:ext cx="1152128" cy="1512168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81673" y="3510300"/>
            <a:ext cx="1152128" cy="1512168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7817" y="3510300"/>
            <a:ext cx="1152128" cy="1512168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73961" y="3510300"/>
            <a:ext cx="1152128" cy="1512168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70105" y="3510300"/>
            <a:ext cx="619599" cy="1512168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89013" y="3222119"/>
            <a:ext cx="71006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1633" y="2852936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Batch : 101 documents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1385429" y="5061316"/>
            <a:ext cx="360040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1767" y="5781396"/>
            <a:ext cx="823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Cursor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2.3 </a:t>
            </a:r>
            <a:r>
              <a:rPr lang="ko-KR" altLang="en-US" sz="2400" dirty="0">
                <a:latin typeface="맑은 고딕" pitchFamily="50" charset="-127"/>
              </a:rPr>
              <a:t>데이터의 </a:t>
            </a:r>
            <a:r>
              <a:rPr lang="en-US" altLang="ko-KR" sz="2400" dirty="0">
                <a:latin typeface="맑은 고딕" pitchFamily="50" charset="-127"/>
              </a:rPr>
              <a:t>Query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013815"/>
            <a:ext cx="8281293" cy="51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0" y="1844675"/>
            <a:ext cx="8276904" cy="432867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시작과 종료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영역과 파일 영역 그리고 프로세스 영역을 활성화하기 위해 데이터가 저장될    물리적 경로를 생성함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141142" y="2342431"/>
            <a:ext cx="8644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5609" y="2173154"/>
            <a:ext cx="3961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데이터베이스가 생성될 물리적 경로 생성</a:t>
            </a:r>
          </a:p>
        </p:txBody>
      </p:sp>
    </p:spTree>
    <p:extLst>
      <p:ext uri="{BB962C8B-B14F-4D97-AF65-F5344CB8AC3E}">
        <p14:creationId xmlns:p14="http://schemas.microsoft.com/office/powerpoint/2010/main" val="8688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2.3 </a:t>
            </a:r>
            <a:r>
              <a:rPr lang="ko-KR" altLang="en-US" sz="2400" dirty="0">
                <a:latin typeface="맑은 고딕" pitchFamily="50" charset="-127"/>
              </a:rPr>
              <a:t>데이터의 </a:t>
            </a:r>
            <a:r>
              <a:rPr lang="en-US" altLang="ko-KR" sz="2400" dirty="0">
                <a:latin typeface="맑은 고딕" pitchFamily="50" charset="-127"/>
              </a:rPr>
              <a:t>Query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커서로부터</a:t>
            </a:r>
            <a:r>
              <a:rPr lang="ko-KR" altLang="en-US" b="1" dirty="0" smtClean="0">
                <a:latin typeface="+mn-ea"/>
                <a:ea typeface="+mn-ea"/>
              </a:rPr>
              <a:t> 해당</a:t>
            </a:r>
            <a:r>
              <a:rPr lang="en-US" altLang="ko-KR" b="1" dirty="0" smtClean="0">
                <a:latin typeface="+mn-ea"/>
                <a:ea typeface="+mn-ea"/>
              </a:rPr>
              <a:t> find </a:t>
            </a:r>
            <a:r>
              <a:rPr lang="ko-KR" altLang="en-US" b="1" dirty="0" smtClean="0">
                <a:latin typeface="+mn-ea"/>
                <a:ea typeface="+mn-ea"/>
              </a:rPr>
              <a:t>명령어의 모든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불러오기 위해서는 </a:t>
            </a:r>
            <a:r>
              <a:rPr lang="en-US" altLang="ko-KR" b="1" dirty="0" err="1" smtClean="0">
                <a:latin typeface="+mn-ea"/>
                <a:ea typeface="+mn-ea"/>
              </a:rPr>
              <a:t>toArray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err="1" smtClean="0">
                <a:latin typeface="+mn-ea"/>
                <a:ea typeface="+mn-ea"/>
              </a:rPr>
              <a:t>메소드를</a:t>
            </a:r>
            <a:r>
              <a:rPr lang="ko-KR" altLang="en-US" b="1" dirty="0" smtClean="0">
                <a:latin typeface="+mn-ea"/>
                <a:ea typeface="+mn-ea"/>
              </a:rPr>
              <a:t> 이용하면 </a:t>
            </a:r>
            <a:r>
              <a:rPr lang="ko-KR" altLang="en-US" b="1" dirty="0" err="1" smtClean="0">
                <a:latin typeface="+mn-ea"/>
                <a:ea typeface="+mn-ea"/>
              </a:rPr>
              <a:t>커서로부터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Document </a:t>
            </a:r>
            <a:r>
              <a:rPr lang="ko-KR" altLang="en-US" b="1" dirty="0" smtClean="0">
                <a:latin typeface="+mn-ea"/>
                <a:ea typeface="+mn-ea"/>
              </a:rPr>
              <a:t>정보를 전부 가져올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toArray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err="1" smtClean="0">
                <a:latin typeface="+mn-ea"/>
                <a:ea typeface="+mn-ea"/>
              </a:rPr>
              <a:t>메소드는</a:t>
            </a:r>
            <a:r>
              <a:rPr lang="en-US" altLang="ko-KR" b="1" dirty="0" smtClean="0">
                <a:latin typeface="+mn-ea"/>
                <a:ea typeface="+mn-ea"/>
              </a:rPr>
              <a:t> find()</a:t>
            </a:r>
            <a:r>
              <a:rPr lang="ko-KR" altLang="en-US" b="1" dirty="0" smtClean="0">
                <a:latin typeface="+mn-ea"/>
                <a:ea typeface="+mn-ea"/>
              </a:rPr>
              <a:t>문의 모든 결과를 담은 배열을 반환함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모든 값이 다 필요하지 않다면 </a:t>
            </a:r>
            <a:r>
              <a:rPr lang="en-US" altLang="ko-KR" b="1" dirty="0" err="1" smtClean="0">
                <a:latin typeface="+mn-ea"/>
                <a:ea typeface="+mn-ea"/>
              </a:rPr>
              <a:t>toArray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메소드는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비효율적임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forEach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메소드는</a:t>
            </a:r>
            <a:r>
              <a:rPr lang="ko-KR" altLang="en-US" b="1" dirty="0">
                <a:latin typeface="+mn-ea"/>
                <a:ea typeface="+mn-ea"/>
              </a:rPr>
              <a:t> 커서로 각각의 </a:t>
            </a:r>
            <a:r>
              <a:rPr lang="en-US" altLang="ko-KR" b="1" dirty="0">
                <a:latin typeface="+mn-ea"/>
                <a:ea typeface="+mn-ea"/>
              </a:rPr>
              <a:t>Document</a:t>
            </a:r>
            <a:r>
              <a:rPr lang="ko-KR" altLang="en-US" b="1" dirty="0">
                <a:latin typeface="+mn-ea"/>
                <a:ea typeface="+mn-ea"/>
              </a:rPr>
              <a:t>를 순차적으로 불러와서 작업함</a:t>
            </a: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하나씩 불러와서 작업하므로 많은 메모리가 필요하지 </a:t>
            </a:r>
            <a:r>
              <a:rPr lang="ko-KR" altLang="en-US" b="1" dirty="0" smtClean="0">
                <a:latin typeface="+mn-ea"/>
                <a:ea typeface="+mn-ea"/>
              </a:rPr>
              <a:t>않음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246127"/>
            <a:ext cx="6984775" cy="36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12" y="1820772"/>
            <a:ext cx="7623121" cy="502930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2.4 </a:t>
            </a:r>
            <a:r>
              <a:rPr lang="ko-KR" altLang="en-US" sz="2400" dirty="0" smtClean="0">
                <a:latin typeface="맑은 고딕" pitchFamily="50" charset="-127"/>
              </a:rPr>
              <a:t>데이터의 </a:t>
            </a:r>
            <a:r>
              <a:rPr lang="en-US" altLang="ko-KR" sz="2400" dirty="0" smtClean="0">
                <a:latin typeface="맑은 고딕" pitchFamily="50" charset="-127"/>
              </a:rPr>
              <a:t>Update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변경하는 방법은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입력된 데이터를 변경할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함수보다는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사용하는 것이 유리함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1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2.4 </a:t>
            </a:r>
            <a:r>
              <a:rPr lang="ko-KR" altLang="en-US" sz="2400" dirty="0">
                <a:latin typeface="맑은 고딕" pitchFamily="50" charset="-127"/>
              </a:rPr>
              <a:t>데이터의 </a:t>
            </a:r>
            <a:r>
              <a:rPr lang="en-US" altLang="ko-KR" sz="2400" dirty="0">
                <a:latin typeface="맑은 고딕" pitchFamily="50" charset="-127"/>
              </a:rPr>
              <a:t>Update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pdateOne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upateMany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명령어임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두 명령어의 차이는 </a:t>
            </a:r>
            <a:r>
              <a:rPr lang="en-US" altLang="ko-KR" b="1" dirty="0" err="1" smtClean="0">
                <a:latin typeface="+mn-ea"/>
                <a:ea typeface="+mn-ea"/>
              </a:rPr>
              <a:t>updateOne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명령어는 처음 찾은 하나의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만을 수정하고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en-US" altLang="ko-KR" b="1" dirty="0" err="1" smtClean="0">
                <a:latin typeface="+mn-ea"/>
                <a:ea typeface="+mn-ea"/>
              </a:rPr>
              <a:t>upateMany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명령어는 검색되는 모든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수정함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7" y="1844824"/>
            <a:ext cx="7956178" cy="41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2.4 </a:t>
            </a:r>
            <a:r>
              <a:rPr lang="ko-KR" altLang="en-US" sz="2400" dirty="0">
                <a:latin typeface="맑은 고딕" pitchFamily="50" charset="-127"/>
              </a:rPr>
              <a:t>데이터의 </a:t>
            </a:r>
            <a:r>
              <a:rPr lang="en-US" altLang="ko-KR" sz="2400" dirty="0">
                <a:latin typeface="맑은 고딕" pitchFamily="50" charset="-127"/>
              </a:rPr>
              <a:t>Update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390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값을 수정하는 방법에는 배열 요소를 추가하는 수정 방법과 배열 요소 중에서   일부를 수정하는 방법이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점 연산자를 이용해서 </a:t>
            </a:r>
            <a:r>
              <a:rPr lang="en-US" altLang="ko-KR" b="1" dirty="0">
                <a:latin typeface="+mn-ea"/>
                <a:ea typeface="+mn-ea"/>
              </a:rPr>
              <a:t>inventory </a:t>
            </a:r>
            <a:r>
              <a:rPr lang="ko-KR" altLang="en-US" b="1" dirty="0">
                <a:latin typeface="+mn-ea"/>
                <a:ea typeface="+mn-ea"/>
              </a:rPr>
              <a:t>필드 안의 </a:t>
            </a:r>
            <a:r>
              <a:rPr lang="en-US" altLang="ko-KR" b="1" dirty="0" err="1">
                <a:latin typeface="+mn-ea"/>
                <a:ea typeface="+mn-ea"/>
              </a:rPr>
              <a:t>penElem</a:t>
            </a:r>
            <a:r>
              <a:rPr lang="ko-KR" altLang="en-US" b="1" dirty="0">
                <a:latin typeface="+mn-ea"/>
                <a:ea typeface="+mn-ea"/>
              </a:rPr>
              <a:t>이라는 조건을 충족하는 </a:t>
            </a:r>
            <a:r>
              <a:rPr lang="ko-KR" altLang="en-US" b="1" dirty="0" smtClean="0">
                <a:latin typeface="+mn-ea"/>
                <a:ea typeface="+mn-ea"/>
              </a:rPr>
              <a:t>요소를         </a:t>
            </a:r>
            <a:r>
              <a:rPr lang="ko-KR" altLang="en-US" b="1" dirty="0">
                <a:latin typeface="+mn-ea"/>
                <a:ea typeface="+mn-ea"/>
              </a:rPr>
              <a:t>찾아서 전부 </a:t>
            </a:r>
            <a:r>
              <a:rPr lang="en-US" altLang="ko-KR" b="1" dirty="0">
                <a:latin typeface="+mn-ea"/>
                <a:ea typeface="+mn-ea"/>
              </a:rPr>
              <a:t>pencil</a:t>
            </a:r>
            <a:r>
              <a:rPr lang="ko-KR" altLang="en-US" b="1" dirty="0">
                <a:latin typeface="+mn-ea"/>
                <a:ea typeface="+mn-ea"/>
              </a:rPr>
              <a:t>로 바꿨음</a:t>
            </a: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166837"/>
            <a:ext cx="7920880" cy="4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2.4 </a:t>
            </a:r>
            <a:r>
              <a:rPr lang="ko-KR" altLang="en-US" sz="2400" dirty="0">
                <a:latin typeface="맑은 고딕" pitchFamily="50" charset="-127"/>
              </a:rPr>
              <a:t>데이터의 </a:t>
            </a:r>
            <a:r>
              <a:rPr lang="en-US" altLang="ko-KR" sz="2400" dirty="0">
                <a:latin typeface="맑은 고딕" pitchFamily="50" charset="-127"/>
              </a:rPr>
              <a:t>Update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replaceOne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교체하는 명령어임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수정이 아니라 교체이기 때문에 기존의 내용이 전부 사라진다는 특징을 가짐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replaceOne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특이한 점은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_id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필드가 바뀌지 않는다는 것임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492896"/>
            <a:ext cx="7920880" cy="4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2.4 </a:t>
            </a:r>
            <a:r>
              <a:rPr lang="ko-KR" altLang="en-US" sz="2400" dirty="0">
                <a:latin typeface="맑은 고딕" pitchFamily="50" charset="-127"/>
              </a:rPr>
              <a:t>데이터의 </a:t>
            </a:r>
            <a:r>
              <a:rPr lang="en-US" altLang="ko-KR" sz="2400" dirty="0">
                <a:latin typeface="맑은 고딕" pitchFamily="50" charset="-127"/>
              </a:rPr>
              <a:t>Update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psert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 값을 설정할 수 있는데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참값으로 설정된 경우 쿼리한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없다면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쿼리한 내용으로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수정하게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503822"/>
            <a:ext cx="7920880" cy="4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6" y="1844675"/>
            <a:ext cx="8257012" cy="432308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2.5 </a:t>
            </a:r>
            <a:r>
              <a:rPr lang="ko-KR" altLang="en-US" sz="2400" dirty="0" smtClean="0">
                <a:latin typeface="맑은 고딕" pitchFamily="50" charset="-127"/>
              </a:rPr>
              <a:t>데이터의 </a:t>
            </a:r>
            <a:r>
              <a:rPr lang="en-US" altLang="ko-KR" sz="2400" dirty="0" smtClean="0">
                <a:latin typeface="맑은 고딕" pitchFamily="50" charset="-127"/>
              </a:rPr>
              <a:t>Delete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8748" y="2036944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조건을 만족하는 데이터를 검색 후 삭제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010047" y="2181852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2.5 </a:t>
            </a:r>
            <a:r>
              <a:rPr lang="ko-KR" altLang="en-US" sz="2400" dirty="0">
                <a:latin typeface="맑은 고딕" pitchFamily="50" charset="-127"/>
              </a:rPr>
              <a:t>데이터의 </a:t>
            </a:r>
            <a:r>
              <a:rPr lang="en-US" altLang="ko-KR" sz="2400" dirty="0">
                <a:latin typeface="맑은 고딕" pitchFamily="50" charset="-127"/>
              </a:rPr>
              <a:t>Delete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deleteOne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하나를 삭제하는 명령어이고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명령어는 여러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삭제하는 명령어임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499443"/>
            <a:ext cx="7920880" cy="4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2.6 SAVE, INSERT, UPDATE</a:t>
            </a:r>
            <a:r>
              <a:rPr lang="ko-KR" altLang="en-US" sz="2400" dirty="0" smtClean="0">
                <a:latin typeface="맑은 고딕" pitchFamily="50" charset="-127"/>
              </a:rPr>
              <a:t>의 차이점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5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INSERT </a:t>
            </a: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에 하나의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최초 저장할 때 일반적으로 사용되는 </a:t>
            </a:r>
            <a:r>
              <a:rPr lang="ko-KR" altLang="en-US" b="1" dirty="0" err="1" smtClean="0">
                <a:latin typeface="+mn-ea"/>
                <a:ea typeface="+mn-ea"/>
              </a:rPr>
              <a:t>메소드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UPDATE</a:t>
            </a: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에서 특정 필드만을 수정하는 경우 사용되는 </a:t>
            </a:r>
            <a:r>
              <a:rPr lang="ko-KR" altLang="en-US" b="1" dirty="0" err="1" smtClean="0">
                <a:latin typeface="+mn-ea"/>
                <a:ea typeface="+mn-ea"/>
              </a:rPr>
              <a:t>메소드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가 여러 개의 필드로 구성되어 있더라도 해당 필드만 수정하기 </a:t>
            </a:r>
            <a:r>
              <a:rPr lang="ko-KR" altLang="en-US" b="1" dirty="0" smtClean="0">
                <a:latin typeface="+mn-ea"/>
                <a:ea typeface="+mn-ea"/>
              </a:rPr>
              <a:t>          때문에 </a:t>
            </a:r>
            <a:r>
              <a:rPr lang="ko-KR" altLang="en-US" b="1" dirty="0" smtClean="0">
                <a:latin typeface="+mn-ea"/>
                <a:ea typeface="+mn-ea"/>
              </a:rPr>
              <a:t>빠른 시간 내에 효율적으로 데이터를 변경할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빅데이터의</a:t>
            </a:r>
            <a:r>
              <a:rPr lang="ko-KR" altLang="en-US" b="1" dirty="0" smtClean="0">
                <a:latin typeface="+mn-ea"/>
                <a:ea typeface="+mn-ea"/>
              </a:rPr>
              <a:t> 빠른 수정이 요구되는 경우 가장 적합한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SAVE</a:t>
            </a: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에서 특정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필드만 변경하더라도 </a:t>
            </a:r>
            <a:r>
              <a:rPr lang="en-US" altLang="ko-KR" b="1" dirty="0" smtClean="0">
                <a:latin typeface="+mn-ea"/>
                <a:ea typeface="+mn-ea"/>
              </a:rPr>
              <a:t>Document </a:t>
            </a:r>
            <a:r>
              <a:rPr lang="ko-KR" altLang="en-US" b="1" dirty="0" smtClean="0">
                <a:latin typeface="+mn-ea"/>
                <a:ea typeface="+mn-ea"/>
              </a:rPr>
              <a:t>단위로 변경하는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Document </a:t>
            </a:r>
            <a:r>
              <a:rPr lang="ko-KR" altLang="en-US" b="1" dirty="0" smtClean="0">
                <a:latin typeface="+mn-ea"/>
                <a:ea typeface="+mn-ea"/>
              </a:rPr>
              <a:t>단위로 데이터를 변경하는 경우에는 효율적이지만 필드 단위로 변경하는 경우에는 </a:t>
            </a:r>
            <a:r>
              <a:rPr lang="en-US" altLang="ko-KR" b="1" dirty="0" smtClean="0">
                <a:latin typeface="+mn-ea"/>
                <a:ea typeface="+mn-ea"/>
              </a:rPr>
              <a:t>UPDATE</a:t>
            </a:r>
            <a:r>
              <a:rPr lang="ko-KR" altLang="en-US" b="1" dirty="0" smtClean="0">
                <a:latin typeface="+mn-ea"/>
                <a:ea typeface="+mn-ea"/>
              </a:rPr>
              <a:t>문을 실행하는 것이 효율적임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06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3.1 JSON </a:t>
            </a:r>
            <a:r>
              <a:rPr lang="ko-KR" altLang="en-US" sz="2400" dirty="0" smtClean="0">
                <a:latin typeface="맑은 고딕" pitchFamily="50" charset="-127"/>
              </a:rPr>
              <a:t>타입과 </a:t>
            </a:r>
            <a:r>
              <a:rPr lang="en-US" altLang="ko-KR" sz="2400" dirty="0" smtClean="0">
                <a:latin typeface="맑은 고딕" pitchFamily="50" charset="-127"/>
              </a:rPr>
              <a:t>BSON </a:t>
            </a:r>
            <a:r>
              <a:rPr lang="ko-KR" altLang="en-US" sz="2400" dirty="0" smtClean="0">
                <a:latin typeface="맑은 고딕" pitchFamily="50" charset="-127"/>
              </a:rPr>
              <a:t>타입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34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JSON(Java Script Object Notation)</a:t>
            </a: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는</a:t>
            </a:r>
            <a:r>
              <a:rPr lang="en-US" altLang="ko-KR" b="1" dirty="0" smtClean="0">
                <a:latin typeface="+mn-ea"/>
                <a:ea typeface="+mn-ea"/>
              </a:rPr>
              <a:t> Document </a:t>
            </a:r>
            <a:r>
              <a:rPr lang="ko-KR" altLang="en-US" b="1" dirty="0" smtClean="0">
                <a:latin typeface="+mn-ea"/>
                <a:ea typeface="+mn-ea"/>
              </a:rPr>
              <a:t>중심의 데이터 저장 기술로 구현되는 대표적인 제품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ko-KR" altLang="en-US" b="1" dirty="0" err="1" smtClean="0">
                <a:latin typeface="+mn-ea"/>
                <a:ea typeface="+mn-ea"/>
              </a:rPr>
              <a:t>관계형</a:t>
            </a:r>
            <a:r>
              <a:rPr lang="ko-KR" altLang="en-US" b="1" dirty="0" smtClean="0">
                <a:latin typeface="+mn-ea"/>
                <a:ea typeface="+mn-ea"/>
              </a:rPr>
              <a:t> 데이터베이스에서 테이블을 구성하는 </a:t>
            </a:r>
            <a:r>
              <a:rPr lang="en-US" altLang="ko-KR" b="1" dirty="0" smtClean="0">
                <a:latin typeface="+mn-ea"/>
                <a:ea typeface="+mn-ea"/>
              </a:rPr>
              <a:t>ROW(</a:t>
            </a:r>
            <a:r>
              <a:rPr lang="ko-KR" altLang="en-US" b="1" dirty="0" smtClean="0">
                <a:latin typeface="+mn-ea"/>
                <a:ea typeface="+mn-ea"/>
              </a:rPr>
              <a:t>행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에 해당될 수 있는데 한마디로 데이터를 저장하는 단</a:t>
            </a: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중심으로 데이터를 저장</a:t>
            </a:r>
            <a:r>
              <a:rPr lang="en-US" altLang="ko-KR" b="1" dirty="0" smtClean="0">
                <a:latin typeface="+mn-ea"/>
                <a:ea typeface="+mn-ea"/>
              </a:rPr>
              <a:t>,</a:t>
            </a:r>
            <a:r>
              <a:rPr lang="ko-KR" altLang="en-US" b="1" dirty="0" smtClean="0">
                <a:latin typeface="+mn-ea"/>
                <a:ea typeface="+mn-ea"/>
              </a:rPr>
              <a:t>관리하는 방법을 제공하며 데이터를 저장하고 검색할 때는 괄호</a:t>
            </a:r>
            <a:r>
              <a:rPr lang="en-US" altLang="ko-KR" b="1" dirty="0" smtClean="0">
                <a:latin typeface="+mn-ea"/>
                <a:ea typeface="+mn-ea"/>
              </a:rPr>
              <a:t>{~}</a:t>
            </a:r>
            <a:r>
              <a:rPr lang="ko-KR" altLang="en-US" b="1" dirty="0" smtClean="0">
                <a:latin typeface="+mn-ea"/>
                <a:ea typeface="+mn-ea"/>
              </a:rPr>
              <a:t>를 통해 표현함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914400" lvl="3">
              <a:lnSpc>
                <a:spcPct val="150000"/>
              </a:lnSpc>
              <a:spcBef>
                <a:spcPts val="1000"/>
              </a:spcBef>
              <a:defRPr/>
            </a:pPr>
            <a:r>
              <a:rPr lang="ko-KR" altLang="ko-KR" b="1" dirty="0" smtClean="0">
                <a:latin typeface="+mn-ea"/>
                <a:ea typeface="+mn-ea"/>
              </a:rPr>
              <a:t>→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이러한 표현 방법을 </a:t>
            </a:r>
            <a:r>
              <a:rPr lang="en-US" altLang="ko-KR" b="1" dirty="0" smtClean="0">
                <a:latin typeface="+mn-ea"/>
                <a:ea typeface="+mn-ea"/>
              </a:rPr>
              <a:t>JAVA SCRIPT </a:t>
            </a:r>
            <a:r>
              <a:rPr lang="ko-KR" altLang="en-US" b="1" dirty="0" smtClean="0">
                <a:latin typeface="+mn-ea"/>
                <a:ea typeface="+mn-ea"/>
              </a:rPr>
              <a:t>형식의 오브젝트 표기법</a:t>
            </a:r>
            <a:r>
              <a:rPr lang="en-US" altLang="ko-KR" b="1" dirty="0" smtClean="0">
                <a:latin typeface="+mn-ea"/>
                <a:ea typeface="+mn-ea"/>
              </a:rPr>
              <a:t>(OBJECT NOTATION) </a:t>
            </a:r>
            <a:r>
              <a:rPr lang="ko-KR" altLang="en-US" b="1" dirty="0" smtClean="0">
                <a:latin typeface="+mn-ea"/>
                <a:ea typeface="+mn-ea"/>
              </a:rPr>
              <a:t>즉 </a:t>
            </a:r>
            <a:r>
              <a:rPr lang="en-US" altLang="ko-KR" b="1" dirty="0" smtClean="0">
                <a:latin typeface="+mn-ea"/>
                <a:ea typeface="+mn-ea"/>
              </a:rPr>
              <a:t>JSON </a:t>
            </a:r>
            <a:r>
              <a:rPr lang="ko-KR" altLang="en-US" b="1" dirty="0" smtClean="0">
                <a:latin typeface="+mn-ea"/>
                <a:ea typeface="+mn-ea"/>
              </a:rPr>
              <a:t>타입이라고 표현함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72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시작할 때 사용되는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MONGOD.EXE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옵션에 적용된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dbpath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경로명은 데이터가 저장될 데이터 파일의 물리적 경로임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메시지들은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기본적인 메모리 활성화하고 관련 데이터 파일의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무결성을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확인하는 절차임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3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단계에서 어떤 장애 메시지가 발생하거나 프롬프트가 떨어지면 정상적인      시작이 실패한 것을 의미함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4" y="1700808"/>
            <a:ext cx="6469102" cy="3383228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시작과 종료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3149626" y="2060848"/>
            <a:ext cx="172343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3064" y="1891571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MongoDB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인스턴스 활성화</a:t>
            </a:r>
          </a:p>
        </p:txBody>
      </p:sp>
    </p:spTree>
    <p:extLst>
      <p:ext uri="{BB962C8B-B14F-4D97-AF65-F5344CB8AC3E}">
        <p14:creationId xmlns:p14="http://schemas.microsoft.com/office/powerpoint/2010/main" val="614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3.1 JSON </a:t>
            </a:r>
            <a:r>
              <a:rPr lang="ko-KR" altLang="en-US" sz="2400" dirty="0" smtClean="0">
                <a:latin typeface="맑은 고딕" pitchFamily="50" charset="-127"/>
              </a:rPr>
              <a:t>타입과 </a:t>
            </a:r>
            <a:r>
              <a:rPr lang="en-US" altLang="ko-KR" sz="2400" dirty="0" smtClean="0">
                <a:latin typeface="맑은 고딕" pitchFamily="50" charset="-127"/>
              </a:rPr>
              <a:t>BSON </a:t>
            </a:r>
            <a:r>
              <a:rPr lang="ko-KR" altLang="en-US" sz="2400" dirty="0" smtClean="0">
                <a:latin typeface="맑은 고딕" pitchFamily="50" charset="-127"/>
              </a:rPr>
              <a:t>타입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9292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BSON(Binary Serial Object Notation)</a:t>
            </a: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는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모든 데이터는 </a:t>
            </a:r>
            <a:r>
              <a:rPr lang="en-US" altLang="ko-KR" b="1" dirty="0" smtClean="0">
                <a:latin typeface="+mn-ea"/>
                <a:ea typeface="+mn-ea"/>
              </a:rPr>
              <a:t>JSON </a:t>
            </a:r>
            <a:r>
              <a:rPr lang="ko-KR" altLang="en-US" b="1" dirty="0" smtClean="0">
                <a:latin typeface="+mn-ea"/>
                <a:ea typeface="+mn-ea"/>
              </a:rPr>
              <a:t>타입으로 표현되지만 데이터베이스에 저장될 때는 </a:t>
            </a:r>
            <a:r>
              <a:rPr lang="en-US" altLang="ko-KR" b="1" dirty="0" smtClean="0">
                <a:latin typeface="+mn-ea"/>
                <a:ea typeface="+mn-ea"/>
              </a:rPr>
              <a:t>BSON </a:t>
            </a:r>
            <a:r>
              <a:rPr lang="ko-KR" altLang="en-US" b="1" dirty="0" smtClean="0">
                <a:latin typeface="+mn-ea"/>
                <a:ea typeface="+mn-ea"/>
              </a:rPr>
              <a:t>타입의 </a:t>
            </a:r>
            <a:r>
              <a:rPr lang="en-US" altLang="ko-KR" b="1" dirty="0" smtClean="0">
                <a:latin typeface="+mn-ea"/>
                <a:ea typeface="+mn-ea"/>
              </a:rPr>
              <a:t>Binary </a:t>
            </a:r>
            <a:r>
              <a:rPr lang="ko-KR" altLang="en-US" b="1" dirty="0" smtClean="0">
                <a:latin typeface="+mn-ea"/>
                <a:ea typeface="+mn-ea"/>
              </a:rPr>
              <a:t>형태의 데이터로 변환되어 저장됨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BSON </a:t>
            </a:r>
            <a:r>
              <a:rPr lang="ko-KR" altLang="en-US" b="1" dirty="0" smtClean="0">
                <a:latin typeface="+mn-ea"/>
                <a:ea typeface="+mn-ea"/>
              </a:rPr>
              <a:t>타입의 특징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JSON(JavaScript Object Notation) </a:t>
            </a:r>
            <a:r>
              <a:rPr lang="ko-KR" altLang="en-US" b="1" dirty="0" smtClean="0">
                <a:latin typeface="+mn-ea"/>
                <a:ea typeface="+mn-ea"/>
              </a:rPr>
              <a:t>타입을 근거로 하며 사람이 읽고 쓰기에  용이하며 기계가 분석하고 생성하기에 용이함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JSON </a:t>
            </a:r>
            <a:r>
              <a:rPr lang="ko-KR" altLang="en-US" b="1" dirty="0" smtClean="0">
                <a:latin typeface="+mn-ea"/>
                <a:ea typeface="+mn-ea"/>
              </a:rPr>
              <a:t>타입의 </a:t>
            </a:r>
            <a:r>
              <a:rPr lang="en-US" altLang="ko-KR" b="1" dirty="0" smtClean="0">
                <a:latin typeface="+mn-ea"/>
                <a:ea typeface="+mn-ea"/>
              </a:rPr>
              <a:t>{</a:t>
            </a:r>
            <a:r>
              <a:rPr lang="en-US" altLang="ko-KR" b="1" dirty="0" err="1" smtClean="0">
                <a:latin typeface="+mn-ea"/>
                <a:ea typeface="+mn-ea"/>
              </a:rPr>
              <a:t>ename</a:t>
            </a:r>
            <a:r>
              <a:rPr lang="en-US" altLang="ko-KR" b="1" dirty="0" smtClean="0">
                <a:latin typeface="+mn-ea"/>
                <a:ea typeface="+mn-ea"/>
              </a:rPr>
              <a:t> : “</a:t>
            </a:r>
            <a:r>
              <a:rPr lang="ko-KR" altLang="en-US" b="1" dirty="0" smtClean="0">
                <a:latin typeface="+mn-ea"/>
                <a:ea typeface="+mn-ea"/>
              </a:rPr>
              <a:t>김영운</a:t>
            </a:r>
            <a:r>
              <a:rPr lang="en-US" altLang="ko-KR" b="1" dirty="0" smtClean="0">
                <a:latin typeface="+mn-ea"/>
                <a:ea typeface="+mn-ea"/>
              </a:rPr>
              <a:t>”} </a:t>
            </a:r>
            <a:r>
              <a:rPr lang="ko-KR" altLang="en-US" b="1" dirty="0" smtClean="0">
                <a:latin typeface="+mn-ea"/>
                <a:ea typeface="+mn-ea"/>
              </a:rPr>
              <a:t>데이터를 작성하여 저장하면 필드 </a:t>
            </a:r>
            <a:r>
              <a:rPr lang="en-US" altLang="ko-KR" b="1" dirty="0" smtClean="0">
                <a:latin typeface="+mn-ea"/>
                <a:ea typeface="+mn-ea"/>
              </a:rPr>
              <a:t>“ENAME”</a:t>
            </a:r>
            <a:r>
              <a:rPr lang="ko-KR" altLang="en-US" b="1" dirty="0" smtClean="0">
                <a:latin typeface="+mn-ea"/>
                <a:ea typeface="+mn-ea"/>
              </a:rPr>
              <a:t>과 데이터 값 </a:t>
            </a:r>
            <a:r>
              <a:rPr lang="en-US" altLang="ko-KR" b="1" dirty="0" smtClean="0">
                <a:latin typeface="+mn-ea"/>
                <a:ea typeface="+mn-ea"/>
              </a:rPr>
              <a:t>“</a:t>
            </a:r>
            <a:r>
              <a:rPr lang="ko-KR" altLang="en-US" b="1" dirty="0" smtClean="0">
                <a:latin typeface="+mn-ea"/>
                <a:ea typeface="+mn-ea"/>
              </a:rPr>
              <a:t>김영운</a:t>
            </a:r>
            <a:r>
              <a:rPr lang="en-US" altLang="ko-KR" b="1" dirty="0" smtClean="0">
                <a:latin typeface="+mn-ea"/>
                <a:ea typeface="+mn-ea"/>
              </a:rPr>
              <a:t>＂</a:t>
            </a:r>
            <a:r>
              <a:rPr lang="ko-KR" altLang="en-US" b="1" dirty="0" smtClean="0">
                <a:latin typeface="+mn-ea"/>
                <a:ea typeface="+mn-ea"/>
              </a:rPr>
              <a:t>은 </a:t>
            </a:r>
            <a:r>
              <a:rPr lang="en-US" altLang="ko-KR" b="1" dirty="0" smtClean="0">
                <a:latin typeface="+mn-ea"/>
                <a:ea typeface="+mn-ea"/>
              </a:rPr>
              <a:t>Binary </a:t>
            </a:r>
            <a:r>
              <a:rPr lang="ko-KR" altLang="en-US" b="1" dirty="0" smtClean="0">
                <a:latin typeface="+mn-ea"/>
                <a:ea typeface="+mn-ea"/>
              </a:rPr>
              <a:t>값으로 변환되어 저장됨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349425" y="4581128"/>
            <a:ext cx="5751443" cy="17338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Bef>
                <a:spcPts val="500"/>
              </a:spcBef>
              <a:defRPr/>
            </a:pP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{</a:t>
            </a:r>
          </a:p>
          <a:p>
            <a:pPr marL="0" lvl="1">
              <a:spcBef>
                <a:spcPts val="50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  ENAME : “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김영운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”</a:t>
            </a:r>
          </a:p>
          <a:p>
            <a:pPr marL="0" lvl="1">
              <a:spcBef>
                <a:spcPts val="500"/>
              </a:spcBef>
              <a:defRPr/>
            </a:pP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   BLOODTYPE : “O”</a:t>
            </a:r>
          </a:p>
          <a:p>
            <a:pPr marL="0" lvl="1">
              <a:spcBef>
                <a:spcPts val="50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  HEIGHT : 178</a:t>
            </a:r>
          </a:p>
          <a:p>
            <a:pPr marL="0" lvl="1">
              <a:spcBef>
                <a:spcPts val="50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}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401" y="6309320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[ BSON </a:t>
            </a:r>
            <a:r>
              <a:rPr lang="ko-KR" altLang="en-US" sz="1600" b="1" dirty="0" smtClean="0">
                <a:solidFill>
                  <a:schemeClr val="tx2"/>
                </a:solidFill>
                <a:latin typeface="+mn-ea"/>
                <a:ea typeface="+mn-ea"/>
              </a:rPr>
              <a:t>구조의 </a:t>
            </a:r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Document </a:t>
            </a:r>
            <a:r>
              <a:rPr lang="ko-KR" altLang="en-US" sz="1600" b="1" dirty="0" smtClean="0">
                <a:solidFill>
                  <a:schemeClr val="tx2"/>
                </a:solidFill>
                <a:latin typeface="+mn-ea"/>
                <a:ea typeface="+mn-ea"/>
              </a:rPr>
              <a:t>형식 </a:t>
            </a:r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9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Data Type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 데이터 속성을 표현하기 위해 필요한 것처럼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   데이터 타입이 제공되며 총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세분화된 타입이 제공됨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3">
              <a:spcBef>
                <a:spcPts val="1000"/>
              </a:spcBef>
              <a:defRPr/>
            </a:pPr>
            <a:r>
              <a:rPr lang="ko-KR" altLang="en-US" b="1" dirty="0" smtClean="0">
                <a:latin typeface="+mn-ea"/>
                <a:ea typeface="+mn-ea"/>
              </a:rPr>
              <a:t> 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01929"/>
              </p:ext>
            </p:extLst>
          </p:nvPr>
        </p:nvGraphicFramePr>
        <p:xfrm>
          <a:off x="629345" y="1626042"/>
          <a:ext cx="8640960" cy="24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9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string, 32/64 bit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integer, double, array, Boolean, binary data, null, java script code, object, Decimal128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정보를 저장하는 경우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TIMESTAMP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Mile Second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정보까지 저장하는 경우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 ID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OBJECT_ID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값을 저장할 수 있는 데이터 타입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Data Type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272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OBJECT_ID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 제공되는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ROWID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유사한 데이터 속성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도큐먼트가 다른 도큐먼트와 구별될 수 있는 유일한 값을 의미하며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데이터베이스의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Primary-Key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유일한 값으로 구성됨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OBJECT_ID </a:t>
            </a:r>
            <a:r>
              <a:rPr lang="ko-KR" altLang="en-US" b="1" dirty="0" smtClean="0">
                <a:latin typeface="+mn-ea"/>
                <a:ea typeface="+mn-ea"/>
              </a:rPr>
              <a:t>타입의 주요 특징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BSON Object ID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en-US" altLang="ko-KR" b="1" dirty="0" smtClean="0">
                <a:latin typeface="+mn-ea"/>
                <a:ea typeface="+mn-ea"/>
              </a:rPr>
              <a:t>12Byte</a:t>
            </a:r>
            <a:r>
              <a:rPr lang="ko-KR" altLang="en-US" b="1" dirty="0" smtClean="0">
                <a:latin typeface="+mn-ea"/>
                <a:ea typeface="+mn-ea"/>
              </a:rPr>
              <a:t>의 </a:t>
            </a:r>
            <a:r>
              <a:rPr lang="en-US" altLang="ko-KR" b="1" dirty="0" smtClean="0">
                <a:latin typeface="+mn-ea"/>
                <a:ea typeface="+mn-ea"/>
              </a:rPr>
              <a:t>Binary </a:t>
            </a:r>
            <a:r>
              <a:rPr lang="ko-KR" altLang="en-US" b="1" dirty="0" smtClean="0">
                <a:latin typeface="+mn-ea"/>
                <a:ea typeface="+mn-ea"/>
              </a:rPr>
              <a:t>값으로 구성되어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에 하나의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입력하면 반드시 유일한 값인  </a:t>
            </a:r>
            <a:r>
              <a:rPr lang="en-US" altLang="ko-KR" b="1" dirty="0" smtClean="0">
                <a:latin typeface="+mn-ea"/>
                <a:ea typeface="+mn-ea"/>
              </a:rPr>
              <a:t>Object ID</a:t>
            </a:r>
            <a:r>
              <a:rPr lang="ko-KR" altLang="en-US" b="1" dirty="0" smtClean="0">
                <a:latin typeface="+mn-ea"/>
                <a:ea typeface="+mn-ea"/>
              </a:rPr>
              <a:t>가 부여됨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에서 제공하는 </a:t>
            </a:r>
            <a:r>
              <a:rPr lang="en-US" altLang="ko-KR" b="1" dirty="0" smtClean="0">
                <a:latin typeface="+mn-ea"/>
                <a:ea typeface="+mn-ea"/>
              </a:rPr>
              <a:t>Default Object id</a:t>
            </a:r>
            <a:r>
              <a:rPr lang="ko-KR" altLang="en-US" b="1" dirty="0" smtClean="0">
                <a:latin typeface="+mn-ea"/>
                <a:ea typeface="+mn-ea"/>
              </a:rPr>
              <a:t>와는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별도로 사용자가 직접         </a:t>
            </a:r>
            <a:r>
              <a:rPr lang="en-US" altLang="ko-KR" b="1" dirty="0" smtClean="0">
                <a:latin typeface="+mn-ea"/>
                <a:ea typeface="+mn-ea"/>
              </a:rPr>
              <a:t>Object ID</a:t>
            </a:r>
            <a:r>
              <a:rPr lang="ko-KR" altLang="en-US" b="1" dirty="0" smtClean="0">
                <a:latin typeface="+mn-ea"/>
                <a:ea typeface="+mn-ea"/>
              </a:rPr>
              <a:t>를 부여할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914400" lvl="3">
              <a:spcBef>
                <a:spcPts val="1000"/>
              </a:spcBef>
              <a:defRPr/>
            </a:pPr>
            <a:r>
              <a:rPr lang="ko-KR" altLang="en-US" b="1" dirty="0" smtClean="0">
                <a:latin typeface="+mn-ea"/>
                <a:ea typeface="+mn-ea"/>
              </a:rPr>
              <a:t> 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3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39" y="1290470"/>
            <a:ext cx="7935499" cy="415475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Data Type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BSON </a:t>
            </a:r>
            <a:r>
              <a:rPr lang="en-US" altLang="ko-KR" b="1" dirty="0" err="1" smtClean="0">
                <a:latin typeface="+mn-ea"/>
                <a:ea typeface="+mn-ea"/>
              </a:rPr>
              <a:t>ObjectID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데이터 </a:t>
            </a:r>
            <a:r>
              <a:rPr lang="ko-KR" altLang="en-US" b="1" dirty="0" smtClean="0">
                <a:latin typeface="+mn-ea"/>
                <a:ea typeface="+mn-ea"/>
              </a:rPr>
              <a:t>타입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914400" lvl="3">
              <a:spcBef>
                <a:spcPts val="10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2462" y="4841847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ObjectId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가 자동으로 부여됨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373761" y="4986755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77" y="1268760"/>
            <a:ext cx="7921625" cy="414749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Data Type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4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Data Type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34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RDBMS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문자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Binary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저장할 수 있는 타입을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타입이라고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총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데이터 속성을 제공하며 각 데이터 속성은 다음과 같이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내부코드로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구분됨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Embeded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불리며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값으로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갖는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여러 개의 요소를 내부에 담을 수 있는데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 요소의 값으로 여러가지    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가질 수 있음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83376"/>
              </p:ext>
            </p:extLst>
          </p:nvPr>
        </p:nvGraphicFramePr>
        <p:xfrm>
          <a:off x="629345" y="2564904"/>
          <a:ext cx="86409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 Name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 Number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 Name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 Number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Regular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expression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JavaScript 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JavaScript code with scope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Binary data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32-bit integer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 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Timestamp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64bit integer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Decimal128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3" y="1844675"/>
            <a:ext cx="7921625" cy="415135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Data Type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배열 타입의 데이터 속성을 제공함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4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844675"/>
            <a:ext cx="7921625" cy="415135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Data Type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0454" y="198884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배열 변수에 결과 저장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301753" y="2133748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26398" y="2160857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17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번째 배열에 저장된 데이터만 출력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797697" y="2305765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5506" y="3181881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17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번째 배열에 저장된 데이터만 출력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824637" y="3326789"/>
            <a:ext cx="229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844824"/>
            <a:ext cx="8281292" cy="433097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2069505" y="2323449"/>
            <a:ext cx="2232248" cy="254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시작과 종료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활성화된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클라이언트 프로그램인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MONGO.EXE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429545" y="4581128"/>
            <a:ext cx="23042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1753" y="2060848"/>
            <a:ext cx="5194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MongoDB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에 접속하는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Client Shell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에러 없이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Prompt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가 나타나면 정상 접속된 상태임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3750" y="4284385"/>
            <a:ext cx="382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Mongo Shell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상태에서 실행 할 수 있는          </a:t>
            </a:r>
            <a:endParaRPr lang="en-US" altLang="ko-KR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명령어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Help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1804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 생성되어 있는 데이터베이스의 상태를 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db.dropDatabase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데이터베이스를 삭제함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4" y="1340768"/>
            <a:ext cx="8276240" cy="432833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2" idx="1"/>
          </p:cNvCxnSpPr>
          <p:nvPr/>
        </p:nvCxnSpPr>
        <p:spPr>
          <a:xfrm flipH="1" flipV="1">
            <a:off x="2657149" y="1693833"/>
            <a:ext cx="2258968" cy="195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657521" y="2218690"/>
            <a:ext cx="2328665" cy="170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시작과 종료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6117" y="1544099"/>
            <a:ext cx="4968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현재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admin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등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개의 데이터베이스가 생성되어 있음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9825" y="2003727"/>
            <a:ext cx="4778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test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데이터베이스로 이동할 때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use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명령어를 사용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test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데이터베이스가 존재하지 않을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경우      첫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번째 컬렉션을 생성할 때 자동으로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생성됨 </a:t>
            </a:r>
            <a:endParaRPr lang="ko-KR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0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857944"/>
            <a:ext cx="8236143" cy="430736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시작과 종료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데이터베이스명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저장되어 있는 논리적 구조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전체 현황을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8287" y="229787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데이터베이스명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069505" y="2445865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6250" y="24574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컬렉션의 수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427468" y="2583192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3959" y="270218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전체 객체 수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245728" y="2854985"/>
            <a:ext cx="2088231" cy="2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70688" y="285903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객체의 평균 길이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285529" y="2977732"/>
            <a:ext cx="1395651" cy="11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8807" y="299695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전체 데이터 크기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2285530" y="3134872"/>
            <a:ext cx="2808311" cy="82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09865" y="3147064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데이터베이스에 할당된 전체 공간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01555" y="3266696"/>
            <a:ext cx="2808310" cy="82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73622" y="32910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익스텐트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수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317735" y="3422904"/>
            <a:ext cx="34558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12174" y="340036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인덱스의 개수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2100568" y="3537584"/>
            <a:ext cx="22731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3961" y="353034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크기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273337" y="3669408"/>
            <a:ext cx="38879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29447" y="379513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파일 크기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1" name="직선 화살표 연결선 30"/>
          <p:cNvCxnSpPr>
            <a:stCxn id="26" idx="1"/>
          </p:cNvCxnSpPr>
          <p:nvPr/>
        </p:nvCxnSpPr>
        <p:spPr>
          <a:xfrm flipH="1">
            <a:off x="2141513" y="3933636"/>
            <a:ext cx="38879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88189" y="257709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뷰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의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수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939407" y="2725086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시작과 종료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Shutdown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때는 반드시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데이터베이스로 이동해서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db.shutdownServer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실행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1938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8" y="1850651"/>
            <a:ext cx="8280920" cy="4330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00824" y="2042624"/>
            <a:ext cx="2161169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Admin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데이터베이스로 이동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717577" y="2192512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9455" y="230077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인스턴스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종료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390673" y="2448766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05" y="2809620"/>
            <a:ext cx="7200800" cy="37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8248999" cy="431408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시작과 종료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접속된 클라이언트 프로그램에서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Logout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Shutdown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것은 아니며 단지 클라이언트의 접속만이 해제됨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8630" y="1880976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MongoDB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인스턴스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활성화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797697" y="2018616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75521" y="4797152"/>
            <a:ext cx="3129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접속만 해제된 상태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정상처리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: 1,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실패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: 0)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026739" y="4945142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06" y="2541421"/>
            <a:ext cx="8248999" cy="43140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8327" y="2863969"/>
            <a:ext cx="3311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MongoDB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에 접속하는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Client Shell Program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429545" y="3011959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0415" y="597568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클라이언트 접속 해제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21633" y="6123671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smtClean="0">
                <a:latin typeface="맑은 고딕" pitchFamily="50" charset="-127"/>
              </a:rPr>
              <a:t>Collection </a:t>
            </a:r>
            <a:r>
              <a:rPr lang="ko-KR" altLang="en-US" sz="2400" dirty="0" smtClean="0">
                <a:latin typeface="맑은 고딕" pitchFamily="50" charset="-127"/>
              </a:rPr>
              <a:t>생성과 관리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475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데이터베이스의 논리적 저장 구조인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해당되는 데이터 구조를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데이터베이스는 정형화된 데이터 구조임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테이블을 생성하기 위해 구성요소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latin typeface="+mn-ea"/>
                <a:ea typeface="+mn-ea"/>
              </a:rPr>
              <a:t>컬럼명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데이터 타입과 길이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제약 조건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에 대한  정의가 먼저 되어야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는 기본적인 </a:t>
            </a:r>
            <a:r>
              <a:rPr lang="en-US" altLang="ko-KR" b="1" dirty="0" smtClean="0">
                <a:latin typeface="+mn-ea"/>
                <a:ea typeface="+mn-ea"/>
              </a:rPr>
              <a:t>DB </a:t>
            </a:r>
            <a:r>
              <a:rPr lang="ko-KR" altLang="en-US" b="1" dirty="0" smtClean="0">
                <a:latin typeface="+mn-ea"/>
                <a:ea typeface="+mn-ea"/>
              </a:rPr>
              <a:t>구조 설계는 되어 있어야겠지만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을 생성할 때 구성요소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latin typeface="+mn-ea"/>
                <a:ea typeface="+mn-ea"/>
              </a:rPr>
              <a:t>필드명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데이터 타입과 길이 등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가 결정되어 있지 않더라도 데이터 저장 구조를    생성할 수 있음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0" y="4744338"/>
            <a:ext cx="8281293" cy="1319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5216" y="4925800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현재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세팅된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데이터베이스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226434" y="5073790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70415" y="5229200"/>
            <a:ext cx="385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현재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세팅된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데이터베이스 안에 있는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목록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221633" y="5373117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12885</TotalTime>
  <Words>1796</Words>
  <Application>Microsoft Office PowerPoint</Application>
  <PresentationFormat>사용자 지정</PresentationFormat>
  <Paragraphs>357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662</cp:revision>
  <cp:lastPrinted>2013-10-01T01:40:38Z</cp:lastPrinted>
  <dcterms:created xsi:type="dcterms:W3CDTF">2010-01-22T01:09:25Z</dcterms:created>
  <dcterms:modified xsi:type="dcterms:W3CDTF">2023-08-22T07:43:33Z</dcterms:modified>
</cp:coreProperties>
</file>