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256" r:id="rId2"/>
    <p:sldId id="307" r:id="rId3"/>
    <p:sldId id="320" r:id="rId4"/>
    <p:sldId id="308" r:id="rId5"/>
    <p:sldId id="309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2" r:id="rId16"/>
    <p:sldId id="323" r:id="rId17"/>
    <p:sldId id="324" r:id="rId18"/>
    <p:sldId id="405" r:id="rId19"/>
    <p:sldId id="406" r:id="rId20"/>
    <p:sldId id="407" r:id="rId21"/>
    <p:sldId id="408" r:id="rId22"/>
    <p:sldId id="326" r:id="rId23"/>
    <p:sldId id="327" r:id="rId24"/>
    <p:sldId id="328" r:id="rId25"/>
    <p:sldId id="329" r:id="rId26"/>
    <p:sldId id="330" r:id="rId27"/>
    <p:sldId id="331" r:id="rId28"/>
    <p:sldId id="332" r:id="rId29"/>
    <p:sldId id="333" r:id="rId30"/>
    <p:sldId id="334" r:id="rId31"/>
    <p:sldId id="335" r:id="rId32"/>
    <p:sldId id="336" r:id="rId33"/>
    <p:sldId id="337" r:id="rId34"/>
    <p:sldId id="338" r:id="rId35"/>
    <p:sldId id="339" r:id="rId36"/>
    <p:sldId id="340" r:id="rId37"/>
    <p:sldId id="341" r:id="rId38"/>
    <p:sldId id="342" r:id="rId39"/>
    <p:sldId id="343" r:id="rId40"/>
    <p:sldId id="344" r:id="rId41"/>
    <p:sldId id="345" r:id="rId42"/>
    <p:sldId id="346" r:id="rId43"/>
    <p:sldId id="347" r:id="rId44"/>
    <p:sldId id="348" r:id="rId45"/>
    <p:sldId id="349" r:id="rId46"/>
    <p:sldId id="350" r:id="rId47"/>
    <p:sldId id="351" r:id="rId48"/>
    <p:sldId id="352" r:id="rId49"/>
    <p:sldId id="353" r:id="rId50"/>
    <p:sldId id="354" r:id="rId51"/>
    <p:sldId id="355" r:id="rId52"/>
  </p:sldIdLst>
  <p:sldSz cx="9899650" cy="6858000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18" userDrawn="1">
          <p15:clr>
            <a:srgbClr val="A4A3A4"/>
          </p15:clr>
        </p15:guide>
        <p15:guide id="3" pos="623" userDrawn="1">
          <p15:clr>
            <a:srgbClr val="A4A3A4"/>
          </p15:clr>
        </p15:guide>
        <p15:guide id="4" pos="5613" userDrawn="1">
          <p15:clr>
            <a:srgbClr val="A4A3A4"/>
          </p15:clr>
        </p15:guide>
        <p15:guide id="5" orient="horz" pos="1162" userDrawn="1">
          <p15:clr>
            <a:srgbClr val="A4A3A4"/>
          </p15:clr>
        </p15:guide>
        <p15:guide id="6" orient="horz" pos="397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 userDrawn="1">
          <p15:clr>
            <a:srgbClr val="A4A3A4"/>
          </p15:clr>
        </p15:guide>
        <p15:guide id="2" pos="2132" userDrawn="1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CBCBCB"/>
    <a:srgbClr val="D1D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74" autoAdjust="0"/>
    <p:restoredTop sz="94660"/>
  </p:normalViewPr>
  <p:slideViewPr>
    <p:cSldViewPr>
      <p:cViewPr varScale="1">
        <p:scale>
          <a:sx n="139" d="100"/>
          <a:sy n="139" d="100"/>
        </p:scale>
        <p:origin x="456" y="120"/>
      </p:cViewPr>
      <p:guideLst>
        <p:guide orient="horz" pos="2160"/>
        <p:guide pos="3118"/>
        <p:guide pos="623"/>
        <p:guide pos="5613"/>
        <p:guide orient="horz" pos="1162"/>
        <p:guide orient="horz" pos="397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2796" y="-102"/>
      </p:cViewPr>
      <p:guideLst>
        <p:guide orient="horz" pos="3120"/>
        <p:guide pos="2132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r">
              <a:defRPr sz="1200"/>
            </a:lvl1pPr>
          </a:lstStyle>
          <a:p>
            <a:fld id="{75C0E844-4BF8-4346-83F1-1E48FC4F9BF5}" type="datetimeFigureOut">
              <a:rPr lang="ko-KR" altLang="en-US" smtClean="0"/>
              <a:pPr/>
              <a:t>2022-08-17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r">
              <a:defRPr sz="1200"/>
            </a:lvl1pPr>
          </a:lstStyle>
          <a:p>
            <a:fld id="{F1BA4C65-44F2-4877-98EA-910F46710B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825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r">
              <a:defRPr sz="1200"/>
            </a:lvl1pPr>
          </a:lstStyle>
          <a:p>
            <a:fld id="{F1D29EF8-A63C-4D4B-90C8-EECF773C4F05}" type="datetimeFigureOut">
              <a:rPr lang="ko-KR" altLang="en-US" smtClean="0"/>
              <a:pPr/>
              <a:t>2022-08-17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705" tIns="45853" rIns="91705" bIns="4585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705" tIns="45853" rIns="91705" bIns="45853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r">
              <a:defRPr sz="1200"/>
            </a:lvl1pPr>
          </a:lstStyle>
          <a:p>
            <a:fld id="{D0B82E2F-4F63-4393-9522-E6920641F2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708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122141" y="6752984"/>
            <a:ext cx="9650210" cy="1080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 userDrawn="1"/>
        </p:nvSpPr>
        <p:spPr>
          <a:xfrm>
            <a:off x="122141" y="54150"/>
            <a:ext cx="9650210" cy="46672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텍스트 개체 틀 9"/>
          <p:cNvSpPr>
            <a:spLocks noGrp="1"/>
          </p:cNvSpPr>
          <p:nvPr userDrawn="1">
            <p:ph type="body" sz="quarter" idx="15"/>
          </p:nvPr>
        </p:nvSpPr>
        <p:spPr>
          <a:xfrm>
            <a:off x="3751048" y="5257814"/>
            <a:ext cx="2397554" cy="314327"/>
          </a:xfrm>
        </p:spPr>
        <p:txBody>
          <a:bodyPr>
            <a:noAutofit/>
          </a:bodyPr>
          <a:lstStyle>
            <a:lvl1pPr algn="ctr">
              <a:buNone/>
              <a:defRPr kumimoji="0" lang="en-US" altLang="ko-KR" sz="13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ea"/>
                <a:ea typeface="+mn-ea"/>
                <a:cs typeface="Arial" pitchFamily="34" charset="0"/>
              </a:defRPr>
            </a:lvl1pPr>
            <a:lvl2pPr algn="r">
              <a:defRPr sz="1600">
                <a:ea typeface="HY견고딕" pitchFamily="18" charset="-127"/>
              </a:defRPr>
            </a:lvl2pPr>
            <a:lvl3pPr algn="r">
              <a:defRPr sz="1600">
                <a:ea typeface="HY견고딕" pitchFamily="18" charset="-127"/>
              </a:defRPr>
            </a:lvl3pPr>
            <a:lvl4pPr algn="r">
              <a:defRPr sz="1600">
                <a:ea typeface="HY견고딕" pitchFamily="18" charset="-127"/>
              </a:defRPr>
            </a:lvl4pPr>
            <a:lvl5pPr algn="r">
              <a:defRPr sz="1600">
                <a:ea typeface="HY견고딕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</a:t>
            </a:r>
          </a:p>
        </p:txBody>
      </p:sp>
      <p:sp>
        <p:nvSpPr>
          <p:cNvPr id="9" name="텍스트 개체 틀 5"/>
          <p:cNvSpPr>
            <a:spLocks noGrp="1"/>
          </p:cNvSpPr>
          <p:nvPr userDrawn="1">
            <p:ph type="body" sz="quarter" idx="18"/>
          </p:nvPr>
        </p:nvSpPr>
        <p:spPr>
          <a:xfrm>
            <a:off x="505295" y="1872498"/>
            <a:ext cx="8909684" cy="814383"/>
          </a:xfrm>
        </p:spPr>
        <p:txBody>
          <a:bodyPr/>
          <a:lstStyle>
            <a:lvl1pPr algn="ctr">
              <a:buNone/>
              <a:defRPr sz="32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ea"/>
                <a:ea typeface="+mj-ea"/>
                <a:cs typeface="Arial" pitchFamily="34" charset="0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0" name="텍스트 개체 틀 9"/>
          <p:cNvSpPr>
            <a:spLocks noGrp="1"/>
          </p:cNvSpPr>
          <p:nvPr userDrawn="1">
            <p:ph type="body" sz="quarter" idx="16"/>
          </p:nvPr>
        </p:nvSpPr>
        <p:spPr>
          <a:xfrm>
            <a:off x="506388" y="2528885"/>
            <a:ext cx="8908623" cy="357187"/>
          </a:xfrm>
        </p:spPr>
        <p:txBody>
          <a:bodyPr>
            <a:noAutofit/>
          </a:bodyPr>
          <a:lstStyle>
            <a:lvl1pPr algn="ctr">
              <a:buNone/>
              <a:defRPr sz="17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  <a:lvl2pPr algn="r">
              <a:defRPr sz="1600">
                <a:ea typeface="HY견고딕" pitchFamily="18" charset="-127"/>
              </a:defRPr>
            </a:lvl2pPr>
            <a:lvl3pPr algn="r">
              <a:defRPr sz="1600">
                <a:ea typeface="HY견고딕" pitchFamily="18" charset="-127"/>
              </a:defRPr>
            </a:lvl3pPr>
            <a:lvl4pPr algn="r">
              <a:defRPr sz="1600">
                <a:ea typeface="HY견고딕" pitchFamily="18" charset="-127"/>
              </a:defRPr>
            </a:lvl4pPr>
            <a:lvl5pPr algn="r">
              <a:defRPr sz="1600">
                <a:ea typeface="HY견고딕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209346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 userDrawn="1"/>
        </p:nvGrpSpPr>
        <p:grpSpPr>
          <a:xfrm>
            <a:off x="116388" y="9526"/>
            <a:ext cx="9666874" cy="585345"/>
            <a:chOff x="107504" y="9525"/>
            <a:chExt cx="8928992" cy="585345"/>
          </a:xfrm>
        </p:grpSpPr>
        <p:pic>
          <p:nvPicPr>
            <p:cNvPr id="25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84"/>
            <a:stretch/>
          </p:blipFill>
          <p:spPr bwMode="auto">
            <a:xfrm>
              <a:off x="107504" y="9525"/>
              <a:ext cx="8928992" cy="584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6" name="그룹 25"/>
            <p:cNvGrpSpPr/>
            <p:nvPr userDrawn="1"/>
          </p:nvGrpSpPr>
          <p:grpSpPr>
            <a:xfrm>
              <a:off x="107504" y="549151"/>
              <a:ext cx="8449816" cy="45719"/>
              <a:chOff x="107504" y="549151"/>
              <a:chExt cx="8449816" cy="45719"/>
            </a:xfrm>
          </p:grpSpPr>
          <p:sp>
            <p:nvSpPr>
              <p:cNvPr id="27" name="직사각형 26"/>
              <p:cNvSpPr/>
              <p:nvPr userDrawn="1"/>
            </p:nvSpPr>
            <p:spPr>
              <a:xfrm>
                <a:off x="107504" y="549151"/>
                <a:ext cx="288032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/>
              <p:cNvSpPr/>
              <p:nvPr userDrawn="1"/>
            </p:nvSpPr>
            <p:spPr>
              <a:xfrm>
                <a:off x="391790" y="549151"/>
                <a:ext cx="8165530" cy="45719"/>
              </a:xfrm>
              <a:prstGeom prst="rect">
                <a:avLst/>
              </a:prstGeom>
              <a:solidFill>
                <a:srgbClr val="D1D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내용 개체 틀 3"/>
          <p:cNvSpPr>
            <a:spLocks noGrp="1"/>
          </p:cNvSpPr>
          <p:nvPr userDrawn="1">
            <p:ph sz="half" idx="2"/>
          </p:nvPr>
        </p:nvSpPr>
        <p:spPr>
          <a:xfrm>
            <a:off x="696039" y="1357298"/>
            <a:ext cx="5955300" cy="3951288"/>
          </a:xfrm>
        </p:spPr>
        <p:txBody>
          <a:bodyPr/>
          <a:lstStyle>
            <a:lvl1pPr marL="514350" marR="0" indent="-514350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romanUcPeriod"/>
              <a:tabLst/>
              <a:defRPr sz="1600">
                <a:latin typeface="+mn-ea"/>
                <a:ea typeface="+mn-ea"/>
              </a:defRPr>
            </a:lvl1pPr>
            <a:lvl2pPr marL="742950" marR="0" indent="-2857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 sz="1400">
                <a:latin typeface="+mn-ea"/>
                <a:ea typeface="+mn-ea"/>
              </a:defRPr>
            </a:lvl2pPr>
            <a:lvl3pPr marL="1143000" marR="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400">
                <a:latin typeface="+mn-ea"/>
                <a:ea typeface="+mn-ea"/>
              </a:defRPr>
            </a:lvl3pPr>
            <a:lvl4pPr>
              <a:defRPr sz="1400">
                <a:latin typeface="+mn-ea"/>
                <a:ea typeface="+mn-ea"/>
              </a:defRPr>
            </a:lvl4pPr>
            <a:lvl5pPr>
              <a:buNone/>
              <a:defRPr sz="14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</a:p>
        </p:txBody>
      </p:sp>
      <p:sp>
        <p:nvSpPr>
          <p:cNvPr id="21" name="텍스트 개체 틀 5"/>
          <p:cNvSpPr>
            <a:spLocks noGrp="1"/>
          </p:cNvSpPr>
          <p:nvPr userDrawn="1">
            <p:ph type="body" sz="quarter" idx="16"/>
          </p:nvPr>
        </p:nvSpPr>
        <p:spPr>
          <a:xfrm>
            <a:off x="107780" y="70581"/>
            <a:ext cx="8584913" cy="444680"/>
          </a:xfrm>
        </p:spPr>
        <p:txBody>
          <a:bodyPr anchor="ctr"/>
          <a:lstStyle>
            <a:lvl1pPr algn="l">
              <a:buNone/>
              <a:defRPr sz="2000" b="1">
                <a:solidFill>
                  <a:schemeClr val="tx1"/>
                </a:solidFill>
                <a:latin typeface="Helvetica75" pitchFamily="34" charset="0"/>
                <a:ea typeface="맑은 고딕" pitchFamily="50" charset="-127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9" name="슬라이드 번호 개체 틀 10"/>
          <p:cNvSpPr>
            <a:spLocks noGrp="1"/>
          </p:cNvSpPr>
          <p:nvPr>
            <p:ph type="sldNum" sz="quarter" idx="19"/>
          </p:nvPr>
        </p:nvSpPr>
        <p:spPr>
          <a:xfrm>
            <a:off x="3794866" y="6481912"/>
            <a:ext cx="2309918" cy="365125"/>
          </a:xfrm>
        </p:spPr>
        <p:txBody>
          <a:bodyPr/>
          <a:lstStyle>
            <a:lvl1pPr algn="ctr">
              <a:defRPr sz="1000"/>
            </a:lvl1pPr>
          </a:lstStyle>
          <a:p>
            <a:pPr>
              <a:defRPr/>
            </a:pPr>
            <a:fld id="{D768FFF3-FF04-4CA7-A3C7-973525546080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738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 userDrawn="1"/>
        </p:nvGrpSpPr>
        <p:grpSpPr>
          <a:xfrm>
            <a:off x="116388" y="9526"/>
            <a:ext cx="9666874" cy="585345"/>
            <a:chOff x="107504" y="9525"/>
            <a:chExt cx="8928992" cy="585345"/>
          </a:xfrm>
        </p:grpSpPr>
        <p:pic>
          <p:nvPicPr>
            <p:cNvPr id="18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84"/>
            <a:stretch/>
          </p:blipFill>
          <p:spPr bwMode="auto">
            <a:xfrm>
              <a:off x="107504" y="9525"/>
              <a:ext cx="8928992" cy="584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9" name="그룹 18"/>
            <p:cNvGrpSpPr/>
            <p:nvPr userDrawn="1"/>
          </p:nvGrpSpPr>
          <p:grpSpPr>
            <a:xfrm>
              <a:off x="107504" y="549151"/>
              <a:ext cx="8449816" cy="45719"/>
              <a:chOff x="107504" y="549151"/>
              <a:chExt cx="8449816" cy="45719"/>
            </a:xfrm>
          </p:grpSpPr>
          <p:sp>
            <p:nvSpPr>
              <p:cNvPr id="20" name="직사각형 19"/>
              <p:cNvSpPr/>
              <p:nvPr userDrawn="1"/>
            </p:nvSpPr>
            <p:spPr>
              <a:xfrm>
                <a:off x="107504" y="549151"/>
                <a:ext cx="288032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 userDrawn="1"/>
            </p:nvSpPr>
            <p:spPr>
              <a:xfrm>
                <a:off x="391790" y="549151"/>
                <a:ext cx="8165530" cy="45719"/>
              </a:xfrm>
              <a:prstGeom prst="rect">
                <a:avLst/>
              </a:prstGeom>
              <a:solidFill>
                <a:srgbClr val="D1D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9" name="텍스트 개체 틀 5"/>
          <p:cNvSpPr>
            <a:spLocks noGrp="1"/>
          </p:cNvSpPr>
          <p:nvPr userDrawn="1">
            <p:ph type="body" sz="quarter" idx="16"/>
          </p:nvPr>
        </p:nvSpPr>
        <p:spPr>
          <a:xfrm>
            <a:off x="107780" y="70581"/>
            <a:ext cx="8584913" cy="444680"/>
          </a:xfrm>
        </p:spPr>
        <p:txBody>
          <a:bodyPr anchor="ctr"/>
          <a:lstStyle>
            <a:lvl1pPr algn="l">
              <a:buNone/>
              <a:defRPr sz="2000" b="1">
                <a:solidFill>
                  <a:schemeClr val="tx1"/>
                </a:solidFill>
                <a:latin typeface="Helvetica75" pitchFamily="34" charset="0"/>
                <a:ea typeface="맑은 고딕" pitchFamily="50" charset="-127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 userDrawn="1">
            <p:ph type="sldNum" sz="quarter" idx="19"/>
          </p:nvPr>
        </p:nvSpPr>
        <p:spPr>
          <a:xfrm>
            <a:off x="3794866" y="6481912"/>
            <a:ext cx="2309918" cy="365125"/>
          </a:xfrm>
        </p:spPr>
        <p:txBody>
          <a:bodyPr/>
          <a:lstStyle>
            <a:lvl1pPr algn="ctr">
              <a:defRPr sz="1000"/>
            </a:lvl1pPr>
          </a:lstStyle>
          <a:p>
            <a:pPr>
              <a:defRPr/>
            </a:pPr>
            <a:fld id="{D768FFF3-FF04-4CA7-A3C7-973525546080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48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4983" y="274638"/>
            <a:ext cx="890968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4983" y="1600201"/>
            <a:ext cx="890968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4983" y="6356351"/>
            <a:ext cx="2309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2381" y="6356351"/>
            <a:ext cx="31348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4749" y="6356351"/>
            <a:ext cx="2309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768FFF3-FF04-4CA7-A3C7-97352554608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>
          <a:xfrm>
            <a:off x="2213521" y="5257814"/>
            <a:ext cx="5472608" cy="547451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sz="1800" b="1" dirty="0" smtClean="0"/>
              <a:t>데이터분석과</a:t>
            </a:r>
            <a:endParaRPr lang="en-US" altLang="ko-KR" sz="1800" b="1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8"/>
          </p:nvPr>
        </p:nvSpPr>
        <p:spPr>
          <a:xfrm>
            <a:off x="505295" y="1872498"/>
            <a:ext cx="8909684" cy="1412486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 err="1" smtClean="0">
                <a:latin typeface="+mn-ea"/>
              </a:rPr>
              <a:t>NoSQL</a:t>
            </a:r>
            <a:endParaRPr lang="en-US" altLang="ko-KR" dirty="0" smtClean="0">
              <a:latin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chemeClr val="tx2"/>
                </a:solidFill>
                <a:latin typeface="+mn-ea"/>
                <a:ea typeface="+mn-ea"/>
              </a:rPr>
              <a:t>- Ⅲ</a:t>
            </a:r>
            <a:r>
              <a:rPr lang="ko-KR" altLang="en-US" sz="2400" dirty="0" smtClean="0">
                <a:solidFill>
                  <a:schemeClr val="tx2"/>
                </a:solidFill>
                <a:latin typeface="+mn-ea"/>
                <a:ea typeface="+mn-ea"/>
              </a:rPr>
              <a:t>장</a:t>
            </a:r>
            <a:r>
              <a:rPr lang="en-US" altLang="ko-KR" sz="2400" dirty="0" smtClean="0">
                <a:solidFill>
                  <a:schemeClr val="tx2"/>
                </a:solidFill>
                <a:latin typeface="+mn-ea"/>
                <a:ea typeface="+mn-ea"/>
              </a:rPr>
              <a:t>. </a:t>
            </a:r>
            <a:r>
              <a:rPr lang="ko-KR" altLang="en-US" sz="2400" dirty="0" smtClean="0">
                <a:solidFill>
                  <a:schemeClr val="tx2"/>
                </a:solidFill>
                <a:latin typeface="+mn-ea"/>
                <a:ea typeface="+mn-ea"/>
              </a:rPr>
              <a:t>데이터 처리 </a:t>
            </a:r>
            <a:r>
              <a:rPr lang="en-US" altLang="ko-KR" sz="2400" dirty="0" smtClean="0">
                <a:solidFill>
                  <a:schemeClr val="tx2"/>
                </a:solidFill>
                <a:latin typeface="+mn-ea"/>
                <a:ea typeface="+mn-ea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3.3 </a:t>
            </a:r>
            <a:r>
              <a:rPr lang="ko-KR" altLang="en-US" sz="2400" dirty="0" smtClean="0">
                <a:latin typeface="맑은 고딕" pitchFamily="50" charset="-127"/>
              </a:rPr>
              <a:t>연산자</a:t>
            </a:r>
            <a:r>
              <a:rPr lang="en-US" altLang="ko-KR" sz="2400" dirty="0" smtClean="0">
                <a:latin typeface="맑은 고딕" pitchFamily="50" charset="-127"/>
              </a:rPr>
              <a:t> </a:t>
            </a:r>
            <a:r>
              <a:rPr lang="ko-KR" altLang="en-US" sz="2400" dirty="0" smtClean="0">
                <a:latin typeface="맑은 고딕" pitchFamily="50" charset="-127"/>
              </a:rPr>
              <a:t>종류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89704" y="139032"/>
            <a:ext cx="1675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데이터 처리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77457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latin typeface="+mn-ea"/>
                <a:ea typeface="+mn-ea"/>
              </a:rPr>
              <a:t>select distinct </a:t>
            </a:r>
            <a:r>
              <a:rPr lang="en-US" altLang="ko-KR" b="1" dirty="0" err="1" smtClean="0">
                <a:latin typeface="+mn-ea"/>
                <a:ea typeface="+mn-ea"/>
              </a:rPr>
              <a:t>deptno</a:t>
            </a:r>
            <a:r>
              <a:rPr lang="en-US" altLang="ko-KR" b="1" dirty="0" smtClean="0">
                <a:latin typeface="+mn-ea"/>
                <a:ea typeface="+mn-ea"/>
              </a:rPr>
              <a:t> 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457200" lvl="2">
              <a:spcBef>
                <a:spcPts val="1000"/>
              </a:spcBef>
              <a:defRPr/>
            </a:pPr>
            <a:r>
              <a:rPr lang="en-US" altLang="ko-KR" b="1" dirty="0">
                <a:latin typeface="+mn-ea"/>
                <a:ea typeface="+mn-ea"/>
              </a:rPr>
              <a:t> </a:t>
            </a:r>
            <a:r>
              <a:rPr lang="en-US" altLang="ko-KR" b="1" dirty="0" smtClean="0">
                <a:latin typeface="+mn-ea"/>
                <a:ea typeface="+mn-ea"/>
              </a:rPr>
              <a:t>   </a:t>
            </a:r>
            <a:r>
              <a:rPr lang="en-US" altLang="ko-KR" b="1" dirty="0" smtClean="0">
                <a:latin typeface="+mn-ea"/>
                <a:ea typeface="+mn-ea"/>
              </a:rPr>
              <a:t>from </a:t>
            </a:r>
            <a:r>
              <a:rPr lang="en-US" altLang="ko-KR" b="1" dirty="0" smtClean="0">
                <a:latin typeface="+mn-ea"/>
                <a:ea typeface="+mn-ea"/>
              </a:rPr>
              <a:t>employees;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3" y="1859351"/>
            <a:ext cx="7888211" cy="410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14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3.3 </a:t>
            </a:r>
            <a:r>
              <a:rPr lang="ko-KR" altLang="en-US" sz="2400" dirty="0" smtClean="0">
                <a:latin typeface="맑은 고딕" pitchFamily="50" charset="-127"/>
              </a:rPr>
              <a:t>연산자</a:t>
            </a:r>
            <a:r>
              <a:rPr lang="en-US" altLang="ko-KR" sz="2400" dirty="0" smtClean="0">
                <a:latin typeface="맑은 고딕" pitchFamily="50" charset="-127"/>
              </a:rPr>
              <a:t> </a:t>
            </a:r>
            <a:r>
              <a:rPr lang="ko-KR" altLang="en-US" sz="2400" dirty="0" smtClean="0">
                <a:latin typeface="맑은 고딕" pitchFamily="50" charset="-127"/>
              </a:rPr>
              <a:t>종류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89704" y="139032"/>
            <a:ext cx="1675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데이터 처리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585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latin typeface="+mn-ea"/>
                <a:ea typeface="+mn-ea"/>
              </a:rPr>
              <a:t>select </a:t>
            </a:r>
            <a:r>
              <a:rPr lang="en-US" altLang="ko-KR" b="1" dirty="0" err="1" smtClean="0">
                <a:latin typeface="+mn-ea"/>
                <a:ea typeface="+mn-ea"/>
              </a:rPr>
              <a:t>ename</a:t>
            </a:r>
            <a:r>
              <a:rPr lang="en-US" altLang="ko-KR" b="1" dirty="0" smtClean="0">
                <a:latin typeface="+mn-ea"/>
                <a:ea typeface="+mn-ea"/>
              </a:rPr>
              <a:t>, job 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457200" lvl="2">
              <a:spcBef>
                <a:spcPts val="1000"/>
              </a:spcBef>
              <a:defRPr/>
            </a:pPr>
            <a:r>
              <a:rPr lang="en-US" altLang="ko-KR" b="1" dirty="0">
                <a:latin typeface="+mn-ea"/>
                <a:ea typeface="+mn-ea"/>
              </a:rPr>
              <a:t> </a:t>
            </a:r>
            <a:r>
              <a:rPr lang="en-US" altLang="ko-KR" b="1" dirty="0" smtClean="0">
                <a:latin typeface="+mn-ea"/>
                <a:ea typeface="+mn-ea"/>
              </a:rPr>
              <a:t>   </a:t>
            </a:r>
            <a:r>
              <a:rPr lang="en-US" altLang="ko-KR" b="1" dirty="0" smtClean="0">
                <a:latin typeface="+mn-ea"/>
                <a:ea typeface="+mn-ea"/>
              </a:rPr>
              <a:t>from </a:t>
            </a:r>
            <a:r>
              <a:rPr lang="en-US" altLang="ko-KR" b="1" dirty="0" smtClean="0">
                <a:latin typeface="+mn-ea"/>
                <a:ea typeface="+mn-ea"/>
              </a:rPr>
              <a:t>employees 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457200" lvl="2">
              <a:spcBef>
                <a:spcPts val="1000"/>
              </a:spcBef>
              <a:defRPr/>
            </a:pPr>
            <a:r>
              <a:rPr lang="en-US" altLang="ko-KR" b="1" dirty="0" smtClean="0">
                <a:latin typeface="+mn-ea"/>
                <a:ea typeface="+mn-ea"/>
              </a:rPr>
              <a:t>    </a:t>
            </a:r>
            <a:r>
              <a:rPr lang="en-US" altLang="ko-KR" b="1" dirty="0" smtClean="0">
                <a:latin typeface="+mn-ea"/>
                <a:ea typeface="+mn-ea"/>
              </a:rPr>
              <a:t>where </a:t>
            </a:r>
            <a:r>
              <a:rPr lang="en-US" altLang="ko-KR" b="1" dirty="0" err="1" smtClean="0">
                <a:latin typeface="+mn-ea"/>
                <a:ea typeface="+mn-ea"/>
              </a:rPr>
              <a:t>deptno</a:t>
            </a:r>
            <a:r>
              <a:rPr lang="en-US" altLang="ko-KR" b="1" dirty="0" smtClean="0">
                <a:latin typeface="+mn-ea"/>
                <a:ea typeface="+mn-ea"/>
              </a:rPr>
              <a:t>=10 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457200" lvl="2">
              <a:spcBef>
                <a:spcPts val="1000"/>
              </a:spcBef>
              <a:defRPr/>
            </a:pPr>
            <a:r>
              <a:rPr lang="en-US" altLang="ko-KR" b="1" dirty="0">
                <a:latin typeface="+mn-ea"/>
                <a:ea typeface="+mn-ea"/>
              </a:rPr>
              <a:t> </a:t>
            </a:r>
            <a:r>
              <a:rPr lang="en-US" altLang="ko-KR" b="1" dirty="0" smtClean="0">
                <a:latin typeface="+mn-ea"/>
                <a:ea typeface="+mn-ea"/>
              </a:rPr>
              <a:t>   </a:t>
            </a:r>
            <a:r>
              <a:rPr lang="en-US" altLang="ko-KR" b="1" dirty="0" smtClean="0">
                <a:latin typeface="+mn-ea"/>
                <a:ea typeface="+mn-ea"/>
              </a:rPr>
              <a:t>order </a:t>
            </a:r>
            <a:r>
              <a:rPr lang="en-US" altLang="ko-KR" b="1" dirty="0" smtClean="0">
                <a:latin typeface="+mn-ea"/>
                <a:ea typeface="+mn-ea"/>
              </a:rPr>
              <a:t>by </a:t>
            </a:r>
            <a:r>
              <a:rPr lang="en-US" altLang="ko-KR" b="1" dirty="0" err="1" smtClean="0">
                <a:latin typeface="+mn-ea"/>
                <a:ea typeface="+mn-ea"/>
              </a:rPr>
              <a:t>ename</a:t>
            </a:r>
            <a:r>
              <a:rPr lang="en-US" altLang="ko-KR" b="1" dirty="0" smtClean="0">
                <a:latin typeface="+mn-ea"/>
                <a:ea typeface="+mn-ea"/>
              </a:rPr>
              <a:t> </a:t>
            </a:r>
            <a:r>
              <a:rPr lang="en-US" altLang="ko-KR" b="1" dirty="0" err="1" smtClean="0">
                <a:latin typeface="+mn-ea"/>
                <a:ea typeface="+mn-ea"/>
              </a:rPr>
              <a:t>desc</a:t>
            </a:r>
            <a:r>
              <a:rPr lang="en-US" altLang="ko-KR" b="1" dirty="0" smtClean="0">
                <a:latin typeface="+mn-ea"/>
                <a:ea typeface="+mn-ea"/>
              </a:rPr>
              <a:t>;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3" y="2420888"/>
            <a:ext cx="7921625" cy="411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19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3.3 </a:t>
            </a:r>
            <a:r>
              <a:rPr lang="ko-KR" altLang="en-US" sz="2400" dirty="0" smtClean="0">
                <a:latin typeface="맑은 고딕" pitchFamily="50" charset="-127"/>
              </a:rPr>
              <a:t>연산자</a:t>
            </a:r>
            <a:r>
              <a:rPr lang="en-US" altLang="ko-KR" sz="2400" dirty="0" smtClean="0">
                <a:latin typeface="맑은 고딕" pitchFamily="50" charset="-127"/>
              </a:rPr>
              <a:t> </a:t>
            </a:r>
            <a:r>
              <a:rPr lang="ko-KR" altLang="en-US" sz="2400" dirty="0" smtClean="0">
                <a:latin typeface="맑은 고딕" pitchFamily="50" charset="-127"/>
              </a:rPr>
              <a:t>종류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89704" y="139032"/>
            <a:ext cx="1675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데이터 처리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3" y="1844675"/>
            <a:ext cx="7896493" cy="410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98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3.3 </a:t>
            </a:r>
            <a:r>
              <a:rPr lang="ko-KR" altLang="en-US" sz="2400" dirty="0" smtClean="0">
                <a:latin typeface="맑은 고딕" pitchFamily="50" charset="-127"/>
              </a:rPr>
              <a:t>연산자</a:t>
            </a:r>
            <a:r>
              <a:rPr lang="en-US" altLang="ko-KR" sz="2400" dirty="0" smtClean="0">
                <a:latin typeface="맑은 고딕" pitchFamily="50" charset="-127"/>
              </a:rPr>
              <a:t> </a:t>
            </a:r>
            <a:r>
              <a:rPr lang="ko-KR" altLang="en-US" sz="2400" dirty="0" smtClean="0">
                <a:latin typeface="맑은 고딕" pitchFamily="50" charset="-127"/>
              </a:rPr>
              <a:t>종류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89704" y="139032"/>
            <a:ext cx="1675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데이터 처리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3" y="1844675"/>
            <a:ext cx="7921625" cy="411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94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3.3 </a:t>
            </a:r>
            <a:r>
              <a:rPr lang="ko-KR" altLang="en-US" sz="2400" dirty="0" smtClean="0">
                <a:latin typeface="맑은 고딕" pitchFamily="50" charset="-127"/>
              </a:rPr>
              <a:t>연산자</a:t>
            </a:r>
            <a:r>
              <a:rPr lang="en-US" altLang="ko-KR" sz="2400" dirty="0" smtClean="0">
                <a:latin typeface="맑은 고딕" pitchFamily="50" charset="-127"/>
              </a:rPr>
              <a:t> </a:t>
            </a:r>
            <a:r>
              <a:rPr lang="ko-KR" altLang="en-US" sz="2400" dirty="0" smtClean="0">
                <a:latin typeface="맑은 고딕" pitchFamily="50" charset="-127"/>
              </a:rPr>
              <a:t>종류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89704" y="139032"/>
            <a:ext cx="1675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데이터 처리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4" y="1268761"/>
            <a:ext cx="7921624" cy="411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14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3.3 </a:t>
            </a:r>
            <a:r>
              <a:rPr lang="ko-KR" altLang="en-US" sz="2400" dirty="0" smtClean="0">
                <a:latin typeface="맑은 고딕" pitchFamily="50" charset="-127"/>
              </a:rPr>
              <a:t>연산자</a:t>
            </a:r>
            <a:r>
              <a:rPr lang="en-US" altLang="ko-KR" sz="2400" dirty="0" smtClean="0">
                <a:latin typeface="맑은 고딕" pitchFamily="50" charset="-127"/>
              </a:rPr>
              <a:t> </a:t>
            </a:r>
            <a:r>
              <a:rPr lang="ko-KR" altLang="en-US" sz="2400" dirty="0" smtClean="0">
                <a:latin typeface="맑은 고딕" pitchFamily="50" charset="-127"/>
              </a:rPr>
              <a:t>종류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89704" y="139032"/>
            <a:ext cx="1675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데이터 처리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219558"/>
              </p:ext>
            </p:extLst>
          </p:nvPr>
        </p:nvGraphicFramePr>
        <p:xfrm>
          <a:off x="485329" y="1196752"/>
          <a:ext cx="8425309" cy="4640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1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0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938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43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종류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유형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382">
                <a:tc rowSpan="5">
                  <a:txBody>
                    <a:bodyPr/>
                    <a:lstStyle/>
                    <a:p>
                      <a:pPr marL="0" indent="0" algn="ctr" latinLnBrk="1">
                        <a:lnSpc>
                          <a:spcPct val="100000"/>
                        </a:lnSpc>
                        <a:spcBef>
                          <a:spcPts val="1000"/>
                        </a:spcBef>
                        <a:buFontTx/>
                        <a:buNone/>
                      </a:pPr>
                      <a:r>
                        <a:rPr lang="ko-KR" altLang="en-US" sz="16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산술 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연산자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00000"/>
                        </a:lnSpc>
                        <a:spcBef>
                          <a:spcPts val="1000"/>
                        </a:spcBef>
                        <a:buFontTx/>
                        <a:buNone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$add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00000"/>
                        </a:lnSpc>
                        <a:spcBef>
                          <a:spcPts val="1000"/>
                        </a:spcBef>
                        <a:buFontTx/>
                        <a:buNone/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두 개의 값을 합산한 결과를 리턴 함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382">
                <a:tc vMerge="1">
                  <a:txBody>
                    <a:bodyPr/>
                    <a:lstStyle/>
                    <a:p>
                      <a:pPr marL="0" indent="0" algn="ctr" latinLnBrk="1">
                        <a:lnSpc>
                          <a:spcPct val="100000"/>
                        </a:lnSpc>
                        <a:spcBef>
                          <a:spcPts val="1000"/>
                        </a:spcBef>
                        <a:buFontTx/>
                        <a:buNone/>
                      </a:pP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00000"/>
                        </a:lnSpc>
                        <a:spcBef>
                          <a:spcPts val="1000"/>
                        </a:spcBef>
                        <a:buFontTx/>
                        <a:buNone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</a:t>
                      </a:r>
                      <a:r>
                        <a:rPr lang="en-US" altLang="ko-KR" sz="16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devide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00000"/>
                        </a:lnSpc>
                        <a:spcBef>
                          <a:spcPts val="1000"/>
                        </a:spcBef>
                        <a:buFontTx/>
                        <a:buNone/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두 개의 값을 나눈 결과를 리턴 함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382">
                <a:tc vMerge="1">
                  <a:txBody>
                    <a:bodyPr/>
                    <a:lstStyle/>
                    <a:p>
                      <a:pPr marL="0" indent="0" algn="ctr" latinLnBrk="1">
                        <a:lnSpc>
                          <a:spcPct val="100000"/>
                        </a:lnSpc>
                        <a:spcBef>
                          <a:spcPts val="1000"/>
                        </a:spcBef>
                        <a:buFontTx/>
                        <a:buNone/>
                      </a:pP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00000"/>
                        </a:lnSpc>
                        <a:spcBef>
                          <a:spcPts val="1000"/>
                        </a:spcBef>
                        <a:buFontTx/>
                        <a:buNone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$mod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00000"/>
                        </a:lnSpc>
                        <a:spcBef>
                          <a:spcPts val="1000"/>
                        </a:spcBef>
                        <a:buFontTx/>
                        <a:buNone/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첫 번째 값을 두 번째 값으로 나눈 후 나머지 값을 리턴 함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382">
                <a:tc vMerge="1">
                  <a:txBody>
                    <a:bodyPr/>
                    <a:lstStyle/>
                    <a:p>
                      <a:pPr marL="0" indent="0" algn="ctr" latinLnBrk="1">
                        <a:lnSpc>
                          <a:spcPct val="100000"/>
                        </a:lnSpc>
                        <a:spcBef>
                          <a:spcPts val="1000"/>
                        </a:spcBef>
                        <a:buFontTx/>
                        <a:buNone/>
                      </a:pP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00000"/>
                        </a:lnSpc>
                        <a:spcBef>
                          <a:spcPts val="1000"/>
                        </a:spcBef>
                        <a:buFontTx/>
                        <a:buNone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$multiply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00000"/>
                        </a:lnSpc>
                        <a:spcBef>
                          <a:spcPts val="1000"/>
                        </a:spcBef>
                        <a:buFontTx/>
                        <a:buNone/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첫 번째 값과 두 번째 값을 곱한 결과를 리턴 함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382">
                <a:tc vMerge="1">
                  <a:txBody>
                    <a:bodyPr/>
                    <a:lstStyle/>
                    <a:p>
                      <a:pPr marL="0" indent="0" algn="ctr" latinLnBrk="1">
                        <a:lnSpc>
                          <a:spcPct val="100000"/>
                        </a:lnSpc>
                        <a:spcBef>
                          <a:spcPts val="1000"/>
                        </a:spcBef>
                        <a:buFontTx/>
                        <a:buNone/>
                      </a:pP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00000"/>
                        </a:lnSpc>
                        <a:spcBef>
                          <a:spcPts val="1000"/>
                        </a:spcBef>
                        <a:buFontTx/>
                        <a:buNone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$subtract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00000"/>
                        </a:lnSpc>
                        <a:spcBef>
                          <a:spcPts val="1000"/>
                        </a:spcBef>
                        <a:buFontTx/>
                        <a:buNone/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첫 번째 값에서 두 번째 값을 뺀 결과를 리턴 함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382">
                <a:tc rowSpan="4">
                  <a:txBody>
                    <a:bodyPr/>
                    <a:lstStyle/>
                    <a:p>
                      <a:pPr marL="0" indent="0" algn="ctr" latinLnBrk="1">
                        <a:lnSpc>
                          <a:spcPct val="100000"/>
                        </a:lnSpc>
                        <a:spcBef>
                          <a:spcPts val="1000"/>
                        </a:spcBef>
                        <a:buFontTx/>
                        <a:buNone/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문자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연산자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00000"/>
                        </a:lnSpc>
                        <a:spcBef>
                          <a:spcPts val="1000"/>
                        </a:spcBef>
                        <a:buFontTx/>
                        <a:buNone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</a:t>
                      </a:r>
                      <a:r>
                        <a:rPr lang="en-US" altLang="ko-KR" sz="16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strcasecmp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00000"/>
                        </a:lnSpc>
                        <a:spcBef>
                          <a:spcPts val="1000"/>
                        </a:spcBef>
                        <a:buFontTx/>
                        <a:buNone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Long 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타입의 긴 문자열 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개를 비교하여 첫 번째 문자열이 두 번째 문자열보다 크면 양수 값을 리턴 하고 작으면 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 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값을 리턴 함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3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00000"/>
                        </a:lnSpc>
                        <a:spcBef>
                          <a:spcPts val="1000"/>
                        </a:spcBef>
                        <a:buFontTx/>
                        <a:buNone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</a:t>
                      </a:r>
                      <a:r>
                        <a:rPr lang="en-US" altLang="ko-KR" sz="16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substr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00000"/>
                        </a:lnSpc>
                        <a:spcBef>
                          <a:spcPts val="1000"/>
                        </a:spcBef>
                        <a:buFontTx/>
                        <a:buNone/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문자열에서 첫 번째 정의된 숫자 만큼을 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Skip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하고      두 번째 정의된 숫자 만큼의 길이 데이터를 사용자에게        </a:t>
                      </a:r>
                      <a:r>
                        <a:rPr lang="ko-KR" altLang="en-US" sz="16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리턴함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382">
                <a:tc vMerge="1">
                  <a:txBody>
                    <a:bodyPr/>
                    <a:lstStyle/>
                    <a:p>
                      <a:pPr marL="0" indent="0" algn="ctr" latinLnBrk="1">
                        <a:lnSpc>
                          <a:spcPct val="100000"/>
                        </a:lnSpc>
                        <a:spcBef>
                          <a:spcPts val="1000"/>
                        </a:spcBef>
                        <a:buFontTx/>
                        <a:buNone/>
                      </a:pP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00000"/>
                        </a:lnSpc>
                        <a:spcBef>
                          <a:spcPts val="1000"/>
                        </a:spcBef>
                        <a:buFontTx/>
                        <a:buNone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</a:t>
                      </a:r>
                      <a:r>
                        <a:rPr lang="en-US" altLang="ko-KR" sz="16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toUpper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00000"/>
                        </a:lnSpc>
                        <a:spcBef>
                          <a:spcPts val="1000"/>
                        </a:spcBef>
                        <a:buFontTx/>
                        <a:buNone/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문자열의 </a:t>
                      </a:r>
                      <a:r>
                        <a:rPr lang="ko-KR" altLang="en-US" sz="16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값을 </a:t>
                      </a:r>
                      <a:r>
                        <a:rPr lang="ko-KR" altLang="en-US" sz="16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</a:t>
                      </a:r>
                      <a:r>
                        <a:rPr lang="ko-KR" altLang="en-US" sz="16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문자로 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변환함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382">
                <a:tc vMerge="1">
                  <a:txBody>
                    <a:bodyPr/>
                    <a:lstStyle/>
                    <a:p>
                      <a:pPr marL="0" indent="0" algn="ctr" latinLnBrk="1">
                        <a:lnSpc>
                          <a:spcPct val="100000"/>
                        </a:lnSpc>
                        <a:spcBef>
                          <a:spcPts val="1000"/>
                        </a:spcBef>
                        <a:buFontTx/>
                        <a:buNone/>
                      </a:pP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00000"/>
                        </a:lnSpc>
                        <a:spcBef>
                          <a:spcPts val="1000"/>
                        </a:spcBef>
                        <a:buFontTx/>
                        <a:buNone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</a:t>
                      </a:r>
                      <a:r>
                        <a:rPr lang="en-US" altLang="ko-KR" sz="16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toLower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00000"/>
                        </a:lnSpc>
                        <a:spcBef>
                          <a:spcPts val="1000"/>
                        </a:spcBef>
                        <a:buFontTx/>
                        <a:buNone/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문자열의 값을 소문자로 변환함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77457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lvl="1" indent="-358775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변경 연산자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815975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791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637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273175" lvl="3" indent="-358775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1273175" lvl="3" indent="-358775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1273175" lvl="3" indent="-358775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1273175" lvl="3" indent="-358775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1273175" lvl="3" indent="-358775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1273175" lvl="3" indent="-358775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1273175" lvl="3" indent="-358775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1273175" lvl="3" indent="-358775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1273175" lvl="3" indent="-358775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1273175" lvl="3" indent="-358775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1273175" lvl="3" indent="-358775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1273175" lvl="3" indent="-358775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815975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latin typeface="+mn-ea"/>
                <a:ea typeface="+mn-ea"/>
              </a:rPr>
              <a:t>$regex </a:t>
            </a:r>
            <a:r>
              <a:rPr lang="ko-KR" altLang="en-US" b="1" dirty="0" smtClean="0">
                <a:latin typeface="+mn-ea"/>
                <a:ea typeface="+mn-ea"/>
              </a:rPr>
              <a:t>연산자는 문자열의 검색과 치환을 위해 정규식 표현을 사용하는 연산자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1273175" lvl="3" indent="-358775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latin typeface="+mn-ea"/>
                <a:ea typeface="+mn-ea"/>
              </a:rPr>
              <a:t>$options </a:t>
            </a:r>
            <a:r>
              <a:rPr lang="ko-KR" altLang="en-US" b="1" dirty="0" smtClean="0">
                <a:latin typeface="+mn-ea"/>
                <a:ea typeface="+mn-ea"/>
              </a:rPr>
              <a:t>연산자를 이용해 옵션 값을 설정할 수 있음</a:t>
            </a:r>
            <a:endParaRPr lang="en-US" altLang="ko-KR" b="1" dirty="0" smtClean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25" y="1124744"/>
            <a:ext cx="8309921" cy="4320480"/>
          </a:xfrm>
          <a:prstGeom prst="rect">
            <a:avLst/>
          </a:prstGeom>
        </p:spPr>
      </p:pic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3.3 </a:t>
            </a:r>
            <a:r>
              <a:rPr lang="ko-KR" altLang="en-US" sz="2400" dirty="0" smtClean="0">
                <a:latin typeface="맑은 고딕" pitchFamily="50" charset="-127"/>
              </a:rPr>
              <a:t>연산자</a:t>
            </a:r>
            <a:r>
              <a:rPr lang="en-US" altLang="ko-KR" sz="2400" dirty="0" smtClean="0">
                <a:latin typeface="맑은 고딕" pitchFamily="50" charset="-127"/>
              </a:rPr>
              <a:t> </a:t>
            </a:r>
            <a:r>
              <a:rPr lang="ko-KR" altLang="en-US" sz="2400" dirty="0" smtClean="0">
                <a:latin typeface="맑은 고딕" pitchFamily="50" charset="-127"/>
              </a:rPr>
              <a:t>종류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89704" y="139032"/>
            <a:ext cx="1675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데이터 처리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41669" y="1301369"/>
            <a:ext cx="1366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1 : Double 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타입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5812968" y="1446277"/>
            <a:ext cx="78214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700030" y="1844973"/>
            <a:ext cx="12741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2 : String 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타입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5871329" y="1989881"/>
            <a:ext cx="78214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90745" y="3872230"/>
            <a:ext cx="2208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$options </a:t>
            </a:r>
            <a:r>
              <a:rPr lang="en-US" altLang="ko-KR" sz="1200" b="1" dirty="0" err="1" smtClean="0">
                <a:solidFill>
                  <a:srgbClr val="FF0000"/>
                </a:solidFill>
                <a:latin typeface="+mn-ea"/>
                <a:ea typeface="+mn-ea"/>
              </a:rPr>
              <a:t>i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: 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대소문자를        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구분하지 않음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7205125" y="4017138"/>
            <a:ext cx="48562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488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42" y="1866796"/>
            <a:ext cx="8248999" cy="4288805"/>
          </a:xfrm>
          <a:prstGeom prst="rect">
            <a:avLst/>
          </a:prstGeom>
        </p:spPr>
      </p:pic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3.3 </a:t>
            </a:r>
            <a:r>
              <a:rPr lang="ko-KR" altLang="en-US" sz="2400" dirty="0" smtClean="0">
                <a:latin typeface="맑은 고딕" pitchFamily="50" charset="-127"/>
              </a:rPr>
              <a:t>연산자</a:t>
            </a:r>
            <a:r>
              <a:rPr lang="en-US" altLang="ko-KR" sz="2400" dirty="0" smtClean="0">
                <a:latin typeface="맑은 고딕" pitchFamily="50" charset="-127"/>
              </a:rPr>
              <a:t> </a:t>
            </a:r>
            <a:r>
              <a:rPr lang="ko-KR" altLang="en-US" sz="2400" dirty="0" smtClean="0">
                <a:latin typeface="맑은 고딕" pitchFamily="50" charset="-127"/>
              </a:rPr>
              <a:t>종류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89704" y="139032"/>
            <a:ext cx="1675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데이터 처리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14121" y="2040879"/>
            <a:ext cx="21771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 smtClean="0">
                <a:solidFill>
                  <a:srgbClr val="FF0000"/>
                </a:solidFill>
                <a:latin typeface="+mn-ea"/>
                <a:ea typeface="+mn-ea"/>
              </a:rPr>
              <a:t>i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: 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대소문자를 구분하지 않음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7143869" y="2185787"/>
            <a:ext cx="47025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14121" y="2341196"/>
            <a:ext cx="17620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m 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: 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대소문자를 구분함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7151657" y="2485212"/>
            <a:ext cx="46246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14121" y="2595640"/>
            <a:ext cx="17620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m 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: 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대소문자를 구분함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7173954" y="2724288"/>
            <a:ext cx="44016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90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3.3 </a:t>
            </a:r>
            <a:r>
              <a:rPr lang="ko-KR" altLang="en-US" sz="2400" dirty="0" smtClean="0">
                <a:latin typeface="맑은 고딕" pitchFamily="50" charset="-127"/>
              </a:rPr>
              <a:t>연산자</a:t>
            </a:r>
            <a:r>
              <a:rPr lang="en-US" altLang="ko-KR" sz="2400" dirty="0" smtClean="0">
                <a:latin typeface="맑은 고딕" pitchFamily="50" charset="-127"/>
              </a:rPr>
              <a:t> </a:t>
            </a:r>
            <a:r>
              <a:rPr lang="ko-KR" altLang="en-US" sz="2400" dirty="0" smtClean="0">
                <a:latin typeface="맑은 고딕" pitchFamily="50" charset="-127"/>
              </a:rPr>
              <a:t>종류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89704" y="139032"/>
            <a:ext cx="1675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데이터 처리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12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585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lvl="1" indent="-358775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smtClean="0">
                <a:latin typeface="+mn-ea"/>
                <a:ea typeface="+mn-ea"/>
              </a:rPr>
              <a:t>$text </a:t>
            </a:r>
            <a:r>
              <a:rPr lang="ko-KR" altLang="en-US" b="1" dirty="0" smtClean="0">
                <a:latin typeface="+mn-ea"/>
                <a:ea typeface="+mn-ea"/>
              </a:rPr>
              <a:t>연산자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815975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latin typeface="+mn-ea"/>
                <a:ea typeface="+mn-ea"/>
              </a:rPr>
              <a:t>$text </a:t>
            </a:r>
            <a:r>
              <a:rPr lang="ko-KR" altLang="en-US" b="1" dirty="0" smtClean="0">
                <a:latin typeface="+mn-ea"/>
                <a:ea typeface="+mn-ea"/>
              </a:rPr>
              <a:t>연산자를 사용하기 위해서는 우선 문자열 인덱스를 만들어야 함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815975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latin typeface="+mn-ea"/>
                <a:ea typeface="+mn-ea"/>
              </a:rPr>
              <a:t>$text </a:t>
            </a:r>
            <a:r>
              <a:rPr lang="ko-KR" altLang="en-US" b="1" dirty="0" smtClean="0">
                <a:latin typeface="+mn-ea"/>
                <a:ea typeface="+mn-ea"/>
              </a:rPr>
              <a:t>연산자는 해당 </a:t>
            </a:r>
            <a:r>
              <a:rPr lang="en-US" altLang="ko-KR" b="1" dirty="0" smtClean="0">
                <a:latin typeface="+mn-ea"/>
                <a:ea typeface="+mn-ea"/>
              </a:rPr>
              <a:t>Collection</a:t>
            </a:r>
            <a:r>
              <a:rPr lang="ko-KR" altLang="en-US" b="1" dirty="0" smtClean="0">
                <a:latin typeface="+mn-ea"/>
                <a:ea typeface="+mn-ea"/>
              </a:rPr>
              <a:t>의 텍스트 안에서만 작동하기 때문임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815975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latin typeface="+mn-ea"/>
                <a:ea typeface="+mn-ea"/>
              </a:rPr>
              <a:t>$search</a:t>
            </a:r>
            <a:r>
              <a:rPr lang="ko-KR" altLang="en-US" b="1" dirty="0" smtClean="0">
                <a:latin typeface="+mn-ea"/>
                <a:ea typeface="+mn-ea"/>
              </a:rPr>
              <a:t>는 검색하려는 내용을 담음</a:t>
            </a:r>
            <a:endParaRPr lang="en-US" altLang="ko-KR" b="1" dirty="0" smtClean="0">
              <a:latin typeface="+mn-ea"/>
              <a:ea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4" y="2328143"/>
            <a:ext cx="6625108" cy="453403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017167" y="5220894"/>
            <a:ext cx="1986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기본값으로 질의를 하면 </a:t>
            </a:r>
            <a:endParaRPr lang="en-US" altLang="ko-KR" sz="1200" b="1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대소문자를 구분하지 않음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4569378" y="5499864"/>
            <a:ext cx="440166" cy="29906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542400" y="5623463"/>
            <a:ext cx="2557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여러 단어를 띄어쓰기와 함께 </a:t>
            </a:r>
            <a:endParaRPr lang="en-US" altLang="ko-KR" sz="1200" b="1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사용하면 단어들 중 일부만 포함된</a:t>
            </a:r>
            <a:endParaRPr lang="en-US" altLang="ko-KR" sz="1200" b="1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Document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라도 불러오게 됨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7" name="직선 화살표 연결선 16"/>
          <p:cNvCxnSpPr>
            <a:stCxn id="16" idx="1"/>
          </p:cNvCxnSpPr>
          <p:nvPr/>
        </p:nvCxnSpPr>
        <p:spPr>
          <a:xfrm flipH="1">
            <a:off x="5102234" y="5946629"/>
            <a:ext cx="440166" cy="16118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534008" y="6271535"/>
            <a:ext cx="2403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띄어쓰기를 한 상태의 문구를 </a:t>
            </a:r>
            <a:endParaRPr lang="en-US" altLang="ko-KR" sz="1200" b="1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검색하고 싶으면 큰 따옴표 앞에</a:t>
            </a:r>
            <a:endParaRPr lang="en-US" altLang="ko-KR" sz="1200" b="1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‘\’ 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문자를 붙이면 됨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 flipH="1">
            <a:off x="5093841" y="6477412"/>
            <a:ext cx="44016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38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3.3 </a:t>
            </a:r>
            <a:r>
              <a:rPr lang="ko-KR" altLang="en-US" sz="2400" dirty="0" smtClean="0">
                <a:latin typeface="맑은 고딕" pitchFamily="50" charset="-127"/>
              </a:rPr>
              <a:t>연산자</a:t>
            </a:r>
            <a:r>
              <a:rPr lang="en-US" altLang="ko-KR" sz="2400" dirty="0" smtClean="0">
                <a:latin typeface="맑은 고딕" pitchFamily="50" charset="-127"/>
              </a:rPr>
              <a:t> </a:t>
            </a:r>
            <a:r>
              <a:rPr lang="ko-KR" altLang="en-US" sz="2400" dirty="0" smtClean="0">
                <a:latin typeface="맑은 고딕" pitchFamily="50" charset="-127"/>
              </a:rPr>
              <a:t>종류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89704" y="139032"/>
            <a:ext cx="1675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데이터 처리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12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77457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lvl="1" indent="-358775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latin typeface="+mn-ea"/>
                <a:ea typeface="+mn-ea"/>
              </a:rPr>
              <a:t>배열 연산자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815975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latin typeface="+mn-ea"/>
                <a:ea typeface="+mn-ea"/>
              </a:rPr>
              <a:t>f</a:t>
            </a:r>
            <a:r>
              <a:rPr lang="en-US" altLang="ko-KR" b="1" dirty="0" smtClean="0">
                <a:latin typeface="+mn-ea"/>
                <a:ea typeface="+mn-ea"/>
              </a:rPr>
              <a:t>ind </a:t>
            </a:r>
            <a:r>
              <a:rPr lang="ko-KR" altLang="en-US" b="1" dirty="0" smtClean="0">
                <a:latin typeface="+mn-ea"/>
                <a:ea typeface="+mn-ea"/>
              </a:rPr>
              <a:t>명령어를 사용하면 배열 안에 문자열이 들어 있는 </a:t>
            </a:r>
            <a:r>
              <a:rPr lang="en-US" altLang="ko-KR" b="1" dirty="0" smtClean="0">
                <a:latin typeface="+mn-ea"/>
                <a:ea typeface="+mn-ea"/>
              </a:rPr>
              <a:t>Document</a:t>
            </a:r>
            <a:r>
              <a:rPr lang="ko-KR" altLang="en-US" b="1" dirty="0" smtClean="0">
                <a:latin typeface="+mn-ea"/>
                <a:ea typeface="+mn-ea"/>
              </a:rPr>
              <a:t>가 모두 검색됨</a:t>
            </a:r>
            <a:endParaRPr lang="en-US" altLang="ko-KR" b="1" dirty="0" smtClean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6" y="1628800"/>
            <a:ext cx="7920880" cy="38673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40132" y="4839543"/>
            <a:ext cx="3369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  <a:latin typeface="+mn-ea"/>
                <a:ea typeface="+mn-ea"/>
              </a:rPr>
              <a:t>쿼리 필드의 값으로 배열을 갖게 되면 </a:t>
            </a:r>
            <a:endParaRPr lang="en-US" altLang="ko-KR" sz="1200" b="1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내용과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  <a:ea typeface="+mn-ea"/>
              </a:rPr>
              <a:t>순서가 일치하는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Document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  <a:ea typeface="+mn-ea"/>
              </a:rPr>
              <a:t>가 검색됨 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5699965" y="5048466"/>
            <a:ext cx="44016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8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3.3 </a:t>
            </a:r>
            <a:r>
              <a:rPr lang="ko-KR" altLang="en-US" sz="2400" dirty="0" smtClean="0">
                <a:latin typeface="맑은 고딕" pitchFamily="50" charset="-127"/>
              </a:rPr>
              <a:t>연산자</a:t>
            </a:r>
            <a:r>
              <a:rPr lang="en-US" altLang="ko-KR" sz="2400" dirty="0" smtClean="0">
                <a:latin typeface="맑은 고딕" pitchFamily="50" charset="-127"/>
              </a:rPr>
              <a:t> </a:t>
            </a:r>
            <a:r>
              <a:rPr lang="ko-KR" altLang="en-US" sz="2400" dirty="0" smtClean="0">
                <a:latin typeface="맑은 고딕" pitchFamily="50" charset="-127"/>
              </a:rPr>
              <a:t>종류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89704" y="139032"/>
            <a:ext cx="1675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데이터 처리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991470"/>
              </p:ext>
            </p:extLst>
          </p:nvPr>
        </p:nvGraphicFramePr>
        <p:xfrm>
          <a:off x="629345" y="908720"/>
          <a:ext cx="8640961" cy="5346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206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43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종류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유형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382">
                <a:tc rowSpan="7">
                  <a:txBody>
                    <a:bodyPr/>
                    <a:lstStyle/>
                    <a:p>
                      <a:pPr marL="0" indent="0" algn="ctr" latinLnBrk="1">
                        <a:lnSpc>
                          <a:spcPct val="100000"/>
                        </a:lnSpc>
                        <a:spcBef>
                          <a:spcPts val="1000"/>
                        </a:spcBef>
                        <a:buFontTx/>
                        <a:buNone/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비교 연산자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00000"/>
                        </a:lnSpc>
                        <a:spcBef>
                          <a:spcPts val="1000"/>
                        </a:spcBef>
                        <a:buFontTx/>
                        <a:buNone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</a:t>
                      </a:r>
                      <a:r>
                        <a:rPr lang="en-US" altLang="ko-KR" sz="16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cmp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00000"/>
                        </a:lnSpc>
                        <a:spcBef>
                          <a:spcPts val="1000"/>
                        </a:spcBef>
                        <a:buFontTx/>
                        <a:buNone/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두 개의 값을 비교하여 첫 번째 값이 두 번째 값보다 작으면 음수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크면 양수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같으면 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을 리턴 함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382">
                <a:tc vMerge="1">
                  <a:txBody>
                    <a:bodyPr/>
                    <a:lstStyle/>
                    <a:p>
                      <a:pPr marL="0" indent="0" algn="ctr" latinLnBrk="1">
                        <a:lnSpc>
                          <a:spcPct val="100000"/>
                        </a:lnSpc>
                        <a:spcBef>
                          <a:spcPts val="1000"/>
                        </a:spcBef>
                        <a:buFontTx/>
                        <a:buNone/>
                      </a:pP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00000"/>
                        </a:lnSpc>
                        <a:spcBef>
                          <a:spcPts val="1000"/>
                        </a:spcBef>
                        <a:buFontTx/>
                        <a:buNone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</a:t>
                      </a:r>
                      <a:r>
                        <a:rPr lang="en-US" altLang="ko-KR" sz="16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eq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00000"/>
                        </a:lnSpc>
                        <a:spcBef>
                          <a:spcPts val="1000"/>
                        </a:spcBef>
                        <a:buFontTx/>
                        <a:buNone/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두 개의 값을 비교하여 동일하면 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True, 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동일하지 않으면 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False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를 리턴 함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382">
                <a:tc vMerge="1">
                  <a:txBody>
                    <a:bodyPr/>
                    <a:lstStyle/>
                    <a:p>
                      <a:pPr marL="0" indent="0" algn="ctr" latinLnBrk="1">
                        <a:lnSpc>
                          <a:spcPct val="100000"/>
                        </a:lnSpc>
                        <a:spcBef>
                          <a:spcPts val="1000"/>
                        </a:spcBef>
                        <a:buFontTx/>
                        <a:buNone/>
                      </a:pP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00000"/>
                        </a:lnSpc>
                        <a:spcBef>
                          <a:spcPts val="1000"/>
                        </a:spcBef>
                        <a:buFontTx/>
                        <a:buNone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</a:t>
                      </a:r>
                      <a:r>
                        <a:rPr lang="en-US" altLang="ko-KR" sz="16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gt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00000"/>
                        </a:lnSpc>
                        <a:spcBef>
                          <a:spcPts val="1000"/>
                        </a:spcBef>
                        <a:buFontTx/>
                        <a:buNone/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두 개의 값을 비교하여 첫 번째 값이 두 번째 값보다 크면 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True,</a:t>
                      </a:r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작으면 </a:t>
                      </a:r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False</a:t>
                      </a:r>
                      <a:r>
                        <a:rPr lang="ko-KR" altLang="en-US" sz="16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를 리턴 함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382">
                <a:tc vMerge="1">
                  <a:txBody>
                    <a:bodyPr/>
                    <a:lstStyle/>
                    <a:p>
                      <a:pPr marL="0" indent="0" algn="ctr" latinLnBrk="1">
                        <a:lnSpc>
                          <a:spcPct val="100000"/>
                        </a:lnSpc>
                        <a:spcBef>
                          <a:spcPts val="1000"/>
                        </a:spcBef>
                        <a:buFontTx/>
                        <a:buNone/>
                      </a:pP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00000"/>
                        </a:lnSpc>
                        <a:spcBef>
                          <a:spcPts val="1000"/>
                        </a:spcBef>
                        <a:buFontTx/>
                        <a:buNone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</a:t>
                      </a:r>
                      <a:r>
                        <a:rPr lang="en-US" altLang="ko-KR" sz="16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gte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00000"/>
                        </a:lnSpc>
                        <a:spcBef>
                          <a:spcPts val="1000"/>
                        </a:spcBef>
                        <a:buFontTx/>
                        <a:buNone/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두 개의 값을 비교하여 첫 번째 값이 두 번째 값보다 크거나 같으면 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True, 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작으면 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False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를 리턴 함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382">
                <a:tc vMerge="1">
                  <a:txBody>
                    <a:bodyPr/>
                    <a:lstStyle/>
                    <a:p>
                      <a:pPr marL="0" indent="0" algn="ctr" latinLnBrk="1">
                        <a:lnSpc>
                          <a:spcPct val="100000"/>
                        </a:lnSpc>
                        <a:spcBef>
                          <a:spcPts val="1000"/>
                        </a:spcBef>
                        <a:buFontTx/>
                        <a:buNone/>
                      </a:pP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00000"/>
                        </a:lnSpc>
                        <a:spcBef>
                          <a:spcPts val="1000"/>
                        </a:spcBef>
                        <a:buFontTx/>
                        <a:buNone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</a:t>
                      </a:r>
                      <a:r>
                        <a:rPr lang="en-US" altLang="ko-KR" sz="16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lt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00000"/>
                        </a:lnSpc>
                        <a:spcBef>
                          <a:spcPts val="1000"/>
                        </a:spcBef>
                        <a:buFontTx/>
                        <a:buNone/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두 개의 값을 비교하여 첫 번째 값이 두 번째 값보다 작으면 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True, 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크거나 같으면 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False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를 리턴 함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382">
                <a:tc vMerge="1">
                  <a:txBody>
                    <a:bodyPr/>
                    <a:lstStyle/>
                    <a:p>
                      <a:pPr marL="0" indent="0" algn="ctr" latinLnBrk="1">
                        <a:lnSpc>
                          <a:spcPct val="100000"/>
                        </a:lnSpc>
                        <a:spcBef>
                          <a:spcPts val="1000"/>
                        </a:spcBef>
                        <a:buFontTx/>
                        <a:buNone/>
                      </a:pP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00000"/>
                        </a:lnSpc>
                        <a:spcBef>
                          <a:spcPts val="1000"/>
                        </a:spcBef>
                        <a:buFontTx/>
                        <a:buNone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</a:t>
                      </a:r>
                      <a:r>
                        <a:rPr lang="en-US" altLang="ko-KR" sz="16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lte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00000"/>
                        </a:lnSpc>
                        <a:spcBef>
                          <a:spcPts val="1000"/>
                        </a:spcBef>
                        <a:buFontTx/>
                        <a:buNone/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두 개의 값을 비교하여 첫 번째 값이 두 번째 값보다 작거나 같으면 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True, 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크면 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False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를 리턴 함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382">
                <a:tc vMerge="1">
                  <a:txBody>
                    <a:bodyPr/>
                    <a:lstStyle/>
                    <a:p>
                      <a:pPr marL="0" indent="0" algn="ctr" latinLnBrk="1">
                        <a:lnSpc>
                          <a:spcPct val="100000"/>
                        </a:lnSpc>
                        <a:spcBef>
                          <a:spcPts val="1000"/>
                        </a:spcBef>
                        <a:buFontTx/>
                        <a:buNone/>
                      </a:pP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00000"/>
                        </a:lnSpc>
                        <a:spcBef>
                          <a:spcPts val="1000"/>
                        </a:spcBef>
                        <a:buFontTx/>
                        <a:buNone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$ne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00000"/>
                        </a:lnSpc>
                        <a:spcBef>
                          <a:spcPts val="1000"/>
                        </a:spcBef>
                        <a:buFontTx/>
                        <a:buNone/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두 개의 값을 비교하여 같지 않으면 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True, 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같으면 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False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를 리턴 함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382">
                <a:tc rowSpan="3">
                  <a:txBody>
                    <a:bodyPr/>
                    <a:lstStyle/>
                    <a:p>
                      <a:pPr marL="0" indent="0" algn="ctr" latinLnBrk="1">
                        <a:lnSpc>
                          <a:spcPct val="100000"/>
                        </a:lnSpc>
                        <a:spcBef>
                          <a:spcPts val="1000"/>
                        </a:spcBef>
                        <a:buFontTx/>
                        <a:buNone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Boolean    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연산자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00000"/>
                        </a:lnSpc>
                        <a:spcBef>
                          <a:spcPts val="1000"/>
                        </a:spcBef>
                        <a:buFontTx/>
                        <a:buNone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$and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00000"/>
                        </a:lnSpc>
                        <a:spcBef>
                          <a:spcPts val="1000"/>
                        </a:spcBef>
                        <a:buFontTx/>
                        <a:buNone/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여러 개의 조건이 모두 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True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 조건을 검색함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382">
                <a:tc vMerge="1">
                  <a:txBody>
                    <a:bodyPr/>
                    <a:lstStyle/>
                    <a:p>
                      <a:pPr marL="0" indent="0" algn="ctr" latinLnBrk="1">
                        <a:lnSpc>
                          <a:spcPct val="100000"/>
                        </a:lnSpc>
                        <a:spcBef>
                          <a:spcPts val="1000"/>
                        </a:spcBef>
                        <a:buFontTx/>
                        <a:buNone/>
                      </a:pP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00000"/>
                        </a:lnSpc>
                        <a:spcBef>
                          <a:spcPts val="1000"/>
                        </a:spcBef>
                        <a:buFontTx/>
                        <a:buNone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$not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00000"/>
                        </a:lnSpc>
                        <a:spcBef>
                          <a:spcPts val="1000"/>
                        </a:spcBef>
                        <a:buFontTx/>
                        <a:buNone/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 조건이 아닌 조건을 검색함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382">
                <a:tc vMerge="1">
                  <a:txBody>
                    <a:bodyPr/>
                    <a:lstStyle/>
                    <a:p>
                      <a:pPr marL="0" indent="0" algn="ctr" latinLnBrk="1">
                        <a:lnSpc>
                          <a:spcPct val="100000"/>
                        </a:lnSpc>
                        <a:spcBef>
                          <a:spcPts val="1000"/>
                        </a:spcBef>
                        <a:buFontTx/>
                        <a:buNone/>
                      </a:pP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00000"/>
                        </a:lnSpc>
                        <a:spcBef>
                          <a:spcPts val="1000"/>
                        </a:spcBef>
                        <a:buFontTx/>
                        <a:buNone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$or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00000"/>
                        </a:lnSpc>
                        <a:spcBef>
                          <a:spcPts val="1000"/>
                        </a:spcBef>
                        <a:buFontTx/>
                        <a:buNone/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여러 개의 조건 중에서 하나라도 만족되는 조건을 검색함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522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3.3 </a:t>
            </a:r>
            <a:r>
              <a:rPr lang="ko-KR" altLang="en-US" sz="2400" dirty="0" smtClean="0">
                <a:latin typeface="맑은 고딕" pitchFamily="50" charset="-127"/>
              </a:rPr>
              <a:t>연산자</a:t>
            </a:r>
            <a:r>
              <a:rPr lang="en-US" altLang="ko-KR" sz="2400" dirty="0" smtClean="0">
                <a:latin typeface="맑은 고딕" pitchFamily="50" charset="-127"/>
              </a:rPr>
              <a:t> </a:t>
            </a:r>
            <a:r>
              <a:rPr lang="ko-KR" altLang="en-US" sz="2400" dirty="0" smtClean="0">
                <a:latin typeface="맑은 고딕" pitchFamily="50" charset="-127"/>
              </a:rPr>
              <a:t>종류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89704" y="139032"/>
            <a:ext cx="1675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데이터 처리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12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3955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latin typeface="+mn-ea"/>
                <a:ea typeface="+mn-ea"/>
              </a:rPr>
              <a:t>$</a:t>
            </a:r>
            <a:r>
              <a:rPr lang="en-US" altLang="ko-KR" b="1" dirty="0" err="1" smtClean="0">
                <a:latin typeface="+mn-ea"/>
                <a:ea typeface="+mn-ea"/>
              </a:rPr>
              <a:t>elemMatch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1273175" lvl="3" indent="-358775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latin typeface="+mn-ea"/>
                <a:ea typeface="+mn-ea"/>
              </a:rPr>
              <a:t>$</a:t>
            </a:r>
            <a:r>
              <a:rPr lang="en-US" altLang="ko-KR" b="1" dirty="0" err="1" smtClean="0">
                <a:latin typeface="+mn-ea"/>
                <a:ea typeface="+mn-ea"/>
              </a:rPr>
              <a:t>elemMatch</a:t>
            </a:r>
            <a:r>
              <a:rPr lang="en-US" altLang="ko-KR" b="1" dirty="0" smtClean="0">
                <a:latin typeface="+mn-ea"/>
                <a:ea typeface="+mn-ea"/>
              </a:rPr>
              <a:t> </a:t>
            </a:r>
            <a:r>
              <a:rPr lang="ko-KR" altLang="en-US" b="1" dirty="0" smtClean="0">
                <a:latin typeface="+mn-ea"/>
                <a:ea typeface="+mn-ea"/>
              </a:rPr>
              <a:t>조건과 맞는 배열 속 요소를 가진 </a:t>
            </a:r>
            <a:r>
              <a:rPr lang="en-US" altLang="ko-KR" b="1" dirty="0" err="1" smtClean="0">
                <a:latin typeface="+mn-ea"/>
                <a:ea typeface="+mn-ea"/>
              </a:rPr>
              <a:t>Documemt</a:t>
            </a:r>
            <a:r>
              <a:rPr lang="ko-KR" altLang="en-US" b="1" dirty="0" smtClean="0">
                <a:latin typeface="+mn-ea"/>
                <a:ea typeface="+mn-ea"/>
              </a:rPr>
              <a:t>를 검색함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815975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latin typeface="+mn-ea"/>
                <a:ea typeface="+mn-ea"/>
              </a:rPr>
              <a:t>$all</a:t>
            </a:r>
          </a:p>
          <a:p>
            <a:pPr marL="1273175" lvl="3" indent="-358775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latin typeface="+mn-ea"/>
                <a:ea typeface="+mn-ea"/>
              </a:rPr>
              <a:t>연산자의 순서와 상관없이 모든 요소를 가진다면 </a:t>
            </a:r>
            <a:r>
              <a:rPr lang="en-US" altLang="ko-KR" b="1" dirty="0" err="1" smtClean="0">
                <a:latin typeface="+mn-ea"/>
                <a:ea typeface="+mn-ea"/>
              </a:rPr>
              <a:t>Documemt</a:t>
            </a:r>
            <a:r>
              <a:rPr lang="ko-KR" altLang="en-US" b="1" dirty="0">
                <a:latin typeface="+mn-ea"/>
                <a:ea typeface="+mn-ea"/>
              </a:rPr>
              <a:t>를 </a:t>
            </a:r>
            <a:r>
              <a:rPr lang="ko-KR" altLang="en-US" b="1" dirty="0" smtClean="0">
                <a:latin typeface="+mn-ea"/>
                <a:ea typeface="+mn-ea"/>
              </a:rPr>
              <a:t>검색함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815975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latin typeface="+mn-ea"/>
                <a:ea typeface="+mn-ea"/>
              </a:rPr>
              <a:t>$size</a:t>
            </a:r>
          </a:p>
          <a:p>
            <a:pPr marL="1273175" lvl="3" indent="-358775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latin typeface="+mn-ea"/>
                <a:ea typeface="+mn-ea"/>
              </a:rPr>
              <a:t>배열의 크기가 같은 </a:t>
            </a:r>
            <a:r>
              <a:rPr lang="en-US" altLang="ko-KR" b="1" dirty="0" err="1">
                <a:latin typeface="+mn-ea"/>
                <a:ea typeface="+mn-ea"/>
              </a:rPr>
              <a:t>Documemt</a:t>
            </a:r>
            <a:r>
              <a:rPr lang="ko-KR" altLang="en-US" b="1" dirty="0">
                <a:latin typeface="+mn-ea"/>
                <a:ea typeface="+mn-ea"/>
              </a:rPr>
              <a:t>를 </a:t>
            </a:r>
            <a:r>
              <a:rPr lang="ko-KR" altLang="en-US" b="1" dirty="0" smtClean="0">
                <a:latin typeface="+mn-ea"/>
                <a:ea typeface="+mn-ea"/>
              </a:rPr>
              <a:t>검색함</a:t>
            </a:r>
            <a:endParaRPr lang="en-US" altLang="ko-KR" b="1" dirty="0" smtClean="0">
              <a:latin typeface="+mn-ea"/>
              <a:ea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6" y="3151578"/>
            <a:ext cx="7128791" cy="371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59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3.3 </a:t>
            </a:r>
            <a:r>
              <a:rPr lang="ko-KR" altLang="en-US" sz="2400" dirty="0" smtClean="0">
                <a:latin typeface="맑은 고딕" pitchFamily="50" charset="-127"/>
              </a:rPr>
              <a:t>연산자</a:t>
            </a:r>
            <a:r>
              <a:rPr lang="en-US" altLang="ko-KR" sz="2400" dirty="0" smtClean="0">
                <a:latin typeface="맑은 고딕" pitchFamily="50" charset="-127"/>
              </a:rPr>
              <a:t> </a:t>
            </a:r>
            <a:r>
              <a:rPr lang="ko-KR" altLang="en-US" sz="2400" dirty="0" smtClean="0">
                <a:latin typeface="맑은 고딕" pitchFamily="50" charset="-127"/>
              </a:rPr>
              <a:t>종류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89704" y="139032"/>
            <a:ext cx="1675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데이터 처리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12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585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latin typeface="+mn-ea"/>
                <a:ea typeface="+mn-ea"/>
              </a:rPr>
              <a:t>$slice</a:t>
            </a:r>
          </a:p>
          <a:p>
            <a:pPr marL="1273175" lvl="3" indent="-358775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latin typeface="+mn-ea"/>
                <a:ea typeface="+mn-ea"/>
              </a:rPr>
              <a:t>배열 속에서 주어진 범위 만을 보이게 됨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1273175" lvl="3" indent="-358775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latin typeface="+mn-ea"/>
                <a:ea typeface="+mn-ea"/>
              </a:rPr>
              <a:t>다른 필드는 모두 출력됨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1273175" lvl="3" indent="-358775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latin typeface="+mn-ea"/>
                <a:ea typeface="+mn-ea"/>
              </a:rPr>
              <a:t>마지막 요소로부터 </a:t>
            </a:r>
            <a:r>
              <a:rPr lang="en-US" altLang="ko-KR" b="1" dirty="0" smtClean="0">
                <a:latin typeface="+mn-ea"/>
                <a:ea typeface="+mn-ea"/>
              </a:rPr>
              <a:t>n</a:t>
            </a:r>
            <a:r>
              <a:rPr lang="ko-KR" altLang="en-US" b="1" dirty="0" smtClean="0">
                <a:latin typeface="+mn-ea"/>
                <a:ea typeface="+mn-ea"/>
              </a:rPr>
              <a:t>개를 출력하고 싶다면 연산자의 값으로 </a:t>
            </a:r>
            <a:r>
              <a:rPr lang="en-US" altLang="ko-KR" b="1" dirty="0" smtClean="0">
                <a:latin typeface="+mn-ea"/>
                <a:ea typeface="+mn-ea"/>
              </a:rPr>
              <a:t>–n</a:t>
            </a:r>
            <a:r>
              <a:rPr lang="ko-KR" altLang="en-US" b="1" dirty="0" smtClean="0">
                <a:latin typeface="+mn-ea"/>
                <a:ea typeface="+mn-ea"/>
              </a:rPr>
              <a:t>을 설정하면 됨</a:t>
            </a:r>
            <a:endParaRPr lang="en-US" altLang="ko-KR" b="1" dirty="0" smtClean="0">
              <a:latin typeface="+mn-ea"/>
              <a:ea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6" y="2372341"/>
            <a:ext cx="7920880" cy="412630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79978" y="4576497"/>
            <a:ext cx="4095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배열 속의 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2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번째부터 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3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번째 요소를 나타내라는 의미임</a:t>
            </a:r>
            <a:endParaRPr lang="en-US" altLang="ko-KR" sz="1200" b="1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배열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속 요소의 번호를 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0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번부터 매김 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H="1" flipV="1">
            <a:off x="4445769" y="4365104"/>
            <a:ext cx="656192" cy="34989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4742893" y="2650338"/>
            <a:ext cx="494964" cy="1406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237857" y="2543708"/>
            <a:ext cx="3217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배열 속의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1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번째 요소를 나타내라는 의미임 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5684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3.4 SQL </a:t>
            </a:r>
            <a:r>
              <a:rPr lang="ko-KR" altLang="en-US" sz="2400" dirty="0" smtClean="0">
                <a:latin typeface="맑은 고딕" pitchFamily="50" charset="-127"/>
              </a:rPr>
              <a:t>문법과 </a:t>
            </a:r>
            <a:r>
              <a:rPr lang="en-US" altLang="ko-KR" sz="2400" dirty="0" err="1" smtClean="0">
                <a:latin typeface="맑은 고딕" pitchFamily="50" charset="-127"/>
              </a:rPr>
              <a:t>MongoDB</a:t>
            </a:r>
            <a:r>
              <a:rPr lang="en-US" altLang="ko-KR" sz="2400" dirty="0" smtClean="0">
                <a:latin typeface="맑은 고딕" pitchFamily="50" charset="-127"/>
              </a:rPr>
              <a:t> </a:t>
            </a:r>
            <a:r>
              <a:rPr lang="ko-KR" altLang="en-US" sz="2400" dirty="0" smtClean="0">
                <a:latin typeface="맑은 고딕" pitchFamily="50" charset="-127"/>
              </a:rPr>
              <a:t>문법 비교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89704" y="139032"/>
            <a:ext cx="1675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데이터 처리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0749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2" indent="-358775"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latin typeface="+mn-ea"/>
                <a:ea typeface="+mn-ea"/>
              </a:rPr>
              <a:t>CREATE</a:t>
            </a:r>
            <a:r>
              <a:rPr lang="ko-KR" altLang="en-US" b="1" dirty="0" smtClean="0">
                <a:latin typeface="+mn-ea"/>
                <a:ea typeface="+mn-ea"/>
              </a:rPr>
              <a:t> </a:t>
            </a:r>
            <a:r>
              <a:rPr lang="en-US" altLang="ko-KR" b="1" dirty="0" smtClean="0">
                <a:latin typeface="+mn-ea"/>
                <a:ea typeface="+mn-ea"/>
              </a:rPr>
              <a:t>TABLE members (</a:t>
            </a:r>
          </a:p>
          <a:p>
            <a:pPr marL="457200" lvl="2">
              <a:spcBef>
                <a:spcPts val="500"/>
              </a:spcBef>
              <a:defRPr/>
            </a:pPr>
            <a:r>
              <a:rPr lang="en-US" altLang="ko-KR" b="1" dirty="0">
                <a:latin typeface="+mn-ea"/>
                <a:ea typeface="+mn-ea"/>
              </a:rPr>
              <a:t> </a:t>
            </a:r>
            <a:r>
              <a:rPr lang="en-US" altLang="ko-KR" b="1" dirty="0" smtClean="0">
                <a:latin typeface="+mn-ea"/>
                <a:ea typeface="+mn-ea"/>
              </a:rPr>
              <a:t>    </a:t>
            </a:r>
            <a:r>
              <a:rPr lang="en-US" altLang="ko-KR" b="1" dirty="0" err="1" smtClean="0">
                <a:latin typeface="+mn-ea"/>
                <a:ea typeface="+mn-ea"/>
              </a:rPr>
              <a:t>mem_no</a:t>
            </a:r>
            <a:r>
              <a:rPr lang="en-US" altLang="ko-KR" b="1" dirty="0" smtClean="0">
                <a:latin typeface="+mn-ea"/>
                <a:ea typeface="+mn-ea"/>
              </a:rPr>
              <a:t>     </a:t>
            </a:r>
            <a:r>
              <a:rPr lang="en-US" altLang="ko-KR" b="1" dirty="0" err="1" smtClean="0">
                <a:latin typeface="+mn-ea"/>
                <a:ea typeface="+mn-ea"/>
              </a:rPr>
              <a:t>varchar</a:t>
            </a:r>
            <a:r>
              <a:rPr lang="en-US" altLang="ko-KR" b="1" dirty="0" smtClean="0">
                <a:latin typeface="+mn-ea"/>
                <a:ea typeface="+mn-ea"/>
              </a:rPr>
              <a:t>(30),</a:t>
            </a:r>
          </a:p>
          <a:p>
            <a:pPr marL="457200" lvl="2">
              <a:spcBef>
                <a:spcPts val="500"/>
              </a:spcBef>
              <a:defRPr/>
            </a:pPr>
            <a:r>
              <a:rPr lang="en-US" altLang="ko-KR" b="1" dirty="0">
                <a:latin typeface="+mn-ea"/>
                <a:ea typeface="+mn-ea"/>
              </a:rPr>
              <a:t> </a:t>
            </a:r>
            <a:r>
              <a:rPr lang="en-US" altLang="ko-KR" b="1" dirty="0" smtClean="0">
                <a:latin typeface="+mn-ea"/>
                <a:ea typeface="+mn-ea"/>
              </a:rPr>
              <a:t>    age            number,</a:t>
            </a:r>
          </a:p>
          <a:p>
            <a:pPr marL="457200" lvl="2">
              <a:spcBef>
                <a:spcPts val="500"/>
              </a:spcBef>
              <a:defRPr/>
            </a:pPr>
            <a:r>
              <a:rPr lang="en-US" altLang="ko-KR" b="1" dirty="0">
                <a:latin typeface="+mn-ea"/>
                <a:ea typeface="+mn-ea"/>
              </a:rPr>
              <a:t> </a:t>
            </a:r>
            <a:r>
              <a:rPr lang="en-US" altLang="ko-KR" b="1" dirty="0" smtClean="0">
                <a:latin typeface="+mn-ea"/>
                <a:ea typeface="+mn-ea"/>
              </a:rPr>
              <a:t>    type           char(1),</a:t>
            </a:r>
          </a:p>
          <a:p>
            <a:pPr marL="457200" lvl="2">
              <a:spcBef>
                <a:spcPts val="500"/>
              </a:spcBef>
              <a:defRPr/>
            </a:pPr>
            <a:r>
              <a:rPr lang="en-US" altLang="ko-KR" b="1" dirty="0">
                <a:latin typeface="+mn-ea"/>
                <a:ea typeface="+mn-ea"/>
              </a:rPr>
              <a:t> </a:t>
            </a:r>
            <a:r>
              <a:rPr lang="en-US" altLang="ko-KR" b="1" dirty="0" smtClean="0">
                <a:latin typeface="+mn-ea"/>
                <a:ea typeface="+mn-ea"/>
              </a:rPr>
              <a:t>    PRIMARY KEY (</a:t>
            </a:r>
            <a:r>
              <a:rPr lang="en-US" altLang="ko-KR" b="1" dirty="0" err="1" smtClean="0">
                <a:latin typeface="+mn-ea"/>
                <a:ea typeface="+mn-ea"/>
              </a:rPr>
              <a:t>mem_no</a:t>
            </a:r>
            <a:r>
              <a:rPr lang="en-US" altLang="ko-KR" b="1" dirty="0" smtClean="0">
                <a:latin typeface="+mn-ea"/>
                <a:ea typeface="+mn-ea"/>
              </a:rPr>
              <a:t>)</a:t>
            </a:r>
          </a:p>
          <a:p>
            <a:pPr marL="457200" lvl="2">
              <a:spcBef>
                <a:spcPts val="500"/>
              </a:spcBef>
              <a:defRPr/>
            </a:pPr>
            <a:r>
              <a:rPr lang="en-US" altLang="ko-KR" b="1" dirty="0">
                <a:latin typeface="+mn-ea"/>
                <a:ea typeface="+mn-ea"/>
              </a:rPr>
              <a:t> </a:t>
            </a:r>
            <a:r>
              <a:rPr lang="en-US" altLang="ko-KR" b="1" dirty="0" smtClean="0">
                <a:latin typeface="+mn-ea"/>
                <a:ea typeface="+mn-ea"/>
              </a:rPr>
              <a:t>    );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4" y="2780928"/>
            <a:ext cx="7849244" cy="408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27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3.4 SQL </a:t>
            </a:r>
            <a:r>
              <a:rPr lang="ko-KR" altLang="en-US" sz="2400" dirty="0" smtClean="0">
                <a:latin typeface="맑은 고딕" pitchFamily="50" charset="-127"/>
              </a:rPr>
              <a:t>문법과 </a:t>
            </a:r>
            <a:r>
              <a:rPr lang="en-US" altLang="ko-KR" sz="2400" dirty="0" err="1" smtClean="0">
                <a:latin typeface="맑은 고딕" pitchFamily="50" charset="-127"/>
              </a:rPr>
              <a:t>MongoDB</a:t>
            </a:r>
            <a:r>
              <a:rPr lang="en-US" altLang="ko-KR" sz="2400" dirty="0" smtClean="0">
                <a:latin typeface="맑은 고딕" pitchFamily="50" charset="-127"/>
              </a:rPr>
              <a:t> </a:t>
            </a:r>
            <a:r>
              <a:rPr lang="ko-KR" altLang="en-US" sz="2400" dirty="0" smtClean="0">
                <a:latin typeface="맑은 고딕" pitchFamily="50" charset="-127"/>
              </a:rPr>
              <a:t>문법 비교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89704" y="139032"/>
            <a:ext cx="1675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데이터 처리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71045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2" indent="-358775"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latin typeface="+mn-ea"/>
                <a:ea typeface="+mn-ea"/>
              </a:rPr>
              <a:t>CREATE</a:t>
            </a:r>
            <a:r>
              <a:rPr lang="ko-KR" altLang="en-US" b="1" dirty="0" smtClean="0">
                <a:latin typeface="+mn-ea"/>
                <a:ea typeface="+mn-ea"/>
              </a:rPr>
              <a:t> </a:t>
            </a:r>
            <a:r>
              <a:rPr lang="en-US" altLang="ko-KR" b="1" dirty="0" smtClean="0">
                <a:latin typeface="+mn-ea"/>
                <a:ea typeface="+mn-ea"/>
              </a:rPr>
              <a:t>INDEX </a:t>
            </a:r>
            <a:r>
              <a:rPr lang="en-US" altLang="ko-KR" b="1" dirty="0" err="1" smtClean="0">
                <a:latin typeface="+mn-ea"/>
                <a:ea typeface="+mn-ea"/>
              </a:rPr>
              <a:t>i_members_type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457200" lvl="2">
              <a:spcBef>
                <a:spcPts val="500"/>
              </a:spcBef>
              <a:defRPr/>
            </a:pPr>
            <a:r>
              <a:rPr lang="en-US" altLang="ko-KR" b="1" dirty="0">
                <a:latin typeface="+mn-ea"/>
                <a:ea typeface="+mn-ea"/>
              </a:rPr>
              <a:t> </a:t>
            </a:r>
            <a:r>
              <a:rPr lang="en-US" altLang="ko-KR" b="1" dirty="0" smtClean="0">
                <a:latin typeface="+mn-ea"/>
                <a:ea typeface="+mn-ea"/>
              </a:rPr>
              <a:t>    ON members(type);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069" y="1836430"/>
            <a:ext cx="7910570" cy="411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48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3.4 SQL </a:t>
            </a:r>
            <a:r>
              <a:rPr lang="ko-KR" altLang="en-US" sz="2400" dirty="0" smtClean="0">
                <a:latin typeface="맑은 고딕" pitchFamily="50" charset="-127"/>
              </a:rPr>
              <a:t>문법과 </a:t>
            </a:r>
            <a:r>
              <a:rPr lang="en-US" altLang="ko-KR" sz="2400" dirty="0" err="1" smtClean="0">
                <a:latin typeface="맑은 고딕" pitchFamily="50" charset="-127"/>
              </a:rPr>
              <a:t>MongoDB</a:t>
            </a:r>
            <a:r>
              <a:rPr lang="en-US" altLang="ko-KR" sz="2400" dirty="0" smtClean="0">
                <a:latin typeface="맑은 고딕" pitchFamily="50" charset="-127"/>
              </a:rPr>
              <a:t> </a:t>
            </a:r>
            <a:r>
              <a:rPr lang="ko-KR" altLang="en-US" sz="2400" dirty="0" smtClean="0">
                <a:latin typeface="맑은 고딕" pitchFamily="50" charset="-127"/>
              </a:rPr>
              <a:t>문법 비교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89704" y="139032"/>
            <a:ext cx="1675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데이터 처리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71045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2" indent="-358775"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latin typeface="+mn-ea"/>
                <a:ea typeface="+mn-ea"/>
              </a:rPr>
              <a:t>INSERT INTO members(</a:t>
            </a:r>
            <a:r>
              <a:rPr lang="en-US" altLang="ko-KR" b="1" dirty="0" err="1" smtClean="0">
                <a:latin typeface="+mn-ea"/>
                <a:ea typeface="+mn-ea"/>
              </a:rPr>
              <a:t>mem_no</a:t>
            </a:r>
            <a:r>
              <a:rPr lang="en-US" altLang="ko-KR" b="1" dirty="0" smtClean="0">
                <a:latin typeface="+mn-ea"/>
                <a:ea typeface="+mn-ea"/>
              </a:rPr>
              <a:t>, age, type)</a:t>
            </a:r>
          </a:p>
          <a:p>
            <a:pPr marL="457200" lvl="2">
              <a:spcBef>
                <a:spcPts val="500"/>
              </a:spcBef>
              <a:defRPr/>
            </a:pPr>
            <a:r>
              <a:rPr lang="en-US" altLang="ko-KR" b="1" dirty="0">
                <a:latin typeface="+mn-ea"/>
                <a:ea typeface="+mn-ea"/>
              </a:rPr>
              <a:t> </a:t>
            </a:r>
            <a:r>
              <a:rPr lang="en-US" altLang="ko-KR" b="1" dirty="0" smtClean="0">
                <a:latin typeface="+mn-ea"/>
                <a:ea typeface="+mn-ea"/>
              </a:rPr>
              <a:t>   VALUES(“T20130102”, 35, “GOLD”);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3" y="1844824"/>
            <a:ext cx="7921625" cy="411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78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3.4 SQL </a:t>
            </a:r>
            <a:r>
              <a:rPr lang="ko-KR" altLang="en-US" sz="2400" dirty="0" smtClean="0">
                <a:latin typeface="맑은 고딕" pitchFamily="50" charset="-127"/>
              </a:rPr>
              <a:t>문법과 </a:t>
            </a:r>
            <a:r>
              <a:rPr lang="en-US" altLang="ko-KR" sz="2400" dirty="0" err="1" smtClean="0">
                <a:latin typeface="맑은 고딕" pitchFamily="50" charset="-127"/>
              </a:rPr>
              <a:t>MongoDB</a:t>
            </a:r>
            <a:r>
              <a:rPr lang="en-US" altLang="ko-KR" sz="2400" dirty="0" smtClean="0">
                <a:latin typeface="맑은 고딕" pitchFamily="50" charset="-127"/>
              </a:rPr>
              <a:t> </a:t>
            </a:r>
            <a:r>
              <a:rPr lang="ko-KR" altLang="en-US" sz="2400" dirty="0" smtClean="0">
                <a:latin typeface="맑은 고딕" pitchFamily="50" charset="-127"/>
              </a:rPr>
              <a:t>문법 비교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89704" y="139032"/>
            <a:ext cx="1675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데이터 처리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71045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2" indent="-358775"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latin typeface="+mn-ea"/>
                <a:ea typeface="+mn-ea"/>
              </a:rPr>
              <a:t>SELECT * 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457200" lvl="2">
              <a:spcBef>
                <a:spcPts val="500"/>
              </a:spcBef>
              <a:defRPr/>
            </a:pPr>
            <a:r>
              <a:rPr lang="en-US" altLang="ko-KR" b="1" dirty="0">
                <a:latin typeface="+mn-ea"/>
                <a:ea typeface="+mn-ea"/>
              </a:rPr>
              <a:t> </a:t>
            </a:r>
            <a:r>
              <a:rPr lang="en-US" altLang="ko-KR" b="1" dirty="0" smtClean="0">
                <a:latin typeface="+mn-ea"/>
                <a:ea typeface="+mn-ea"/>
              </a:rPr>
              <a:t>   </a:t>
            </a:r>
            <a:r>
              <a:rPr lang="en-US" altLang="ko-KR" b="1" dirty="0" smtClean="0">
                <a:latin typeface="+mn-ea"/>
                <a:ea typeface="+mn-ea"/>
              </a:rPr>
              <a:t>FROM </a:t>
            </a:r>
            <a:r>
              <a:rPr lang="en-US" altLang="ko-KR" b="1" dirty="0" smtClean="0">
                <a:latin typeface="+mn-ea"/>
                <a:ea typeface="+mn-ea"/>
              </a:rPr>
              <a:t>members;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3" y="1844676"/>
            <a:ext cx="7921625" cy="411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1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3.4 SQL </a:t>
            </a:r>
            <a:r>
              <a:rPr lang="ko-KR" altLang="en-US" sz="2400" dirty="0" smtClean="0">
                <a:latin typeface="맑은 고딕" pitchFamily="50" charset="-127"/>
              </a:rPr>
              <a:t>문법과 </a:t>
            </a:r>
            <a:r>
              <a:rPr lang="en-US" altLang="ko-KR" sz="2400" dirty="0" err="1" smtClean="0">
                <a:latin typeface="맑은 고딕" pitchFamily="50" charset="-127"/>
              </a:rPr>
              <a:t>MongoDB</a:t>
            </a:r>
            <a:r>
              <a:rPr lang="en-US" altLang="ko-KR" sz="2400" dirty="0" smtClean="0">
                <a:latin typeface="맑은 고딕" pitchFamily="50" charset="-127"/>
              </a:rPr>
              <a:t> </a:t>
            </a:r>
            <a:r>
              <a:rPr lang="ko-KR" altLang="en-US" sz="2400" dirty="0" smtClean="0">
                <a:latin typeface="맑은 고딕" pitchFamily="50" charset="-127"/>
              </a:rPr>
              <a:t>문법 비교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89704" y="139032"/>
            <a:ext cx="1675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데이터 처리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71045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2" indent="-358775"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latin typeface="+mn-ea"/>
                <a:ea typeface="+mn-ea"/>
              </a:rPr>
              <a:t>SELECT </a:t>
            </a:r>
            <a:r>
              <a:rPr lang="en-US" altLang="ko-KR" b="1" dirty="0" err="1" smtClean="0">
                <a:latin typeface="+mn-ea"/>
                <a:ea typeface="+mn-ea"/>
              </a:rPr>
              <a:t>rowid</a:t>
            </a:r>
            <a:r>
              <a:rPr lang="en-US" altLang="ko-KR" b="1" dirty="0" smtClean="0">
                <a:latin typeface="+mn-ea"/>
                <a:ea typeface="+mn-ea"/>
              </a:rPr>
              <a:t>, </a:t>
            </a:r>
            <a:r>
              <a:rPr lang="en-US" altLang="ko-KR" b="1" dirty="0" err="1" smtClean="0">
                <a:latin typeface="+mn-ea"/>
                <a:ea typeface="+mn-ea"/>
              </a:rPr>
              <a:t>mem_no</a:t>
            </a:r>
            <a:r>
              <a:rPr lang="en-US" altLang="ko-KR" b="1" dirty="0" smtClean="0">
                <a:latin typeface="+mn-ea"/>
                <a:ea typeface="+mn-ea"/>
              </a:rPr>
              <a:t>, type 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457200" lvl="2">
              <a:spcBef>
                <a:spcPts val="500"/>
              </a:spcBef>
              <a:defRPr/>
            </a:pPr>
            <a:r>
              <a:rPr lang="en-US" altLang="ko-KR" b="1" dirty="0">
                <a:latin typeface="+mn-ea"/>
                <a:ea typeface="+mn-ea"/>
              </a:rPr>
              <a:t> </a:t>
            </a:r>
            <a:r>
              <a:rPr lang="en-US" altLang="ko-KR" b="1" dirty="0" smtClean="0">
                <a:latin typeface="+mn-ea"/>
                <a:ea typeface="+mn-ea"/>
              </a:rPr>
              <a:t>   </a:t>
            </a:r>
            <a:r>
              <a:rPr lang="en-US" altLang="ko-KR" b="1" dirty="0" smtClean="0">
                <a:latin typeface="+mn-ea"/>
                <a:ea typeface="+mn-ea"/>
              </a:rPr>
              <a:t>FROM </a:t>
            </a:r>
            <a:r>
              <a:rPr lang="en-US" altLang="ko-KR" b="1" dirty="0" smtClean="0">
                <a:latin typeface="+mn-ea"/>
                <a:ea typeface="+mn-ea"/>
              </a:rPr>
              <a:t>members;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865" y="1839389"/>
            <a:ext cx="7925774" cy="412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51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3.4 SQL </a:t>
            </a:r>
            <a:r>
              <a:rPr lang="ko-KR" altLang="en-US" sz="2400" dirty="0" smtClean="0">
                <a:latin typeface="맑은 고딕" pitchFamily="50" charset="-127"/>
              </a:rPr>
              <a:t>문법과 </a:t>
            </a:r>
            <a:r>
              <a:rPr lang="en-US" altLang="ko-KR" sz="2400" dirty="0" err="1" smtClean="0">
                <a:latin typeface="맑은 고딕" pitchFamily="50" charset="-127"/>
              </a:rPr>
              <a:t>MongoDB</a:t>
            </a:r>
            <a:r>
              <a:rPr lang="en-US" altLang="ko-KR" sz="2400" dirty="0" smtClean="0">
                <a:latin typeface="맑은 고딕" pitchFamily="50" charset="-127"/>
              </a:rPr>
              <a:t> </a:t>
            </a:r>
            <a:r>
              <a:rPr lang="ko-KR" altLang="en-US" sz="2400" dirty="0" smtClean="0">
                <a:latin typeface="맑은 고딕" pitchFamily="50" charset="-127"/>
              </a:rPr>
              <a:t>문법 비교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89704" y="139032"/>
            <a:ext cx="1675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데이터 처리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71045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2" indent="-358775"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latin typeface="+mn-ea"/>
                <a:ea typeface="+mn-ea"/>
              </a:rPr>
              <a:t>SELECT </a:t>
            </a:r>
            <a:r>
              <a:rPr lang="en-US" altLang="ko-KR" b="1" dirty="0" err="1" smtClean="0">
                <a:latin typeface="+mn-ea"/>
                <a:ea typeface="+mn-ea"/>
              </a:rPr>
              <a:t>mem_no</a:t>
            </a:r>
            <a:r>
              <a:rPr lang="en-US" altLang="ko-KR" b="1" dirty="0" smtClean="0">
                <a:latin typeface="+mn-ea"/>
                <a:ea typeface="+mn-ea"/>
              </a:rPr>
              <a:t>, type 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457200" lvl="2">
              <a:spcBef>
                <a:spcPts val="500"/>
              </a:spcBef>
              <a:defRPr/>
            </a:pPr>
            <a:r>
              <a:rPr lang="en-US" altLang="ko-KR" b="1" dirty="0">
                <a:latin typeface="+mn-ea"/>
                <a:ea typeface="+mn-ea"/>
              </a:rPr>
              <a:t> </a:t>
            </a:r>
            <a:r>
              <a:rPr lang="en-US" altLang="ko-KR" b="1" dirty="0" smtClean="0">
                <a:latin typeface="+mn-ea"/>
                <a:ea typeface="+mn-ea"/>
              </a:rPr>
              <a:t>   </a:t>
            </a:r>
            <a:r>
              <a:rPr lang="en-US" altLang="ko-KR" b="1" dirty="0" smtClean="0">
                <a:latin typeface="+mn-ea"/>
                <a:ea typeface="+mn-ea"/>
              </a:rPr>
              <a:t>FROM </a:t>
            </a:r>
            <a:r>
              <a:rPr lang="en-US" altLang="ko-KR" b="1" dirty="0" smtClean="0">
                <a:latin typeface="+mn-ea"/>
                <a:ea typeface="+mn-ea"/>
              </a:rPr>
              <a:t>members;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3" y="1844676"/>
            <a:ext cx="7921625" cy="411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44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3.4 SQL </a:t>
            </a:r>
            <a:r>
              <a:rPr lang="ko-KR" altLang="en-US" sz="2400" dirty="0" smtClean="0">
                <a:latin typeface="맑은 고딕" pitchFamily="50" charset="-127"/>
              </a:rPr>
              <a:t>문법과 </a:t>
            </a:r>
            <a:r>
              <a:rPr lang="en-US" altLang="ko-KR" sz="2400" dirty="0" err="1" smtClean="0">
                <a:latin typeface="맑은 고딕" pitchFamily="50" charset="-127"/>
              </a:rPr>
              <a:t>MongoDB</a:t>
            </a:r>
            <a:r>
              <a:rPr lang="en-US" altLang="ko-KR" sz="2400" dirty="0" smtClean="0">
                <a:latin typeface="맑은 고딕" pitchFamily="50" charset="-127"/>
              </a:rPr>
              <a:t> </a:t>
            </a:r>
            <a:r>
              <a:rPr lang="ko-KR" altLang="en-US" sz="2400" dirty="0" smtClean="0">
                <a:latin typeface="맑은 고딕" pitchFamily="50" charset="-127"/>
              </a:rPr>
              <a:t>문법 비교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89704" y="139032"/>
            <a:ext cx="1675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데이터 처리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05157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2" indent="-358775"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latin typeface="+mn-ea"/>
                <a:ea typeface="+mn-ea"/>
              </a:rPr>
              <a:t>SELECT * 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457200" lvl="2">
              <a:spcBef>
                <a:spcPts val="500"/>
              </a:spcBef>
              <a:defRPr/>
            </a:pPr>
            <a:r>
              <a:rPr lang="en-US" altLang="ko-KR" b="1" dirty="0">
                <a:latin typeface="+mn-ea"/>
                <a:ea typeface="+mn-ea"/>
              </a:rPr>
              <a:t> </a:t>
            </a:r>
            <a:r>
              <a:rPr lang="en-US" altLang="ko-KR" b="1" dirty="0" smtClean="0">
                <a:latin typeface="+mn-ea"/>
                <a:ea typeface="+mn-ea"/>
              </a:rPr>
              <a:t>   </a:t>
            </a:r>
            <a:r>
              <a:rPr lang="en-US" altLang="ko-KR" b="1" dirty="0" smtClean="0">
                <a:latin typeface="+mn-ea"/>
                <a:ea typeface="+mn-ea"/>
              </a:rPr>
              <a:t>FROM </a:t>
            </a:r>
            <a:r>
              <a:rPr lang="en-US" altLang="ko-KR" b="1" dirty="0" smtClean="0">
                <a:latin typeface="+mn-ea"/>
                <a:ea typeface="+mn-ea"/>
              </a:rPr>
              <a:t>members 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457200" lvl="2">
              <a:spcBef>
                <a:spcPts val="500"/>
              </a:spcBef>
              <a:defRPr/>
            </a:pPr>
            <a:r>
              <a:rPr lang="en-US" altLang="ko-KR" b="1" dirty="0">
                <a:latin typeface="+mn-ea"/>
                <a:ea typeface="+mn-ea"/>
              </a:rPr>
              <a:t> </a:t>
            </a:r>
            <a:r>
              <a:rPr lang="en-US" altLang="ko-KR" b="1" dirty="0" smtClean="0">
                <a:latin typeface="+mn-ea"/>
                <a:ea typeface="+mn-ea"/>
              </a:rPr>
              <a:t>   </a:t>
            </a:r>
            <a:r>
              <a:rPr lang="en-US" altLang="ko-KR" b="1" dirty="0" smtClean="0">
                <a:latin typeface="+mn-ea"/>
                <a:ea typeface="+mn-ea"/>
              </a:rPr>
              <a:t>WHERE </a:t>
            </a:r>
            <a:r>
              <a:rPr lang="en-US" altLang="ko-KR" b="1" dirty="0" smtClean="0">
                <a:latin typeface="+mn-ea"/>
                <a:ea typeface="+mn-ea"/>
              </a:rPr>
              <a:t>type = “ACE”;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475" y="1916683"/>
            <a:ext cx="7894712" cy="410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12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3.4 SQL </a:t>
            </a:r>
            <a:r>
              <a:rPr lang="ko-KR" altLang="en-US" sz="2400" dirty="0" smtClean="0">
                <a:latin typeface="맑은 고딕" pitchFamily="50" charset="-127"/>
              </a:rPr>
              <a:t>문법과 </a:t>
            </a:r>
            <a:r>
              <a:rPr lang="en-US" altLang="ko-KR" sz="2400" dirty="0" err="1" smtClean="0">
                <a:latin typeface="맑은 고딕" pitchFamily="50" charset="-127"/>
              </a:rPr>
              <a:t>MongoDB</a:t>
            </a:r>
            <a:r>
              <a:rPr lang="en-US" altLang="ko-KR" sz="2400" dirty="0" smtClean="0">
                <a:latin typeface="맑은 고딕" pitchFamily="50" charset="-127"/>
              </a:rPr>
              <a:t> </a:t>
            </a:r>
            <a:r>
              <a:rPr lang="ko-KR" altLang="en-US" sz="2400" dirty="0" smtClean="0">
                <a:latin typeface="맑은 고딕" pitchFamily="50" charset="-127"/>
              </a:rPr>
              <a:t>문법 비교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89704" y="139032"/>
            <a:ext cx="1675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데이터 처리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05157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2" indent="-358775"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latin typeface="+mn-ea"/>
                <a:ea typeface="+mn-ea"/>
              </a:rPr>
              <a:t>SELECT </a:t>
            </a:r>
            <a:r>
              <a:rPr lang="en-US" altLang="ko-KR" b="1" dirty="0" err="1" smtClean="0">
                <a:latin typeface="+mn-ea"/>
                <a:ea typeface="+mn-ea"/>
              </a:rPr>
              <a:t>mem_no</a:t>
            </a:r>
            <a:r>
              <a:rPr lang="en-US" altLang="ko-KR" b="1" dirty="0" smtClean="0">
                <a:latin typeface="+mn-ea"/>
                <a:ea typeface="+mn-ea"/>
              </a:rPr>
              <a:t>, type 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457200" lvl="2">
              <a:spcBef>
                <a:spcPts val="500"/>
              </a:spcBef>
              <a:defRPr/>
            </a:pPr>
            <a:r>
              <a:rPr lang="en-US" altLang="ko-KR" b="1" dirty="0">
                <a:latin typeface="+mn-ea"/>
                <a:ea typeface="+mn-ea"/>
              </a:rPr>
              <a:t> </a:t>
            </a:r>
            <a:r>
              <a:rPr lang="en-US" altLang="ko-KR" b="1" dirty="0" smtClean="0">
                <a:latin typeface="+mn-ea"/>
                <a:ea typeface="+mn-ea"/>
              </a:rPr>
              <a:t>   </a:t>
            </a:r>
            <a:r>
              <a:rPr lang="en-US" altLang="ko-KR" b="1" dirty="0" smtClean="0">
                <a:latin typeface="+mn-ea"/>
                <a:ea typeface="+mn-ea"/>
              </a:rPr>
              <a:t>FROM </a:t>
            </a:r>
            <a:r>
              <a:rPr lang="en-US" altLang="ko-KR" b="1" dirty="0" smtClean="0">
                <a:latin typeface="+mn-ea"/>
                <a:ea typeface="+mn-ea"/>
              </a:rPr>
              <a:t>members </a:t>
            </a:r>
            <a:endParaRPr lang="en-US" altLang="ko-KR" b="1" dirty="0">
              <a:latin typeface="+mn-ea"/>
              <a:ea typeface="+mn-ea"/>
            </a:endParaRPr>
          </a:p>
          <a:p>
            <a:pPr marL="457200" lvl="2">
              <a:spcBef>
                <a:spcPts val="500"/>
              </a:spcBef>
              <a:defRPr/>
            </a:pPr>
            <a:r>
              <a:rPr lang="en-US" altLang="ko-KR" b="1" dirty="0" smtClean="0">
                <a:latin typeface="+mn-ea"/>
                <a:ea typeface="+mn-ea"/>
              </a:rPr>
              <a:t>    WHERE </a:t>
            </a:r>
            <a:r>
              <a:rPr lang="en-US" altLang="ko-KR" b="1" dirty="0" smtClean="0">
                <a:latin typeface="+mn-ea"/>
                <a:ea typeface="+mn-ea"/>
              </a:rPr>
              <a:t>type = “ACE”;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598" y="1854280"/>
            <a:ext cx="7921625" cy="411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30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3.3 </a:t>
            </a:r>
            <a:r>
              <a:rPr lang="ko-KR" altLang="en-US" sz="2400" dirty="0" smtClean="0">
                <a:latin typeface="맑은 고딕" pitchFamily="50" charset="-127"/>
              </a:rPr>
              <a:t>연산자</a:t>
            </a:r>
            <a:r>
              <a:rPr lang="en-US" altLang="ko-KR" sz="2400" dirty="0" smtClean="0">
                <a:latin typeface="맑은 고딕" pitchFamily="50" charset="-127"/>
              </a:rPr>
              <a:t> </a:t>
            </a:r>
            <a:r>
              <a:rPr lang="ko-KR" altLang="en-US" sz="2400" dirty="0" smtClean="0">
                <a:latin typeface="맑은 고딕" pitchFamily="50" charset="-127"/>
              </a:rPr>
              <a:t>종류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89704" y="139032"/>
            <a:ext cx="1675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데이터 처리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8620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lvl="1" indent="-358775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비교 연산자와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Boolean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연산자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비교 연산자는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이상의 필드를 비교 처리할 때 사용되는 연산자이고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Boolean   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연산자는 검색조건의 결과를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True, False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값으로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리턴해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주는 연산자임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15975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latin typeface="+mn-ea"/>
                <a:ea typeface="+mn-ea"/>
              </a:rPr>
              <a:t>Employees </a:t>
            </a:r>
            <a:r>
              <a:rPr lang="ko-KR" altLang="en-US" b="1" dirty="0" smtClean="0">
                <a:latin typeface="+mn-ea"/>
                <a:ea typeface="+mn-ea"/>
              </a:rPr>
              <a:t>컬렉션 생성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815975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15" y="2276872"/>
            <a:ext cx="6387542" cy="458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51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3.4 SQL </a:t>
            </a:r>
            <a:r>
              <a:rPr lang="ko-KR" altLang="en-US" sz="2400" dirty="0" smtClean="0">
                <a:latin typeface="맑은 고딕" pitchFamily="50" charset="-127"/>
              </a:rPr>
              <a:t>문법과 </a:t>
            </a:r>
            <a:r>
              <a:rPr lang="en-US" altLang="ko-KR" sz="2400" dirty="0" err="1" smtClean="0">
                <a:latin typeface="맑은 고딕" pitchFamily="50" charset="-127"/>
              </a:rPr>
              <a:t>MongoDB</a:t>
            </a:r>
            <a:r>
              <a:rPr lang="en-US" altLang="ko-KR" sz="2400" dirty="0" smtClean="0">
                <a:latin typeface="맑은 고딕" pitchFamily="50" charset="-127"/>
              </a:rPr>
              <a:t> </a:t>
            </a:r>
            <a:r>
              <a:rPr lang="ko-KR" altLang="en-US" sz="2400" dirty="0" smtClean="0">
                <a:latin typeface="맑은 고딕" pitchFamily="50" charset="-127"/>
              </a:rPr>
              <a:t>문법 비교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89704" y="139032"/>
            <a:ext cx="1675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데이터 처리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05157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2" indent="-358775"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latin typeface="+mn-ea"/>
                <a:ea typeface="+mn-ea"/>
              </a:rPr>
              <a:t>SELECT * 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457200" lvl="2">
              <a:spcBef>
                <a:spcPts val="500"/>
              </a:spcBef>
              <a:defRPr/>
            </a:pPr>
            <a:r>
              <a:rPr lang="en-US" altLang="ko-KR" b="1" dirty="0">
                <a:latin typeface="+mn-ea"/>
                <a:ea typeface="+mn-ea"/>
              </a:rPr>
              <a:t> </a:t>
            </a:r>
            <a:r>
              <a:rPr lang="en-US" altLang="ko-KR" b="1" dirty="0" smtClean="0">
                <a:latin typeface="+mn-ea"/>
                <a:ea typeface="+mn-ea"/>
              </a:rPr>
              <a:t>   </a:t>
            </a:r>
            <a:r>
              <a:rPr lang="en-US" altLang="ko-KR" b="1" dirty="0" smtClean="0">
                <a:latin typeface="+mn-ea"/>
                <a:ea typeface="+mn-ea"/>
              </a:rPr>
              <a:t>FROM </a:t>
            </a:r>
            <a:r>
              <a:rPr lang="en-US" altLang="ko-KR" b="1" dirty="0" smtClean="0">
                <a:latin typeface="+mn-ea"/>
                <a:ea typeface="+mn-ea"/>
              </a:rPr>
              <a:t>members 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457200" lvl="2">
              <a:spcBef>
                <a:spcPts val="500"/>
              </a:spcBef>
              <a:defRPr/>
            </a:pPr>
            <a:r>
              <a:rPr lang="en-US" altLang="ko-KR" b="1" dirty="0">
                <a:latin typeface="+mn-ea"/>
                <a:ea typeface="+mn-ea"/>
              </a:rPr>
              <a:t> </a:t>
            </a:r>
            <a:r>
              <a:rPr lang="en-US" altLang="ko-KR" b="1" dirty="0" smtClean="0">
                <a:latin typeface="+mn-ea"/>
                <a:ea typeface="+mn-ea"/>
              </a:rPr>
              <a:t>   </a:t>
            </a:r>
            <a:r>
              <a:rPr lang="en-US" altLang="ko-KR" b="1" dirty="0" smtClean="0">
                <a:latin typeface="+mn-ea"/>
                <a:ea typeface="+mn-ea"/>
              </a:rPr>
              <a:t>WHERE </a:t>
            </a:r>
            <a:r>
              <a:rPr lang="en-US" altLang="ko-KR" b="1" dirty="0" smtClean="0">
                <a:latin typeface="+mn-ea"/>
                <a:ea typeface="+mn-ea"/>
              </a:rPr>
              <a:t>type != “ACE”;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435" y="1844676"/>
            <a:ext cx="7887204" cy="410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96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3.4 SQL </a:t>
            </a:r>
            <a:r>
              <a:rPr lang="ko-KR" altLang="en-US" sz="2400" dirty="0" smtClean="0">
                <a:latin typeface="맑은 고딕" pitchFamily="50" charset="-127"/>
              </a:rPr>
              <a:t>문법과 </a:t>
            </a:r>
            <a:r>
              <a:rPr lang="en-US" altLang="ko-KR" sz="2400" dirty="0" err="1" smtClean="0">
                <a:latin typeface="맑은 고딕" pitchFamily="50" charset="-127"/>
              </a:rPr>
              <a:t>MongoDB</a:t>
            </a:r>
            <a:r>
              <a:rPr lang="en-US" altLang="ko-KR" sz="2400" dirty="0" smtClean="0">
                <a:latin typeface="맑은 고딕" pitchFamily="50" charset="-127"/>
              </a:rPr>
              <a:t> </a:t>
            </a:r>
            <a:r>
              <a:rPr lang="ko-KR" altLang="en-US" sz="2400" dirty="0" smtClean="0">
                <a:latin typeface="맑은 고딕" pitchFamily="50" charset="-127"/>
              </a:rPr>
              <a:t>문법 비교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89704" y="139032"/>
            <a:ext cx="1675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데이터 처리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05157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2" indent="-358775"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latin typeface="+mn-ea"/>
                <a:ea typeface="+mn-ea"/>
              </a:rPr>
              <a:t>SELECT * 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457200" lvl="2">
              <a:spcBef>
                <a:spcPts val="500"/>
              </a:spcBef>
              <a:defRPr/>
            </a:pPr>
            <a:r>
              <a:rPr lang="en-US" altLang="ko-KR" b="1" dirty="0">
                <a:latin typeface="+mn-ea"/>
                <a:ea typeface="+mn-ea"/>
              </a:rPr>
              <a:t> </a:t>
            </a:r>
            <a:r>
              <a:rPr lang="en-US" altLang="ko-KR" b="1" dirty="0" smtClean="0">
                <a:latin typeface="+mn-ea"/>
                <a:ea typeface="+mn-ea"/>
              </a:rPr>
              <a:t>   </a:t>
            </a:r>
            <a:r>
              <a:rPr lang="en-US" altLang="ko-KR" b="1" dirty="0" smtClean="0">
                <a:latin typeface="+mn-ea"/>
                <a:ea typeface="+mn-ea"/>
              </a:rPr>
              <a:t>FROM </a:t>
            </a:r>
            <a:r>
              <a:rPr lang="en-US" altLang="ko-KR" b="1" dirty="0" smtClean="0">
                <a:latin typeface="+mn-ea"/>
                <a:ea typeface="+mn-ea"/>
              </a:rPr>
              <a:t>members 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457200" lvl="2">
              <a:spcBef>
                <a:spcPts val="500"/>
              </a:spcBef>
              <a:defRPr/>
            </a:pPr>
            <a:r>
              <a:rPr lang="en-US" altLang="ko-KR" b="1" dirty="0">
                <a:latin typeface="+mn-ea"/>
                <a:ea typeface="+mn-ea"/>
              </a:rPr>
              <a:t> </a:t>
            </a:r>
            <a:r>
              <a:rPr lang="en-US" altLang="ko-KR" b="1" dirty="0" smtClean="0">
                <a:latin typeface="+mn-ea"/>
                <a:ea typeface="+mn-ea"/>
              </a:rPr>
              <a:t>   </a:t>
            </a:r>
            <a:r>
              <a:rPr lang="en-US" altLang="ko-KR" b="1" dirty="0" smtClean="0">
                <a:latin typeface="+mn-ea"/>
                <a:ea typeface="+mn-ea"/>
              </a:rPr>
              <a:t>WHERE </a:t>
            </a:r>
            <a:r>
              <a:rPr lang="en-US" altLang="ko-KR" b="1" dirty="0" smtClean="0">
                <a:latin typeface="+mn-ea"/>
                <a:ea typeface="+mn-ea"/>
              </a:rPr>
              <a:t>type = “ACE” AND age = 49;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991" y="1844675"/>
            <a:ext cx="7894712" cy="410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01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3.4 SQL </a:t>
            </a:r>
            <a:r>
              <a:rPr lang="ko-KR" altLang="en-US" sz="2400" dirty="0" smtClean="0">
                <a:latin typeface="맑은 고딕" pitchFamily="50" charset="-127"/>
              </a:rPr>
              <a:t>문법과 </a:t>
            </a:r>
            <a:r>
              <a:rPr lang="en-US" altLang="ko-KR" sz="2400" dirty="0" err="1" smtClean="0">
                <a:latin typeface="맑은 고딕" pitchFamily="50" charset="-127"/>
              </a:rPr>
              <a:t>MongoDB</a:t>
            </a:r>
            <a:r>
              <a:rPr lang="en-US" altLang="ko-KR" sz="2400" dirty="0" smtClean="0">
                <a:latin typeface="맑은 고딕" pitchFamily="50" charset="-127"/>
              </a:rPr>
              <a:t> </a:t>
            </a:r>
            <a:r>
              <a:rPr lang="ko-KR" altLang="en-US" sz="2400" dirty="0" smtClean="0">
                <a:latin typeface="맑은 고딕" pitchFamily="50" charset="-127"/>
              </a:rPr>
              <a:t>문법 비교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89704" y="139032"/>
            <a:ext cx="1675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데이터 처리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05157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2" indent="-358775"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latin typeface="+mn-ea"/>
                <a:ea typeface="+mn-ea"/>
              </a:rPr>
              <a:t>SELECT * 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457200" lvl="2">
              <a:spcBef>
                <a:spcPts val="500"/>
              </a:spcBef>
              <a:defRPr/>
            </a:pPr>
            <a:r>
              <a:rPr lang="en-US" altLang="ko-KR" b="1" dirty="0">
                <a:latin typeface="+mn-ea"/>
                <a:ea typeface="+mn-ea"/>
              </a:rPr>
              <a:t> </a:t>
            </a:r>
            <a:r>
              <a:rPr lang="en-US" altLang="ko-KR" b="1" dirty="0" smtClean="0">
                <a:latin typeface="+mn-ea"/>
                <a:ea typeface="+mn-ea"/>
              </a:rPr>
              <a:t>   </a:t>
            </a:r>
            <a:r>
              <a:rPr lang="en-US" altLang="ko-KR" b="1" dirty="0" smtClean="0">
                <a:latin typeface="+mn-ea"/>
                <a:ea typeface="+mn-ea"/>
              </a:rPr>
              <a:t>FROM </a:t>
            </a:r>
            <a:r>
              <a:rPr lang="en-US" altLang="ko-KR" b="1" dirty="0" smtClean="0">
                <a:latin typeface="+mn-ea"/>
                <a:ea typeface="+mn-ea"/>
              </a:rPr>
              <a:t>members 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457200" lvl="2">
              <a:spcBef>
                <a:spcPts val="500"/>
              </a:spcBef>
              <a:defRPr/>
            </a:pPr>
            <a:r>
              <a:rPr lang="en-US" altLang="ko-KR" b="1" dirty="0">
                <a:latin typeface="+mn-ea"/>
                <a:ea typeface="+mn-ea"/>
              </a:rPr>
              <a:t> </a:t>
            </a:r>
            <a:r>
              <a:rPr lang="en-US" altLang="ko-KR" b="1" dirty="0" smtClean="0">
                <a:latin typeface="+mn-ea"/>
                <a:ea typeface="+mn-ea"/>
              </a:rPr>
              <a:t>   </a:t>
            </a:r>
            <a:r>
              <a:rPr lang="en-US" altLang="ko-KR" b="1" dirty="0" smtClean="0">
                <a:latin typeface="+mn-ea"/>
                <a:ea typeface="+mn-ea"/>
              </a:rPr>
              <a:t>WHERE </a:t>
            </a:r>
            <a:r>
              <a:rPr lang="en-US" altLang="ko-KR" b="1" dirty="0" smtClean="0">
                <a:latin typeface="+mn-ea"/>
                <a:ea typeface="+mn-ea"/>
              </a:rPr>
              <a:t>type = “ACE” OR age = 49;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417" y="1844675"/>
            <a:ext cx="7909222" cy="411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72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3.4 SQL </a:t>
            </a:r>
            <a:r>
              <a:rPr lang="ko-KR" altLang="en-US" sz="2400" dirty="0" smtClean="0">
                <a:latin typeface="맑은 고딕" pitchFamily="50" charset="-127"/>
              </a:rPr>
              <a:t>문법과 </a:t>
            </a:r>
            <a:r>
              <a:rPr lang="en-US" altLang="ko-KR" sz="2400" dirty="0" err="1" smtClean="0">
                <a:latin typeface="맑은 고딕" pitchFamily="50" charset="-127"/>
              </a:rPr>
              <a:t>MongoDB</a:t>
            </a:r>
            <a:r>
              <a:rPr lang="en-US" altLang="ko-KR" sz="2400" dirty="0" smtClean="0">
                <a:latin typeface="맑은 고딕" pitchFamily="50" charset="-127"/>
              </a:rPr>
              <a:t> </a:t>
            </a:r>
            <a:r>
              <a:rPr lang="ko-KR" altLang="en-US" sz="2400" dirty="0" smtClean="0">
                <a:latin typeface="맑은 고딕" pitchFamily="50" charset="-127"/>
              </a:rPr>
              <a:t>문법 비교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89704" y="139032"/>
            <a:ext cx="1675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데이터 처리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05157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2" indent="-358775"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latin typeface="+mn-ea"/>
                <a:ea typeface="+mn-ea"/>
              </a:rPr>
              <a:t>SELECT * 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457200" lvl="2">
              <a:spcBef>
                <a:spcPts val="500"/>
              </a:spcBef>
              <a:defRPr/>
            </a:pPr>
            <a:r>
              <a:rPr lang="en-US" altLang="ko-KR" b="1" dirty="0">
                <a:latin typeface="+mn-ea"/>
                <a:ea typeface="+mn-ea"/>
              </a:rPr>
              <a:t> </a:t>
            </a:r>
            <a:r>
              <a:rPr lang="en-US" altLang="ko-KR" b="1" dirty="0" smtClean="0">
                <a:latin typeface="+mn-ea"/>
                <a:ea typeface="+mn-ea"/>
              </a:rPr>
              <a:t>   </a:t>
            </a:r>
            <a:r>
              <a:rPr lang="en-US" altLang="ko-KR" b="1" dirty="0" smtClean="0">
                <a:latin typeface="+mn-ea"/>
                <a:ea typeface="+mn-ea"/>
              </a:rPr>
              <a:t>FROM </a:t>
            </a:r>
            <a:r>
              <a:rPr lang="en-US" altLang="ko-KR" b="1" dirty="0" smtClean="0">
                <a:latin typeface="+mn-ea"/>
                <a:ea typeface="+mn-ea"/>
              </a:rPr>
              <a:t>members 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457200" lvl="2">
              <a:spcBef>
                <a:spcPts val="500"/>
              </a:spcBef>
              <a:defRPr/>
            </a:pPr>
            <a:r>
              <a:rPr lang="en-US" altLang="ko-KR" b="1" dirty="0">
                <a:latin typeface="+mn-ea"/>
                <a:ea typeface="+mn-ea"/>
              </a:rPr>
              <a:t> </a:t>
            </a:r>
            <a:r>
              <a:rPr lang="en-US" altLang="ko-KR" b="1" dirty="0" smtClean="0">
                <a:latin typeface="+mn-ea"/>
                <a:ea typeface="+mn-ea"/>
              </a:rPr>
              <a:t>   </a:t>
            </a:r>
            <a:r>
              <a:rPr lang="en-US" altLang="ko-KR" b="1" dirty="0" smtClean="0">
                <a:latin typeface="+mn-ea"/>
                <a:ea typeface="+mn-ea"/>
              </a:rPr>
              <a:t>WHERE </a:t>
            </a:r>
            <a:r>
              <a:rPr lang="en-US" altLang="ko-KR" b="1" dirty="0" smtClean="0">
                <a:latin typeface="+mn-ea"/>
                <a:ea typeface="+mn-ea"/>
              </a:rPr>
              <a:t>age </a:t>
            </a:r>
            <a:r>
              <a:rPr lang="en-US" altLang="ko-KR" b="1" dirty="0">
                <a:latin typeface="+mn-ea"/>
                <a:ea typeface="+mn-ea"/>
              </a:rPr>
              <a:t>&gt;</a:t>
            </a:r>
            <a:r>
              <a:rPr lang="en-US" altLang="ko-KR" b="1" dirty="0" smtClean="0">
                <a:latin typeface="+mn-ea"/>
                <a:ea typeface="+mn-ea"/>
              </a:rPr>
              <a:t> 45;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262" y="1844675"/>
            <a:ext cx="7919376" cy="411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81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3.4 SQL </a:t>
            </a:r>
            <a:r>
              <a:rPr lang="ko-KR" altLang="en-US" sz="2400" dirty="0" smtClean="0">
                <a:latin typeface="맑은 고딕" pitchFamily="50" charset="-127"/>
              </a:rPr>
              <a:t>문법과 </a:t>
            </a:r>
            <a:r>
              <a:rPr lang="en-US" altLang="ko-KR" sz="2400" dirty="0" err="1" smtClean="0">
                <a:latin typeface="맑은 고딕" pitchFamily="50" charset="-127"/>
              </a:rPr>
              <a:t>MongoDB</a:t>
            </a:r>
            <a:r>
              <a:rPr lang="en-US" altLang="ko-KR" sz="2400" dirty="0" smtClean="0">
                <a:latin typeface="맑은 고딕" pitchFamily="50" charset="-127"/>
              </a:rPr>
              <a:t> </a:t>
            </a:r>
            <a:r>
              <a:rPr lang="ko-KR" altLang="en-US" sz="2400" dirty="0" smtClean="0">
                <a:latin typeface="맑은 고딕" pitchFamily="50" charset="-127"/>
              </a:rPr>
              <a:t>문법 비교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89704" y="139032"/>
            <a:ext cx="1675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데이터 처리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05157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2" indent="-358775"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latin typeface="+mn-ea"/>
                <a:ea typeface="+mn-ea"/>
              </a:rPr>
              <a:t>SELECT * 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457200" lvl="2">
              <a:spcBef>
                <a:spcPts val="500"/>
              </a:spcBef>
              <a:defRPr/>
            </a:pPr>
            <a:r>
              <a:rPr lang="en-US" altLang="ko-KR" b="1" dirty="0">
                <a:latin typeface="+mn-ea"/>
                <a:ea typeface="+mn-ea"/>
              </a:rPr>
              <a:t> </a:t>
            </a:r>
            <a:r>
              <a:rPr lang="en-US" altLang="ko-KR" b="1" dirty="0" smtClean="0">
                <a:latin typeface="+mn-ea"/>
                <a:ea typeface="+mn-ea"/>
              </a:rPr>
              <a:t>   </a:t>
            </a:r>
            <a:r>
              <a:rPr lang="en-US" altLang="ko-KR" b="1" dirty="0" smtClean="0">
                <a:latin typeface="+mn-ea"/>
                <a:ea typeface="+mn-ea"/>
              </a:rPr>
              <a:t>FROM members</a:t>
            </a:r>
          </a:p>
          <a:p>
            <a:pPr marL="457200" lvl="2">
              <a:spcBef>
                <a:spcPts val="500"/>
              </a:spcBef>
              <a:defRPr/>
            </a:pPr>
            <a:r>
              <a:rPr lang="en-US" altLang="ko-KR" b="1" dirty="0">
                <a:latin typeface="+mn-ea"/>
                <a:ea typeface="+mn-ea"/>
              </a:rPr>
              <a:t> </a:t>
            </a:r>
            <a:r>
              <a:rPr lang="en-US" altLang="ko-KR" b="1" dirty="0" smtClean="0">
                <a:latin typeface="+mn-ea"/>
                <a:ea typeface="+mn-ea"/>
              </a:rPr>
              <a:t>  </a:t>
            </a:r>
            <a:r>
              <a:rPr lang="en-US" altLang="ko-KR" b="1" dirty="0" smtClean="0">
                <a:latin typeface="+mn-ea"/>
                <a:ea typeface="+mn-ea"/>
              </a:rPr>
              <a:t> </a:t>
            </a:r>
            <a:r>
              <a:rPr lang="en-US" altLang="ko-KR" b="1" dirty="0" smtClean="0">
                <a:latin typeface="+mn-ea"/>
                <a:ea typeface="+mn-ea"/>
              </a:rPr>
              <a:t>WHERE age &lt; </a:t>
            </a:r>
            <a:r>
              <a:rPr lang="en-US" altLang="ko-KR" b="1" dirty="0">
                <a:latin typeface="+mn-ea"/>
                <a:ea typeface="+mn-ea"/>
              </a:rPr>
              <a:t>5</a:t>
            </a:r>
            <a:r>
              <a:rPr lang="en-US" altLang="ko-KR" b="1" dirty="0" smtClean="0">
                <a:latin typeface="+mn-ea"/>
                <a:ea typeface="+mn-ea"/>
              </a:rPr>
              <a:t>5;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3" y="1844676"/>
            <a:ext cx="7921625" cy="411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37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3.4 SQL </a:t>
            </a:r>
            <a:r>
              <a:rPr lang="ko-KR" altLang="en-US" sz="2400" dirty="0" smtClean="0">
                <a:latin typeface="맑은 고딕" pitchFamily="50" charset="-127"/>
              </a:rPr>
              <a:t>문법과 </a:t>
            </a:r>
            <a:r>
              <a:rPr lang="en-US" altLang="ko-KR" sz="2400" dirty="0" err="1" smtClean="0">
                <a:latin typeface="맑은 고딕" pitchFamily="50" charset="-127"/>
              </a:rPr>
              <a:t>MongoDB</a:t>
            </a:r>
            <a:r>
              <a:rPr lang="en-US" altLang="ko-KR" sz="2400" dirty="0" smtClean="0">
                <a:latin typeface="맑은 고딕" pitchFamily="50" charset="-127"/>
              </a:rPr>
              <a:t> </a:t>
            </a:r>
            <a:r>
              <a:rPr lang="ko-KR" altLang="en-US" sz="2400" dirty="0" smtClean="0">
                <a:latin typeface="맑은 고딕" pitchFamily="50" charset="-127"/>
              </a:rPr>
              <a:t>문법 비교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89704" y="139032"/>
            <a:ext cx="1675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데이터 처리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05157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2" indent="-358775"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latin typeface="+mn-ea"/>
                <a:ea typeface="+mn-ea"/>
              </a:rPr>
              <a:t>SELECT * 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457200" lvl="2">
              <a:spcBef>
                <a:spcPts val="500"/>
              </a:spcBef>
              <a:defRPr/>
            </a:pPr>
            <a:r>
              <a:rPr lang="en-US" altLang="ko-KR" b="1" dirty="0">
                <a:latin typeface="+mn-ea"/>
                <a:ea typeface="+mn-ea"/>
              </a:rPr>
              <a:t> </a:t>
            </a:r>
            <a:r>
              <a:rPr lang="en-US" altLang="ko-KR" b="1" dirty="0" smtClean="0">
                <a:latin typeface="+mn-ea"/>
                <a:ea typeface="+mn-ea"/>
              </a:rPr>
              <a:t>   </a:t>
            </a:r>
            <a:r>
              <a:rPr lang="en-US" altLang="ko-KR" b="1" dirty="0" smtClean="0">
                <a:latin typeface="+mn-ea"/>
                <a:ea typeface="+mn-ea"/>
              </a:rPr>
              <a:t>FROM </a:t>
            </a:r>
            <a:r>
              <a:rPr lang="en-US" altLang="ko-KR" b="1" dirty="0" smtClean="0">
                <a:latin typeface="+mn-ea"/>
                <a:ea typeface="+mn-ea"/>
              </a:rPr>
              <a:t>members 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457200" lvl="2">
              <a:spcBef>
                <a:spcPts val="500"/>
              </a:spcBef>
              <a:defRPr/>
            </a:pPr>
            <a:r>
              <a:rPr lang="en-US" altLang="ko-KR" b="1" dirty="0">
                <a:latin typeface="+mn-ea"/>
                <a:ea typeface="+mn-ea"/>
              </a:rPr>
              <a:t> </a:t>
            </a:r>
            <a:r>
              <a:rPr lang="en-US" altLang="ko-KR" b="1" dirty="0" smtClean="0">
                <a:latin typeface="+mn-ea"/>
                <a:ea typeface="+mn-ea"/>
              </a:rPr>
              <a:t>   </a:t>
            </a:r>
            <a:r>
              <a:rPr lang="en-US" altLang="ko-KR" b="1" dirty="0" smtClean="0">
                <a:latin typeface="+mn-ea"/>
                <a:ea typeface="+mn-ea"/>
              </a:rPr>
              <a:t>WHERE </a:t>
            </a:r>
            <a:r>
              <a:rPr lang="en-US" altLang="ko-KR" b="1" dirty="0" smtClean="0">
                <a:latin typeface="+mn-ea"/>
                <a:ea typeface="+mn-ea"/>
              </a:rPr>
              <a:t>age &gt; 45 AND age &lt; 55;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213" y="1844675"/>
            <a:ext cx="7894425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59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3.4 SQL </a:t>
            </a:r>
            <a:r>
              <a:rPr lang="ko-KR" altLang="en-US" sz="2400" dirty="0" smtClean="0">
                <a:latin typeface="맑은 고딕" pitchFamily="50" charset="-127"/>
              </a:rPr>
              <a:t>문법과 </a:t>
            </a:r>
            <a:r>
              <a:rPr lang="en-US" altLang="ko-KR" sz="2400" dirty="0" err="1" smtClean="0">
                <a:latin typeface="맑은 고딕" pitchFamily="50" charset="-127"/>
              </a:rPr>
              <a:t>MongoDB</a:t>
            </a:r>
            <a:r>
              <a:rPr lang="en-US" altLang="ko-KR" sz="2400" dirty="0" smtClean="0">
                <a:latin typeface="맑은 고딕" pitchFamily="50" charset="-127"/>
              </a:rPr>
              <a:t> </a:t>
            </a:r>
            <a:r>
              <a:rPr lang="ko-KR" altLang="en-US" sz="2400" dirty="0" smtClean="0">
                <a:latin typeface="맑은 고딕" pitchFamily="50" charset="-127"/>
              </a:rPr>
              <a:t>문법 비교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89704" y="139032"/>
            <a:ext cx="1675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데이터 처리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05157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2" indent="-358775"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latin typeface="+mn-ea"/>
                <a:ea typeface="+mn-ea"/>
              </a:rPr>
              <a:t>SELECT * 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457200" lvl="2">
              <a:spcBef>
                <a:spcPts val="500"/>
              </a:spcBef>
              <a:defRPr/>
            </a:pPr>
            <a:r>
              <a:rPr lang="en-US" altLang="ko-KR" b="1" dirty="0">
                <a:latin typeface="+mn-ea"/>
                <a:ea typeface="+mn-ea"/>
              </a:rPr>
              <a:t> </a:t>
            </a:r>
            <a:r>
              <a:rPr lang="en-US" altLang="ko-KR" b="1" dirty="0" smtClean="0">
                <a:latin typeface="+mn-ea"/>
                <a:ea typeface="+mn-ea"/>
              </a:rPr>
              <a:t>   </a:t>
            </a:r>
            <a:r>
              <a:rPr lang="en-US" altLang="ko-KR" b="1" dirty="0" smtClean="0">
                <a:latin typeface="+mn-ea"/>
                <a:ea typeface="+mn-ea"/>
              </a:rPr>
              <a:t>FROM </a:t>
            </a:r>
            <a:r>
              <a:rPr lang="en-US" altLang="ko-KR" b="1" dirty="0" smtClean="0">
                <a:latin typeface="+mn-ea"/>
                <a:ea typeface="+mn-ea"/>
              </a:rPr>
              <a:t>members 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457200" lvl="2">
              <a:spcBef>
                <a:spcPts val="500"/>
              </a:spcBef>
              <a:defRPr/>
            </a:pPr>
            <a:r>
              <a:rPr lang="en-US" altLang="ko-KR" b="1" dirty="0">
                <a:latin typeface="+mn-ea"/>
                <a:ea typeface="+mn-ea"/>
              </a:rPr>
              <a:t> </a:t>
            </a:r>
            <a:r>
              <a:rPr lang="en-US" altLang="ko-KR" b="1" dirty="0" smtClean="0">
                <a:latin typeface="+mn-ea"/>
                <a:ea typeface="+mn-ea"/>
              </a:rPr>
              <a:t>   </a:t>
            </a:r>
            <a:r>
              <a:rPr lang="en-US" altLang="ko-KR" b="1" dirty="0" smtClean="0">
                <a:latin typeface="+mn-ea"/>
                <a:ea typeface="+mn-ea"/>
              </a:rPr>
              <a:t>WHERE </a:t>
            </a:r>
            <a:r>
              <a:rPr lang="en-US" altLang="ko-KR" b="1" dirty="0" err="1" smtClean="0">
                <a:latin typeface="+mn-ea"/>
                <a:ea typeface="+mn-ea"/>
              </a:rPr>
              <a:t>men_no</a:t>
            </a:r>
            <a:r>
              <a:rPr lang="en-US" altLang="ko-KR" b="1" dirty="0" smtClean="0">
                <a:latin typeface="+mn-ea"/>
                <a:ea typeface="+mn-ea"/>
              </a:rPr>
              <a:t> LIKE “%2013%”;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563" y="1844675"/>
            <a:ext cx="7912076" cy="411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11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3.4 SQL </a:t>
            </a:r>
            <a:r>
              <a:rPr lang="ko-KR" altLang="en-US" sz="2400" dirty="0" smtClean="0">
                <a:latin typeface="맑은 고딕" pitchFamily="50" charset="-127"/>
              </a:rPr>
              <a:t>문법과 </a:t>
            </a:r>
            <a:r>
              <a:rPr lang="en-US" altLang="ko-KR" sz="2400" dirty="0" err="1" smtClean="0">
                <a:latin typeface="맑은 고딕" pitchFamily="50" charset="-127"/>
              </a:rPr>
              <a:t>MongoDB</a:t>
            </a:r>
            <a:r>
              <a:rPr lang="en-US" altLang="ko-KR" sz="2400" dirty="0" smtClean="0">
                <a:latin typeface="맑은 고딕" pitchFamily="50" charset="-127"/>
              </a:rPr>
              <a:t> </a:t>
            </a:r>
            <a:r>
              <a:rPr lang="ko-KR" altLang="en-US" sz="2400" dirty="0" smtClean="0">
                <a:latin typeface="맑은 고딕" pitchFamily="50" charset="-127"/>
              </a:rPr>
              <a:t>문법 비교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89704" y="139032"/>
            <a:ext cx="1675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데이터 처리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05157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2" indent="-358775"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latin typeface="+mn-ea"/>
                <a:ea typeface="+mn-ea"/>
              </a:rPr>
              <a:t>SELECT * 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457200" lvl="2">
              <a:spcBef>
                <a:spcPts val="500"/>
              </a:spcBef>
              <a:defRPr/>
            </a:pPr>
            <a:r>
              <a:rPr lang="en-US" altLang="ko-KR" b="1" dirty="0" smtClean="0">
                <a:latin typeface="+mn-ea"/>
                <a:ea typeface="+mn-ea"/>
              </a:rPr>
              <a:t>    FROM </a:t>
            </a:r>
            <a:r>
              <a:rPr lang="en-US" altLang="ko-KR" b="1" dirty="0" smtClean="0">
                <a:latin typeface="+mn-ea"/>
                <a:ea typeface="+mn-ea"/>
              </a:rPr>
              <a:t>members 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457200" lvl="2">
              <a:spcBef>
                <a:spcPts val="500"/>
              </a:spcBef>
              <a:defRPr/>
            </a:pPr>
            <a:r>
              <a:rPr lang="en-US" altLang="ko-KR" b="1" dirty="0">
                <a:latin typeface="+mn-ea"/>
                <a:ea typeface="+mn-ea"/>
              </a:rPr>
              <a:t> </a:t>
            </a:r>
            <a:r>
              <a:rPr lang="en-US" altLang="ko-KR" b="1" dirty="0" smtClean="0">
                <a:latin typeface="+mn-ea"/>
                <a:ea typeface="+mn-ea"/>
              </a:rPr>
              <a:t>   </a:t>
            </a:r>
            <a:r>
              <a:rPr lang="en-US" altLang="ko-KR" b="1" dirty="0" smtClean="0">
                <a:latin typeface="+mn-ea"/>
                <a:ea typeface="+mn-ea"/>
              </a:rPr>
              <a:t>WHERE </a:t>
            </a:r>
            <a:r>
              <a:rPr lang="en-US" altLang="ko-KR" b="1" dirty="0" err="1" smtClean="0">
                <a:latin typeface="+mn-ea"/>
                <a:ea typeface="+mn-ea"/>
              </a:rPr>
              <a:t>men_no</a:t>
            </a:r>
            <a:r>
              <a:rPr lang="en-US" altLang="ko-KR" b="1" dirty="0" smtClean="0">
                <a:latin typeface="+mn-ea"/>
                <a:ea typeface="+mn-ea"/>
              </a:rPr>
              <a:t> LIKE “T%”;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3" y="1844675"/>
            <a:ext cx="7886003" cy="410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21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3.4 SQL </a:t>
            </a:r>
            <a:r>
              <a:rPr lang="ko-KR" altLang="en-US" sz="2400" dirty="0" smtClean="0">
                <a:latin typeface="맑은 고딕" pitchFamily="50" charset="-127"/>
              </a:rPr>
              <a:t>문법과 </a:t>
            </a:r>
            <a:r>
              <a:rPr lang="en-US" altLang="ko-KR" sz="2400" dirty="0" err="1" smtClean="0">
                <a:latin typeface="맑은 고딕" pitchFamily="50" charset="-127"/>
              </a:rPr>
              <a:t>MongoDB</a:t>
            </a:r>
            <a:r>
              <a:rPr lang="en-US" altLang="ko-KR" sz="2400" dirty="0" smtClean="0">
                <a:latin typeface="맑은 고딕" pitchFamily="50" charset="-127"/>
              </a:rPr>
              <a:t> </a:t>
            </a:r>
            <a:r>
              <a:rPr lang="ko-KR" altLang="en-US" sz="2400" dirty="0" smtClean="0">
                <a:latin typeface="맑은 고딕" pitchFamily="50" charset="-127"/>
              </a:rPr>
              <a:t>문법 비교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89704" y="139032"/>
            <a:ext cx="1675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데이터 처리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3926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2" indent="-358775"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latin typeface="+mn-ea"/>
                <a:ea typeface="+mn-ea"/>
              </a:rPr>
              <a:t>SELECT * 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457200" lvl="2">
              <a:spcBef>
                <a:spcPts val="500"/>
              </a:spcBef>
              <a:defRPr/>
            </a:pPr>
            <a:r>
              <a:rPr lang="en-US" altLang="ko-KR" b="1" dirty="0">
                <a:latin typeface="+mn-ea"/>
                <a:ea typeface="+mn-ea"/>
              </a:rPr>
              <a:t> </a:t>
            </a:r>
            <a:r>
              <a:rPr lang="en-US" altLang="ko-KR" b="1" dirty="0" smtClean="0">
                <a:latin typeface="+mn-ea"/>
                <a:ea typeface="+mn-ea"/>
              </a:rPr>
              <a:t>   </a:t>
            </a:r>
            <a:r>
              <a:rPr lang="en-US" altLang="ko-KR" b="1" dirty="0" smtClean="0">
                <a:latin typeface="+mn-ea"/>
                <a:ea typeface="+mn-ea"/>
              </a:rPr>
              <a:t>FROM </a:t>
            </a:r>
            <a:r>
              <a:rPr lang="en-US" altLang="ko-KR" b="1" dirty="0" smtClean="0">
                <a:latin typeface="+mn-ea"/>
                <a:ea typeface="+mn-ea"/>
              </a:rPr>
              <a:t>members </a:t>
            </a:r>
          </a:p>
          <a:p>
            <a:pPr marL="457200" lvl="2">
              <a:spcBef>
                <a:spcPts val="500"/>
              </a:spcBef>
              <a:defRPr/>
            </a:pPr>
            <a:r>
              <a:rPr lang="en-US" altLang="ko-KR" b="1" dirty="0" smtClean="0">
                <a:latin typeface="+mn-ea"/>
                <a:ea typeface="+mn-ea"/>
              </a:rPr>
              <a:t>    WHERE type = “ACE” </a:t>
            </a:r>
          </a:p>
          <a:p>
            <a:pPr marL="457200" lvl="2">
              <a:spcBef>
                <a:spcPts val="500"/>
              </a:spcBef>
              <a:defRPr/>
            </a:pPr>
            <a:r>
              <a:rPr lang="en-US" altLang="ko-KR" b="1" dirty="0" smtClean="0">
                <a:latin typeface="+mn-ea"/>
                <a:ea typeface="+mn-ea"/>
              </a:rPr>
              <a:t>    ORDER BY </a:t>
            </a:r>
            <a:r>
              <a:rPr lang="en-US" altLang="ko-KR" b="1" dirty="0" err="1" smtClean="0">
                <a:latin typeface="+mn-ea"/>
                <a:ea typeface="+mn-ea"/>
              </a:rPr>
              <a:t>mem_no</a:t>
            </a:r>
            <a:r>
              <a:rPr lang="en-US" altLang="ko-KR" b="1" dirty="0" smtClean="0">
                <a:latin typeface="+mn-ea"/>
                <a:ea typeface="+mn-ea"/>
              </a:rPr>
              <a:t> ASC;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3" y="2190722"/>
            <a:ext cx="7921625" cy="411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44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3.4 SQL </a:t>
            </a:r>
            <a:r>
              <a:rPr lang="ko-KR" altLang="en-US" sz="2400" dirty="0" smtClean="0">
                <a:latin typeface="맑은 고딕" pitchFamily="50" charset="-127"/>
              </a:rPr>
              <a:t>문법과 </a:t>
            </a:r>
            <a:r>
              <a:rPr lang="en-US" altLang="ko-KR" sz="2400" dirty="0" err="1" smtClean="0">
                <a:latin typeface="맑은 고딕" pitchFamily="50" charset="-127"/>
              </a:rPr>
              <a:t>MongoDB</a:t>
            </a:r>
            <a:r>
              <a:rPr lang="en-US" altLang="ko-KR" sz="2400" dirty="0" smtClean="0">
                <a:latin typeface="맑은 고딕" pitchFamily="50" charset="-127"/>
              </a:rPr>
              <a:t> </a:t>
            </a:r>
            <a:r>
              <a:rPr lang="ko-KR" altLang="en-US" sz="2400" dirty="0" smtClean="0">
                <a:latin typeface="맑은 고딕" pitchFamily="50" charset="-127"/>
              </a:rPr>
              <a:t>문법 비교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89704" y="139032"/>
            <a:ext cx="1675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데이터 처리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3926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2" indent="-358775"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latin typeface="+mn-ea"/>
                <a:ea typeface="+mn-ea"/>
              </a:rPr>
              <a:t>SELECT * 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457200" lvl="2">
              <a:spcBef>
                <a:spcPts val="500"/>
              </a:spcBef>
              <a:defRPr/>
            </a:pPr>
            <a:r>
              <a:rPr lang="en-US" altLang="ko-KR" b="1" dirty="0" smtClean="0">
                <a:latin typeface="+mn-ea"/>
                <a:ea typeface="+mn-ea"/>
              </a:rPr>
              <a:t>    FROM </a:t>
            </a:r>
            <a:r>
              <a:rPr lang="en-US" altLang="ko-KR" b="1" dirty="0" smtClean="0">
                <a:latin typeface="+mn-ea"/>
                <a:ea typeface="+mn-ea"/>
              </a:rPr>
              <a:t>members </a:t>
            </a:r>
          </a:p>
          <a:p>
            <a:pPr marL="457200" lvl="2">
              <a:spcBef>
                <a:spcPts val="500"/>
              </a:spcBef>
              <a:defRPr/>
            </a:pPr>
            <a:r>
              <a:rPr lang="en-US" altLang="ko-KR" b="1" dirty="0" smtClean="0">
                <a:latin typeface="+mn-ea"/>
                <a:ea typeface="+mn-ea"/>
              </a:rPr>
              <a:t>    WHERE type = “ACE” </a:t>
            </a:r>
          </a:p>
          <a:p>
            <a:pPr marL="457200" lvl="2">
              <a:spcBef>
                <a:spcPts val="500"/>
              </a:spcBef>
              <a:defRPr/>
            </a:pPr>
            <a:r>
              <a:rPr lang="en-US" altLang="ko-KR" b="1" dirty="0" smtClean="0">
                <a:latin typeface="+mn-ea"/>
                <a:ea typeface="+mn-ea"/>
              </a:rPr>
              <a:t>    ORDER BY </a:t>
            </a:r>
            <a:r>
              <a:rPr lang="en-US" altLang="ko-KR" b="1" dirty="0" err="1" smtClean="0">
                <a:latin typeface="+mn-ea"/>
                <a:ea typeface="+mn-ea"/>
              </a:rPr>
              <a:t>mem_no</a:t>
            </a:r>
            <a:r>
              <a:rPr lang="en-US" altLang="ko-KR" b="1" dirty="0" smtClean="0">
                <a:latin typeface="+mn-ea"/>
                <a:ea typeface="+mn-ea"/>
              </a:rPr>
              <a:t> DESC;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323" y="2201282"/>
            <a:ext cx="7901315" cy="410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90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3.3 </a:t>
            </a:r>
            <a:r>
              <a:rPr lang="ko-KR" altLang="en-US" sz="2400" dirty="0" smtClean="0">
                <a:latin typeface="맑은 고딕" pitchFamily="50" charset="-127"/>
              </a:rPr>
              <a:t>연산자</a:t>
            </a:r>
            <a:r>
              <a:rPr lang="en-US" altLang="ko-KR" sz="2400" dirty="0" smtClean="0">
                <a:latin typeface="맑은 고딕" pitchFamily="50" charset="-127"/>
              </a:rPr>
              <a:t> </a:t>
            </a:r>
            <a:r>
              <a:rPr lang="ko-KR" altLang="en-US" sz="2400" dirty="0" smtClean="0">
                <a:latin typeface="맑은 고딕" pitchFamily="50" charset="-127"/>
              </a:rPr>
              <a:t>종류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89704" y="139032"/>
            <a:ext cx="1675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데이터 처리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604268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latin typeface="+mn-ea"/>
                <a:ea typeface="+mn-ea"/>
              </a:rPr>
              <a:t>select * 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457200" lvl="2">
              <a:spcBef>
                <a:spcPts val="1000"/>
              </a:spcBef>
              <a:defRPr/>
            </a:pPr>
            <a:r>
              <a:rPr lang="en-US" altLang="ko-KR" b="1" dirty="0" smtClean="0">
                <a:latin typeface="+mn-ea"/>
                <a:ea typeface="+mn-ea"/>
              </a:rPr>
              <a:t>    from </a:t>
            </a:r>
            <a:r>
              <a:rPr lang="en-US" altLang="ko-KR" b="1" dirty="0" smtClean="0">
                <a:latin typeface="+mn-ea"/>
                <a:ea typeface="+mn-ea"/>
              </a:rPr>
              <a:t>employees 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457200" lvl="2">
              <a:spcBef>
                <a:spcPts val="1000"/>
              </a:spcBef>
              <a:defRPr/>
            </a:pPr>
            <a:r>
              <a:rPr lang="en-US" altLang="ko-KR" b="1" dirty="0" smtClean="0">
                <a:latin typeface="+mn-ea"/>
                <a:ea typeface="+mn-ea"/>
              </a:rPr>
              <a:t>    where </a:t>
            </a:r>
            <a:r>
              <a:rPr lang="en-US" altLang="ko-KR" b="1" dirty="0" err="1" smtClean="0">
                <a:latin typeface="+mn-ea"/>
                <a:ea typeface="+mn-ea"/>
              </a:rPr>
              <a:t>empno</a:t>
            </a:r>
            <a:r>
              <a:rPr lang="en-US" altLang="ko-KR" b="1" dirty="0" smtClean="0">
                <a:latin typeface="+mn-ea"/>
                <a:ea typeface="+mn-ea"/>
              </a:rPr>
              <a:t> = 7369</a:t>
            </a:r>
            <a:r>
              <a:rPr lang="en-US" altLang="ko-KR" b="1" dirty="0" smtClean="0">
                <a:latin typeface="+mn-ea"/>
                <a:ea typeface="+mn-ea"/>
              </a:rPr>
              <a:t>;</a:t>
            </a:r>
          </a:p>
          <a:p>
            <a:pPr marL="457200" lvl="2">
              <a:spcBef>
                <a:spcPts val="1000"/>
              </a:spcBef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1273175" lvl="3" indent="-358775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1273175" lvl="3" indent="-358775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1273175" lvl="3" indent="-358775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1273175" lvl="3" indent="-358775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1273175" lvl="3" indent="-358775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1273175" lvl="3" indent="-358775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1273175" lvl="3" indent="-358775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1273175" lvl="3" indent="-358775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1273175" lvl="3" indent="-358775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1273175" lvl="3" indent="-358775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1273175" lvl="3" indent="-358775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err="1">
                <a:latin typeface="+mn-ea"/>
                <a:ea typeface="+mn-ea"/>
              </a:rPr>
              <a:t>f</a:t>
            </a:r>
            <a:r>
              <a:rPr lang="en-US" altLang="ko-KR" b="1" dirty="0" err="1" smtClean="0">
                <a:latin typeface="+mn-ea"/>
                <a:ea typeface="+mn-ea"/>
              </a:rPr>
              <a:t>orEach</a:t>
            </a:r>
            <a:r>
              <a:rPr lang="en-US" altLang="ko-KR" b="1" dirty="0" smtClean="0">
                <a:latin typeface="+mn-ea"/>
                <a:ea typeface="+mn-ea"/>
              </a:rPr>
              <a:t> </a:t>
            </a:r>
            <a:r>
              <a:rPr lang="ko-KR" altLang="en-US" b="1" dirty="0" err="1" smtClean="0">
                <a:latin typeface="+mn-ea"/>
                <a:ea typeface="+mn-ea"/>
              </a:rPr>
              <a:t>메소드는</a:t>
            </a:r>
            <a:r>
              <a:rPr lang="ko-KR" altLang="en-US" b="1" dirty="0" smtClean="0">
                <a:latin typeface="+mn-ea"/>
                <a:ea typeface="+mn-ea"/>
              </a:rPr>
              <a:t> 커서로 도큐먼트를 순차적으로 불러와서 </a:t>
            </a:r>
            <a:r>
              <a:rPr lang="ko-KR" altLang="en-US" b="1" dirty="0" smtClean="0">
                <a:latin typeface="+mn-ea"/>
                <a:ea typeface="+mn-ea"/>
              </a:rPr>
              <a:t>작업함</a:t>
            </a:r>
            <a:endParaRPr lang="en-US" altLang="ko-KR" b="1" dirty="0" smtClean="0">
              <a:latin typeface="+mn-ea"/>
              <a:ea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393" y="2053565"/>
            <a:ext cx="7908434" cy="411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0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3.4 SQL </a:t>
            </a:r>
            <a:r>
              <a:rPr lang="ko-KR" altLang="en-US" sz="2400" dirty="0" smtClean="0">
                <a:latin typeface="맑은 고딕" pitchFamily="50" charset="-127"/>
              </a:rPr>
              <a:t>문법과 </a:t>
            </a:r>
            <a:r>
              <a:rPr lang="en-US" altLang="ko-KR" sz="2400" dirty="0" err="1" smtClean="0">
                <a:latin typeface="맑은 고딕" pitchFamily="50" charset="-127"/>
              </a:rPr>
              <a:t>MongoDB</a:t>
            </a:r>
            <a:r>
              <a:rPr lang="en-US" altLang="ko-KR" sz="2400" dirty="0" smtClean="0">
                <a:latin typeface="맑은 고딕" pitchFamily="50" charset="-127"/>
              </a:rPr>
              <a:t> </a:t>
            </a:r>
            <a:r>
              <a:rPr lang="ko-KR" altLang="en-US" sz="2400" dirty="0" smtClean="0">
                <a:latin typeface="맑은 고딕" pitchFamily="50" charset="-127"/>
              </a:rPr>
              <a:t>문법 비교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89704" y="139032"/>
            <a:ext cx="1675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데이터 처리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71045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2" indent="-358775"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latin typeface="+mn-ea"/>
                <a:ea typeface="+mn-ea"/>
              </a:rPr>
              <a:t>SELECT COUNT(*) 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457200" lvl="2">
              <a:spcBef>
                <a:spcPts val="500"/>
              </a:spcBef>
              <a:defRPr/>
            </a:pPr>
            <a:r>
              <a:rPr lang="en-US" altLang="ko-KR" b="1" dirty="0">
                <a:latin typeface="+mn-ea"/>
                <a:ea typeface="+mn-ea"/>
              </a:rPr>
              <a:t> </a:t>
            </a:r>
            <a:r>
              <a:rPr lang="en-US" altLang="ko-KR" b="1" dirty="0" smtClean="0">
                <a:latin typeface="+mn-ea"/>
                <a:ea typeface="+mn-ea"/>
              </a:rPr>
              <a:t>   </a:t>
            </a:r>
            <a:r>
              <a:rPr lang="en-US" altLang="ko-KR" b="1" dirty="0" smtClean="0">
                <a:latin typeface="+mn-ea"/>
                <a:ea typeface="+mn-ea"/>
              </a:rPr>
              <a:t>FROM </a:t>
            </a:r>
            <a:r>
              <a:rPr lang="en-US" altLang="ko-KR" b="1" dirty="0" smtClean="0">
                <a:latin typeface="+mn-ea"/>
                <a:ea typeface="+mn-ea"/>
              </a:rPr>
              <a:t>members;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940" y="1829725"/>
            <a:ext cx="7923468" cy="411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85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3.4 SQL </a:t>
            </a:r>
            <a:r>
              <a:rPr lang="ko-KR" altLang="en-US" sz="2400" dirty="0" smtClean="0">
                <a:latin typeface="맑은 고딕" pitchFamily="50" charset="-127"/>
              </a:rPr>
              <a:t>문법과 </a:t>
            </a:r>
            <a:r>
              <a:rPr lang="en-US" altLang="ko-KR" sz="2400" dirty="0" err="1" smtClean="0">
                <a:latin typeface="맑은 고딕" pitchFamily="50" charset="-127"/>
              </a:rPr>
              <a:t>MongoDB</a:t>
            </a:r>
            <a:r>
              <a:rPr lang="en-US" altLang="ko-KR" sz="2400" dirty="0" smtClean="0">
                <a:latin typeface="맑은 고딕" pitchFamily="50" charset="-127"/>
              </a:rPr>
              <a:t> </a:t>
            </a:r>
            <a:r>
              <a:rPr lang="ko-KR" altLang="en-US" sz="2400" dirty="0" smtClean="0">
                <a:latin typeface="맑은 고딕" pitchFamily="50" charset="-127"/>
              </a:rPr>
              <a:t>문법 비교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89704" y="139032"/>
            <a:ext cx="1675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데이터 처리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71045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2" indent="-358775"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latin typeface="+mn-ea"/>
                <a:ea typeface="+mn-ea"/>
              </a:rPr>
              <a:t>SELECT COUNT(</a:t>
            </a:r>
            <a:r>
              <a:rPr lang="en-US" altLang="ko-KR" b="1" dirty="0" err="1" smtClean="0">
                <a:latin typeface="+mn-ea"/>
                <a:ea typeface="+mn-ea"/>
              </a:rPr>
              <a:t>mem_no</a:t>
            </a:r>
            <a:r>
              <a:rPr lang="en-US" altLang="ko-KR" b="1" dirty="0" smtClean="0">
                <a:latin typeface="+mn-ea"/>
                <a:ea typeface="+mn-ea"/>
              </a:rPr>
              <a:t>) 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457200" lvl="2">
              <a:spcBef>
                <a:spcPts val="500"/>
              </a:spcBef>
              <a:defRPr/>
            </a:pPr>
            <a:r>
              <a:rPr lang="en-US" altLang="ko-KR" b="1" dirty="0">
                <a:latin typeface="+mn-ea"/>
                <a:ea typeface="+mn-ea"/>
              </a:rPr>
              <a:t> </a:t>
            </a:r>
            <a:r>
              <a:rPr lang="en-US" altLang="ko-KR" b="1" dirty="0" smtClean="0">
                <a:latin typeface="+mn-ea"/>
                <a:ea typeface="+mn-ea"/>
              </a:rPr>
              <a:t>   </a:t>
            </a:r>
            <a:r>
              <a:rPr lang="en-US" altLang="ko-KR" b="1" dirty="0" smtClean="0">
                <a:latin typeface="+mn-ea"/>
                <a:ea typeface="+mn-ea"/>
              </a:rPr>
              <a:t>FROM </a:t>
            </a:r>
            <a:r>
              <a:rPr lang="en-US" altLang="ko-KR" b="1" dirty="0" smtClean="0">
                <a:latin typeface="+mn-ea"/>
                <a:ea typeface="+mn-ea"/>
              </a:rPr>
              <a:t>members;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403" y="1844675"/>
            <a:ext cx="7907236" cy="411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54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3.4 SQL </a:t>
            </a:r>
            <a:r>
              <a:rPr lang="ko-KR" altLang="en-US" sz="2400" dirty="0" smtClean="0">
                <a:latin typeface="맑은 고딕" pitchFamily="50" charset="-127"/>
              </a:rPr>
              <a:t>문법과 </a:t>
            </a:r>
            <a:r>
              <a:rPr lang="en-US" altLang="ko-KR" sz="2400" dirty="0" err="1" smtClean="0">
                <a:latin typeface="맑은 고딕" pitchFamily="50" charset="-127"/>
              </a:rPr>
              <a:t>MongoDB</a:t>
            </a:r>
            <a:r>
              <a:rPr lang="en-US" altLang="ko-KR" sz="2400" dirty="0" smtClean="0">
                <a:latin typeface="맑은 고딕" pitchFamily="50" charset="-127"/>
              </a:rPr>
              <a:t> </a:t>
            </a:r>
            <a:r>
              <a:rPr lang="ko-KR" altLang="en-US" sz="2400" dirty="0" smtClean="0">
                <a:latin typeface="맑은 고딕" pitchFamily="50" charset="-127"/>
              </a:rPr>
              <a:t>문법 비교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89704" y="139032"/>
            <a:ext cx="1675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데이터 처리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05157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2" indent="-358775"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latin typeface="+mn-ea"/>
                <a:ea typeface="+mn-ea"/>
              </a:rPr>
              <a:t>SELECT COUNT(*) 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457200" lvl="2">
              <a:spcBef>
                <a:spcPts val="500"/>
              </a:spcBef>
              <a:defRPr/>
            </a:pPr>
            <a:r>
              <a:rPr lang="en-US" altLang="ko-KR" b="1" dirty="0">
                <a:latin typeface="+mn-ea"/>
                <a:ea typeface="+mn-ea"/>
              </a:rPr>
              <a:t> </a:t>
            </a:r>
            <a:r>
              <a:rPr lang="en-US" altLang="ko-KR" b="1" dirty="0" smtClean="0">
                <a:latin typeface="+mn-ea"/>
                <a:ea typeface="+mn-ea"/>
              </a:rPr>
              <a:t>   </a:t>
            </a:r>
            <a:r>
              <a:rPr lang="en-US" altLang="ko-KR" b="1" dirty="0" smtClean="0">
                <a:latin typeface="+mn-ea"/>
                <a:ea typeface="+mn-ea"/>
              </a:rPr>
              <a:t>FROM </a:t>
            </a:r>
            <a:r>
              <a:rPr lang="en-US" altLang="ko-KR" b="1" dirty="0" smtClean="0">
                <a:latin typeface="+mn-ea"/>
                <a:ea typeface="+mn-ea"/>
              </a:rPr>
              <a:t>members 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457200" lvl="2">
              <a:spcBef>
                <a:spcPts val="500"/>
              </a:spcBef>
              <a:defRPr/>
            </a:pPr>
            <a:r>
              <a:rPr lang="en-US" altLang="ko-KR" b="1" dirty="0">
                <a:latin typeface="+mn-ea"/>
                <a:ea typeface="+mn-ea"/>
              </a:rPr>
              <a:t> </a:t>
            </a:r>
            <a:r>
              <a:rPr lang="en-US" altLang="ko-KR" b="1" dirty="0" smtClean="0">
                <a:latin typeface="+mn-ea"/>
                <a:ea typeface="+mn-ea"/>
              </a:rPr>
              <a:t>   </a:t>
            </a:r>
            <a:r>
              <a:rPr lang="en-US" altLang="ko-KR" b="1" dirty="0" smtClean="0">
                <a:latin typeface="+mn-ea"/>
                <a:ea typeface="+mn-ea"/>
              </a:rPr>
              <a:t>WHERE </a:t>
            </a:r>
            <a:r>
              <a:rPr lang="en-US" altLang="ko-KR" b="1" dirty="0" smtClean="0">
                <a:latin typeface="+mn-ea"/>
                <a:ea typeface="+mn-ea"/>
              </a:rPr>
              <a:t>age &gt; 45;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465" y="1915403"/>
            <a:ext cx="7897174" cy="410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39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3.4 SQL </a:t>
            </a:r>
            <a:r>
              <a:rPr lang="ko-KR" altLang="en-US" sz="2400" dirty="0" smtClean="0">
                <a:latin typeface="맑은 고딕" pitchFamily="50" charset="-127"/>
              </a:rPr>
              <a:t>문법과 </a:t>
            </a:r>
            <a:r>
              <a:rPr lang="en-US" altLang="ko-KR" sz="2400" dirty="0" err="1" smtClean="0">
                <a:latin typeface="맑은 고딕" pitchFamily="50" charset="-127"/>
              </a:rPr>
              <a:t>MongoDB</a:t>
            </a:r>
            <a:r>
              <a:rPr lang="en-US" altLang="ko-KR" sz="2400" dirty="0" smtClean="0">
                <a:latin typeface="맑은 고딕" pitchFamily="50" charset="-127"/>
              </a:rPr>
              <a:t> </a:t>
            </a:r>
            <a:r>
              <a:rPr lang="ko-KR" altLang="en-US" sz="2400" dirty="0" smtClean="0">
                <a:latin typeface="맑은 고딕" pitchFamily="50" charset="-127"/>
              </a:rPr>
              <a:t>문법 비교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89704" y="139032"/>
            <a:ext cx="1675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데이터 처리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71045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2" indent="-358775"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latin typeface="+mn-ea"/>
                <a:ea typeface="+mn-ea"/>
              </a:rPr>
              <a:t>SELECT DISTINCT type 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457200" lvl="2">
              <a:spcBef>
                <a:spcPts val="500"/>
              </a:spcBef>
              <a:defRPr/>
            </a:pPr>
            <a:r>
              <a:rPr lang="en-US" altLang="ko-KR" b="1" dirty="0">
                <a:latin typeface="+mn-ea"/>
                <a:ea typeface="+mn-ea"/>
              </a:rPr>
              <a:t> </a:t>
            </a:r>
            <a:r>
              <a:rPr lang="en-US" altLang="ko-KR" b="1" dirty="0" smtClean="0">
                <a:latin typeface="+mn-ea"/>
                <a:ea typeface="+mn-ea"/>
              </a:rPr>
              <a:t>   </a:t>
            </a:r>
            <a:r>
              <a:rPr lang="en-US" altLang="ko-KR" b="1" dirty="0" smtClean="0">
                <a:latin typeface="+mn-ea"/>
                <a:ea typeface="+mn-ea"/>
              </a:rPr>
              <a:t>FROM </a:t>
            </a:r>
            <a:r>
              <a:rPr lang="en-US" altLang="ko-KR" b="1" dirty="0" smtClean="0">
                <a:latin typeface="+mn-ea"/>
                <a:ea typeface="+mn-ea"/>
              </a:rPr>
              <a:t>members;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3" y="1628800"/>
            <a:ext cx="7857669" cy="408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36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3.4 SQL </a:t>
            </a:r>
            <a:r>
              <a:rPr lang="ko-KR" altLang="en-US" sz="2400" dirty="0" smtClean="0">
                <a:latin typeface="맑은 고딕" pitchFamily="50" charset="-127"/>
              </a:rPr>
              <a:t>문법과 </a:t>
            </a:r>
            <a:r>
              <a:rPr lang="en-US" altLang="ko-KR" sz="2400" dirty="0" err="1" smtClean="0">
                <a:latin typeface="맑은 고딕" pitchFamily="50" charset="-127"/>
              </a:rPr>
              <a:t>MongoDB</a:t>
            </a:r>
            <a:r>
              <a:rPr lang="en-US" altLang="ko-KR" sz="2400" dirty="0" smtClean="0">
                <a:latin typeface="맑은 고딕" pitchFamily="50" charset="-127"/>
              </a:rPr>
              <a:t> </a:t>
            </a:r>
            <a:r>
              <a:rPr lang="ko-KR" altLang="en-US" sz="2400" dirty="0" smtClean="0">
                <a:latin typeface="맑은 고딕" pitchFamily="50" charset="-127"/>
              </a:rPr>
              <a:t>문법 비교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89704" y="139032"/>
            <a:ext cx="1675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데이터 처리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05157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2" indent="-358775"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latin typeface="+mn-ea"/>
                <a:ea typeface="+mn-ea"/>
              </a:rPr>
              <a:t>SELECT * 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457200" lvl="2">
              <a:spcBef>
                <a:spcPts val="500"/>
              </a:spcBef>
              <a:defRPr/>
            </a:pPr>
            <a:r>
              <a:rPr lang="en-US" altLang="ko-KR" b="1" dirty="0">
                <a:latin typeface="+mn-ea"/>
                <a:ea typeface="+mn-ea"/>
              </a:rPr>
              <a:t> </a:t>
            </a:r>
            <a:r>
              <a:rPr lang="en-US" altLang="ko-KR" b="1" dirty="0" smtClean="0">
                <a:latin typeface="+mn-ea"/>
                <a:ea typeface="+mn-ea"/>
              </a:rPr>
              <a:t>   </a:t>
            </a:r>
            <a:r>
              <a:rPr lang="en-US" altLang="ko-KR" b="1" dirty="0" smtClean="0">
                <a:latin typeface="+mn-ea"/>
                <a:ea typeface="+mn-ea"/>
              </a:rPr>
              <a:t>FROM </a:t>
            </a:r>
            <a:r>
              <a:rPr lang="en-US" altLang="ko-KR" b="1" dirty="0" smtClean="0">
                <a:latin typeface="+mn-ea"/>
                <a:ea typeface="+mn-ea"/>
              </a:rPr>
              <a:t>members 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457200" lvl="2">
              <a:spcBef>
                <a:spcPts val="500"/>
              </a:spcBef>
              <a:defRPr/>
            </a:pPr>
            <a:r>
              <a:rPr lang="en-US" altLang="ko-KR" b="1" dirty="0">
                <a:latin typeface="+mn-ea"/>
                <a:ea typeface="+mn-ea"/>
              </a:rPr>
              <a:t> </a:t>
            </a:r>
            <a:r>
              <a:rPr lang="en-US" altLang="ko-KR" b="1" dirty="0" smtClean="0">
                <a:latin typeface="+mn-ea"/>
                <a:ea typeface="+mn-ea"/>
              </a:rPr>
              <a:t>   </a:t>
            </a:r>
            <a:r>
              <a:rPr lang="en-US" altLang="ko-KR" b="1" dirty="0" smtClean="0">
                <a:latin typeface="+mn-ea"/>
                <a:ea typeface="+mn-ea"/>
              </a:rPr>
              <a:t>WHERE </a:t>
            </a:r>
            <a:r>
              <a:rPr lang="en-US" altLang="ko-KR" b="1" dirty="0" err="1" smtClean="0">
                <a:latin typeface="+mn-ea"/>
                <a:ea typeface="+mn-ea"/>
              </a:rPr>
              <a:t>rownum</a:t>
            </a:r>
            <a:r>
              <a:rPr lang="en-US" altLang="ko-KR" b="1" dirty="0" smtClean="0">
                <a:latin typeface="+mn-ea"/>
                <a:ea typeface="+mn-ea"/>
              </a:rPr>
              <a:t> = 1;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771" y="1903084"/>
            <a:ext cx="7920867" cy="411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38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3.4 SQL </a:t>
            </a:r>
            <a:r>
              <a:rPr lang="ko-KR" altLang="en-US" sz="2400" dirty="0" smtClean="0">
                <a:latin typeface="맑은 고딕" pitchFamily="50" charset="-127"/>
              </a:rPr>
              <a:t>문법과 </a:t>
            </a:r>
            <a:r>
              <a:rPr lang="en-US" altLang="ko-KR" sz="2400" dirty="0" err="1" smtClean="0">
                <a:latin typeface="맑은 고딕" pitchFamily="50" charset="-127"/>
              </a:rPr>
              <a:t>MongoDB</a:t>
            </a:r>
            <a:r>
              <a:rPr lang="en-US" altLang="ko-KR" sz="2400" dirty="0" smtClean="0">
                <a:latin typeface="맑은 고딕" pitchFamily="50" charset="-127"/>
              </a:rPr>
              <a:t> </a:t>
            </a:r>
            <a:r>
              <a:rPr lang="ko-KR" altLang="en-US" sz="2400" dirty="0" smtClean="0">
                <a:latin typeface="맑은 고딕" pitchFamily="50" charset="-127"/>
              </a:rPr>
              <a:t>문법 비교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89704" y="139032"/>
            <a:ext cx="1675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데이터 처리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987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2" indent="-358775"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latin typeface="+mn-ea"/>
                <a:ea typeface="+mn-ea"/>
              </a:rPr>
              <a:t>EXPLAIN PLAN SELECT * FROM members WHERE type = “ACE”;</a:t>
            </a:r>
          </a:p>
          <a:p>
            <a:pPr marL="1273175" lvl="3" indent="-358775"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latin typeface="+mn-ea"/>
                <a:ea typeface="+mn-ea"/>
              </a:rPr>
              <a:t>실행계획 </a:t>
            </a:r>
            <a:r>
              <a:rPr lang="en-US" altLang="ko-KR" b="1" dirty="0" smtClean="0">
                <a:latin typeface="+mn-ea"/>
                <a:ea typeface="+mn-ea"/>
              </a:rPr>
              <a:t>: </a:t>
            </a:r>
            <a:r>
              <a:rPr lang="ko-KR" altLang="en-US" b="1" dirty="0" smtClean="0">
                <a:latin typeface="+mn-ea"/>
                <a:ea typeface="+mn-ea"/>
              </a:rPr>
              <a:t>쿼리문의 액세스 경로를 확인하고 </a:t>
            </a:r>
            <a:r>
              <a:rPr lang="ko-KR" altLang="en-US" b="1" dirty="0" err="1" smtClean="0">
                <a:latin typeface="+mn-ea"/>
                <a:ea typeface="+mn-ea"/>
              </a:rPr>
              <a:t>튜닝할</a:t>
            </a:r>
            <a:r>
              <a:rPr lang="ko-KR" altLang="en-US" b="1" dirty="0" smtClean="0">
                <a:latin typeface="+mn-ea"/>
                <a:ea typeface="+mn-ea"/>
              </a:rPr>
              <a:t> 수 있도록 </a:t>
            </a:r>
            <a:r>
              <a:rPr lang="ko-KR" altLang="en-US" b="1" dirty="0" err="1" smtClean="0">
                <a:latin typeface="+mn-ea"/>
                <a:ea typeface="+mn-ea"/>
              </a:rPr>
              <a:t>쿼리문을</a:t>
            </a:r>
            <a:r>
              <a:rPr lang="ko-KR" altLang="en-US" b="1" dirty="0" smtClean="0">
                <a:latin typeface="+mn-ea"/>
                <a:ea typeface="+mn-ea"/>
              </a:rPr>
              <a:t> 분석 및 해석</a:t>
            </a:r>
            <a:endParaRPr lang="en-US" altLang="ko-KR" b="1" dirty="0" smtClean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4" y="1743499"/>
            <a:ext cx="6121052" cy="513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83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3.4 SQL </a:t>
            </a:r>
            <a:r>
              <a:rPr lang="ko-KR" altLang="en-US" sz="2400" dirty="0" smtClean="0">
                <a:latin typeface="맑은 고딕" pitchFamily="50" charset="-127"/>
              </a:rPr>
              <a:t>문법과 </a:t>
            </a:r>
            <a:r>
              <a:rPr lang="en-US" altLang="ko-KR" sz="2400" dirty="0" err="1" smtClean="0">
                <a:latin typeface="맑은 고딕" pitchFamily="50" charset="-127"/>
              </a:rPr>
              <a:t>MongoDB</a:t>
            </a:r>
            <a:r>
              <a:rPr lang="en-US" altLang="ko-KR" sz="2400" dirty="0" smtClean="0">
                <a:latin typeface="맑은 고딕" pitchFamily="50" charset="-127"/>
              </a:rPr>
              <a:t> </a:t>
            </a:r>
            <a:r>
              <a:rPr lang="ko-KR" altLang="en-US" sz="2400" dirty="0" smtClean="0">
                <a:latin typeface="맑은 고딕" pitchFamily="50" charset="-127"/>
              </a:rPr>
              <a:t>문법 비교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89704" y="139032"/>
            <a:ext cx="1675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데이터 처리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05157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2" indent="-358775"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latin typeface="+mn-ea"/>
                <a:ea typeface="+mn-ea"/>
              </a:rPr>
              <a:t>UPDATE members 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457200" lvl="2">
              <a:spcBef>
                <a:spcPts val="500"/>
              </a:spcBef>
              <a:defRPr/>
            </a:pPr>
            <a:r>
              <a:rPr lang="en-US" altLang="ko-KR" b="1" dirty="0">
                <a:latin typeface="+mn-ea"/>
                <a:ea typeface="+mn-ea"/>
              </a:rPr>
              <a:t> </a:t>
            </a:r>
            <a:r>
              <a:rPr lang="en-US" altLang="ko-KR" b="1" dirty="0" smtClean="0">
                <a:latin typeface="+mn-ea"/>
                <a:ea typeface="+mn-ea"/>
              </a:rPr>
              <a:t>   </a:t>
            </a:r>
            <a:r>
              <a:rPr lang="en-US" altLang="ko-KR" b="1" dirty="0" smtClean="0">
                <a:latin typeface="+mn-ea"/>
                <a:ea typeface="+mn-ea"/>
              </a:rPr>
              <a:t>SET </a:t>
            </a:r>
            <a:r>
              <a:rPr lang="en-US" altLang="ko-KR" b="1" dirty="0" smtClean="0">
                <a:latin typeface="+mn-ea"/>
                <a:ea typeface="+mn-ea"/>
              </a:rPr>
              <a:t>type = “GOLD” 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457200" lvl="2">
              <a:spcBef>
                <a:spcPts val="500"/>
              </a:spcBef>
              <a:defRPr/>
            </a:pPr>
            <a:r>
              <a:rPr lang="en-US" altLang="ko-KR" b="1" dirty="0">
                <a:latin typeface="+mn-ea"/>
                <a:ea typeface="+mn-ea"/>
              </a:rPr>
              <a:t> </a:t>
            </a:r>
            <a:r>
              <a:rPr lang="en-US" altLang="ko-KR" b="1" dirty="0" smtClean="0">
                <a:latin typeface="+mn-ea"/>
                <a:ea typeface="+mn-ea"/>
              </a:rPr>
              <a:t>   </a:t>
            </a:r>
            <a:r>
              <a:rPr lang="en-US" altLang="ko-KR" b="1" dirty="0" smtClean="0">
                <a:latin typeface="+mn-ea"/>
                <a:ea typeface="+mn-ea"/>
              </a:rPr>
              <a:t>WHERE </a:t>
            </a:r>
            <a:r>
              <a:rPr lang="en-US" altLang="ko-KR" b="1" dirty="0" smtClean="0">
                <a:latin typeface="+mn-ea"/>
                <a:ea typeface="+mn-ea"/>
              </a:rPr>
              <a:t>age &gt; 45;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809" y="1887444"/>
            <a:ext cx="7919830" cy="413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10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3.4 SQL </a:t>
            </a:r>
            <a:r>
              <a:rPr lang="ko-KR" altLang="en-US" sz="2400" dirty="0" smtClean="0">
                <a:latin typeface="맑은 고딕" pitchFamily="50" charset="-127"/>
              </a:rPr>
              <a:t>문법과 </a:t>
            </a:r>
            <a:r>
              <a:rPr lang="en-US" altLang="ko-KR" sz="2400" dirty="0" err="1" smtClean="0">
                <a:latin typeface="맑은 고딕" pitchFamily="50" charset="-127"/>
              </a:rPr>
              <a:t>MongoDB</a:t>
            </a:r>
            <a:r>
              <a:rPr lang="en-US" altLang="ko-KR" sz="2400" dirty="0" smtClean="0">
                <a:latin typeface="맑은 고딕" pitchFamily="50" charset="-127"/>
              </a:rPr>
              <a:t> </a:t>
            </a:r>
            <a:r>
              <a:rPr lang="ko-KR" altLang="en-US" sz="2400" dirty="0" smtClean="0">
                <a:latin typeface="맑은 고딕" pitchFamily="50" charset="-127"/>
              </a:rPr>
              <a:t>문법 비교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89704" y="139032"/>
            <a:ext cx="1675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데이터 처리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05157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2" indent="-358775"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latin typeface="+mn-ea"/>
                <a:ea typeface="+mn-ea"/>
              </a:rPr>
              <a:t>UPDATE members 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457200" lvl="2">
              <a:spcBef>
                <a:spcPts val="500"/>
              </a:spcBef>
              <a:defRPr/>
            </a:pPr>
            <a:r>
              <a:rPr lang="en-US" altLang="ko-KR" b="1" dirty="0">
                <a:latin typeface="+mn-ea"/>
                <a:ea typeface="+mn-ea"/>
              </a:rPr>
              <a:t> </a:t>
            </a:r>
            <a:r>
              <a:rPr lang="en-US" altLang="ko-KR" b="1" dirty="0" smtClean="0">
                <a:latin typeface="+mn-ea"/>
                <a:ea typeface="+mn-ea"/>
              </a:rPr>
              <a:t>   </a:t>
            </a:r>
            <a:r>
              <a:rPr lang="en-US" altLang="ko-KR" b="1" dirty="0" smtClean="0">
                <a:latin typeface="+mn-ea"/>
                <a:ea typeface="+mn-ea"/>
              </a:rPr>
              <a:t>SET </a:t>
            </a:r>
            <a:r>
              <a:rPr lang="en-US" altLang="ko-KR" b="1" dirty="0" smtClean="0">
                <a:latin typeface="+mn-ea"/>
                <a:ea typeface="+mn-ea"/>
              </a:rPr>
              <a:t>age = age + 3 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457200" lvl="2">
              <a:spcBef>
                <a:spcPts val="500"/>
              </a:spcBef>
              <a:defRPr/>
            </a:pPr>
            <a:r>
              <a:rPr lang="en-US" altLang="ko-KR" b="1" dirty="0">
                <a:latin typeface="+mn-ea"/>
                <a:ea typeface="+mn-ea"/>
              </a:rPr>
              <a:t> </a:t>
            </a:r>
            <a:r>
              <a:rPr lang="en-US" altLang="ko-KR" b="1" dirty="0" smtClean="0">
                <a:latin typeface="+mn-ea"/>
                <a:ea typeface="+mn-ea"/>
              </a:rPr>
              <a:t>   </a:t>
            </a:r>
            <a:r>
              <a:rPr lang="en-US" altLang="ko-KR" b="1" dirty="0" smtClean="0">
                <a:latin typeface="+mn-ea"/>
                <a:ea typeface="+mn-ea"/>
              </a:rPr>
              <a:t>WHERE </a:t>
            </a:r>
            <a:r>
              <a:rPr lang="en-US" altLang="ko-KR" b="1" dirty="0" smtClean="0">
                <a:latin typeface="+mn-ea"/>
                <a:ea typeface="+mn-ea"/>
              </a:rPr>
              <a:t>type = “ACE”;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533" y="1844676"/>
            <a:ext cx="7950105" cy="414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59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3.4 SQL </a:t>
            </a:r>
            <a:r>
              <a:rPr lang="ko-KR" altLang="en-US" sz="2400" dirty="0" smtClean="0">
                <a:latin typeface="맑은 고딕" pitchFamily="50" charset="-127"/>
              </a:rPr>
              <a:t>문법과 </a:t>
            </a:r>
            <a:r>
              <a:rPr lang="en-US" altLang="ko-KR" sz="2400" dirty="0" err="1" smtClean="0">
                <a:latin typeface="맑은 고딕" pitchFamily="50" charset="-127"/>
              </a:rPr>
              <a:t>MongoDB</a:t>
            </a:r>
            <a:r>
              <a:rPr lang="en-US" altLang="ko-KR" sz="2400" dirty="0" smtClean="0">
                <a:latin typeface="맑은 고딕" pitchFamily="50" charset="-127"/>
              </a:rPr>
              <a:t> </a:t>
            </a:r>
            <a:r>
              <a:rPr lang="ko-KR" altLang="en-US" sz="2400" dirty="0" smtClean="0">
                <a:latin typeface="맑은 고딕" pitchFamily="50" charset="-127"/>
              </a:rPr>
              <a:t>문법 비교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89704" y="139032"/>
            <a:ext cx="1675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데이터 처리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71045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2" indent="-358775"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latin typeface="+mn-ea"/>
                <a:ea typeface="+mn-ea"/>
              </a:rPr>
              <a:t>DELETE FROM members 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457200" lvl="2">
              <a:spcBef>
                <a:spcPts val="500"/>
              </a:spcBef>
              <a:defRPr/>
            </a:pPr>
            <a:r>
              <a:rPr lang="en-US" altLang="ko-KR" b="1" dirty="0">
                <a:latin typeface="+mn-ea"/>
                <a:ea typeface="+mn-ea"/>
              </a:rPr>
              <a:t> </a:t>
            </a:r>
            <a:r>
              <a:rPr lang="en-US" altLang="ko-KR" b="1" dirty="0" smtClean="0">
                <a:latin typeface="+mn-ea"/>
                <a:ea typeface="+mn-ea"/>
              </a:rPr>
              <a:t>   </a:t>
            </a:r>
            <a:r>
              <a:rPr lang="en-US" altLang="ko-KR" b="1" dirty="0" smtClean="0">
                <a:latin typeface="+mn-ea"/>
                <a:ea typeface="+mn-ea"/>
              </a:rPr>
              <a:t>WHERE </a:t>
            </a:r>
            <a:r>
              <a:rPr lang="en-US" altLang="ko-KR" b="1" dirty="0" smtClean="0">
                <a:latin typeface="+mn-ea"/>
                <a:ea typeface="+mn-ea"/>
              </a:rPr>
              <a:t>type = “ACE”;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3" y="1844884"/>
            <a:ext cx="7921625" cy="4134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5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3.4 SQL </a:t>
            </a:r>
            <a:r>
              <a:rPr lang="ko-KR" altLang="en-US" sz="2400" dirty="0" smtClean="0">
                <a:latin typeface="맑은 고딕" pitchFamily="50" charset="-127"/>
              </a:rPr>
              <a:t>문법과 </a:t>
            </a:r>
            <a:r>
              <a:rPr lang="en-US" altLang="ko-KR" sz="2400" dirty="0" err="1" smtClean="0">
                <a:latin typeface="맑은 고딕" pitchFamily="50" charset="-127"/>
              </a:rPr>
              <a:t>MongoDB</a:t>
            </a:r>
            <a:r>
              <a:rPr lang="en-US" altLang="ko-KR" sz="2400" dirty="0" smtClean="0">
                <a:latin typeface="맑은 고딕" pitchFamily="50" charset="-127"/>
              </a:rPr>
              <a:t> </a:t>
            </a:r>
            <a:r>
              <a:rPr lang="ko-KR" altLang="en-US" sz="2400" dirty="0" smtClean="0">
                <a:latin typeface="맑은 고딕" pitchFamily="50" charset="-127"/>
              </a:rPr>
              <a:t>문법 비교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89704" y="139032"/>
            <a:ext cx="1675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데이터 처리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2" indent="-358775"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latin typeface="+mn-ea"/>
                <a:ea typeface="+mn-ea"/>
              </a:rPr>
              <a:t>DELETE FROM members;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119" y="1844675"/>
            <a:ext cx="7904520" cy="412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23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077" y="1983570"/>
            <a:ext cx="7904562" cy="4109726"/>
          </a:xfrm>
          <a:prstGeom prst="rect">
            <a:avLst/>
          </a:prstGeom>
        </p:spPr>
      </p:pic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3.3 </a:t>
            </a:r>
            <a:r>
              <a:rPr lang="ko-KR" altLang="en-US" sz="2400" dirty="0" smtClean="0">
                <a:latin typeface="맑은 고딕" pitchFamily="50" charset="-127"/>
              </a:rPr>
              <a:t>연산자</a:t>
            </a:r>
            <a:r>
              <a:rPr lang="en-US" altLang="ko-KR" sz="2400" dirty="0" smtClean="0">
                <a:latin typeface="맑은 고딕" pitchFamily="50" charset="-127"/>
              </a:rPr>
              <a:t> </a:t>
            </a:r>
            <a:r>
              <a:rPr lang="ko-KR" altLang="en-US" sz="2400" dirty="0" smtClean="0">
                <a:latin typeface="맑은 고딕" pitchFamily="50" charset="-127"/>
              </a:rPr>
              <a:t>종류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89704" y="139032"/>
            <a:ext cx="1675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데이터 처리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585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latin typeface="+mn-ea"/>
                <a:ea typeface="+mn-ea"/>
              </a:rPr>
              <a:t>select </a:t>
            </a:r>
            <a:r>
              <a:rPr lang="en-US" altLang="ko-KR" b="1" dirty="0" err="1" smtClean="0">
                <a:latin typeface="+mn-ea"/>
                <a:ea typeface="+mn-ea"/>
              </a:rPr>
              <a:t>ename</a:t>
            </a:r>
            <a:r>
              <a:rPr lang="en-US" altLang="ko-KR" b="1" dirty="0" smtClean="0">
                <a:latin typeface="+mn-ea"/>
                <a:ea typeface="+mn-ea"/>
              </a:rPr>
              <a:t> 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457200" lvl="2">
              <a:spcBef>
                <a:spcPts val="1000"/>
              </a:spcBef>
              <a:defRPr/>
            </a:pPr>
            <a:r>
              <a:rPr lang="en-US" altLang="ko-KR" b="1" dirty="0">
                <a:latin typeface="+mn-ea"/>
                <a:ea typeface="+mn-ea"/>
              </a:rPr>
              <a:t> </a:t>
            </a:r>
            <a:r>
              <a:rPr lang="en-US" altLang="ko-KR" b="1" dirty="0" smtClean="0">
                <a:latin typeface="+mn-ea"/>
                <a:ea typeface="+mn-ea"/>
              </a:rPr>
              <a:t>   </a:t>
            </a:r>
            <a:r>
              <a:rPr lang="en-US" altLang="ko-KR" b="1" dirty="0" smtClean="0">
                <a:latin typeface="+mn-ea"/>
                <a:ea typeface="+mn-ea"/>
              </a:rPr>
              <a:t>from </a:t>
            </a:r>
            <a:r>
              <a:rPr lang="en-US" altLang="ko-KR" b="1" dirty="0" smtClean="0">
                <a:latin typeface="+mn-ea"/>
                <a:ea typeface="+mn-ea"/>
              </a:rPr>
              <a:t>employees 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457200" lvl="2">
              <a:spcBef>
                <a:spcPts val="1000"/>
              </a:spcBef>
              <a:defRPr/>
            </a:pPr>
            <a:r>
              <a:rPr lang="en-US" altLang="ko-KR" b="1" dirty="0">
                <a:latin typeface="+mn-ea"/>
                <a:ea typeface="+mn-ea"/>
              </a:rPr>
              <a:t> </a:t>
            </a:r>
            <a:r>
              <a:rPr lang="en-US" altLang="ko-KR" b="1" dirty="0" smtClean="0">
                <a:latin typeface="+mn-ea"/>
                <a:ea typeface="+mn-ea"/>
              </a:rPr>
              <a:t>   </a:t>
            </a:r>
            <a:r>
              <a:rPr lang="en-US" altLang="ko-KR" b="1" dirty="0" smtClean="0">
                <a:latin typeface="+mn-ea"/>
                <a:ea typeface="+mn-ea"/>
              </a:rPr>
              <a:t>where </a:t>
            </a:r>
            <a:r>
              <a:rPr lang="en-US" altLang="ko-KR" b="1" dirty="0" err="1" smtClean="0">
                <a:latin typeface="+mn-ea"/>
                <a:ea typeface="+mn-ea"/>
              </a:rPr>
              <a:t>empno</a:t>
            </a:r>
            <a:r>
              <a:rPr lang="en-US" altLang="ko-KR" b="1" dirty="0" smtClean="0">
                <a:latin typeface="+mn-ea"/>
                <a:ea typeface="+mn-ea"/>
              </a:rPr>
              <a:t> = 7900; </a:t>
            </a:r>
          </a:p>
          <a:p>
            <a:pPr marL="815975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5239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3.4 SQL </a:t>
            </a:r>
            <a:r>
              <a:rPr lang="ko-KR" altLang="en-US" sz="2400" dirty="0" smtClean="0">
                <a:latin typeface="맑은 고딕" pitchFamily="50" charset="-127"/>
              </a:rPr>
              <a:t>문법과 </a:t>
            </a:r>
            <a:r>
              <a:rPr lang="en-US" altLang="ko-KR" sz="2400" dirty="0" err="1" smtClean="0">
                <a:latin typeface="맑은 고딕" pitchFamily="50" charset="-127"/>
              </a:rPr>
              <a:t>MongoDB</a:t>
            </a:r>
            <a:r>
              <a:rPr lang="en-US" altLang="ko-KR" sz="2400" dirty="0" smtClean="0">
                <a:latin typeface="맑은 고딕" pitchFamily="50" charset="-127"/>
              </a:rPr>
              <a:t> </a:t>
            </a:r>
            <a:r>
              <a:rPr lang="ko-KR" altLang="en-US" sz="2400" dirty="0" smtClean="0">
                <a:latin typeface="맑은 고딕" pitchFamily="50" charset="-127"/>
              </a:rPr>
              <a:t>문법 비교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89704" y="139032"/>
            <a:ext cx="1675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데이터 처리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0575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lvl="1" indent="-358775"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smtClean="0">
                <a:latin typeface="+mn-ea"/>
                <a:ea typeface="+mn-ea"/>
              </a:rPr>
              <a:t>_id </a:t>
            </a:r>
            <a:r>
              <a:rPr lang="ko-KR" altLang="en-US" b="1" dirty="0" smtClean="0">
                <a:latin typeface="+mn-ea"/>
                <a:ea typeface="+mn-ea"/>
              </a:rPr>
              <a:t>필드 값을 </a:t>
            </a:r>
            <a:r>
              <a:rPr lang="ko-KR" altLang="en-US" b="1" dirty="0">
                <a:latin typeface="+mn-ea"/>
                <a:ea typeface="+mn-ea"/>
              </a:rPr>
              <a:t>출</a:t>
            </a:r>
            <a:r>
              <a:rPr lang="ko-KR" altLang="en-US" b="1" dirty="0" smtClean="0">
                <a:latin typeface="+mn-ea"/>
                <a:ea typeface="+mn-ea"/>
              </a:rPr>
              <a:t>력할 필요가 없다면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815975" lvl="2" indent="-358775"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 smtClean="0">
                <a:latin typeface="+mn-ea"/>
                <a:ea typeface="+mn-ea"/>
              </a:rPr>
              <a:t>MongoDB</a:t>
            </a:r>
            <a:r>
              <a:rPr lang="ko-KR" altLang="en-US" b="1" dirty="0" smtClean="0">
                <a:latin typeface="+mn-ea"/>
                <a:ea typeface="+mn-ea"/>
              </a:rPr>
              <a:t>에서 </a:t>
            </a:r>
            <a:r>
              <a:rPr lang="en-US" altLang="ko-KR" b="1" dirty="0" smtClean="0">
                <a:latin typeface="+mn-ea"/>
                <a:ea typeface="+mn-ea"/>
              </a:rPr>
              <a:t>find </a:t>
            </a:r>
            <a:r>
              <a:rPr lang="ko-KR" altLang="en-US" b="1" dirty="0" smtClean="0">
                <a:latin typeface="+mn-ea"/>
                <a:ea typeface="+mn-ea"/>
              </a:rPr>
              <a:t>함수를 통해 데이터를 검색할 때 </a:t>
            </a:r>
            <a:r>
              <a:rPr lang="en-US" altLang="ko-KR" b="1" dirty="0" smtClean="0">
                <a:latin typeface="+mn-ea"/>
                <a:ea typeface="+mn-ea"/>
              </a:rPr>
              <a:t>_id </a:t>
            </a:r>
            <a:r>
              <a:rPr lang="ko-KR" altLang="en-US" b="1" dirty="0" smtClean="0">
                <a:latin typeface="+mn-ea"/>
                <a:ea typeface="+mn-ea"/>
              </a:rPr>
              <a:t>필드를 지정하지 않더라도 정의된 필드 값들이 검색할 때 내부적으로 함께 검색됨</a:t>
            </a:r>
            <a:endParaRPr lang="en-US" altLang="ko-KR" b="1" dirty="0">
              <a:latin typeface="+mn-ea"/>
              <a:ea typeface="+mn-ea"/>
            </a:endParaRPr>
          </a:p>
          <a:p>
            <a:pPr marL="0" lvl="1">
              <a:spcBef>
                <a:spcPts val="500"/>
              </a:spcBef>
              <a:defRPr/>
            </a:pPr>
            <a:r>
              <a:rPr lang="en-US" altLang="ko-KR" b="1" dirty="0" smtClean="0">
                <a:latin typeface="+mn-ea"/>
                <a:ea typeface="+mn-ea"/>
              </a:rPr>
              <a:t>     → </a:t>
            </a:r>
            <a:r>
              <a:rPr lang="ko-KR" altLang="en-US" b="1" dirty="0" smtClean="0">
                <a:latin typeface="+mn-ea"/>
                <a:ea typeface="+mn-ea"/>
              </a:rPr>
              <a:t>이것은 불필요한 </a:t>
            </a:r>
            <a:r>
              <a:rPr lang="en-US" altLang="ko-KR" b="1" dirty="0" smtClean="0">
                <a:latin typeface="+mn-ea"/>
                <a:ea typeface="+mn-ea"/>
              </a:rPr>
              <a:t>DISK IO </a:t>
            </a:r>
            <a:r>
              <a:rPr lang="ko-KR" altLang="en-US" b="1" dirty="0" smtClean="0">
                <a:latin typeface="+mn-ea"/>
                <a:ea typeface="+mn-ea"/>
              </a:rPr>
              <a:t>증가와 </a:t>
            </a:r>
            <a:r>
              <a:rPr lang="en-US" altLang="ko-KR" b="1" dirty="0" smtClean="0">
                <a:latin typeface="+mn-ea"/>
                <a:ea typeface="+mn-ea"/>
              </a:rPr>
              <a:t>Memory </a:t>
            </a:r>
            <a:r>
              <a:rPr lang="ko-KR" altLang="en-US" b="1" dirty="0" smtClean="0">
                <a:latin typeface="+mn-ea"/>
                <a:ea typeface="+mn-ea"/>
              </a:rPr>
              <a:t>효율성을 떨어뜨리기 때문에 지양해야 함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815975" lvl="2" indent="-358775"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2" indent="-358775"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815975" lvl="2" indent="-358775"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815975" lvl="2" indent="-358775"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latin typeface="+mn-ea"/>
                <a:ea typeface="+mn-ea"/>
              </a:rPr>
              <a:t>_id </a:t>
            </a:r>
            <a:r>
              <a:rPr lang="ko-KR" altLang="en-US" b="1" dirty="0" smtClean="0">
                <a:latin typeface="+mn-ea"/>
                <a:ea typeface="+mn-ea"/>
              </a:rPr>
              <a:t>필드가 </a:t>
            </a:r>
            <a:r>
              <a:rPr lang="en-US" altLang="ko-KR" b="1" dirty="0" smtClean="0">
                <a:latin typeface="+mn-ea"/>
                <a:ea typeface="+mn-ea"/>
              </a:rPr>
              <a:t>0</a:t>
            </a:r>
            <a:r>
              <a:rPr lang="ko-KR" altLang="en-US" b="1" dirty="0" smtClean="0">
                <a:latin typeface="+mn-ea"/>
                <a:ea typeface="+mn-ea"/>
              </a:rPr>
              <a:t>으로 정의되었기 때문에 내부적으로 검색되지 않음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815975" lvl="2" indent="-358775"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2" indent="-358775"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815975" lvl="2" indent="-358775"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815975" lvl="2" indent="-358775"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latin typeface="+mn-ea"/>
                <a:ea typeface="+mn-ea"/>
              </a:rPr>
              <a:t>_id </a:t>
            </a:r>
            <a:r>
              <a:rPr lang="ko-KR" altLang="en-US" b="1" dirty="0" smtClean="0">
                <a:latin typeface="+mn-ea"/>
                <a:ea typeface="+mn-ea"/>
              </a:rPr>
              <a:t>필드가 정의되지는 않지만 내부적으로 검색됨</a:t>
            </a:r>
            <a:endParaRPr lang="en-US" altLang="ko-KR" b="1" dirty="0" smtClean="0"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89384" y="3645024"/>
            <a:ext cx="7921625" cy="5760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err="1" smtClean="0">
                <a:solidFill>
                  <a:schemeClr val="tx1"/>
                </a:solidFill>
              </a:rPr>
              <a:t>db.members.find</a:t>
            </a:r>
            <a:r>
              <a:rPr lang="en-US" altLang="ko-KR" b="1" dirty="0" smtClean="0">
                <a:solidFill>
                  <a:schemeClr val="tx1"/>
                </a:solidFill>
              </a:rPr>
              <a:t>( { }, {</a:t>
            </a:r>
            <a:r>
              <a:rPr lang="en-US" altLang="ko-KR" b="1" dirty="0" err="1" smtClean="0">
                <a:solidFill>
                  <a:schemeClr val="tx1"/>
                </a:solidFill>
              </a:rPr>
              <a:t>mem_no</a:t>
            </a:r>
            <a:r>
              <a:rPr lang="en-US" altLang="ko-KR" b="1" dirty="0" smtClean="0">
                <a:solidFill>
                  <a:schemeClr val="tx1"/>
                </a:solidFill>
              </a:rPr>
              <a:t> : 1, type : 1} 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89012" y="2282107"/>
            <a:ext cx="7921625" cy="5760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err="1" smtClean="0">
                <a:solidFill>
                  <a:schemeClr val="tx1"/>
                </a:solidFill>
              </a:rPr>
              <a:t>db.members.find</a:t>
            </a:r>
            <a:r>
              <a:rPr lang="en-US" altLang="ko-KR" b="1" dirty="0" smtClean="0">
                <a:solidFill>
                  <a:schemeClr val="tx1"/>
                </a:solidFill>
              </a:rPr>
              <a:t>( { }, {</a:t>
            </a:r>
            <a:r>
              <a:rPr lang="en-US" altLang="ko-KR" b="1" dirty="0" err="1" smtClean="0">
                <a:solidFill>
                  <a:schemeClr val="tx1"/>
                </a:solidFill>
              </a:rPr>
              <a:t>mem_no</a:t>
            </a:r>
            <a:r>
              <a:rPr lang="en-US" altLang="ko-KR" b="1" dirty="0" smtClean="0">
                <a:solidFill>
                  <a:schemeClr val="tx1"/>
                </a:solidFill>
              </a:rPr>
              <a:t> : 1, type : 1, _id : 0} 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11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3.4 SQL </a:t>
            </a:r>
            <a:r>
              <a:rPr lang="ko-KR" altLang="en-US" sz="2400" dirty="0" smtClean="0">
                <a:latin typeface="맑은 고딕" pitchFamily="50" charset="-127"/>
              </a:rPr>
              <a:t>문법과 </a:t>
            </a:r>
            <a:r>
              <a:rPr lang="en-US" altLang="ko-KR" sz="2400" dirty="0" err="1" smtClean="0">
                <a:latin typeface="맑은 고딕" pitchFamily="50" charset="-127"/>
              </a:rPr>
              <a:t>MongoDB</a:t>
            </a:r>
            <a:r>
              <a:rPr lang="en-US" altLang="ko-KR" sz="2400" dirty="0" smtClean="0">
                <a:latin typeface="맑은 고딕" pitchFamily="50" charset="-127"/>
              </a:rPr>
              <a:t> </a:t>
            </a:r>
            <a:r>
              <a:rPr lang="ko-KR" altLang="en-US" sz="2400" dirty="0" smtClean="0">
                <a:latin typeface="맑은 고딕" pitchFamily="50" charset="-127"/>
              </a:rPr>
              <a:t>문법 비교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50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89704" y="139032"/>
            <a:ext cx="1675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데이터 처리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0982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lvl="1" indent="-358775"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latin typeface="+mn-ea"/>
                <a:ea typeface="+mn-ea"/>
              </a:rPr>
              <a:t>여러 개의 </a:t>
            </a:r>
            <a:r>
              <a:rPr lang="en-US" altLang="ko-KR" b="1" dirty="0" smtClean="0">
                <a:latin typeface="+mn-ea"/>
                <a:ea typeface="+mn-ea"/>
              </a:rPr>
              <a:t>Document</a:t>
            </a:r>
            <a:r>
              <a:rPr lang="ko-KR" altLang="en-US" b="1" dirty="0" smtClean="0">
                <a:latin typeface="+mn-ea"/>
                <a:ea typeface="+mn-ea"/>
              </a:rPr>
              <a:t>를 </a:t>
            </a:r>
            <a:r>
              <a:rPr lang="en-US" altLang="ko-KR" b="1" dirty="0" smtClean="0">
                <a:latin typeface="+mn-ea"/>
                <a:ea typeface="+mn-ea"/>
              </a:rPr>
              <a:t>Update</a:t>
            </a:r>
            <a:r>
              <a:rPr lang="ko-KR" altLang="en-US" b="1" dirty="0" smtClean="0">
                <a:latin typeface="+mn-ea"/>
                <a:ea typeface="+mn-ea"/>
              </a:rPr>
              <a:t>해야 하는 경우 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815975" lvl="2" indent="-358775"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 smtClean="0">
                <a:latin typeface="+mn-ea"/>
                <a:ea typeface="+mn-ea"/>
              </a:rPr>
              <a:t>MongoDB</a:t>
            </a:r>
            <a:r>
              <a:rPr lang="ko-KR" altLang="en-US" b="1" dirty="0" smtClean="0">
                <a:latin typeface="+mn-ea"/>
                <a:ea typeface="+mn-ea"/>
              </a:rPr>
              <a:t>에서 </a:t>
            </a:r>
            <a:r>
              <a:rPr lang="en-US" altLang="ko-KR" b="1" dirty="0" smtClean="0">
                <a:latin typeface="+mn-ea"/>
                <a:ea typeface="+mn-ea"/>
              </a:rPr>
              <a:t>Update </a:t>
            </a:r>
            <a:r>
              <a:rPr lang="ko-KR" altLang="en-US" b="1" dirty="0" smtClean="0">
                <a:latin typeface="+mn-ea"/>
                <a:ea typeface="+mn-ea"/>
              </a:rPr>
              <a:t>함수를 통해 데이터를 변경하면 기본적으로 조건을 만족하는 첫 번째 </a:t>
            </a:r>
            <a:r>
              <a:rPr lang="en-US" altLang="ko-KR" b="1" dirty="0" smtClean="0">
                <a:latin typeface="+mn-ea"/>
                <a:ea typeface="+mn-ea"/>
              </a:rPr>
              <a:t>Document</a:t>
            </a:r>
            <a:r>
              <a:rPr lang="ko-KR" altLang="en-US" b="1" dirty="0" smtClean="0">
                <a:latin typeface="+mn-ea"/>
                <a:ea typeface="+mn-ea"/>
              </a:rPr>
              <a:t>만 변경됨</a:t>
            </a:r>
            <a:endParaRPr lang="en-US" altLang="ko-KR" b="1" dirty="0">
              <a:latin typeface="+mn-ea"/>
              <a:ea typeface="+mn-ea"/>
            </a:endParaRPr>
          </a:p>
          <a:p>
            <a:pPr marL="0" lvl="1">
              <a:spcBef>
                <a:spcPts val="500"/>
              </a:spcBef>
              <a:defRPr/>
            </a:pPr>
            <a:r>
              <a:rPr lang="en-US" altLang="ko-KR" b="1" dirty="0" smtClean="0">
                <a:latin typeface="+mn-ea"/>
                <a:ea typeface="+mn-ea"/>
              </a:rPr>
              <a:t>      → </a:t>
            </a:r>
            <a:r>
              <a:rPr lang="ko-KR" altLang="en-US" b="1" dirty="0" smtClean="0">
                <a:latin typeface="+mn-ea"/>
                <a:ea typeface="+mn-ea"/>
              </a:rPr>
              <a:t>이 경우</a:t>
            </a:r>
            <a:r>
              <a:rPr lang="en-US" altLang="ko-KR" b="1" dirty="0" smtClean="0">
                <a:latin typeface="+mn-ea"/>
                <a:ea typeface="+mn-ea"/>
              </a:rPr>
              <a:t>, </a:t>
            </a:r>
            <a:r>
              <a:rPr lang="ko-KR" altLang="en-US" b="1" dirty="0" smtClean="0">
                <a:latin typeface="+mn-ea"/>
                <a:ea typeface="+mn-ea"/>
              </a:rPr>
              <a:t>모든 </a:t>
            </a:r>
            <a:r>
              <a:rPr lang="en-US" altLang="ko-KR" b="1" dirty="0" smtClean="0">
                <a:latin typeface="+mn-ea"/>
                <a:ea typeface="+mn-ea"/>
              </a:rPr>
              <a:t>Document</a:t>
            </a:r>
            <a:r>
              <a:rPr lang="ko-KR" altLang="en-US" b="1" dirty="0" smtClean="0">
                <a:latin typeface="+mn-ea"/>
                <a:ea typeface="+mn-ea"/>
              </a:rPr>
              <a:t>를 변경해야 한다면 </a:t>
            </a:r>
            <a:r>
              <a:rPr lang="en-US" altLang="ko-KR" b="1" dirty="0" smtClean="0">
                <a:latin typeface="+mn-ea"/>
                <a:ea typeface="+mn-ea"/>
              </a:rPr>
              <a:t>{multi : true}</a:t>
            </a:r>
            <a:r>
              <a:rPr lang="ko-KR" altLang="en-US" b="1" dirty="0" smtClean="0">
                <a:latin typeface="+mn-ea"/>
                <a:ea typeface="+mn-ea"/>
              </a:rPr>
              <a:t>절을 반드시 사용해야 함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0" lvl="1">
              <a:spcBef>
                <a:spcPts val="500"/>
              </a:spcBef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0" lvl="1">
              <a:spcBef>
                <a:spcPts val="500"/>
              </a:spcBef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0" lvl="1">
              <a:spcBef>
                <a:spcPts val="500"/>
              </a:spcBef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742950" lvl="2" indent="-285750"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>
                <a:latin typeface="+mn-ea"/>
                <a:ea typeface="+mn-ea"/>
              </a:rPr>
              <a:t>upateMany</a:t>
            </a:r>
            <a:r>
              <a:rPr lang="en-US" altLang="ko-KR" b="1" dirty="0">
                <a:latin typeface="+mn-ea"/>
                <a:ea typeface="+mn-ea"/>
              </a:rPr>
              <a:t> </a:t>
            </a:r>
            <a:r>
              <a:rPr lang="ko-KR" altLang="en-US" b="1" dirty="0" smtClean="0">
                <a:latin typeface="+mn-ea"/>
                <a:ea typeface="+mn-ea"/>
              </a:rPr>
              <a:t>명령어는 </a:t>
            </a:r>
            <a:r>
              <a:rPr lang="ko-KR" altLang="en-US" b="1" dirty="0">
                <a:latin typeface="+mn-ea"/>
                <a:ea typeface="+mn-ea"/>
              </a:rPr>
              <a:t>검색되는 모든 </a:t>
            </a:r>
            <a:r>
              <a:rPr lang="en-US" altLang="ko-KR" b="1" dirty="0">
                <a:latin typeface="+mn-ea"/>
                <a:ea typeface="+mn-ea"/>
              </a:rPr>
              <a:t>Document</a:t>
            </a:r>
            <a:r>
              <a:rPr lang="ko-KR" altLang="en-US" b="1" dirty="0">
                <a:latin typeface="+mn-ea"/>
                <a:ea typeface="+mn-ea"/>
              </a:rPr>
              <a:t>를 수정함</a:t>
            </a:r>
            <a:endParaRPr lang="en-US" altLang="ko-KR" b="1" dirty="0">
              <a:latin typeface="+mn-ea"/>
              <a:ea typeface="+mn-ea"/>
            </a:endParaRPr>
          </a:p>
          <a:p>
            <a:pPr marL="0" lvl="1">
              <a:spcBef>
                <a:spcPts val="500"/>
              </a:spcBef>
              <a:defRPr/>
            </a:pPr>
            <a:endParaRPr lang="en-US" altLang="ko-KR" b="1" dirty="0"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89384" y="2276872"/>
            <a:ext cx="7921253" cy="5760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err="1" smtClean="0">
                <a:solidFill>
                  <a:schemeClr val="tx1"/>
                </a:solidFill>
              </a:rPr>
              <a:t>db.members.update</a:t>
            </a:r>
            <a:r>
              <a:rPr lang="en-US" altLang="ko-KR" b="1" dirty="0" smtClean="0">
                <a:solidFill>
                  <a:schemeClr val="tx1"/>
                </a:solidFill>
              </a:rPr>
              <a:t>( { age : {$</a:t>
            </a:r>
            <a:r>
              <a:rPr lang="en-US" altLang="ko-KR" b="1" dirty="0" err="1" smtClean="0">
                <a:solidFill>
                  <a:schemeClr val="tx1"/>
                </a:solidFill>
              </a:rPr>
              <a:t>gt</a:t>
            </a:r>
            <a:r>
              <a:rPr lang="en-US" altLang="ko-KR" b="1" dirty="0" smtClean="0">
                <a:solidFill>
                  <a:schemeClr val="tx1"/>
                </a:solidFill>
              </a:rPr>
              <a:t> : 45}, {$set : { type : “GOLD”} }, {multi : true} 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03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551" y="1988840"/>
            <a:ext cx="7887350" cy="4100777"/>
          </a:xfrm>
          <a:prstGeom prst="rect">
            <a:avLst/>
          </a:prstGeom>
        </p:spPr>
      </p:pic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3.3 </a:t>
            </a:r>
            <a:r>
              <a:rPr lang="ko-KR" altLang="en-US" sz="2400" dirty="0" smtClean="0">
                <a:latin typeface="맑은 고딕" pitchFamily="50" charset="-127"/>
              </a:rPr>
              <a:t>연산자</a:t>
            </a:r>
            <a:r>
              <a:rPr lang="en-US" altLang="ko-KR" sz="2400" dirty="0" smtClean="0">
                <a:latin typeface="맑은 고딕" pitchFamily="50" charset="-127"/>
              </a:rPr>
              <a:t> </a:t>
            </a:r>
            <a:r>
              <a:rPr lang="ko-KR" altLang="en-US" sz="2400" dirty="0" smtClean="0">
                <a:latin typeface="맑은 고딕" pitchFamily="50" charset="-127"/>
              </a:rPr>
              <a:t>종류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89704" y="139032"/>
            <a:ext cx="1675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데이터 처리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585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latin typeface="+mn-ea"/>
                <a:ea typeface="+mn-ea"/>
              </a:rPr>
              <a:t>select </a:t>
            </a:r>
            <a:r>
              <a:rPr lang="en-US" altLang="ko-KR" b="1" dirty="0" err="1" smtClean="0">
                <a:latin typeface="+mn-ea"/>
                <a:ea typeface="+mn-ea"/>
              </a:rPr>
              <a:t>empno</a:t>
            </a:r>
            <a:r>
              <a:rPr lang="en-US" altLang="ko-KR" b="1" dirty="0" smtClean="0">
                <a:latin typeface="+mn-ea"/>
                <a:ea typeface="+mn-ea"/>
              </a:rPr>
              <a:t>, </a:t>
            </a:r>
            <a:r>
              <a:rPr lang="en-US" altLang="ko-KR" b="1" dirty="0" err="1" smtClean="0">
                <a:latin typeface="+mn-ea"/>
                <a:ea typeface="+mn-ea"/>
              </a:rPr>
              <a:t>ename</a:t>
            </a:r>
            <a:r>
              <a:rPr lang="en-US" altLang="ko-KR" b="1" dirty="0" smtClean="0">
                <a:latin typeface="+mn-ea"/>
                <a:ea typeface="+mn-ea"/>
              </a:rPr>
              <a:t> 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457200" lvl="2">
              <a:spcBef>
                <a:spcPts val="1000"/>
              </a:spcBef>
              <a:defRPr/>
            </a:pPr>
            <a:r>
              <a:rPr lang="en-US" altLang="ko-KR" b="1" dirty="0">
                <a:latin typeface="+mn-ea"/>
                <a:ea typeface="+mn-ea"/>
              </a:rPr>
              <a:t> </a:t>
            </a:r>
            <a:r>
              <a:rPr lang="en-US" altLang="ko-KR" b="1" dirty="0" smtClean="0">
                <a:latin typeface="+mn-ea"/>
                <a:ea typeface="+mn-ea"/>
              </a:rPr>
              <a:t>   </a:t>
            </a:r>
            <a:r>
              <a:rPr lang="en-US" altLang="ko-KR" b="1" dirty="0" smtClean="0">
                <a:latin typeface="+mn-ea"/>
                <a:ea typeface="+mn-ea"/>
              </a:rPr>
              <a:t>from </a:t>
            </a:r>
            <a:r>
              <a:rPr lang="en-US" altLang="ko-KR" b="1" dirty="0" smtClean="0">
                <a:latin typeface="+mn-ea"/>
                <a:ea typeface="+mn-ea"/>
              </a:rPr>
              <a:t>employees </a:t>
            </a:r>
          </a:p>
          <a:p>
            <a:pPr marL="457200" lvl="2">
              <a:spcBef>
                <a:spcPts val="1000"/>
              </a:spcBef>
              <a:defRPr/>
            </a:pPr>
            <a:r>
              <a:rPr lang="en-US" altLang="ko-KR" b="1" dirty="0" smtClean="0">
                <a:latin typeface="+mn-ea"/>
                <a:ea typeface="+mn-ea"/>
              </a:rPr>
              <a:t>    </a:t>
            </a:r>
            <a:r>
              <a:rPr lang="en-US" altLang="ko-KR" b="1" dirty="0" smtClean="0">
                <a:latin typeface="+mn-ea"/>
                <a:ea typeface="+mn-ea"/>
              </a:rPr>
              <a:t>where </a:t>
            </a:r>
            <a:r>
              <a:rPr lang="en-US" altLang="ko-KR" b="1" dirty="0" err="1" smtClean="0">
                <a:latin typeface="+mn-ea"/>
                <a:ea typeface="+mn-ea"/>
              </a:rPr>
              <a:t>empno</a:t>
            </a:r>
            <a:r>
              <a:rPr lang="en-US" altLang="ko-KR" b="1" dirty="0" smtClean="0">
                <a:latin typeface="+mn-ea"/>
                <a:ea typeface="+mn-ea"/>
              </a:rPr>
              <a:t> &gt; </a:t>
            </a:r>
            <a:r>
              <a:rPr lang="en-US" altLang="ko-KR" b="1" dirty="0" smtClean="0">
                <a:latin typeface="+mn-ea"/>
                <a:ea typeface="+mn-ea"/>
              </a:rPr>
              <a:t>7500 </a:t>
            </a:r>
            <a:r>
              <a:rPr lang="en-US" altLang="ko-KR" b="1" dirty="0" smtClean="0">
                <a:latin typeface="+mn-ea"/>
                <a:ea typeface="+mn-ea"/>
              </a:rPr>
              <a:t>and </a:t>
            </a:r>
            <a:r>
              <a:rPr lang="en-US" altLang="ko-KR" b="1" dirty="0" err="1" smtClean="0">
                <a:latin typeface="+mn-ea"/>
                <a:ea typeface="+mn-ea"/>
              </a:rPr>
              <a:t>empno</a:t>
            </a:r>
            <a:r>
              <a:rPr lang="en-US" altLang="ko-KR" b="1" dirty="0" smtClean="0">
                <a:latin typeface="+mn-ea"/>
                <a:ea typeface="+mn-ea"/>
              </a:rPr>
              <a:t> &lt;= 7600’; </a:t>
            </a:r>
          </a:p>
          <a:p>
            <a:pPr marL="815975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235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413" y="2060848"/>
            <a:ext cx="7921625" cy="4118598"/>
          </a:xfrm>
          <a:prstGeom prst="rect">
            <a:avLst/>
          </a:prstGeom>
        </p:spPr>
      </p:pic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3.3 </a:t>
            </a:r>
            <a:r>
              <a:rPr lang="ko-KR" altLang="en-US" sz="2400" dirty="0" smtClean="0">
                <a:latin typeface="맑은 고딕" pitchFamily="50" charset="-127"/>
              </a:rPr>
              <a:t>연산자</a:t>
            </a:r>
            <a:r>
              <a:rPr lang="en-US" altLang="ko-KR" sz="2400" dirty="0" smtClean="0">
                <a:latin typeface="맑은 고딕" pitchFamily="50" charset="-127"/>
              </a:rPr>
              <a:t> </a:t>
            </a:r>
            <a:r>
              <a:rPr lang="ko-KR" altLang="en-US" sz="2400" dirty="0" smtClean="0">
                <a:latin typeface="맑은 고딕" pitchFamily="50" charset="-127"/>
              </a:rPr>
              <a:t>종류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89704" y="139032"/>
            <a:ext cx="1675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데이터 처리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585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latin typeface="+mn-ea"/>
                <a:ea typeface="+mn-ea"/>
              </a:rPr>
              <a:t>select </a:t>
            </a:r>
            <a:r>
              <a:rPr lang="en-US" altLang="ko-KR" b="1" dirty="0" err="1" smtClean="0">
                <a:latin typeface="+mn-ea"/>
                <a:ea typeface="+mn-ea"/>
              </a:rPr>
              <a:t>empno</a:t>
            </a:r>
            <a:r>
              <a:rPr lang="en-US" altLang="ko-KR" b="1" dirty="0" smtClean="0">
                <a:latin typeface="+mn-ea"/>
                <a:ea typeface="+mn-ea"/>
              </a:rPr>
              <a:t> 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457200" lvl="2">
              <a:spcBef>
                <a:spcPts val="1000"/>
              </a:spcBef>
              <a:defRPr/>
            </a:pPr>
            <a:r>
              <a:rPr lang="en-US" altLang="ko-KR" b="1" dirty="0">
                <a:latin typeface="+mn-ea"/>
                <a:ea typeface="+mn-ea"/>
              </a:rPr>
              <a:t> </a:t>
            </a:r>
            <a:r>
              <a:rPr lang="en-US" altLang="ko-KR" b="1" dirty="0" smtClean="0">
                <a:latin typeface="+mn-ea"/>
                <a:ea typeface="+mn-ea"/>
              </a:rPr>
              <a:t>   </a:t>
            </a:r>
            <a:r>
              <a:rPr lang="en-US" altLang="ko-KR" b="1" dirty="0" smtClean="0">
                <a:latin typeface="+mn-ea"/>
                <a:ea typeface="+mn-ea"/>
              </a:rPr>
              <a:t>from </a:t>
            </a:r>
            <a:r>
              <a:rPr lang="en-US" altLang="ko-KR" b="1" dirty="0" smtClean="0">
                <a:latin typeface="+mn-ea"/>
                <a:ea typeface="+mn-ea"/>
              </a:rPr>
              <a:t>employees </a:t>
            </a:r>
          </a:p>
          <a:p>
            <a:pPr marL="457200" lvl="2">
              <a:spcBef>
                <a:spcPts val="1000"/>
              </a:spcBef>
              <a:defRPr/>
            </a:pPr>
            <a:r>
              <a:rPr lang="en-US" altLang="ko-KR" b="1" dirty="0">
                <a:latin typeface="+mn-ea"/>
                <a:ea typeface="+mn-ea"/>
              </a:rPr>
              <a:t> </a:t>
            </a:r>
            <a:r>
              <a:rPr lang="en-US" altLang="ko-KR" b="1" dirty="0" smtClean="0">
                <a:latin typeface="+mn-ea"/>
                <a:ea typeface="+mn-ea"/>
              </a:rPr>
              <a:t>   </a:t>
            </a:r>
            <a:r>
              <a:rPr lang="en-US" altLang="ko-KR" b="1" dirty="0" smtClean="0">
                <a:latin typeface="+mn-ea"/>
                <a:ea typeface="+mn-ea"/>
              </a:rPr>
              <a:t>where </a:t>
            </a:r>
            <a:r>
              <a:rPr lang="en-US" altLang="ko-KR" b="1" dirty="0" err="1" smtClean="0">
                <a:latin typeface="+mn-ea"/>
                <a:ea typeface="+mn-ea"/>
              </a:rPr>
              <a:t>empno</a:t>
            </a:r>
            <a:r>
              <a:rPr lang="en-US" altLang="ko-KR" b="1" dirty="0" smtClean="0">
                <a:latin typeface="+mn-ea"/>
                <a:ea typeface="+mn-ea"/>
              </a:rPr>
              <a:t> = 7782 </a:t>
            </a:r>
            <a:r>
              <a:rPr lang="en-US" altLang="ko-KR" b="1" dirty="0" smtClean="0">
                <a:latin typeface="+mn-ea"/>
                <a:ea typeface="+mn-ea"/>
              </a:rPr>
              <a:t>or </a:t>
            </a:r>
            <a:r>
              <a:rPr lang="en-US" altLang="ko-KR" b="1" dirty="0" err="1" smtClean="0">
                <a:latin typeface="+mn-ea"/>
                <a:ea typeface="+mn-ea"/>
              </a:rPr>
              <a:t>empno</a:t>
            </a:r>
            <a:r>
              <a:rPr lang="en-US" altLang="ko-KR" b="1" dirty="0" smtClean="0">
                <a:latin typeface="+mn-ea"/>
                <a:ea typeface="+mn-ea"/>
              </a:rPr>
              <a:t> = 7844’; </a:t>
            </a:r>
          </a:p>
          <a:p>
            <a:pPr marL="815975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4516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3.3 </a:t>
            </a:r>
            <a:r>
              <a:rPr lang="ko-KR" altLang="en-US" sz="2400" dirty="0" smtClean="0">
                <a:latin typeface="맑은 고딕" pitchFamily="50" charset="-127"/>
              </a:rPr>
              <a:t>연산자</a:t>
            </a:r>
            <a:r>
              <a:rPr lang="en-US" altLang="ko-KR" sz="2400" dirty="0" smtClean="0">
                <a:latin typeface="맑은 고딕" pitchFamily="50" charset="-127"/>
              </a:rPr>
              <a:t> </a:t>
            </a:r>
            <a:r>
              <a:rPr lang="ko-KR" altLang="en-US" sz="2400" dirty="0" smtClean="0">
                <a:latin typeface="맑은 고딕" pitchFamily="50" charset="-127"/>
              </a:rPr>
              <a:t>종류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89704" y="139032"/>
            <a:ext cx="1675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데이터 처리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77457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latin typeface="+mn-ea"/>
                <a:ea typeface="+mn-ea"/>
              </a:rPr>
              <a:t>select count(*) 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457200" lvl="2">
              <a:spcBef>
                <a:spcPts val="1000"/>
              </a:spcBef>
              <a:defRPr/>
            </a:pPr>
            <a:r>
              <a:rPr lang="en-US" altLang="ko-KR" b="1" dirty="0">
                <a:latin typeface="+mn-ea"/>
                <a:ea typeface="+mn-ea"/>
              </a:rPr>
              <a:t> </a:t>
            </a:r>
            <a:r>
              <a:rPr lang="en-US" altLang="ko-KR" b="1" dirty="0" smtClean="0">
                <a:latin typeface="+mn-ea"/>
                <a:ea typeface="+mn-ea"/>
              </a:rPr>
              <a:t>    </a:t>
            </a:r>
            <a:r>
              <a:rPr lang="en-US" altLang="ko-KR" b="1" dirty="0" smtClean="0">
                <a:latin typeface="+mn-ea"/>
                <a:ea typeface="+mn-ea"/>
              </a:rPr>
              <a:t>from </a:t>
            </a:r>
            <a:r>
              <a:rPr lang="en-US" altLang="ko-KR" b="1" dirty="0" smtClean="0">
                <a:latin typeface="+mn-ea"/>
                <a:ea typeface="+mn-ea"/>
              </a:rPr>
              <a:t>employees;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3" y="1844676"/>
            <a:ext cx="7921625" cy="411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49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3.3 </a:t>
            </a:r>
            <a:r>
              <a:rPr lang="ko-KR" altLang="en-US" sz="2400" dirty="0" smtClean="0">
                <a:latin typeface="맑은 고딕" pitchFamily="50" charset="-127"/>
              </a:rPr>
              <a:t>연산자</a:t>
            </a:r>
            <a:r>
              <a:rPr lang="en-US" altLang="ko-KR" sz="2400" dirty="0" smtClean="0">
                <a:latin typeface="맑은 고딕" pitchFamily="50" charset="-127"/>
              </a:rPr>
              <a:t> </a:t>
            </a:r>
            <a:r>
              <a:rPr lang="ko-KR" altLang="en-US" sz="2400" dirty="0" smtClean="0">
                <a:latin typeface="맑은 고딕" pitchFamily="50" charset="-127"/>
              </a:rPr>
              <a:t>종류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89704" y="139032"/>
            <a:ext cx="1675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데이터 처리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1798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2" indent="-358775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latin typeface="+mn-ea"/>
                <a:ea typeface="+mn-ea"/>
              </a:rPr>
              <a:t>select count(*) 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457200" lvl="2">
              <a:spcBef>
                <a:spcPts val="1000"/>
              </a:spcBef>
              <a:defRPr/>
            </a:pPr>
            <a:r>
              <a:rPr lang="en-US" altLang="ko-KR" b="1" dirty="0">
                <a:latin typeface="+mn-ea"/>
                <a:ea typeface="+mn-ea"/>
              </a:rPr>
              <a:t> </a:t>
            </a:r>
            <a:r>
              <a:rPr lang="en-US" altLang="ko-KR" b="1" dirty="0" smtClean="0">
                <a:latin typeface="+mn-ea"/>
                <a:ea typeface="+mn-ea"/>
              </a:rPr>
              <a:t>   </a:t>
            </a:r>
            <a:r>
              <a:rPr lang="en-US" altLang="ko-KR" b="1" dirty="0" smtClean="0">
                <a:latin typeface="+mn-ea"/>
                <a:ea typeface="+mn-ea"/>
              </a:rPr>
              <a:t>from </a:t>
            </a:r>
            <a:r>
              <a:rPr lang="en-US" altLang="ko-KR" b="1" dirty="0" smtClean="0">
                <a:latin typeface="+mn-ea"/>
                <a:ea typeface="+mn-ea"/>
              </a:rPr>
              <a:t>employees 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457200" lvl="2">
              <a:spcBef>
                <a:spcPts val="1000"/>
              </a:spcBef>
              <a:defRPr/>
            </a:pPr>
            <a:r>
              <a:rPr lang="en-US" altLang="ko-KR" b="1" dirty="0">
                <a:latin typeface="+mn-ea"/>
                <a:ea typeface="+mn-ea"/>
              </a:rPr>
              <a:t> </a:t>
            </a:r>
            <a:r>
              <a:rPr lang="en-US" altLang="ko-KR" b="1" dirty="0" smtClean="0">
                <a:latin typeface="+mn-ea"/>
                <a:ea typeface="+mn-ea"/>
              </a:rPr>
              <a:t>   </a:t>
            </a:r>
            <a:r>
              <a:rPr lang="en-US" altLang="ko-KR" b="1" dirty="0" smtClean="0">
                <a:latin typeface="+mn-ea"/>
                <a:ea typeface="+mn-ea"/>
              </a:rPr>
              <a:t>where </a:t>
            </a:r>
            <a:r>
              <a:rPr lang="en-US" altLang="ko-KR" b="1" dirty="0" err="1" smtClean="0">
                <a:latin typeface="+mn-ea"/>
                <a:ea typeface="+mn-ea"/>
              </a:rPr>
              <a:t>empno</a:t>
            </a:r>
            <a:r>
              <a:rPr lang="en-US" altLang="ko-KR" b="1" dirty="0" smtClean="0">
                <a:latin typeface="+mn-ea"/>
                <a:ea typeface="+mn-ea"/>
              </a:rPr>
              <a:t> &gt; 7900;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3" y="1974698"/>
            <a:ext cx="7921625" cy="411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34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12895</TotalTime>
  <Words>1713</Words>
  <Application>Microsoft Office PowerPoint</Application>
  <PresentationFormat>사용자 지정</PresentationFormat>
  <Paragraphs>387</Paragraphs>
  <Slides>51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8" baseType="lpstr">
      <vt:lpstr>Helvetica75</vt:lpstr>
      <vt:lpstr>HY견고딕</vt:lpstr>
      <vt:lpstr>굴림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juhong</dc:creator>
  <cp:lastModifiedBy>DATA_LAB4</cp:lastModifiedBy>
  <cp:revision>663</cp:revision>
  <cp:lastPrinted>2013-10-01T01:40:38Z</cp:lastPrinted>
  <dcterms:created xsi:type="dcterms:W3CDTF">2010-01-22T01:09:25Z</dcterms:created>
  <dcterms:modified xsi:type="dcterms:W3CDTF">2022-08-17T00:37:28Z</dcterms:modified>
</cp:coreProperties>
</file>