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8" r:id="rId14"/>
    <p:sldId id="369" r:id="rId15"/>
    <p:sldId id="370" r:id="rId16"/>
    <p:sldId id="371" r:id="rId17"/>
    <p:sldId id="409" r:id="rId18"/>
    <p:sldId id="410" r:id="rId19"/>
    <p:sldId id="411" r:id="rId20"/>
    <p:sldId id="419" r:id="rId21"/>
    <p:sldId id="415" r:id="rId22"/>
    <p:sldId id="416" r:id="rId23"/>
    <p:sldId id="372" r:id="rId24"/>
    <p:sldId id="373" r:id="rId25"/>
    <p:sldId id="374" r:id="rId26"/>
    <p:sldId id="375" r:id="rId27"/>
    <p:sldId id="379" r:id="rId28"/>
    <p:sldId id="417" r:id="rId29"/>
    <p:sldId id="418" r:id="rId30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23" userDrawn="1">
          <p15:clr>
            <a:srgbClr val="A4A3A4"/>
          </p15:clr>
        </p15:guide>
        <p15:guide id="4" pos="5613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>
        <p:scale>
          <a:sx n="130" d="100"/>
          <a:sy n="130" d="100"/>
        </p:scale>
        <p:origin x="-618" y="96"/>
      </p:cViewPr>
      <p:guideLst>
        <p:guide orient="horz" pos="2160"/>
        <p:guide pos="3118"/>
        <p:guide pos="623"/>
        <p:guide pos="5613"/>
        <p:guide orient="horz" pos="1162"/>
        <p:guide orient="horz" pos="39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 smtClean="0">
                <a:latin typeface="+mn-ea"/>
              </a:rPr>
              <a:t>NoSQL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Ⅲ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데이터 처리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926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</a:t>
            </a:r>
            <a:r>
              <a:rPr lang="en-US" altLang="ko-KR" b="1" dirty="0" err="1" smtClean="0">
                <a:latin typeface="+mn-ea"/>
                <a:ea typeface="+mn-ea"/>
              </a:rPr>
              <a:t>cust_id</a:t>
            </a:r>
            <a:r>
              <a:rPr lang="en-US" altLang="ko-KR" b="1" dirty="0" smtClean="0">
                <a:latin typeface="+mn-ea"/>
                <a:ea typeface="+mn-ea"/>
              </a:rPr>
              <a:t>, count(*) 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FROM order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GROUP BY </a:t>
            </a:r>
            <a:r>
              <a:rPr lang="en-US" altLang="ko-KR" b="1" dirty="0" err="1" smtClean="0">
                <a:latin typeface="+mn-ea"/>
                <a:ea typeface="+mn-ea"/>
              </a:rPr>
              <a:t>cust_id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HAVING count(*) &gt; 1;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4" y="2148738"/>
            <a:ext cx="7969916" cy="41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93" y="1844675"/>
            <a:ext cx="7921625" cy="413478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6746" y="278092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소문자로 출력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078045" y="2925836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55046" y="293262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대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문자로 출력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941713" y="3069852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79075" y="304590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두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번째 위치에서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바이트 추출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651853" y="3190816"/>
            <a:ext cx="108066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50534" y="3191043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e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name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 값과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“YWKIM”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을 비교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같으면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1,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다르면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-1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리턴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021833" y="3335951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8406" y="4335487"/>
            <a:ext cx="298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가상 필드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stats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내에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sal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comm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필드를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Sub-Document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로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저장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869705" y="4480395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1" y="1848625"/>
            <a:ext cx="7905277" cy="4126248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4995" y="2903458"/>
            <a:ext cx="2501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Comm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값이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이면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으로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지정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725689" y="3048366"/>
            <a:ext cx="7821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98488" y="30612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더하기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245969" y="3199776"/>
            <a:ext cx="3579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9360" y="31827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빼기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>
            <a:off x="6245969" y="3321237"/>
            <a:ext cx="99339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2304" y="33416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곱하기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589785" y="3480124"/>
            <a:ext cx="3579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1646" y="346439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나누기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589785" y="3603752"/>
            <a:ext cx="10988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85" y="1824984"/>
            <a:ext cx="7918254" cy="412459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2906" y="2143889"/>
            <a:ext cx="6345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관계형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의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GROUP BY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절에 해당하는 문법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(_id :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deptno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는 부서별 데이터 집계를 의미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243431" y="2288797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98088" y="4581128"/>
            <a:ext cx="3126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_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id :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deptno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는 부서별 데이터 집계를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의미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45569" y="4719628"/>
            <a:ext cx="3579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4192" y="4725144"/>
            <a:ext cx="2344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$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addToSet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은 배열 생성을 의미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581673" y="4863644"/>
            <a:ext cx="3579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02344" y="5085184"/>
            <a:ext cx="242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번 부서 사원명을 배열에 저장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949825" y="5223684"/>
            <a:ext cx="3579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5"/>
            <a:ext cx="7993260" cy="4163666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9010" y="2271071"/>
            <a:ext cx="3924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관계형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의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ORDER BY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절에 해당하는 문법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(Sorting)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179535" y="2415979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2996" y="3573016"/>
            <a:ext cx="3360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검색 대상은 전체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Document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내에서 추출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213521" y="3717924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2996" y="3717032"/>
            <a:ext cx="4390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첫 번째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Document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를 제외하고 두 번째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Document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부터 추출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213521" y="3861940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5"/>
            <a:ext cx="7921625" cy="412635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3196" y="3045518"/>
            <a:ext cx="404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c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omm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 값이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이 아니면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1(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참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) Null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이면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0(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거짓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013721" y="3190426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52649" y="3429000"/>
            <a:ext cx="2433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comm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Null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이 아니므로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1(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참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741479" y="3584592"/>
            <a:ext cx="3579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07" y="1831705"/>
            <a:ext cx="7944132" cy="4138075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8814" y="3017127"/>
            <a:ext cx="2201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comm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Null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이면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1,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아니면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619339" y="3162035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5244" y="3190421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comm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Null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이면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아니면 데이터 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445769" y="3335329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500605" y="2555142"/>
            <a:ext cx="1890328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 "$</a:t>
            </a:r>
            <a:r>
              <a:rPr lang="en-US" altLang="ko-KR" dirty="0" err="1"/>
              <a:t>comm</a:t>
            </a:r>
            <a:r>
              <a:rPr lang="en-US" altLang="ko-KR" dirty="0"/>
              <a:t>", 0, 1 ]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85729" y="2843174"/>
            <a:ext cx="0" cy="22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980728"/>
            <a:ext cx="6929647" cy="37444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343" y="2115186"/>
            <a:ext cx="6695823" cy="36180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28951" y="3647222"/>
            <a:ext cx="3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$push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$group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에서 해당 필드의 값을 배열에 넣어서 반환을 함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중복을 제거하지 않음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823496" y="2996952"/>
            <a:ext cx="134441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669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$unwind</a:t>
            </a:r>
          </a:p>
          <a:p>
            <a:pPr marL="1273175" lvl="3" indent="-358775"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하나의</a:t>
            </a:r>
            <a:r>
              <a:rPr lang="en-US" altLang="ko-KR" b="1" dirty="0" smtClean="0">
                <a:latin typeface="+mn-ea"/>
                <a:ea typeface="+mn-ea"/>
              </a:rPr>
              <a:t> Document</a:t>
            </a:r>
            <a:r>
              <a:rPr lang="ko-KR" altLang="en-US" b="1" dirty="0" smtClean="0">
                <a:latin typeface="+mn-ea"/>
                <a:ea typeface="+mn-ea"/>
              </a:rPr>
              <a:t>에 들어 있는 배열 요소들을 각각의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에 하나의 값으로 갖도록 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$push </a:t>
            </a:r>
            <a:r>
              <a:rPr lang="ko-KR" altLang="en-US" b="1" dirty="0" smtClean="0">
                <a:latin typeface="+mn-ea"/>
                <a:ea typeface="+mn-ea"/>
              </a:rPr>
              <a:t>연산자를 사용하는 것과 반대의 작업을 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132856"/>
            <a:ext cx="7920879" cy="42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669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$out</a:t>
            </a:r>
          </a:p>
          <a:p>
            <a:pPr marL="1273175" lvl="3" indent="-358775"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입력 받은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주어진 이름의 </a:t>
            </a:r>
            <a:r>
              <a:rPr lang="en-US" altLang="ko-KR" b="1" dirty="0" smtClean="0">
                <a:latin typeface="+mn-ea"/>
                <a:ea typeface="+mn-ea"/>
              </a:rPr>
              <a:t>Collection</a:t>
            </a:r>
            <a:r>
              <a:rPr lang="ko-KR" altLang="en-US" b="1" dirty="0" smtClean="0">
                <a:latin typeface="+mn-ea"/>
                <a:ea typeface="+mn-ea"/>
              </a:rPr>
              <a:t>에 저장하는 역할을 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작성하려고 하는 </a:t>
            </a:r>
            <a:r>
              <a:rPr lang="en-US" altLang="ko-KR" b="1" dirty="0" smtClean="0">
                <a:latin typeface="+mn-ea"/>
                <a:ea typeface="+mn-ea"/>
              </a:rPr>
              <a:t>Collection</a:t>
            </a:r>
            <a:r>
              <a:rPr lang="ko-KR" altLang="en-US" b="1" dirty="0" smtClean="0">
                <a:latin typeface="+mn-ea"/>
                <a:ea typeface="+mn-ea"/>
              </a:rPr>
              <a:t>이 존재한다면 해당 </a:t>
            </a:r>
            <a:r>
              <a:rPr lang="en-US" altLang="ko-KR" b="1" dirty="0" smtClean="0">
                <a:latin typeface="+mn-ea"/>
                <a:ea typeface="+mn-ea"/>
              </a:rPr>
              <a:t>Collection</a:t>
            </a:r>
            <a:r>
              <a:rPr lang="ko-KR" altLang="en-US" b="1" dirty="0" smtClean="0">
                <a:latin typeface="+mn-ea"/>
                <a:ea typeface="+mn-ea"/>
              </a:rPr>
              <a:t>에 포함되는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가 모두 지워지고 출력되는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작성하게 됨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4" y="2132857"/>
            <a:ext cx="7561212" cy="408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 </a:t>
            </a:r>
            <a:r>
              <a:rPr lang="ko-KR" altLang="en-US" sz="2400" dirty="0" err="1" smtClean="0">
                <a:latin typeface="맑은 고딕" pitchFamily="50" charset="-127"/>
              </a:rPr>
              <a:t>빅데이터</a:t>
            </a:r>
            <a:r>
              <a:rPr lang="ko-KR" altLang="en-US" sz="2400" dirty="0" smtClean="0">
                <a:latin typeface="맑은 고딕" pitchFamily="50" charset="-127"/>
              </a:rPr>
              <a:t> 추출과 분석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93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는 수집 및 저장된 데이터로부터 빠른 읽기를 통한 데이터의 분석 및 가공        처리를 위한 기능들을 제공함 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Aggregation Framework </a:t>
            </a:r>
            <a:r>
              <a:rPr lang="ko-KR" altLang="en-US" b="1" dirty="0" smtClean="0">
                <a:latin typeface="+mn-ea"/>
                <a:ea typeface="+mn-ea"/>
              </a:rPr>
              <a:t>함수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와 </a:t>
            </a:r>
            <a:r>
              <a:rPr lang="en-US" altLang="ko-KR" b="1" dirty="0" err="1" smtClean="0">
                <a:latin typeface="+mn-ea"/>
                <a:ea typeface="+mn-ea"/>
              </a:rPr>
              <a:t>Hadoop</a:t>
            </a:r>
            <a:r>
              <a:rPr lang="ko-KR" altLang="en-US" b="1" dirty="0" smtClean="0">
                <a:latin typeface="+mn-ea"/>
                <a:ea typeface="+mn-ea"/>
              </a:rPr>
              <a:t>의 </a:t>
            </a:r>
            <a:r>
              <a:rPr lang="en-US" altLang="ko-KR" b="1" dirty="0" err="1" smtClean="0">
                <a:latin typeface="+mn-ea"/>
                <a:ea typeface="+mn-ea"/>
              </a:rPr>
              <a:t>MapReduce</a:t>
            </a:r>
            <a:r>
              <a:rPr lang="ko-KR" altLang="en-US" b="1" dirty="0" smtClean="0">
                <a:latin typeface="+mn-ea"/>
                <a:ea typeface="+mn-ea"/>
              </a:rPr>
              <a:t>를 통한 데이터 추출 방법이 가지고 있는 과다한 프로그래밍을 통한 비용과 시간 낭비문제를 최소화 시킴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최소한의 코딩과 빠른 읽기 작업을 가능하게 만든 빅데이터 추출 기능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MapReduce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기능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Map </a:t>
            </a:r>
            <a:r>
              <a:rPr lang="ko-KR" altLang="en-US" b="1" dirty="0" smtClean="0">
                <a:latin typeface="+mn-ea"/>
                <a:ea typeface="+mn-ea"/>
              </a:rPr>
              <a:t>함수와 </a:t>
            </a:r>
            <a:r>
              <a:rPr lang="en-US" altLang="ko-KR" b="1" dirty="0" smtClean="0">
                <a:latin typeface="+mn-ea"/>
                <a:ea typeface="+mn-ea"/>
              </a:rPr>
              <a:t>Reduce </a:t>
            </a:r>
            <a:r>
              <a:rPr lang="ko-KR" altLang="en-US" b="1" dirty="0" smtClean="0">
                <a:latin typeface="+mn-ea"/>
                <a:ea typeface="+mn-ea"/>
              </a:rPr>
              <a:t>함수를 이용하여 </a:t>
            </a:r>
            <a:r>
              <a:rPr lang="en-US" altLang="ko-KR" b="1" dirty="0" smtClean="0">
                <a:latin typeface="+mn-ea"/>
                <a:ea typeface="+mn-ea"/>
              </a:rPr>
              <a:t>JavaScript </a:t>
            </a:r>
            <a:r>
              <a:rPr lang="ko-KR" altLang="en-US" b="1" dirty="0" smtClean="0">
                <a:latin typeface="+mn-ea"/>
                <a:ea typeface="+mn-ea"/>
              </a:rPr>
              <a:t>형태로 제공되는 문법을 통해 컬렉션 내의 데이터를 빠르게 읽고 가공 처리할 수 있는 기능</a:t>
            </a:r>
            <a:endParaRPr lang="en-US" altLang="ko-KR" b="1" dirty="0">
              <a:latin typeface="+mn-ea"/>
              <a:ea typeface="+mn-ea"/>
            </a:endParaRPr>
          </a:p>
          <a:p>
            <a:pPr marL="0" lvl="1"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 </a:t>
            </a:r>
            <a:endParaRPr lang="en-US" altLang="ko-KR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51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285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$sort</a:t>
            </a:r>
          </a:p>
          <a:p>
            <a:pPr marL="1273175" lvl="3" indent="-358775"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를 정렬함</a:t>
            </a:r>
            <a:r>
              <a:rPr lang="en-US" altLang="ko-KR" b="1" dirty="0" smtClean="0">
                <a:latin typeface="+mn-ea"/>
                <a:ea typeface="+mn-ea"/>
              </a:rPr>
              <a:t>. 1</a:t>
            </a:r>
            <a:r>
              <a:rPr lang="ko-KR" altLang="en-US" b="1" dirty="0" smtClean="0">
                <a:latin typeface="+mn-ea"/>
                <a:ea typeface="+mn-ea"/>
              </a:rPr>
              <a:t>이면 오름차순</a:t>
            </a:r>
            <a:r>
              <a:rPr lang="en-US" altLang="ko-KR" b="1" dirty="0" smtClean="0">
                <a:latin typeface="+mn-ea"/>
                <a:ea typeface="+mn-ea"/>
              </a:rPr>
              <a:t>, -1</a:t>
            </a:r>
            <a:r>
              <a:rPr lang="ko-KR" altLang="en-US" b="1" dirty="0" smtClean="0">
                <a:latin typeface="+mn-ea"/>
                <a:ea typeface="+mn-ea"/>
              </a:rPr>
              <a:t>이면 내림차순 정렬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latin typeface="+mn-ea"/>
                <a:ea typeface="+mn-ea"/>
              </a:rPr>
              <a:t>100MB </a:t>
            </a:r>
            <a:r>
              <a:rPr lang="ko-KR" altLang="en-US" b="1" dirty="0" smtClean="0">
                <a:latin typeface="+mn-ea"/>
                <a:ea typeface="+mn-ea"/>
              </a:rPr>
              <a:t>이상의 용량을 가진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들을 정렬하고자 할 때에는 </a:t>
            </a:r>
            <a:r>
              <a:rPr lang="en-US" altLang="ko-KR" b="1" dirty="0" err="1" smtClean="0">
                <a:latin typeface="+mn-ea"/>
                <a:ea typeface="+mn-ea"/>
              </a:rPr>
              <a:t>allowDiskUse</a:t>
            </a:r>
            <a:r>
              <a:rPr lang="en-US" altLang="ko-KR" b="1" dirty="0" smtClean="0">
                <a:latin typeface="+mn-ea"/>
                <a:ea typeface="+mn-ea"/>
              </a:rPr>
              <a:t> : true</a:t>
            </a:r>
            <a:r>
              <a:rPr lang="ko-KR" altLang="en-US" b="1" dirty="0" smtClean="0">
                <a:latin typeface="+mn-ea"/>
                <a:ea typeface="+mn-ea"/>
              </a:rPr>
              <a:t>로 설정해야 함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060848"/>
            <a:ext cx="8136904" cy="42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104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$sample</a:t>
            </a:r>
          </a:p>
          <a:p>
            <a:pPr marL="1273175" lvl="3" indent="-358775"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주어진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들을 </a:t>
            </a:r>
            <a:r>
              <a:rPr lang="ko-KR" altLang="en-US" b="1" dirty="0" err="1" smtClean="0">
                <a:latin typeface="+mn-ea"/>
                <a:ea typeface="+mn-ea"/>
              </a:rPr>
              <a:t>랜덤하게</a:t>
            </a:r>
            <a:r>
              <a:rPr lang="ko-KR" altLang="en-US" b="1" dirty="0" smtClean="0">
                <a:latin typeface="+mn-ea"/>
                <a:ea typeface="+mn-ea"/>
              </a:rPr>
              <a:t> 정해진 수대로 고르고자 할 때 사용함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556793"/>
            <a:ext cx="7920880" cy="42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$</a:t>
            </a:r>
            <a:r>
              <a:rPr lang="en-US" altLang="ko-KR" b="1" dirty="0" err="1" smtClean="0">
                <a:latin typeface="+mn-ea"/>
                <a:ea typeface="+mn-ea"/>
              </a:rPr>
              <a:t>sortByCount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3" indent="-358775"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주어진 필드의 값이 같은 </a:t>
            </a:r>
            <a:r>
              <a:rPr lang="en-US" altLang="ko-KR" b="1" dirty="0" smtClean="0">
                <a:latin typeface="+mn-ea"/>
                <a:ea typeface="+mn-ea"/>
              </a:rPr>
              <a:t>Document</a:t>
            </a:r>
            <a:r>
              <a:rPr lang="ko-KR" altLang="en-US" b="1" dirty="0" smtClean="0">
                <a:latin typeface="+mn-ea"/>
                <a:ea typeface="+mn-ea"/>
              </a:rPr>
              <a:t>끼리 그룹화 다음</a:t>
            </a:r>
            <a:r>
              <a:rPr lang="en-US" altLang="ko-KR" b="1" dirty="0" smtClean="0">
                <a:latin typeface="+mn-ea"/>
                <a:ea typeface="+mn-ea"/>
              </a:rPr>
              <a:t>, Document</a:t>
            </a:r>
            <a:r>
              <a:rPr lang="ko-KR" altLang="en-US" b="1" dirty="0" smtClean="0">
                <a:latin typeface="+mn-ea"/>
                <a:ea typeface="+mn-ea"/>
              </a:rPr>
              <a:t>의 숫자를         세어 표시하고 내림차순으로 정렬함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6" y="1795622"/>
            <a:ext cx="7953540" cy="429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3.5.2 </a:t>
            </a:r>
            <a:r>
              <a:rPr lang="en-US" altLang="ko-KR" sz="2400" dirty="0" err="1" smtClean="0">
                <a:latin typeface="맑은 고딕" pitchFamily="50" charset="-127"/>
              </a:rPr>
              <a:t>MapReduce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기능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3781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1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MapReduce</a:t>
            </a:r>
            <a:r>
              <a:rPr lang="ko-KR" altLang="en-US" b="1" dirty="0" smtClean="0">
                <a:latin typeface="+mn-ea"/>
                <a:ea typeface="+mn-ea"/>
              </a:rPr>
              <a:t>란</a:t>
            </a:r>
            <a:r>
              <a:rPr lang="en-US" altLang="ko-KR" b="1" dirty="0" smtClean="0">
                <a:latin typeface="+mn-ea"/>
                <a:ea typeface="+mn-ea"/>
              </a:rPr>
              <a:t>?</a:t>
            </a:r>
          </a:p>
          <a:p>
            <a:pPr marL="815975" lvl="2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최초 </a:t>
            </a:r>
            <a:r>
              <a:rPr lang="ko-KR" altLang="en-US" b="1" dirty="0" err="1" smtClean="0">
                <a:latin typeface="+mn-ea"/>
                <a:ea typeface="+mn-ea"/>
              </a:rPr>
              <a:t>구글에서</a:t>
            </a:r>
            <a:r>
              <a:rPr lang="ko-KR" altLang="en-US" b="1" dirty="0" smtClean="0">
                <a:latin typeface="+mn-ea"/>
                <a:ea typeface="+mn-ea"/>
              </a:rPr>
              <a:t> 대용량 데이터의 효율적인 처리 및 데이터의 집합</a:t>
            </a:r>
            <a:r>
              <a:rPr lang="en-US" altLang="ko-KR" b="1" dirty="0" smtClean="0">
                <a:latin typeface="+mn-ea"/>
                <a:ea typeface="+mn-ea"/>
              </a:rPr>
              <a:t>(Aggregation)</a:t>
            </a:r>
            <a:r>
              <a:rPr lang="ko-KR" altLang="en-US" b="1" dirty="0" smtClean="0">
                <a:latin typeface="+mn-ea"/>
                <a:ea typeface="+mn-ea"/>
              </a:rPr>
              <a:t>을 위해 만들어 졌음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MapReduce</a:t>
            </a:r>
            <a:r>
              <a:rPr lang="ko-KR" altLang="en-US" b="1" dirty="0">
                <a:latin typeface="+mn-ea"/>
                <a:ea typeface="+mn-ea"/>
              </a:rPr>
              <a:t>는 하나의 큰 데이터를 여러 개의 조각으로 나누어 처리하는 </a:t>
            </a:r>
            <a:r>
              <a:rPr lang="en-US" altLang="ko-KR" b="1" dirty="0">
                <a:latin typeface="+mn-ea"/>
                <a:ea typeface="+mn-ea"/>
              </a:rPr>
              <a:t>Map </a:t>
            </a:r>
            <a:r>
              <a:rPr lang="ko-KR" altLang="en-US" b="1" dirty="0">
                <a:latin typeface="+mn-ea"/>
                <a:ea typeface="+mn-ea"/>
              </a:rPr>
              <a:t>단계와 처리된 결과를 하나로 모아서 취합한 후 결과를 도출하는 </a:t>
            </a:r>
            <a:r>
              <a:rPr lang="en-US" altLang="ko-KR" b="1" dirty="0">
                <a:latin typeface="+mn-ea"/>
                <a:ea typeface="+mn-ea"/>
              </a:rPr>
              <a:t>Reduce</a:t>
            </a:r>
            <a:r>
              <a:rPr lang="ko-KR" altLang="en-US" b="1" dirty="0">
                <a:latin typeface="+mn-ea"/>
                <a:ea typeface="+mn-ea"/>
              </a:rPr>
              <a:t>단계로 </a:t>
            </a:r>
            <a:r>
              <a:rPr lang="ko-KR" altLang="en-US" b="1" dirty="0" smtClean="0">
                <a:latin typeface="+mn-ea"/>
                <a:ea typeface="+mn-ea"/>
              </a:rPr>
              <a:t>구성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공유되지 않은 여러 개의 </a:t>
            </a:r>
            <a:r>
              <a:rPr lang="ko-KR" altLang="en-US" b="1" dirty="0" err="1" smtClean="0">
                <a:latin typeface="+mn-ea"/>
                <a:ea typeface="+mn-ea"/>
              </a:rPr>
              <a:t>노드에서</a:t>
            </a:r>
            <a:r>
              <a:rPr lang="ko-KR" altLang="en-US" b="1" dirty="0" smtClean="0">
                <a:latin typeface="+mn-ea"/>
                <a:ea typeface="+mn-ea"/>
              </a:rPr>
              <a:t> 동시에 병렬처리 방식으로 </a:t>
            </a:r>
            <a:r>
              <a:rPr lang="ko-KR" altLang="en-US" b="1" dirty="0" err="1" smtClean="0">
                <a:latin typeface="+mn-ea"/>
                <a:ea typeface="+mn-ea"/>
              </a:rPr>
              <a:t>빅데이터에</a:t>
            </a:r>
            <a:r>
              <a:rPr lang="ko-KR" altLang="en-US" b="1" dirty="0" smtClean="0">
                <a:latin typeface="+mn-ea"/>
                <a:ea typeface="+mn-ea"/>
              </a:rPr>
              <a:t> 대한 처리가 가능한 기능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에서 </a:t>
            </a:r>
            <a:r>
              <a:rPr lang="en-US" altLang="ko-KR" b="1" dirty="0" err="1" smtClean="0">
                <a:latin typeface="+mn-ea"/>
                <a:ea typeface="+mn-ea"/>
              </a:rPr>
              <a:t>MapReduce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기능 또한 </a:t>
            </a:r>
            <a:r>
              <a:rPr lang="ko-KR" altLang="en-US" b="1" dirty="0" err="1" smtClean="0">
                <a:latin typeface="+mn-ea"/>
                <a:ea typeface="+mn-ea"/>
              </a:rPr>
              <a:t>빅데이터에</a:t>
            </a:r>
            <a:r>
              <a:rPr lang="ko-KR" altLang="en-US" b="1" dirty="0" smtClean="0">
                <a:latin typeface="+mn-ea"/>
                <a:ea typeface="+mn-ea"/>
              </a:rPr>
              <a:t> 대한 빠른 읽기 및 집계를 통해 통계정보를 분석하고 추출하는 용도로 사용됨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1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현실적으로 빅데이터의 빠른 데이터 분석이 수행되기 위해서는 개발자가 직접 프로그래밍을 통해 함수를 생성하여 사용해야 하는데 가능하게 해주는 기능이 </a:t>
            </a:r>
            <a:r>
              <a:rPr lang="en-US" altLang="ko-KR" b="1" dirty="0" err="1" smtClean="0">
                <a:latin typeface="+mn-ea"/>
                <a:ea typeface="+mn-ea"/>
              </a:rPr>
              <a:t>MapReduce</a:t>
            </a:r>
            <a:r>
              <a:rPr lang="ko-KR" altLang="en-US" b="1" dirty="0" smtClean="0">
                <a:latin typeface="+mn-ea"/>
                <a:ea typeface="+mn-ea"/>
              </a:rPr>
              <a:t>임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55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3.5.2 </a:t>
            </a:r>
            <a:r>
              <a:rPr lang="en-US" altLang="ko-KR" sz="2400" dirty="0" err="1" smtClean="0">
                <a:latin typeface="맑은 고딕" pitchFamily="50" charset="-127"/>
              </a:rPr>
              <a:t>MapReduce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기능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98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MapReduce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문법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Map Function : </a:t>
            </a:r>
            <a:r>
              <a:rPr lang="ko-KR" altLang="en-US" b="1" dirty="0" smtClean="0">
                <a:latin typeface="+mn-ea"/>
                <a:ea typeface="+mn-ea"/>
              </a:rPr>
              <a:t>해당 컬렉션에서 분석 대상 필드를 </a:t>
            </a:r>
            <a:r>
              <a:rPr lang="en-US" altLang="ko-KR" b="1" dirty="0" smtClean="0">
                <a:latin typeface="+mn-ea"/>
                <a:ea typeface="+mn-ea"/>
              </a:rPr>
              <a:t>emit </a:t>
            </a:r>
            <a:r>
              <a:rPr lang="ko-KR" altLang="en-US" b="1" dirty="0" smtClean="0">
                <a:latin typeface="+mn-ea"/>
                <a:ea typeface="+mn-ea"/>
              </a:rPr>
              <a:t>함수를 이용하여 정의하는 함수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Reduce Function : </a:t>
            </a:r>
            <a:r>
              <a:rPr lang="ko-KR" altLang="en-US" b="1" dirty="0" smtClean="0">
                <a:latin typeface="+mn-ea"/>
                <a:ea typeface="+mn-ea"/>
              </a:rPr>
              <a:t>컬렉션에서 데이터를 분석 및 통계 작업을 수행하는 함수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Finalize : </a:t>
            </a:r>
            <a:r>
              <a:rPr lang="ko-KR" altLang="en-US" b="1" dirty="0" smtClean="0">
                <a:latin typeface="+mn-ea"/>
                <a:ea typeface="+mn-ea"/>
              </a:rPr>
              <a:t>처리된 결과를 집계하는 함수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MapReduce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함수 </a:t>
            </a:r>
            <a:r>
              <a:rPr lang="en-US" altLang="ko-KR" b="1" dirty="0" smtClean="0">
                <a:latin typeface="+mn-ea"/>
                <a:ea typeface="+mn-ea"/>
              </a:rPr>
              <a:t>: Map Function</a:t>
            </a:r>
            <a:r>
              <a:rPr lang="ko-KR" altLang="en-US" b="1" dirty="0" smtClean="0">
                <a:latin typeface="+mn-ea"/>
                <a:ea typeface="+mn-ea"/>
              </a:rPr>
              <a:t>과 </a:t>
            </a:r>
            <a:r>
              <a:rPr lang="en-US" altLang="ko-KR" b="1" dirty="0" smtClean="0">
                <a:latin typeface="+mn-ea"/>
                <a:ea typeface="+mn-ea"/>
              </a:rPr>
              <a:t>Reduce Function</a:t>
            </a:r>
            <a:r>
              <a:rPr lang="ko-KR" altLang="en-US" b="1" dirty="0" smtClean="0">
                <a:latin typeface="+mn-ea"/>
                <a:ea typeface="+mn-ea"/>
              </a:rPr>
              <a:t>에 의해 </a:t>
            </a:r>
            <a:r>
              <a:rPr lang="ko-KR" altLang="en-US" b="1" dirty="0" err="1" smtClean="0">
                <a:latin typeface="+mn-ea"/>
                <a:ea typeface="+mn-ea"/>
              </a:rPr>
              <a:t>리턴된</a:t>
            </a:r>
            <a:r>
              <a:rPr lang="ko-KR" altLang="en-US" b="1" dirty="0" smtClean="0">
                <a:latin typeface="+mn-ea"/>
                <a:ea typeface="+mn-ea"/>
              </a:rPr>
              <a:t> 데이터를   이용해 결과를 출력하는 함수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9345" y="1116198"/>
            <a:ext cx="7921625" cy="3384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db.collection_name_mapReduce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&lt;map&gt;,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&lt;reduce&gt;,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{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    &lt;out&gt;,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    &lt;query&gt;,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    &lt;sort&gt;,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    &lt;limit&gt;,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    &lt;finalize&gt;,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    &lt;scope&gt;,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    &lt;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jsMode</a:t>
            </a:r>
            <a:r>
              <a:rPr lang="en-US" altLang="ko-KR" b="1" dirty="0" smtClean="0">
                <a:solidFill>
                  <a:schemeClr val="tx1"/>
                </a:solidFill>
              </a:rPr>
              <a:t>&gt;,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                      &lt;verbose&gt; } 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0902" y="1421322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map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함수 이름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411427" y="1566230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3302" y="1728933"/>
            <a:ext cx="1458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reduce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함수 이름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563827" y="1873841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5702" y="2259780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실행결과를 저장할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명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716227" y="2404688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8102" y="255884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검색 조건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868627" y="2703753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15384" y="2800507"/>
            <a:ext cx="1083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Sorting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조건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005909" y="2945415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67784" y="307750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데이터 검색조건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6158309" y="3222414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6327948" y="3523966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69689" y="3376571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실행결과를 집계하게 될 함수이름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9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44675"/>
            <a:ext cx="7921625" cy="412635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3.5.2 </a:t>
            </a:r>
            <a:r>
              <a:rPr lang="en-US" altLang="ko-KR" sz="2400" dirty="0" err="1" smtClean="0">
                <a:latin typeface="맑은 고딕" pitchFamily="50" charset="-127"/>
              </a:rPr>
              <a:t>MapReduce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기능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ORDER </a:t>
            </a:r>
            <a:r>
              <a:rPr lang="ko-KR" altLang="en-US" b="1" dirty="0" smtClean="0">
                <a:latin typeface="+mn-ea"/>
                <a:ea typeface="+mn-ea"/>
              </a:rPr>
              <a:t>컬렉션에서 고객번호</a:t>
            </a:r>
            <a:r>
              <a:rPr lang="en-US" altLang="ko-KR" b="1" dirty="0" smtClean="0">
                <a:latin typeface="+mn-ea"/>
                <a:ea typeface="+mn-ea"/>
              </a:rPr>
              <a:t>(A2012001)</a:t>
            </a:r>
            <a:r>
              <a:rPr lang="ko-KR" altLang="en-US" b="1" dirty="0" smtClean="0">
                <a:latin typeface="+mn-ea"/>
                <a:ea typeface="+mn-ea"/>
              </a:rPr>
              <a:t>를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가진 고객이 주문한 총 금액을 집계하는 </a:t>
            </a:r>
            <a:r>
              <a:rPr lang="en-US" altLang="ko-KR" b="1" dirty="0" err="1" smtClean="0">
                <a:latin typeface="+mn-ea"/>
                <a:ea typeface="+mn-ea"/>
              </a:rPr>
              <a:t>MapReduce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5264" y="22725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주문 정보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925789" y="2417445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35264" y="317170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주문 정보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925789" y="3316612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259453"/>
            <a:ext cx="7921625" cy="4126351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3.5.2 </a:t>
            </a:r>
            <a:r>
              <a:rPr lang="en-US" altLang="ko-KR" sz="2400" dirty="0" err="1" smtClean="0">
                <a:latin typeface="맑은 고딕" pitchFamily="50" charset="-127"/>
              </a:rPr>
              <a:t>MapReduce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기능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1182" y="804732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집계 대상은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CUST_ID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와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PRICE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필드임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(Map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함수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>
            <a:off x="6586446" y="1035565"/>
            <a:ext cx="304736" cy="528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9782" y="1340768"/>
            <a:ext cx="285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CUST_ID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별로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PRICE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필드 값을 집계함</a:t>
            </a:r>
            <a:endParaRPr lang="en-US" altLang="ko-KR" sz="12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(Reduce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함수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6098301" y="1571601"/>
            <a:ext cx="681481" cy="1443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3156" y="1803552"/>
            <a:ext cx="470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ap_function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과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reduce_function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을 실행하고 집계 결과는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ORDER_CUST_TOTAL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컬렉션에 저장됨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653681" y="1948460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9140" y="2492896"/>
            <a:ext cx="245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분석결과가 저장될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Collection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명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3509666" y="2631396"/>
            <a:ext cx="609474" cy="909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9060" y="2716604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작업처리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시 소요시간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789585" y="2861512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39020" y="2868304"/>
            <a:ext cx="19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개의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Document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를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Read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2429545" y="3013212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1352" y="3007985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ap_function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이 처리한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Document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수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789585" y="3152893"/>
            <a:ext cx="113176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55132" y="3411808"/>
            <a:ext cx="3043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reduce_function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이 처리한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Document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수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2" name="직선 화살표 연결선 21"/>
          <p:cNvCxnSpPr>
            <a:stCxn id="21" idx="1"/>
          </p:cNvCxnSpPr>
          <p:nvPr/>
        </p:nvCxnSpPr>
        <p:spPr>
          <a:xfrm flipH="1" flipV="1">
            <a:off x="2861594" y="3284985"/>
            <a:ext cx="1093538" cy="2653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19140" y="4005064"/>
            <a:ext cx="2611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  <a:ea typeface="+mn-ea"/>
              </a:rPr>
              <a:t>고객번호별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주문 총 금액 집계 결과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3509665" y="4149972"/>
            <a:ext cx="6094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3.5.2 </a:t>
            </a:r>
            <a:r>
              <a:rPr lang="en-US" altLang="ko-KR" sz="2400" dirty="0" err="1" smtClean="0">
                <a:latin typeface="맑은 고딕" pitchFamily="50" charset="-127"/>
              </a:rPr>
              <a:t>MapReduce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기능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에서 제공하는 </a:t>
            </a:r>
            <a:r>
              <a:rPr lang="en-US" altLang="ko-KR" b="1" dirty="0" smtClean="0">
                <a:latin typeface="+mn-ea"/>
                <a:ea typeface="+mn-ea"/>
              </a:rPr>
              <a:t>Aggregation </a:t>
            </a:r>
            <a:r>
              <a:rPr lang="ko-KR" altLang="en-US" b="1" dirty="0" smtClean="0">
                <a:latin typeface="+mn-ea"/>
                <a:ea typeface="+mn-ea"/>
              </a:rPr>
              <a:t>방법들에 대한 비교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69336"/>
              </p:ext>
            </p:extLst>
          </p:nvPr>
        </p:nvGraphicFramePr>
        <p:xfrm>
          <a:off x="629345" y="1245841"/>
          <a:ext cx="8281293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6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6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8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Aggregation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MapReduce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0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빠른 성능과 효율적인 사용을 위해 제공되었으며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pipeline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연산자를 제공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($group, $match, $project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pipeline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연산자는 필요한 만큼  반복적으로 사용할 수 있음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Large Data Sets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 빠른 처리를 위해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reduce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함수 제공</a:t>
                      </a:r>
                      <a:endParaRPr lang="en-US" altLang="ko-KR" sz="15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복잡한 추출 작업을 위한 여러 개의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함수를 실행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 출력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BSON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타입의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inline Result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결과로 출력되며 크기가 제한됨 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다양한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Result(inline,</a:t>
                      </a:r>
                      <a:r>
                        <a:rPr lang="en-US" altLang="ko-KR" sz="15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New Collection, merge </a:t>
                      </a:r>
                      <a:r>
                        <a:rPr lang="ko-KR" altLang="en-US" sz="15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5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5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결과로 출력할 수 있음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5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Sharding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Shard</a:t>
                      </a:r>
                      <a:r>
                        <a:rPr lang="en-US" altLang="ko-KR" sz="15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and Non Shard input Collection </a:t>
                      </a:r>
                      <a:r>
                        <a:rPr lang="ko-KR" altLang="en-US" sz="15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buFontTx/>
                        <a:buNone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Shard</a:t>
                      </a:r>
                      <a:r>
                        <a:rPr lang="en-US" altLang="ko-KR" sz="15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and Non Shard input Collection </a:t>
                      </a:r>
                      <a:r>
                        <a:rPr lang="ko-KR" altLang="en-US" sz="15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2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3.6 </a:t>
            </a:r>
            <a:r>
              <a:rPr lang="ko-KR" altLang="en-US" sz="2400" dirty="0">
                <a:latin typeface="맑은 고딕" pitchFamily="50" charset="-127"/>
              </a:rPr>
              <a:t>뷰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16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뷰는 데이터베이스 내에 있는 다른 </a:t>
            </a:r>
            <a:r>
              <a:rPr lang="en-US" altLang="ko-KR" b="1" dirty="0" smtClean="0">
                <a:latin typeface="+mn-ea"/>
                <a:ea typeface="+mn-ea"/>
              </a:rPr>
              <a:t>Collection</a:t>
            </a:r>
            <a:r>
              <a:rPr lang="ko-KR" altLang="en-US" b="1" dirty="0" smtClean="0">
                <a:latin typeface="+mn-ea"/>
                <a:ea typeface="+mn-ea"/>
              </a:rPr>
              <a:t>에서 정보를 집계한 가상 </a:t>
            </a:r>
            <a:r>
              <a:rPr lang="en-US" altLang="ko-KR" b="1" dirty="0" smtClean="0">
                <a:latin typeface="+mn-ea"/>
                <a:ea typeface="+mn-ea"/>
              </a:rPr>
              <a:t>Collection</a:t>
            </a:r>
            <a:r>
              <a:rPr lang="ko-KR" altLang="en-US" b="1" dirty="0" smtClean="0">
                <a:latin typeface="+mn-ea"/>
                <a:ea typeface="+mn-ea"/>
              </a:rPr>
              <a:t>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뷰에는 집계한 정보가 저장되지 않음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rating</a:t>
            </a:r>
            <a:r>
              <a:rPr lang="ko-KR" altLang="en-US" b="1" dirty="0" smtClean="0">
                <a:latin typeface="+mn-ea"/>
                <a:ea typeface="+mn-ea"/>
              </a:rPr>
              <a:t>라는 </a:t>
            </a:r>
            <a:r>
              <a:rPr lang="en-US" altLang="ko-KR" b="1" dirty="0">
                <a:latin typeface="+mn-ea"/>
                <a:ea typeface="+mn-ea"/>
              </a:rPr>
              <a:t>C</a:t>
            </a:r>
            <a:r>
              <a:rPr lang="en-US" altLang="ko-KR" b="1" dirty="0" smtClean="0">
                <a:latin typeface="+mn-ea"/>
                <a:ea typeface="+mn-ea"/>
              </a:rPr>
              <a:t>ollection</a:t>
            </a:r>
            <a:r>
              <a:rPr lang="ko-KR" altLang="en-US" b="1" dirty="0" smtClean="0">
                <a:latin typeface="+mn-ea"/>
                <a:ea typeface="+mn-ea"/>
              </a:rPr>
              <a:t>에 </a:t>
            </a:r>
            <a:r>
              <a:rPr lang="en-US" altLang="ko-KR" b="1" dirty="0" smtClean="0">
                <a:latin typeface="+mn-ea"/>
                <a:ea typeface="+mn-ea"/>
              </a:rPr>
              <a:t>$project</a:t>
            </a:r>
            <a:r>
              <a:rPr lang="ko-KR" altLang="en-US" b="1" dirty="0" smtClean="0">
                <a:latin typeface="+mn-ea"/>
                <a:ea typeface="+mn-ea"/>
              </a:rPr>
              <a:t>를 거친 결과를 출력하는 </a:t>
            </a:r>
            <a:r>
              <a:rPr lang="en-US" altLang="ko-KR" b="1" dirty="0" err="1" smtClean="0">
                <a:latin typeface="+mn-ea"/>
                <a:ea typeface="+mn-ea"/>
              </a:rPr>
              <a:t>ratingView</a:t>
            </a:r>
            <a:r>
              <a:rPr lang="ko-KR" altLang="en-US" b="1" dirty="0" smtClean="0">
                <a:latin typeface="+mn-ea"/>
                <a:ea typeface="+mn-ea"/>
              </a:rPr>
              <a:t>라는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이름의 뷰를 생성함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4" y="2131892"/>
            <a:ext cx="7997531" cy="43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3.6 </a:t>
            </a:r>
            <a:r>
              <a:rPr lang="ko-KR" altLang="en-US" sz="2400" dirty="0">
                <a:latin typeface="맑은 고딕" pitchFamily="50" charset="-127"/>
              </a:rPr>
              <a:t>뷰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757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뷰를 삭제할 때는 </a:t>
            </a:r>
            <a:r>
              <a:rPr lang="en-US" altLang="ko-KR" b="1" dirty="0" smtClean="0">
                <a:latin typeface="+mn-ea"/>
                <a:ea typeface="+mn-ea"/>
              </a:rPr>
              <a:t>Collection</a:t>
            </a:r>
            <a:r>
              <a:rPr lang="ko-KR" altLang="en-US" b="1" dirty="0" smtClean="0">
                <a:latin typeface="+mn-ea"/>
                <a:ea typeface="+mn-ea"/>
              </a:rPr>
              <a:t>을 삭제할 때와 같은 방법으로 삭제하면 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303092"/>
            <a:ext cx="7920880" cy="42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878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358775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Aggregation Framework</a:t>
            </a:r>
            <a:r>
              <a:rPr lang="ko-KR" altLang="en-US" b="1" dirty="0" smtClean="0">
                <a:latin typeface="+mn-ea"/>
                <a:ea typeface="+mn-ea"/>
              </a:rPr>
              <a:t>의 주요 특징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빅데이터의</a:t>
            </a:r>
            <a:r>
              <a:rPr lang="ko-KR" altLang="en-US" b="1" dirty="0" smtClean="0">
                <a:latin typeface="+mn-ea"/>
                <a:ea typeface="+mn-ea"/>
              </a:rPr>
              <a:t> 추출에 최적화 되어 만들어진 기능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 smtClean="0">
                <a:latin typeface="+mn-ea"/>
                <a:ea typeface="+mn-ea"/>
              </a:rPr>
              <a:t>Aggragation</a:t>
            </a:r>
            <a:r>
              <a:rPr lang="en-US" altLang="ko-KR" b="1" dirty="0" smtClean="0">
                <a:latin typeface="+mn-ea"/>
                <a:ea typeface="+mn-ea"/>
              </a:rPr>
              <a:t> Framework</a:t>
            </a:r>
            <a:r>
              <a:rPr lang="ko-KR" altLang="en-US" b="1" dirty="0" smtClean="0">
                <a:latin typeface="+mn-ea"/>
                <a:ea typeface="+mn-ea"/>
              </a:rPr>
              <a:t>를 실행하면 내부적으로 </a:t>
            </a: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ko-KR" altLang="en-US" b="1" dirty="0" smtClean="0">
                <a:latin typeface="+mn-ea"/>
                <a:ea typeface="+mn-ea"/>
              </a:rPr>
              <a:t>의 </a:t>
            </a:r>
            <a:r>
              <a:rPr lang="en-US" altLang="ko-KR" b="1" dirty="0" err="1" smtClean="0">
                <a:latin typeface="+mn-ea"/>
                <a:ea typeface="+mn-ea"/>
              </a:rPr>
              <a:t>MapReduce</a:t>
            </a:r>
            <a:r>
              <a:rPr lang="ko-KR" altLang="en-US" b="1" dirty="0" smtClean="0">
                <a:latin typeface="+mn-ea"/>
                <a:ea typeface="+mn-ea"/>
              </a:rPr>
              <a:t>를 사용하게 되며 빠른 성능을 보장함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외부 데이터 처리에는 제한적이며 </a:t>
            </a:r>
            <a:r>
              <a:rPr lang="en-US" altLang="ko-KR" b="1" dirty="0" err="1" smtClean="0">
                <a:latin typeface="+mn-ea"/>
                <a:ea typeface="+mn-ea"/>
              </a:rPr>
              <a:t>MongoDB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내의 데이터만 처리할 수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Aggregation Framework </a:t>
            </a:r>
            <a:r>
              <a:rPr lang="ko-KR" altLang="en-US" b="1" dirty="0" smtClean="0">
                <a:latin typeface="+mn-ea"/>
                <a:ea typeface="+mn-ea"/>
              </a:rPr>
              <a:t>함수는 </a:t>
            </a:r>
            <a:r>
              <a:rPr lang="en-US" altLang="ko-KR" b="1" dirty="0" smtClean="0">
                <a:latin typeface="+mn-ea"/>
                <a:ea typeface="+mn-ea"/>
              </a:rPr>
              <a:t>$project, $match, $group, $sort, </a:t>
            </a:r>
            <a:r>
              <a:rPr lang="en-US" altLang="ko-KR" b="1" dirty="0">
                <a:latin typeface="+mn-ea"/>
                <a:ea typeface="+mn-ea"/>
              </a:rPr>
              <a:t>$</a:t>
            </a:r>
            <a:r>
              <a:rPr lang="en-US" altLang="ko-KR" b="1" dirty="0" smtClean="0">
                <a:latin typeface="+mn-ea"/>
                <a:ea typeface="+mn-ea"/>
              </a:rPr>
              <a:t>limit, $skip 6</a:t>
            </a:r>
            <a:r>
              <a:rPr lang="ko-KR" altLang="en-US" b="1" dirty="0" smtClean="0">
                <a:latin typeface="+mn-ea"/>
                <a:ea typeface="+mn-ea"/>
              </a:rPr>
              <a:t>개의 연결 연산자로 구성됨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65449" y="3429001"/>
            <a:ext cx="7128792" cy="20162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db.employees.aggregate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{$project : {_id              : 0,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: 1,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ename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: {$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toLower</a:t>
            </a:r>
            <a:r>
              <a:rPr lang="en-US" altLang="ko-KR" sz="1400" dirty="0" smtClean="0">
                <a:solidFill>
                  <a:schemeClr val="tx1"/>
                </a:solidFill>
              </a:rPr>
              <a:t> : “$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ename</a:t>
            </a:r>
            <a:r>
              <a:rPr lang="en-US" altLang="ko-KR" sz="1400" dirty="0" smtClean="0">
                <a:solidFill>
                  <a:schemeClr val="tx1"/>
                </a:solidFill>
              </a:rPr>
              <a:t>”},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substr_name</a:t>
            </a:r>
            <a:r>
              <a:rPr lang="en-US" altLang="ko-KR" sz="1400" dirty="0" smtClean="0">
                <a:solidFill>
                  <a:schemeClr val="tx1"/>
                </a:solidFill>
              </a:rPr>
              <a:t>  : {$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substr</a:t>
            </a:r>
            <a:r>
              <a:rPr lang="en-US" altLang="ko-KR" sz="1400" dirty="0" smtClean="0">
                <a:solidFill>
                  <a:schemeClr val="tx1"/>
                </a:solidFill>
              </a:rPr>
              <a:t> : [“$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ename</a:t>
            </a:r>
            <a:r>
              <a:rPr lang="en-US" altLang="ko-KR" sz="1400" dirty="0" smtClean="0">
                <a:solidFill>
                  <a:schemeClr val="tx1"/>
                </a:solidFill>
              </a:rPr>
              <a:t>”, 1, 2]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 : 1 } },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{$match : {$or : 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sz="1400" dirty="0" smtClean="0">
                <a:solidFill>
                  <a:schemeClr val="tx1"/>
                </a:solidFill>
              </a:rPr>
              <a:t> : 10,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sz="1400" dirty="0" smtClean="0">
                <a:solidFill>
                  <a:schemeClr val="tx1"/>
                </a:solidFill>
              </a:rPr>
              <a:t> : 20] },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{$group : {_id : “$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sz="1400" dirty="0" smtClean="0">
                <a:solidFill>
                  <a:schemeClr val="tx1"/>
                </a:solidFill>
              </a:rPr>
              <a:t>”,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addTotalAmount</a:t>
            </a:r>
            <a:r>
              <a:rPr lang="en-US" altLang="ko-KR" sz="1400" dirty="0" smtClean="0">
                <a:solidFill>
                  <a:schemeClr val="tx1"/>
                </a:solidFill>
              </a:rPr>
              <a:t> : {$sum : “$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</a:t>
            </a:r>
            <a:r>
              <a:rPr lang="en-US" altLang="ko-KR" sz="1400" dirty="0" smtClean="0">
                <a:solidFill>
                  <a:schemeClr val="tx1"/>
                </a:solidFill>
              </a:rPr>
              <a:t>” } } } 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5449" y="5491594"/>
            <a:ext cx="7128792" cy="8171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400" dirty="0" smtClean="0">
                <a:solidFill>
                  <a:schemeClr val="tx1"/>
                </a:solidFill>
              </a:rPr>
              <a:t>, lower(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ename</a:t>
            </a:r>
            <a:r>
              <a:rPr lang="en-US" altLang="ko-KR" sz="1400" dirty="0" smtClean="0">
                <a:solidFill>
                  <a:schemeClr val="tx1"/>
                </a:solidFill>
              </a:rPr>
              <a:t>),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substr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ename</a:t>
            </a:r>
            <a:r>
              <a:rPr lang="en-US" altLang="ko-KR" sz="1400" dirty="0" smtClean="0">
                <a:solidFill>
                  <a:schemeClr val="tx1"/>
                </a:solidFill>
              </a:rPr>
              <a:t>, 1, 2), SUM(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</a:t>
            </a:r>
            <a:r>
              <a:rPr lang="en-US" altLang="ko-KR" sz="1400" dirty="0" smtClean="0">
                <a:solidFill>
                  <a:schemeClr val="tx1"/>
                </a:solidFill>
              </a:rPr>
              <a:t>), AVG(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sal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FROM employees WHERE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sz="1400" dirty="0" smtClean="0">
                <a:solidFill>
                  <a:schemeClr val="tx1"/>
                </a:solidFill>
              </a:rPr>
              <a:t> = 10 or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sz="1400" dirty="0" smtClean="0">
                <a:solidFill>
                  <a:schemeClr val="tx1"/>
                </a:solidFill>
              </a:rPr>
              <a:t> = 20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GROUP BY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 rot="10800000" flipV="1">
            <a:off x="1675281" y="3797586"/>
            <a:ext cx="12700" cy="1825838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 flipV="1">
            <a:off x="1675281" y="5085184"/>
            <a:ext cx="12700" cy="970288"/>
          </a:xfrm>
          <a:prstGeom prst="bentConnector3">
            <a:avLst>
              <a:gd name="adj1" fmla="val 42224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>
            <a:off x="5191110" y="4875462"/>
            <a:ext cx="982851" cy="978834"/>
          </a:xfrm>
          <a:prstGeom prst="bentConnector3">
            <a:avLst>
              <a:gd name="adj1" fmla="val 2258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9344" y="764705"/>
            <a:ext cx="8281293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$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project → SELECT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절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$match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→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WHERE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절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$group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→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GROUP BY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절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4" y="1826542"/>
            <a:ext cx="8358137" cy="43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COUNT(*) AS COUNT FROM order;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856738"/>
            <a:ext cx="7921625" cy="41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SUM(price) AS </a:t>
            </a:r>
            <a:r>
              <a:rPr lang="en-US" altLang="ko-KR" b="1" dirty="0" err="1" smtClean="0">
                <a:latin typeface="+mn-ea"/>
                <a:ea typeface="+mn-ea"/>
              </a:rPr>
              <a:t>total_price</a:t>
            </a:r>
            <a:r>
              <a:rPr lang="en-US" altLang="ko-KR" b="1" dirty="0" smtClean="0">
                <a:latin typeface="+mn-ea"/>
                <a:ea typeface="+mn-ea"/>
              </a:rPr>
              <a:t> FROM order;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94" y="1818319"/>
            <a:ext cx="7914309" cy="41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</a:t>
            </a:r>
            <a:r>
              <a:rPr lang="en-US" altLang="ko-KR" b="1" dirty="0" err="1" smtClean="0">
                <a:latin typeface="+mn-ea"/>
                <a:ea typeface="+mn-ea"/>
              </a:rPr>
              <a:t>cust_id</a:t>
            </a:r>
            <a:r>
              <a:rPr lang="en-US" altLang="ko-KR" b="1" dirty="0" smtClean="0">
                <a:latin typeface="+mn-ea"/>
                <a:ea typeface="+mn-ea"/>
              </a:rPr>
              <a:t>, SUM(price) AS </a:t>
            </a:r>
            <a:r>
              <a:rPr lang="en-US" altLang="ko-KR" b="1" dirty="0" err="1" smtClean="0">
                <a:latin typeface="+mn-ea"/>
                <a:ea typeface="+mn-ea"/>
              </a:rPr>
              <a:t>total_price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FROM order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GROUP BY </a:t>
            </a:r>
            <a:r>
              <a:rPr lang="en-US" altLang="ko-KR" b="1" dirty="0" err="1" smtClean="0">
                <a:latin typeface="+mn-ea"/>
                <a:ea typeface="+mn-ea"/>
              </a:rPr>
              <a:t>cust_id</a:t>
            </a:r>
            <a:r>
              <a:rPr lang="en-US" altLang="ko-KR" b="1" dirty="0" smtClean="0">
                <a:latin typeface="+mn-ea"/>
                <a:ea typeface="+mn-ea"/>
              </a:rPr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03" y="1868777"/>
            <a:ext cx="7921626" cy="41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3926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</a:t>
            </a:r>
            <a:r>
              <a:rPr lang="en-US" altLang="ko-KR" b="1" dirty="0" err="1" smtClean="0">
                <a:latin typeface="+mn-ea"/>
                <a:ea typeface="+mn-ea"/>
              </a:rPr>
              <a:t>cust_id</a:t>
            </a:r>
            <a:r>
              <a:rPr lang="en-US" altLang="ko-KR" b="1" dirty="0" smtClean="0">
                <a:latin typeface="+mn-ea"/>
                <a:ea typeface="+mn-ea"/>
              </a:rPr>
              <a:t>, SUM(price) AS </a:t>
            </a:r>
            <a:r>
              <a:rPr lang="en-US" altLang="ko-KR" b="1" dirty="0" err="1" smtClean="0">
                <a:latin typeface="+mn-ea"/>
                <a:ea typeface="+mn-ea"/>
              </a:rPr>
              <a:t>total_price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FROM order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GROUP BY </a:t>
            </a:r>
            <a:r>
              <a:rPr lang="en-US" altLang="ko-KR" b="1" dirty="0" err="1" smtClean="0">
                <a:latin typeface="+mn-ea"/>
                <a:ea typeface="+mn-ea"/>
              </a:rPr>
              <a:t>cust_id</a:t>
            </a:r>
            <a:endParaRPr lang="en-US" altLang="ko-KR" b="1" dirty="0">
              <a:latin typeface="+mn-ea"/>
              <a:ea typeface="+mn-ea"/>
            </a:endParaRP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 smtClean="0">
                <a:latin typeface="+mn-ea"/>
                <a:ea typeface="+mn-ea"/>
              </a:rPr>
              <a:t>     ORDER BY </a:t>
            </a:r>
            <a:r>
              <a:rPr lang="en-US" altLang="ko-KR" b="1" dirty="0" err="1" smtClean="0">
                <a:latin typeface="+mn-ea"/>
                <a:ea typeface="+mn-ea"/>
              </a:rPr>
              <a:t>total_price</a:t>
            </a:r>
            <a:r>
              <a:rPr lang="en-US" altLang="ko-KR" b="1" dirty="0" smtClean="0">
                <a:latin typeface="+mn-ea"/>
                <a:ea typeface="+mn-ea"/>
              </a:rPr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3" y="2169118"/>
            <a:ext cx="7930873" cy="413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>
                <a:latin typeface="맑은 고딕" pitchFamily="50" charset="-127"/>
              </a:rPr>
              <a:t>3.5.1 Aggregation Framework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9704" y="13903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Ⅲ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데이터 처리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2" indent="-358775"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SELECT </a:t>
            </a:r>
            <a:r>
              <a:rPr lang="en-US" altLang="ko-KR" b="1" dirty="0" err="1" smtClean="0">
                <a:latin typeface="+mn-ea"/>
                <a:ea typeface="+mn-ea"/>
              </a:rPr>
              <a:t>cust_id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en-US" altLang="ko-KR" b="1" dirty="0" err="1" smtClean="0">
                <a:latin typeface="+mn-ea"/>
                <a:ea typeface="+mn-ea"/>
              </a:rPr>
              <a:t>order_date</a:t>
            </a:r>
            <a:r>
              <a:rPr lang="en-US" altLang="ko-KR" b="1" dirty="0" smtClean="0">
                <a:latin typeface="+mn-ea"/>
                <a:ea typeface="+mn-ea"/>
              </a:rPr>
              <a:t>, SUM(price) AS </a:t>
            </a:r>
            <a:r>
              <a:rPr lang="en-US" altLang="ko-KR" b="1" dirty="0" err="1" smtClean="0">
                <a:latin typeface="+mn-ea"/>
                <a:ea typeface="+mn-ea"/>
              </a:rPr>
              <a:t>total_price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FROM order</a:t>
            </a:r>
          </a:p>
          <a:p>
            <a:pPr marL="457200" lvl="2">
              <a:spcBef>
                <a:spcPts val="500"/>
              </a:spcBef>
              <a:defRPr/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   GROUP BY </a:t>
            </a:r>
            <a:r>
              <a:rPr lang="en-US" altLang="ko-KR" b="1" dirty="0" err="1" smtClean="0">
                <a:latin typeface="+mn-ea"/>
                <a:ea typeface="+mn-ea"/>
              </a:rPr>
              <a:t>cust_id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en-US" altLang="ko-KR" b="1" dirty="0" err="1" smtClean="0">
                <a:latin typeface="+mn-ea"/>
                <a:ea typeface="+mn-ea"/>
              </a:rPr>
              <a:t>order_date</a:t>
            </a:r>
            <a:r>
              <a:rPr lang="en-US" altLang="ko-KR" b="1" dirty="0">
                <a:latin typeface="+mn-ea"/>
                <a:ea typeface="+mn-ea"/>
              </a:rPr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59" y="1990726"/>
            <a:ext cx="7911680" cy="41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12132</TotalTime>
  <Words>1325</Words>
  <Application>Microsoft Office PowerPoint</Application>
  <PresentationFormat>사용자 지정</PresentationFormat>
  <Paragraphs>250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data23</cp:lastModifiedBy>
  <cp:revision>621</cp:revision>
  <cp:lastPrinted>2013-10-01T01:40:38Z</cp:lastPrinted>
  <dcterms:created xsi:type="dcterms:W3CDTF">2010-01-22T01:09:25Z</dcterms:created>
  <dcterms:modified xsi:type="dcterms:W3CDTF">2023-09-20T01:11:09Z</dcterms:modified>
</cp:coreProperties>
</file>