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87" r:id="rId3"/>
    <p:sldId id="288" r:id="rId4"/>
    <p:sldId id="290" r:id="rId5"/>
    <p:sldId id="291" r:id="rId6"/>
    <p:sldId id="292" r:id="rId7"/>
    <p:sldId id="294" r:id="rId8"/>
    <p:sldId id="295" r:id="rId9"/>
    <p:sldId id="296" r:id="rId10"/>
    <p:sldId id="298" r:id="rId11"/>
    <p:sldId id="299" r:id="rId12"/>
    <p:sldId id="301" r:id="rId13"/>
    <p:sldId id="302" r:id="rId14"/>
    <p:sldId id="303" r:id="rId15"/>
    <p:sldId id="304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40" r:id="rId30"/>
    <p:sldId id="339" r:id="rId31"/>
    <p:sldId id="341" r:id="rId32"/>
    <p:sldId id="320" r:id="rId33"/>
    <p:sldId id="321" r:id="rId34"/>
    <p:sldId id="322" r:id="rId35"/>
    <p:sldId id="342" r:id="rId36"/>
    <p:sldId id="323" r:id="rId37"/>
    <p:sldId id="324" r:id="rId38"/>
    <p:sldId id="325" r:id="rId39"/>
    <p:sldId id="343" r:id="rId40"/>
    <p:sldId id="326" r:id="rId41"/>
    <p:sldId id="327" r:id="rId42"/>
    <p:sldId id="329" r:id="rId43"/>
    <p:sldId id="330" r:id="rId44"/>
    <p:sldId id="331" r:id="rId45"/>
    <p:sldId id="332" r:id="rId46"/>
    <p:sldId id="333" r:id="rId47"/>
    <p:sldId id="334" r:id="rId48"/>
    <p:sldId id="335" r:id="rId49"/>
    <p:sldId id="338" r:id="rId50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pos="623" userDrawn="1">
          <p15:clr>
            <a:srgbClr val="A4A3A4"/>
          </p15:clr>
        </p15:guide>
        <p15:guide id="4" pos="5613" userDrawn="1">
          <p15:clr>
            <a:srgbClr val="A4A3A4"/>
          </p15:clr>
        </p15:guide>
        <p15:guide id="5" orient="horz" pos="1162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160" d="100"/>
          <a:sy n="160" d="100"/>
        </p:scale>
        <p:origin x="2076" y="144"/>
      </p:cViewPr>
      <p:guideLst>
        <p:guide orient="horz" pos="2160"/>
        <p:guide pos="3118"/>
        <p:guide pos="623"/>
        <p:guide pos="5613"/>
        <p:guide orient="horz" pos="1162"/>
        <p:guide orient="horz" pos="397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err="1" smtClean="0">
                <a:latin typeface="+mn-ea"/>
              </a:rPr>
              <a:t>NoSQL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 Ⅳ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.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인덱스 및 사용자 관리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679093"/>
            <a:ext cx="7921625" cy="6129732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맑은 고딕" pitchFamily="50" charset="-127"/>
              </a:rPr>
              <a:t>인덱스의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72039" y="1772816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실행계획으로 확인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6285509" y="1896755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277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61" y="1987041"/>
            <a:ext cx="7927777" cy="4129894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맑은 고딕" pitchFamily="50" charset="-127"/>
              </a:rPr>
              <a:t>인덱스의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51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latin typeface="+mn-ea"/>
                <a:ea typeface="+mn-ea"/>
              </a:rPr>
              <a:t>Non-Unique </a:t>
            </a:r>
            <a:r>
              <a:rPr lang="ko-KR" altLang="en-US" b="1" dirty="0" smtClean="0">
                <a:latin typeface="+mn-ea"/>
                <a:ea typeface="+mn-ea"/>
              </a:rPr>
              <a:t>인덱스와 </a:t>
            </a:r>
            <a:r>
              <a:rPr lang="en-US" altLang="ko-KR" b="1" dirty="0" smtClean="0">
                <a:latin typeface="+mn-ea"/>
                <a:ea typeface="+mn-ea"/>
              </a:rPr>
              <a:t>Unique </a:t>
            </a:r>
            <a:r>
              <a:rPr lang="ko-KR" altLang="en-US" b="1" dirty="0" smtClean="0">
                <a:latin typeface="+mn-ea"/>
                <a:ea typeface="+mn-ea"/>
              </a:rPr>
              <a:t>인덱스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유일한 값들이 저장되어 있는 필드에 생성하는 </a:t>
            </a:r>
            <a:r>
              <a:rPr lang="en-US" altLang="ko-KR" b="1" dirty="0" smtClean="0">
                <a:latin typeface="+mn-ea"/>
                <a:ea typeface="+mn-ea"/>
              </a:rPr>
              <a:t>Unique </a:t>
            </a:r>
            <a:r>
              <a:rPr lang="ko-KR" altLang="en-US" b="1" dirty="0" smtClean="0">
                <a:latin typeface="+mn-ea"/>
                <a:ea typeface="+mn-ea"/>
              </a:rPr>
              <a:t>인덱스와 중복된 값이 저장되어 있는 필드에 생성하는 </a:t>
            </a:r>
            <a:r>
              <a:rPr lang="en-US" altLang="ko-KR" b="1" dirty="0" smtClean="0">
                <a:latin typeface="+mn-ea"/>
                <a:ea typeface="+mn-ea"/>
              </a:rPr>
              <a:t>Non-Unique </a:t>
            </a:r>
            <a:r>
              <a:rPr lang="ko-KR" altLang="en-US" b="1" dirty="0" smtClean="0">
                <a:latin typeface="+mn-ea"/>
                <a:ea typeface="+mn-ea"/>
              </a:rPr>
              <a:t>인덱스를 생성하는 방법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70193" y="2189496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Unique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인덱스 생성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5883663" y="2313435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75010" y="3084328"/>
            <a:ext cx="1959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Non-Unique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인덱스 생성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4788480" y="3208267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626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63" y="980728"/>
            <a:ext cx="7918576" cy="4125101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맑은 고딕" pitchFamily="50" charset="-127"/>
              </a:rPr>
              <a:t>인덱스의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77827" y="1439177"/>
            <a:ext cx="1792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Unique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인덱스 재생성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5891297" y="1563116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57489" y="2304427"/>
            <a:ext cx="2348720" cy="335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기존에 입력되어 있는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사원번호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>
            <a:stCxn id="10" idx="1"/>
          </p:cNvCxnSpPr>
          <p:nvPr/>
        </p:nvCxnSpPr>
        <p:spPr>
          <a:xfrm flipH="1" flipV="1">
            <a:off x="4517777" y="2464907"/>
            <a:ext cx="1539712" cy="71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79510" y="2701236"/>
            <a:ext cx="2611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동일한 사원번호 입력 시 에러 발생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5669905" y="2843117"/>
            <a:ext cx="122413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584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908720"/>
            <a:ext cx="7921625" cy="4126689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맑은 고딕" pitchFamily="50" charset="-127"/>
              </a:rPr>
              <a:t>인덱스의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6057" y="1102189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Unique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인덱스 삭제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659527" y="1226128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89985" y="1348321"/>
            <a:ext cx="3432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데이터 중복이 발생하도록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7369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사원번호 입력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683991" y="1472260"/>
            <a:ext cx="70599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2131" y="1815207"/>
            <a:ext cx="2452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e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mpno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필드에 동일한 사원번호 </a:t>
            </a:r>
            <a:endParaRPr lang="en-US" altLang="ko-KR" sz="12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개가 저장된 상태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>
            <a:stCxn id="11" idx="1"/>
          </p:cNvCxnSpPr>
          <p:nvPr/>
        </p:nvCxnSpPr>
        <p:spPr>
          <a:xfrm flipH="1" flipV="1">
            <a:off x="7038057" y="2042882"/>
            <a:ext cx="384074" cy="31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066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맑은 고딕" pitchFamily="50" charset="-127"/>
              </a:rPr>
              <a:t>인덱스의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latin typeface="+mn-ea"/>
                <a:ea typeface="+mn-ea"/>
              </a:rPr>
              <a:t>Sparse </a:t>
            </a:r>
            <a:r>
              <a:rPr lang="ko-KR" altLang="en-US" b="1" dirty="0" smtClean="0">
                <a:latin typeface="+mn-ea"/>
                <a:ea typeface="+mn-ea"/>
              </a:rPr>
              <a:t>인덱스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검색 대상 필드의 값이 전체 컬렉션에서 자치하는 밀도가 낮은 경우에 생성하면    유리한 인덱스 타입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전체를 대상으로 </a:t>
            </a:r>
            <a:r>
              <a:rPr lang="en-US" altLang="ko-KR" b="1" dirty="0" smtClean="0">
                <a:latin typeface="+mn-ea"/>
                <a:ea typeface="+mn-ea"/>
              </a:rPr>
              <a:t>Full Collection </a:t>
            </a:r>
            <a:r>
              <a:rPr lang="ko-KR" altLang="en-US" b="1" dirty="0" smtClean="0">
                <a:latin typeface="+mn-ea"/>
                <a:ea typeface="+mn-ea"/>
              </a:rPr>
              <a:t>검색하는 것 보다 해당 조건을 만족하는 </a:t>
            </a:r>
            <a:r>
              <a:rPr lang="en-US" altLang="ko-KR" b="1" dirty="0" smtClean="0">
                <a:latin typeface="+mn-ea"/>
                <a:ea typeface="+mn-ea"/>
              </a:rPr>
              <a:t>Document</a:t>
            </a:r>
            <a:r>
              <a:rPr lang="ko-KR" altLang="en-US" b="1" dirty="0" smtClean="0">
                <a:latin typeface="+mn-ea"/>
                <a:ea typeface="+mn-ea"/>
              </a:rPr>
              <a:t>로 만 </a:t>
            </a:r>
            <a:r>
              <a:rPr lang="en-US" altLang="ko-KR" b="1" dirty="0" smtClean="0">
                <a:latin typeface="+mn-ea"/>
                <a:ea typeface="+mn-ea"/>
              </a:rPr>
              <a:t>Sparse </a:t>
            </a:r>
            <a:r>
              <a:rPr lang="ko-KR" altLang="en-US" b="1" dirty="0" smtClean="0">
                <a:latin typeface="+mn-ea"/>
                <a:ea typeface="+mn-ea"/>
              </a:rPr>
              <a:t>인덱스를 생성하고 검색하기 때문에 빠른 성능을 기대할 수 있음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인덱스의 키 값이 </a:t>
            </a:r>
            <a:r>
              <a:rPr lang="en-US" altLang="ko-KR" b="1" dirty="0" smtClean="0">
                <a:latin typeface="+mn-ea"/>
                <a:ea typeface="+mn-ea"/>
              </a:rPr>
              <a:t>NULL</a:t>
            </a:r>
            <a:r>
              <a:rPr lang="ko-KR" altLang="en-US" b="1" dirty="0" smtClean="0">
                <a:latin typeface="+mn-ea"/>
                <a:ea typeface="+mn-ea"/>
              </a:rPr>
              <a:t>인 경우 인덱스를 생성하지 않음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복합 키인 경우 여러 키 값 중에 하나라도 </a:t>
            </a:r>
            <a:r>
              <a:rPr lang="en-US" altLang="ko-KR" b="1" dirty="0" smtClean="0">
                <a:latin typeface="+mn-ea"/>
                <a:ea typeface="+mn-ea"/>
              </a:rPr>
              <a:t>NULL</a:t>
            </a:r>
            <a:r>
              <a:rPr lang="ko-KR" altLang="en-US" b="1" dirty="0" smtClean="0">
                <a:latin typeface="+mn-ea"/>
                <a:ea typeface="+mn-ea"/>
              </a:rPr>
              <a:t>이 아닌 경우 인덱싱을 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091757"/>
              </p:ext>
            </p:extLst>
          </p:nvPr>
        </p:nvGraphicFramePr>
        <p:xfrm>
          <a:off x="629345" y="4293096"/>
          <a:ext cx="6324600" cy="1133096"/>
        </p:xfrm>
        <a:graphic>
          <a:graphicData uri="http://schemas.openxmlformats.org/drawingml/2006/table">
            <a:tbl>
              <a:tblPr/>
              <a:tblGrid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2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db.movie.createIndex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{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제목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1 },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{ sparse: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true, unique: true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91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844675"/>
            <a:ext cx="7921625" cy="4126689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맑은 고딕" pitchFamily="50" charset="-127"/>
              </a:rPr>
              <a:t>인덱스의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86445" y="2190615"/>
            <a:ext cx="2744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c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omm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필드의 값이 존재하는 </a:t>
            </a:r>
            <a:endParaRPr lang="en-US" altLang="ko-KR" sz="12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Document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들만으로 인덱스가 생성됨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5806237" y="2416179"/>
            <a:ext cx="107785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37011" y="3103667"/>
            <a:ext cx="2492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SPARSE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인덱스가 생성된 필드로 </a:t>
            </a:r>
            <a:endParaRPr lang="en-US" altLang="ko-KR" sz="12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전체 검색을 수행</a:t>
            </a:r>
            <a:endParaRPr lang="en-US" altLang="ko-KR" sz="12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790441" y="3329231"/>
            <a:ext cx="19442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166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맑은 고딕" pitchFamily="50" charset="-127"/>
              </a:rPr>
              <a:t>인덱스의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9554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latin typeface="+mn-ea"/>
                <a:ea typeface="+mn-ea"/>
              </a:rPr>
              <a:t>Background </a:t>
            </a:r>
            <a:r>
              <a:rPr lang="ko-KR" altLang="en-US" b="1" dirty="0" smtClean="0">
                <a:latin typeface="+mn-ea"/>
                <a:ea typeface="+mn-ea"/>
              </a:rPr>
              <a:t>인덱스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358775" lvl="1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358775" lvl="1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358775" lvl="1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358775" lvl="1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358775" lvl="1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358775" lvl="1" indent="-358775">
              <a:spcBef>
                <a:spcPts val="8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빅데이터에</a:t>
            </a:r>
            <a:r>
              <a:rPr lang="ko-KR" altLang="en-US" b="1" dirty="0" smtClean="0">
                <a:latin typeface="+mn-ea"/>
                <a:ea typeface="+mn-ea"/>
              </a:rPr>
              <a:t> 대해 인덱스를 생성하면 대용량의 인덱스가 생성될 수 있으며 인덱스를 생성하는데 많은 자원이 요구되어 성능 저하현상을 유발시킬 수 있는 원인이 될 수 있음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백그라운드 인덱스 생성 명령어를 실행하면 </a:t>
            </a:r>
            <a:r>
              <a:rPr lang="en-US" altLang="ko-KR" b="1" dirty="0" err="1" smtClean="0">
                <a:latin typeface="+mn-ea"/>
                <a:ea typeface="+mn-ea"/>
              </a:rPr>
              <a:t>MongoDB</a:t>
            </a:r>
            <a:r>
              <a:rPr lang="ko-KR" altLang="en-US" b="1" dirty="0" smtClean="0">
                <a:latin typeface="+mn-ea"/>
                <a:ea typeface="+mn-ea"/>
              </a:rPr>
              <a:t>는 시스템의 자원이 충분할 때는 인덱스를 즉시 생성함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하지만 시스템 자원이 </a:t>
            </a:r>
            <a:r>
              <a:rPr lang="ko-KR" altLang="en-US" b="1" dirty="0">
                <a:latin typeface="+mn-ea"/>
                <a:ea typeface="+mn-ea"/>
              </a:rPr>
              <a:t>부</a:t>
            </a:r>
            <a:r>
              <a:rPr lang="ko-KR" altLang="en-US" b="1" dirty="0" smtClean="0">
                <a:latin typeface="+mn-ea"/>
                <a:ea typeface="+mn-ea"/>
              </a:rPr>
              <a:t>족할 때는 인덱스의 생성 작업을 잠깐 보류했다가 일정         공간 이상의 자원이 확보되면 인덱스 생성 작업을 이어서 수행해 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시스템 자원이 충분하지 않은 서버 환경 또는 </a:t>
            </a:r>
            <a:r>
              <a:rPr lang="ko-KR" altLang="en-US" b="1" dirty="0" err="1" smtClean="0">
                <a:latin typeface="+mn-ea"/>
                <a:ea typeface="+mn-ea"/>
              </a:rPr>
              <a:t>빅데이터</a:t>
            </a:r>
            <a:r>
              <a:rPr lang="ko-KR" altLang="en-US" b="1" dirty="0" smtClean="0">
                <a:latin typeface="+mn-ea"/>
                <a:ea typeface="+mn-ea"/>
              </a:rPr>
              <a:t> 컬렉션에 대한 효율적인       인덱스 생성이 요구되는 서버 환경에서 적절하게 활용할 수 있음 </a:t>
            </a:r>
            <a:endParaRPr lang="en-US" altLang="ko-KR" b="1" dirty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641540"/>
              </p:ext>
            </p:extLst>
          </p:nvPr>
        </p:nvGraphicFramePr>
        <p:xfrm>
          <a:off x="629345" y="1196753"/>
          <a:ext cx="8640960" cy="18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1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2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INDEX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9935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Background 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일반적으로 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Index 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생성은 데이터베이스 전체의 성능 지연 현상을 유발할 수 있음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Background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Index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생성할 수 있음</a:t>
                      </a:r>
                      <a:endParaRPr lang="en-US" altLang="ko-KR" sz="16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16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db.people.createIndex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 { </a:t>
                      </a:r>
                      <a:r>
                        <a:rPr lang="en-US" altLang="ko-KR" sz="16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idate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1 }, { background : true }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995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973" y="1844675"/>
            <a:ext cx="8001029" cy="4168054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맑은 고딕" pitchFamily="50" charset="-127"/>
              </a:rPr>
              <a:t>인덱스의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79176" y="2019576"/>
            <a:ext cx="1935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Background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인덱스 생성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6388345" y="2156200"/>
            <a:ext cx="109083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96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맑은 고딕" pitchFamily="50" charset="-127"/>
              </a:rPr>
              <a:t>인덱스의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3168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latin typeface="+mn-ea"/>
                <a:ea typeface="+mn-ea"/>
              </a:rPr>
              <a:t>Covered </a:t>
            </a:r>
            <a:r>
              <a:rPr lang="ko-KR" altLang="en-US" b="1" dirty="0" smtClean="0">
                <a:latin typeface="+mn-ea"/>
                <a:ea typeface="+mn-ea"/>
              </a:rPr>
              <a:t>인덱스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인덱스 스캔의 경우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인덱스를 통해 조건을 만족하는 데이터를 검색한 후 컬렉션에 대한 추가 검색을 통해 데이터를 검색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빅데이터가</a:t>
            </a:r>
            <a:r>
              <a:rPr lang="ko-KR" altLang="en-US" b="1" dirty="0" smtClean="0">
                <a:latin typeface="+mn-ea"/>
                <a:ea typeface="+mn-ea"/>
              </a:rPr>
              <a:t> 저장되어 있는 컬렉션의 경우 이러한 검색방법은 불필요한 </a:t>
            </a:r>
            <a:r>
              <a:rPr lang="en-US" altLang="ko-KR" b="1" dirty="0" smtClean="0">
                <a:latin typeface="+mn-ea"/>
                <a:ea typeface="+mn-ea"/>
              </a:rPr>
              <a:t>I/O </a:t>
            </a:r>
            <a:r>
              <a:rPr lang="ko-KR" altLang="en-US" b="1" dirty="0" smtClean="0">
                <a:latin typeface="+mn-ea"/>
                <a:ea typeface="+mn-ea"/>
              </a:rPr>
              <a:t>문제로 인한 성능 지연 현상이 발생할 수도 있음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이런 경우 조건을 만족하는 대상 필드만으로 </a:t>
            </a:r>
            <a:r>
              <a:rPr lang="en-US" altLang="ko-KR" b="1" dirty="0" smtClean="0">
                <a:latin typeface="+mn-ea"/>
                <a:ea typeface="+mn-ea"/>
              </a:rPr>
              <a:t>Covered </a:t>
            </a:r>
            <a:r>
              <a:rPr lang="ko-KR" altLang="en-US" b="1" dirty="0" smtClean="0">
                <a:latin typeface="+mn-ea"/>
                <a:ea typeface="+mn-ea"/>
              </a:rPr>
              <a:t>인덱스를 생성하고 그 인덱스만을 검색하여 데이터를 검색하게 한다면 컬렉션에 대한 추가 검색을 피할 수 있기 때문에 </a:t>
            </a:r>
            <a:r>
              <a:rPr lang="en-US" altLang="ko-KR" b="1" dirty="0" smtClean="0">
                <a:latin typeface="+mn-ea"/>
                <a:ea typeface="+mn-ea"/>
              </a:rPr>
              <a:t>I/O</a:t>
            </a:r>
            <a:r>
              <a:rPr lang="ko-KR" altLang="en-US" b="1" dirty="0" smtClean="0">
                <a:latin typeface="+mn-ea"/>
                <a:ea typeface="+mn-ea"/>
              </a:rPr>
              <a:t>를 최소화하여 성능을 개선시킬 수 있음  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744004"/>
              </p:ext>
            </p:extLst>
          </p:nvPr>
        </p:nvGraphicFramePr>
        <p:xfrm>
          <a:off x="629345" y="1196752"/>
          <a:ext cx="8640960" cy="2001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1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8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INDEX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794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Covered 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여러 개의 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Field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생성된 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Index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검색할 때 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Index 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만의 검색 만으로도 조건을 만족하는 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Document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추출할 수 있는 타입</a:t>
                      </a:r>
                      <a:endParaRPr lang="en-US" altLang="ko-KR" sz="16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742950" lvl="1" indent="-285750" algn="l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6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db.users.createIndex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 { username : 1, password : 1, roles : 1 }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789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4" y="1844675"/>
            <a:ext cx="7879232" cy="4104605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맑은 고딕" pitchFamily="50" charset="-127"/>
              </a:rPr>
              <a:t>인덱스의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34893" y="2022428"/>
            <a:ext cx="1663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Covered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인덱스 생성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5446661" y="2159052"/>
            <a:ext cx="20882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644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2915768"/>
            <a:ext cx="7560840" cy="3954188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맑은 고딕" pitchFamily="50" charset="-127"/>
              </a:rPr>
              <a:t>인덱스 생성과 관리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5442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넘는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NoSQL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관련된 제품 중에 인덱스 구조를 제공하는 제품은 불과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종류가 있으며 그 중에서도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가장 대표적인 제품 중 하나임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인덱스를 사용하는 이유는 빠른 데이터 검색을 수행하기 위함으로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동일한 목적으로 사용됨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인덱스를 생성하고 관리하는 방법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Employees 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컬렉션에 생성된 모든 인덱스를 출력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53491" y="3110729"/>
            <a:ext cx="3784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EMPLOYEES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컬렉션에 생성된 모든 인덱스를 출력함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766961" y="3234668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01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맑은 고딕" pitchFamily="50" charset="-127"/>
              </a:rPr>
              <a:t>인덱스의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9349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GeoSpatial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인덱스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latin typeface="+mn-ea"/>
                <a:ea typeface="+mn-ea"/>
              </a:rPr>
              <a:t>NoSQL</a:t>
            </a:r>
            <a:r>
              <a:rPr lang="ko-KR" altLang="en-US" b="1" dirty="0">
                <a:latin typeface="+mn-ea"/>
                <a:ea typeface="+mn-ea"/>
              </a:rPr>
              <a:t>이 요구되는 </a:t>
            </a:r>
            <a:r>
              <a:rPr lang="en-US" altLang="ko-KR" b="1" dirty="0" smtClean="0">
                <a:latin typeface="+mn-ea"/>
                <a:ea typeface="+mn-ea"/>
              </a:rPr>
              <a:t>2000</a:t>
            </a:r>
            <a:r>
              <a:rPr lang="ko-KR" altLang="en-US" b="1" dirty="0">
                <a:latin typeface="+mn-ea"/>
                <a:ea typeface="+mn-ea"/>
              </a:rPr>
              <a:t>년대에는 문자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숫자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날짜뿐만 아니라 사진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음악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동영상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지도와 같은 다양한 이미지 데이터에 대한 효율적인 저장과 관리가 요구되어지고  있음</a:t>
            </a: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최근 </a:t>
            </a:r>
            <a:r>
              <a:rPr lang="ko-KR" altLang="en-US" b="1" dirty="0" err="1">
                <a:latin typeface="+mn-ea"/>
                <a:ea typeface="+mn-ea"/>
              </a:rPr>
              <a:t>모바일</a:t>
            </a:r>
            <a:r>
              <a:rPr lang="ko-KR" altLang="en-US" b="1" dirty="0">
                <a:latin typeface="+mn-ea"/>
                <a:ea typeface="+mn-ea"/>
              </a:rPr>
              <a:t> 장치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ko-KR" altLang="en-US" b="1" dirty="0" err="1">
                <a:latin typeface="+mn-ea"/>
                <a:ea typeface="+mn-ea"/>
              </a:rPr>
              <a:t>스마트폰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 err="1">
                <a:latin typeface="+mn-ea"/>
                <a:ea typeface="+mn-ea"/>
              </a:rPr>
              <a:t>태블릿</a:t>
            </a:r>
            <a:r>
              <a:rPr lang="ko-KR" altLang="en-US" b="1" dirty="0">
                <a:latin typeface="+mn-ea"/>
                <a:ea typeface="+mn-ea"/>
              </a:rPr>
              <a:t> 등</a:t>
            </a:r>
            <a:r>
              <a:rPr lang="en-US" altLang="ko-KR" b="1" dirty="0">
                <a:latin typeface="+mn-ea"/>
                <a:ea typeface="+mn-ea"/>
              </a:rPr>
              <a:t>)</a:t>
            </a:r>
            <a:r>
              <a:rPr lang="ko-KR" altLang="en-US" b="1" dirty="0">
                <a:latin typeface="+mn-ea"/>
                <a:ea typeface="+mn-ea"/>
              </a:rPr>
              <a:t>를 통한 무선 인터넷 환경이 급속도로 발전하면서 사용자들은 다양한 위치정보 검색하는 경우 </a:t>
            </a:r>
            <a:r>
              <a:rPr lang="en-US" altLang="ko-KR" b="1" dirty="0" err="1">
                <a:latin typeface="+mn-ea"/>
                <a:ea typeface="+mn-ea"/>
              </a:rPr>
              <a:t>GeoSpatial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인덱스를 활용</a:t>
            </a: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latin typeface="+mn-ea"/>
                <a:ea typeface="+mn-ea"/>
              </a:rPr>
              <a:t>GeoSpatial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인덱스는 일반적인 </a:t>
            </a:r>
            <a:r>
              <a:rPr lang="ko-KR" altLang="en-US" b="1" dirty="0" err="1">
                <a:latin typeface="+mn-ea"/>
                <a:ea typeface="+mn-ea"/>
              </a:rPr>
              <a:t>관계형</a:t>
            </a:r>
            <a:r>
              <a:rPr lang="ko-KR" altLang="en-US" b="1" dirty="0">
                <a:latin typeface="+mn-ea"/>
                <a:ea typeface="+mn-ea"/>
              </a:rPr>
              <a:t> 데이터베이스에는 존재하지 않는 </a:t>
            </a:r>
            <a:r>
              <a:rPr lang="en-US" altLang="ko-KR" b="1" dirty="0" err="1">
                <a:latin typeface="+mn-ea"/>
                <a:ea typeface="+mn-ea"/>
              </a:rPr>
              <a:t>MongoDB</a:t>
            </a:r>
            <a:r>
              <a:rPr lang="ko-KR" altLang="en-US" b="1" dirty="0">
                <a:latin typeface="+mn-ea"/>
                <a:ea typeface="+mn-ea"/>
              </a:rPr>
              <a:t>만의 대표적인 특징 중에 하나임</a:t>
            </a: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519962"/>
              </p:ext>
            </p:extLst>
          </p:nvPr>
        </p:nvGraphicFramePr>
        <p:xfrm>
          <a:off x="629345" y="1196752"/>
          <a:ext cx="8640960" cy="1112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1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8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INDEX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794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GeoSpatial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좌표로 구성되는 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차원 구조로 하나의 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Collection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하나의 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2D Index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생성할 수 있음</a:t>
                      </a:r>
                      <a:endParaRPr lang="en-US" altLang="ko-KR" sz="16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178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31" y="1701562"/>
            <a:ext cx="7886408" cy="4108343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맑은 고딕" pitchFamily="50" charset="-127"/>
              </a:rPr>
              <a:t>인덱스의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1798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$near </a:t>
            </a:r>
            <a:r>
              <a:rPr lang="ko-KR" altLang="en-US" b="1" dirty="0" smtClean="0">
                <a:latin typeface="+mn-ea"/>
                <a:ea typeface="+mn-ea"/>
              </a:rPr>
              <a:t>비교 연산자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해당 좌표를 기준으로 가장 가까운 좌표를 검색할 때 사용되는 인덱스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1953" y="2156893"/>
            <a:ext cx="1268296" cy="228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2D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인덱스 생성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4733801" y="2269480"/>
            <a:ext cx="136815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09921" y="304590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좌표기준 가장 가까운 좌표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5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개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5597897" y="3182532"/>
            <a:ext cx="161202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868" y="3623413"/>
            <a:ext cx="2212770" cy="26853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6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4" y="1977615"/>
            <a:ext cx="7921624" cy="4126689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맑은 고딕" pitchFamily="50" charset="-127"/>
              </a:rPr>
              <a:t>인덱스의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585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$center </a:t>
            </a:r>
            <a:r>
              <a:rPr lang="ko-KR" altLang="en-US" b="1" dirty="0" smtClean="0">
                <a:latin typeface="+mn-ea"/>
                <a:ea typeface="+mn-ea"/>
              </a:rPr>
              <a:t>비교 연산자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해당 좌표를 기준으로 가장 가까운 원형 좌표를 검색할 때 사용되는 인덱스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latin typeface="+mn-ea"/>
                <a:ea typeface="+mn-ea"/>
              </a:rPr>
              <a:t>$center[ [x, y], </a:t>
            </a:r>
            <a:r>
              <a:rPr lang="ko-KR" altLang="en-US" b="1" dirty="0" smtClean="0">
                <a:latin typeface="+mn-ea"/>
                <a:ea typeface="+mn-ea"/>
              </a:rPr>
              <a:t>반지름</a:t>
            </a:r>
            <a:r>
              <a:rPr lang="en-US" altLang="ko-KR" b="1" dirty="0" smtClean="0">
                <a:latin typeface="+mn-ea"/>
                <a:ea typeface="+mn-ea"/>
              </a:rPr>
              <a:t>]</a:t>
            </a: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789" y="3551337"/>
            <a:ext cx="2625849" cy="27452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229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844675"/>
            <a:ext cx="7921625" cy="4126689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맑은 고딕" pitchFamily="50" charset="-127"/>
              </a:rPr>
              <a:t>인덱스의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1798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$box </a:t>
            </a:r>
            <a:r>
              <a:rPr lang="ko-KR" altLang="en-US" b="1" dirty="0" smtClean="0">
                <a:latin typeface="+mn-ea"/>
                <a:ea typeface="+mn-ea"/>
              </a:rPr>
              <a:t>비교 연산자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해당 좌표를 기준으로 가장 가까운 </a:t>
            </a:r>
            <a:r>
              <a:rPr lang="en-US" altLang="ko-KR" b="1" dirty="0" smtClean="0">
                <a:latin typeface="+mn-ea"/>
                <a:ea typeface="+mn-ea"/>
              </a:rPr>
              <a:t>Box</a:t>
            </a:r>
            <a:r>
              <a:rPr lang="ko-KR" altLang="en-US" b="1" dirty="0" smtClean="0">
                <a:latin typeface="+mn-ea"/>
                <a:ea typeface="+mn-ea"/>
              </a:rPr>
              <a:t>형 좌표를 검색할 때 사용되는 인덱스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268" y="3299273"/>
            <a:ext cx="2988370" cy="30094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201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834557"/>
            <a:ext cx="7948753" cy="4140821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맑은 고딕" pitchFamily="50" charset="-127"/>
              </a:rPr>
              <a:t>인덱스의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1798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$polygon </a:t>
            </a:r>
            <a:r>
              <a:rPr lang="ko-KR" altLang="en-US" b="1" dirty="0" smtClean="0">
                <a:latin typeface="+mn-ea"/>
                <a:ea typeface="+mn-ea"/>
              </a:rPr>
              <a:t>비교 연산자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해당 좌표를 기준으로 가장 가까운 </a:t>
            </a:r>
            <a:r>
              <a:rPr lang="ko-KR" altLang="en-US" b="1" dirty="0" err="1" smtClean="0">
                <a:latin typeface="+mn-ea"/>
                <a:ea typeface="+mn-ea"/>
              </a:rPr>
              <a:t>다면형</a:t>
            </a:r>
            <a:r>
              <a:rPr lang="ko-KR" altLang="en-US" b="1" dirty="0" smtClean="0">
                <a:latin typeface="+mn-ea"/>
                <a:ea typeface="+mn-ea"/>
              </a:rPr>
              <a:t> 좌표를 검색할 때 사용되는 인덱스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352" y="3202915"/>
            <a:ext cx="2995414" cy="31015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232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맑은 고딕" pitchFamily="50" charset="-127"/>
              </a:rPr>
              <a:t>인덱스의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752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$</a:t>
            </a:r>
            <a:r>
              <a:rPr lang="en-US" altLang="ko-KR" b="1" dirty="0" err="1" smtClean="0">
                <a:latin typeface="+mn-ea"/>
                <a:ea typeface="+mn-ea"/>
              </a:rPr>
              <a:t>centerSphere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비교 연산자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latin typeface="+mn-ea"/>
                <a:ea typeface="+mn-ea"/>
              </a:rPr>
              <a:t>Multi-Location Document</a:t>
            </a:r>
            <a:r>
              <a:rPr lang="ko-KR" altLang="en-US" b="1" dirty="0" smtClean="0">
                <a:latin typeface="+mn-ea"/>
                <a:ea typeface="+mn-ea"/>
              </a:rPr>
              <a:t>의 데이터 검색과 관련된 예제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730375" lvl="4" indent="-358775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latin typeface="+mn-ea"/>
                <a:ea typeface="+mn-ea"/>
              </a:rPr>
              <a:t>저는 오늘 아침에 출근하면서 </a:t>
            </a:r>
            <a:r>
              <a:rPr lang="en-US" altLang="ko-KR" b="1" dirty="0" smtClean="0">
                <a:latin typeface="+mn-ea"/>
                <a:ea typeface="+mn-ea"/>
              </a:rPr>
              <a:t>3</a:t>
            </a:r>
            <a:r>
              <a:rPr lang="ko-KR" altLang="en-US" b="1" dirty="0" smtClean="0">
                <a:latin typeface="+mn-ea"/>
                <a:ea typeface="+mn-ea"/>
              </a:rPr>
              <a:t>통의 전화를 사용했음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730375" lvl="4" indent="-358775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latin typeface="+mn-ea"/>
                <a:ea typeface="+mn-ea"/>
              </a:rPr>
              <a:t>첫 번째 통화는 아침 </a:t>
            </a:r>
            <a:r>
              <a:rPr lang="en-US" altLang="ko-KR" b="1" dirty="0" smtClean="0">
                <a:latin typeface="+mn-ea"/>
                <a:ea typeface="+mn-ea"/>
              </a:rPr>
              <a:t>8</a:t>
            </a:r>
            <a:r>
              <a:rPr lang="ko-KR" altLang="en-US" b="1" dirty="0" smtClean="0">
                <a:latin typeface="+mn-ea"/>
                <a:ea typeface="+mn-ea"/>
              </a:rPr>
              <a:t>시에 출근길에 제 딸과 통화를 했고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730375" lvl="4" indent="-358775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latin typeface="+mn-ea"/>
                <a:ea typeface="+mn-ea"/>
              </a:rPr>
              <a:t>두 번째 통화는 오전 </a:t>
            </a:r>
            <a:r>
              <a:rPr lang="en-US" altLang="ko-KR" b="1" dirty="0" smtClean="0">
                <a:latin typeface="+mn-ea"/>
                <a:ea typeface="+mn-ea"/>
              </a:rPr>
              <a:t>10</a:t>
            </a:r>
            <a:r>
              <a:rPr lang="ko-KR" altLang="en-US" b="1" dirty="0" smtClean="0">
                <a:latin typeface="+mn-ea"/>
                <a:ea typeface="+mn-ea"/>
              </a:rPr>
              <a:t>시 </a:t>
            </a:r>
            <a:r>
              <a:rPr lang="en-US" altLang="ko-KR" b="1" dirty="0" smtClean="0">
                <a:latin typeface="+mn-ea"/>
                <a:ea typeface="+mn-ea"/>
              </a:rPr>
              <a:t>35</a:t>
            </a:r>
            <a:r>
              <a:rPr lang="ko-KR" altLang="en-US" b="1" dirty="0" smtClean="0">
                <a:latin typeface="+mn-ea"/>
                <a:ea typeface="+mn-ea"/>
              </a:rPr>
              <a:t>분 경에 을지로입구역에서 거래처와 통화를 했고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730375" lvl="4" indent="-358775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latin typeface="+mn-ea"/>
                <a:ea typeface="+mn-ea"/>
              </a:rPr>
              <a:t>세 번째 통화는 오후 </a:t>
            </a:r>
            <a:r>
              <a:rPr lang="en-US" altLang="ko-KR" b="1" dirty="0" smtClean="0">
                <a:latin typeface="+mn-ea"/>
                <a:ea typeface="+mn-ea"/>
              </a:rPr>
              <a:t>13</a:t>
            </a:r>
            <a:r>
              <a:rPr lang="ko-KR" altLang="en-US" b="1" dirty="0" smtClean="0">
                <a:latin typeface="+mn-ea"/>
                <a:ea typeface="+mn-ea"/>
              </a:rPr>
              <a:t>시 </a:t>
            </a:r>
            <a:r>
              <a:rPr lang="en-US" altLang="ko-KR" b="1" dirty="0" smtClean="0">
                <a:latin typeface="+mn-ea"/>
                <a:ea typeface="+mn-ea"/>
              </a:rPr>
              <a:t>10</a:t>
            </a:r>
            <a:r>
              <a:rPr lang="ko-KR" altLang="en-US" b="1" dirty="0" smtClean="0">
                <a:latin typeface="+mn-ea"/>
                <a:ea typeface="+mn-ea"/>
              </a:rPr>
              <a:t>분 경에 강남에서 후배와 통화를 했음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730375" lvl="4" indent="-358775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latin typeface="+mn-ea"/>
                <a:ea typeface="+mn-ea"/>
              </a:rPr>
              <a:t>각 위치의  통화내역은 다음과 같이 </a:t>
            </a:r>
            <a:r>
              <a:rPr lang="en-US" altLang="ko-KR" b="1" dirty="0" smtClean="0">
                <a:latin typeface="+mn-ea"/>
                <a:ea typeface="+mn-ea"/>
              </a:rPr>
              <a:t>TEL_POS Collection</a:t>
            </a:r>
            <a:r>
              <a:rPr lang="ko-KR" altLang="en-US" b="1" dirty="0" smtClean="0">
                <a:latin typeface="+mn-ea"/>
                <a:ea typeface="+mn-ea"/>
              </a:rPr>
              <a:t>에 좌표정보와 함께 저장되었음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424" y="3754882"/>
            <a:ext cx="5478001" cy="310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3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85" y="1844675"/>
            <a:ext cx="7863185" cy="4096246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맑은 고딕" pitchFamily="50" charset="-127"/>
              </a:rPr>
              <a:t>인덱스의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826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30375" lvl="4" indent="-358775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1730375" lvl="4" indent="-358775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1730375" lvl="4" indent="-358775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1730375" lvl="4" indent="-358775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1730375" lvl="4" indent="-358775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1730375" lvl="4" indent="-358775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1730375" lvl="4" indent="-358775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1730375" lvl="4" indent="-358775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1730375" lvl="4" indent="-358775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1730375" lvl="4" indent="-358775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1730375" lvl="4" indent="-358775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79845" y="3933056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2D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인덱스 생성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991613" y="4069680"/>
            <a:ext cx="20882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71877" y="2134805"/>
            <a:ext cx="161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오전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08:00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통화내역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883645" y="2271429"/>
            <a:ext cx="20882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64041" y="2287205"/>
            <a:ext cx="161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오전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10:35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통화내역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963765" y="2416145"/>
            <a:ext cx="20882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68021" y="2431921"/>
            <a:ext cx="161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오후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13:10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통화내역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5179789" y="2568545"/>
            <a:ext cx="20882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65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맑은 고딕" pitchFamily="50" charset="-127"/>
              </a:rPr>
              <a:t>인덱스의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3285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30375" lvl="4" indent="-358775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latin typeface="+mn-ea"/>
                <a:ea typeface="+mn-ea"/>
              </a:rPr>
              <a:t>다음은 성수대교 좌표 </a:t>
            </a:r>
            <a:r>
              <a:rPr lang="en-US" altLang="ko-KR" b="1" dirty="0" smtClean="0">
                <a:latin typeface="+mn-ea"/>
                <a:ea typeface="+mn-ea"/>
              </a:rPr>
              <a:t>[127.0352915, 37.5360206]</a:t>
            </a:r>
            <a:r>
              <a:rPr lang="ko-KR" altLang="en-US" b="1" dirty="0" smtClean="0">
                <a:latin typeface="+mn-ea"/>
                <a:ea typeface="+mn-ea"/>
              </a:rPr>
              <a:t>를 기준으로 반경        </a:t>
            </a:r>
            <a:r>
              <a:rPr lang="en-US" altLang="ko-KR" b="1" dirty="0" smtClean="0">
                <a:latin typeface="+mn-ea"/>
                <a:ea typeface="+mn-ea"/>
              </a:rPr>
              <a:t>3 Mile </a:t>
            </a:r>
            <a:r>
              <a:rPr lang="ko-KR" altLang="en-US" b="1" dirty="0" smtClean="0">
                <a:latin typeface="+mn-ea"/>
                <a:ea typeface="+mn-ea"/>
              </a:rPr>
              <a:t>이내</a:t>
            </a:r>
            <a:r>
              <a:rPr lang="en-US" altLang="ko-KR" b="1" dirty="0" smtClean="0">
                <a:latin typeface="+mn-ea"/>
                <a:ea typeface="+mn-ea"/>
              </a:rPr>
              <a:t>(30/3963)</a:t>
            </a:r>
            <a:r>
              <a:rPr lang="ko-KR" altLang="en-US" b="1" dirty="0" smtClean="0">
                <a:latin typeface="+mn-ea"/>
                <a:ea typeface="+mn-ea"/>
              </a:rPr>
              <a:t>에서 통화했던 내역을 검색함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730375" lvl="4" indent="-358775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latin typeface="+mn-ea"/>
                <a:ea typeface="+mn-ea"/>
              </a:rPr>
              <a:t>$</a:t>
            </a:r>
            <a:r>
              <a:rPr lang="en-US" altLang="ko-KR" b="1" dirty="0" err="1" smtClean="0">
                <a:latin typeface="+mn-ea"/>
                <a:ea typeface="+mn-ea"/>
              </a:rPr>
              <a:t>centerSphere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연산자의 경우에는 해당 좌표를 기준으로 </a:t>
            </a:r>
            <a:r>
              <a:rPr lang="en-US" altLang="ko-KR" b="1" dirty="0" smtClean="0">
                <a:latin typeface="+mn-ea"/>
                <a:ea typeface="+mn-ea"/>
              </a:rPr>
              <a:t>3 Mile </a:t>
            </a:r>
            <a:r>
              <a:rPr lang="ko-KR" altLang="en-US" b="1" dirty="0" smtClean="0">
                <a:latin typeface="+mn-ea"/>
                <a:ea typeface="+mn-ea"/>
              </a:rPr>
              <a:t>내의 좌표를 검색하기 때문에 </a:t>
            </a:r>
            <a:r>
              <a:rPr lang="en-US" altLang="ko-KR" b="1" dirty="0" smtClean="0">
                <a:latin typeface="+mn-ea"/>
                <a:ea typeface="+mn-ea"/>
              </a:rPr>
              <a:t>$within </a:t>
            </a:r>
            <a:r>
              <a:rPr lang="ko-KR" altLang="en-US" b="1" dirty="0" smtClean="0">
                <a:latin typeface="+mn-ea"/>
                <a:ea typeface="+mn-ea"/>
              </a:rPr>
              <a:t>연산자와 함께 검색해야 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2101012"/>
            <a:ext cx="7921625" cy="412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0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맑은 고딕" pitchFamily="50" charset="-127"/>
              </a:rPr>
              <a:t>인덱스의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698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$</a:t>
            </a:r>
            <a:r>
              <a:rPr lang="en-US" altLang="ko-KR" b="1" dirty="0" err="1" smtClean="0">
                <a:latin typeface="+mn-ea"/>
                <a:ea typeface="+mn-ea"/>
              </a:rPr>
              <a:t>nearSphere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비교 연산자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성수대교 좌표</a:t>
            </a:r>
            <a:r>
              <a:rPr lang="en-US" altLang="ko-KR" b="1" dirty="0" smtClean="0">
                <a:latin typeface="+mn-ea"/>
                <a:ea typeface="+mn-ea"/>
              </a:rPr>
              <a:t>[127.0352915, 37.5360206]</a:t>
            </a:r>
            <a:r>
              <a:rPr lang="ko-KR" altLang="en-US" b="1" dirty="0" smtClean="0">
                <a:latin typeface="+mn-ea"/>
                <a:ea typeface="+mn-ea"/>
              </a:rPr>
              <a:t>를 기준으로 가장 가까운 곳에서      통화했던 내역을 검색함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3" y="1197344"/>
            <a:ext cx="6145371" cy="333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0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맑은 고딕" pitchFamily="50" charset="-127"/>
              </a:rPr>
              <a:t>인덱스의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nearShpere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연산자의 경우에는 중복 조건을 만족하는 도큐먼트가 여러 개인  경우에는 모든 결과를 </a:t>
            </a:r>
            <a:r>
              <a:rPr lang="ko-KR" altLang="en-US" b="1" dirty="0" err="1" smtClean="0">
                <a:latin typeface="+mn-ea"/>
                <a:ea typeface="+mn-ea"/>
              </a:rPr>
              <a:t>리턴함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27" y="1844675"/>
            <a:ext cx="7900412" cy="4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6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05" y="1268760"/>
            <a:ext cx="8261230" cy="4320480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맑은 고딕" pitchFamily="50" charset="-127"/>
              </a:rPr>
              <a:t>인덱스 생성과 관리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인덱스를 삭제함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89651" y="1469416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해당 인덱스를 삭제함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4303121" y="1593355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83263" y="1726712"/>
            <a:ext cx="3560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e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name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필드의 인덱스가 삭제되어 출력되지 않음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796733" y="1850651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671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맑은 고딕" pitchFamily="50" charset="-127"/>
              </a:rPr>
              <a:t>인덱스의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3955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GeoMetry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인덱스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MongoDB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에서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제공하는 </a:t>
            </a:r>
            <a:r>
              <a:rPr lang="en-US" altLang="ko-KR" b="1" dirty="0" err="1" smtClean="0">
                <a:latin typeface="+mn-ea"/>
                <a:ea typeface="+mn-ea"/>
              </a:rPr>
              <a:t>GeoMetry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인덱스는 </a:t>
            </a:r>
            <a:r>
              <a:rPr lang="en-US" altLang="ko-KR" b="1" dirty="0" smtClean="0">
                <a:latin typeface="+mn-ea"/>
                <a:ea typeface="+mn-ea"/>
              </a:rPr>
              <a:t>3</a:t>
            </a:r>
            <a:r>
              <a:rPr lang="ko-KR" altLang="en-US" b="1" dirty="0" smtClean="0">
                <a:latin typeface="+mn-ea"/>
                <a:ea typeface="+mn-ea"/>
              </a:rPr>
              <a:t>가지 타입을 제공함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latin typeface="+mn-ea"/>
                <a:ea typeface="+mn-ea"/>
              </a:rPr>
              <a:t>Point</a:t>
            </a:r>
            <a:r>
              <a:rPr lang="ko-KR" altLang="en-US" b="1" dirty="0" smtClean="0">
                <a:latin typeface="+mn-ea"/>
                <a:ea typeface="+mn-ea"/>
              </a:rPr>
              <a:t>타입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en-US" altLang="ko-KR" b="1" dirty="0" err="1" smtClean="0">
                <a:latin typeface="+mn-ea"/>
                <a:ea typeface="+mn-ea"/>
              </a:rPr>
              <a:t>LineString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타입</a:t>
            </a:r>
            <a:r>
              <a:rPr lang="en-US" altLang="ko-KR" b="1" dirty="0" smtClean="0">
                <a:latin typeface="+mn-ea"/>
                <a:ea typeface="+mn-ea"/>
              </a:rPr>
              <a:t>, Polygon </a:t>
            </a:r>
            <a:r>
              <a:rPr lang="ko-KR" altLang="en-US" b="1" dirty="0" smtClean="0">
                <a:latin typeface="+mn-ea"/>
                <a:ea typeface="+mn-ea"/>
              </a:rPr>
              <a:t>타입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534231"/>
              </p:ext>
            </p:extLst>
          </p:nvPr>
        </p:nvGraphicFramePr>
        <p:xfrm>
          <a:off x="629345" y="1124744"/>
          <a:ext cx="8640960" cy="1259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1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8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INDEX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794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GeoMetry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geoJSON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은 직선 또는 곡선의 교차에 의하여 이루어지는 추상적인 구조나 다각형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(Polygon)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 같은 기하학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geoMetry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구조를 일컫는 말이며 이러한 구조에 만들어지는 인덱스 구조</a:t>
                      </a:r>
                      <a:endParaRPr lang="en-US" altLang="ko-KR" sz="16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98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맑은 고딕" pitchFamily="50" charset="-127"/>
              </a:rPr>
              <a:t>인덱스의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0777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Point Type</a:t>
            </a: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아래 그림의 </a:t>
            </a:r>
            <a:r>
              <a:rPr lang="ko-KR" altLang="en-US" b="1" dirty="0" smtClean="0">
                <a:latin typeface="+mn-ea"/>
                <a:ea typeface="+mn-ea"/>
              </a:rPr>
              <a:t>지도를 </a:t>
            </a:r>
            <a:r>
              <a:rPr lang="ko-KR" altLang="en-US" b="1" dirty="0">
                <a:latin typeface="+mn-ea"/>
                <a:ea typeface="+mn-ea"/>
              </a:rPr>
              <a:t>보면 </a:t>
            </a:r>
            <a:r>
              <a:rPr lang="en-US" altLang="ko-KR" b="1" dirty="0">
                <a:latin typeface="+mn-ea"/>
                <a:ea typeface="+mn-ea"/>
              </a:rPr>
              <a:t>4</a:t>
            </a:r>
            <a:r>
              <a:rPr lang="ko-KR" altLang="en-US" b="1" dirty="0">
                <a:latin typeface="+mn-ea"/>
                <a:ea typeface="+mn-ea"/>
              </a:rPr>
              <a:t>개의 포인터 정보를 확인할 수 </a:t>
            </a:r>
            <a:r>
              <a:rPr lang="ko-KR" altLang="en-US" b="1" dirty="0" smtClean="0">
                <a:latin typeface="+mn-ea"/>
                <a:ea typeface="+mn-ea"/>
              </a:rPr>
              <a:t>있음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한강을 기준으로 아래 별표 지점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err="1" smtClean="0">
                <a:latin typeface="+mn-ea"/>
                <a:ea typeface="+mn-ea"/>
              </a:rPr>
              <a:t>잠실역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r>
              <a:rPr lang="ko-KR" altLang="en-US" b="1" dirty="0" smtClean="0">
                <a:latin typeface="+mn-ea"/>
                <a:ea typeface="+mn-ea"/>
              </a:rPr>
              <a:t>부터 한강 북쪽 별표 지점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err="1" smtClean="0">
                <a:latin typeface="+mn-ea"/>
                <a:ea typeface="+mn-ea"/>
              </a:rPr>
              <a:t>동서울터미널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err="1" smtClean="0">
                <a:latin typeface="+mn-ea"/>
                <a:ea typeface="+mn-ea"/>
              </a:rPr>
              <a:t>강변역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err="1" smtClean="0">
                <a:latin typeface="+mn-ea"/>
                <a:ea typeface="+mn-ea"/>
              </a:rPr>
              <a:t>건대역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r>
              <a:rPr lang="ko-KR" altLang="en-US" b="1" dirty="0" smtClean="0">
                <a:latin typeface="+mn-ea"/>
                <a:ea typeface="+mn-ea"/>
              </a:rPr>
              <a:t>의 각 위치 좌표는 아래와 같음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730375" lvl="4" indent="-358775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잠실역</a:t>
            </a:r>
            <a:r>
              <a:rPr lang="ko-KR" altLang="en-US" b="1" dirty="0" smtClean="0">
                <a:latin typeface="+mn-ea"/>
                <a:ea typeface="+mn-ea"/>
              </a:rPr>
              <a:t> 위도 </a:t>
            </a:r>
            <a:r>
              <a:rPr lang="en-US" altLang="ko-KR" b="1" dirty="0" smtClean="0">
                <a:latin typeface="+mn-ea"/>
                <a:ea typeface="+mn-ea"/>
              </a:rPr>
              <a:t>= 37.5164113, </a:t>
            </a:r>
            <a:r>
              <a:rPr lang="ko-KR" altLang="en-US" b="1" dirty="0">
                <a:latin typeface="+mn-ea"/>
                <a:ea typeface="+mn-ea"/>
              </a:rPr>
              <a:t>경</a:t>
            </a:r>
            <a:r>
              <a:rPr lang="ko-KR" altLang="en-US" b="1" dirty="0" smtClean="0">
                <a:latin typeface="+mn-ea"/>
                <a:ea typeface="+mn-ea"/>
              </a:rPr>
              <a:t>도 </a:t>
            </a:r>
            <a:r>
              <a:rPr lang="en-US" altLang="ko-KR" b="1" dirty="0" smtClean="0">
                <a:latin typeface="+mn-ea"/>
                <a:ea typeface="+mn-ea"/>
              </a:rPr>
              <a:t>= 127.1058431</a:t>
            </a:r>
          </a:p>
          <a:p>
            <a:pPr marL="1730375" lvl="4" indent="-358775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강변역</a:t>
            </a:r>
            <a:r>
              <a:rPr lang="ko-KR" altLang="en-US" b="1" dirty="0" smtClean="0">
                <a:latin typeface="+mn-ea"/>
                <a:ea typeface="+mn-ea"/>
              </a:rPr>
              <a:t> 위도 </a:t>
            </a:r>
            <a:r>
              <a:rPr lang="en-US" altLang="ko-KR" b="1" dirty="0" smtClean="0">
                <a:latin typeface="+mn-ea"/>
                <a:ea typeface="+mn-ea"/>
              </a:rPr>
              <a:t>= 37.5398467, </a:t>
            </a:r>
            <a:r>
              <a:rPr lang="ko-KR" altLang="en-US" b="1" dirty="0">
                <a:latin typeface="+mn-ea"/>
                <a:ea typeface="+mn-ea"/>
              </a:rPr>
              <a:t>경</a:t>
            </a:r>
            <a:r>
              <a:rPr lang="ko-KR" altLang="en-US" b="1" dirty="0" smtClean="0">
                <a:latin typeface="+mn-ea"/>
                <a:ea typeface="+mn-ea"/>
              </a:rPr>
              <a:t>도 </a:t>
            </a:r>
            <a:r>
              <a:rPr lang="en-US" altLang="ko-KR" b="1" dirty="0" smtClean="0">
                <a:latin typeface="+mn-ea"/>
                <a:ea typeface="+mn-ea"/>
              </a:rPr>
              <a:t>= 127.0952154</a:t>
            </a:r>
          </a:p>
          <a:p>
            <a:pPr marL="1730375" lvl="4" indent="-358775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동서울</a:t>
            </a:r>
            <a:r>
              <a:rPr lang="ko-KR" altLang="en-US" b="1" dirty="0" smtClean="0">
                <a:latin typeface="+mn-ea"/>
                <a:ea typeface="+mn-ea"/>
              </a:rPr>
              <a:t> 위도 </a:t>
            </a:r>
            <a:r>
              <a:rPr lang="en-US" altLang="ko-KR" b="1" dirty="0" smtClean="0">
                <a:latin typeface="+mn-ea"/>
                <a:ea typeface="+mn-ea"/>
              </a:rPr>
              <a:t>= 37.5301218, </a:t>
            </a:r>
            <a:r>
              <a:rPr lang="ko-KR" altLang="en-US" b="1" dirty="0">
                <a:latin typeface="+mn-ea"/>
                <a:ea typeface="+mn-ea"/>
              </a:rPr>
              <a:t>경</a:t>
            </a:r>
            <a:r>
              <a:rPr lang="ko-KR" altLang="en-US" b="1" dirty="0" smtClean="0">
                <a:latin typeface="+mn-ea"/>
                <a:ea typeface="+mn-ea"/>
              </a:rPr>
              <a:t>도 </a:t>
            </a:r>
            <a:r>
              <a:rPr lang="en-US" altLang="ko-KR" b="1" dirty="0" smtClean="0">
                <a:latin typeface="+mn-ea"/>
                <a:ea typeface="+mn-ea"/>
              </a:rPr>
              <a:t>= 127.0980748</a:t>
            </a:r>
          </a:p>
          <a:p>
            <a:pPr marL="1730375" lvl="4" indent="-358775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건대역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위</a:t>
            </a:r>
            <a:r>
              <a:rPr lang="ko-KR" altLang="en-US" b="1" dirty="0" smtClean="0">
                <a:latin typeface="+mn-ea"/>
                <a:ea typeface="+mn-ea"/>
              </a:rPr>
              <a:t>도 </a:t>
            </a:r>
            <a:r>
              <a:rPr lang="en-US" altLang="ko-KR" b="1" dirty="0" smtClean="0">
                <a:latin typeface="+mn-ea"/>
                <a:ea typeface="+mn-ea"/>
              </a:rPr>
              <a:t>= 37.5419541, </a:t>
            </a:r>
            <a:r>
              <a:rPr lang="ko-KR" altLang="en-US" b="1" dirty="0">
                <a:latin typeface="+mn-ea"/>
                <a:ea typeface="+mn-ea"/>
              </a:rPr>
              <a:t>경</a:t>
            </a:r>
            <a:r>
              <a:rPr lang="ko-KR" altLang="en-US" b="1" dirty="0" smtClean="0">
                <a:latin typeface="+mn-ea"/>
                <a:ea typeface="+mn-ea"/>
              </a:rPr>
              <a:t>도 </a:t>
            </a:r>
            <a:r>
              <a:rPr lang="en-US" altLang="ko-KR" b="1" dirty="0" smtClean="0">
                <a:latin typeface="+mn-ea"/>
                <a:ea typeface="+mn-ea"/>
              </a:rPr>
              <a:t>= 127.0742172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3" y="3964487"/>
            <a:ext cx="2304628" cy="287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2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맑은 고딕" pitchFamily="50" charset="-127"/>
              </a:rPr>
              <a:t>인덱스의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latin typeface="+mn-ea"/>
                <a:ea typeface="+mn-ea"/>
              </a:rPr>
              <a:t>4</a:t>
            </a:r>
            <a:r>
              <a:rPr lang="ko-KR" altLang="en-US" b="1" dirty="0" smtClean="0">
                <a:latin typeface="+mn-ea"/>
                <a:ea typeface="+mn-ea"/>
              </a:rPr>
              <a:t>개의 좌표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포인터</a:t>
            </a:r>
            <a:r>
              <a:rPr lang="en-US" altLang="ko-KR" b="1" dirty="0" smtClean="0">
                <a:latin typeface="+mn-ea"/>
                <a:ea typeface="+mn-ea"/>
              </a:rPr>
              <a:t>) </a:t>
            </a:r>
            <a:r>
              <a:rPr lang="ko-KR" altLang="en-US" b="1" dirty="0" smtClean="0">
                <a:latin typeface="+mn-ea"/>
                <a:ea typeface="+mn-ea"/>
              </a:rPr>
              <a:t>중에 </a:t>
            </a:r>
            <a:r>
              <a:rPr lang="ko-KR" altLang="en-US" b="1" dirty="0" err="1" smtClean="0">
                <a:latin typeface="+mn-ea"/>
                <a:ea typeface="+mn-ea"/>
              </a:rPr>
              <a:t>잠실역을</a:t>
            </a:r>
            <a:r>
              <a:rPr lang="ko-KR" altLang="en-US" b="1" dirty="0" smtClean="0">
                <a:latin typeface="+mn-ea"/>
                <a:ea typeface="+mn-ea"/>
              </a:rPr>
              <a:t> 기준 좌표로 했을 때 </a:t>
            </a:r>
            <a:r>
              <a:rPr lang="en-US" altLang="ko-KR" b="1" dirty="0" smtClean="0">
                <a:latin typeface="+mn-ea"/>
                <a:ea typeface="+mn-ea"/>
              </a:rPr>
              <a:t>2 km</a:t>
            </a:r>
            <a:r>
              <a:rPr lang="ko-KR" altLang="en-US" b="1" dirty="0" smtClean="0">
                <a:latin typeface="+mn-ea"/>
                <a:ea typeface="+mn-ea"/>
              </a:rPr>
              <a:t>범위 내에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포함되어 있는 좌표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포인터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r>
              <a:rPr lang="ko-KR" altLang="en-US" b="1" dirty="0" smtClean="0">
                <a:latin typeface="+mn-ea"/>
                <a:ea typeface="+mn-ea"/>
              </a:rPr>
              <a:t>를 검색하는 방법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844675"/>
            <a:ext cx="7921625" cy="451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3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692696"/>
            <a:ext cx="7921625" cy="5733825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맑은 고딕" pitchFamily="50" charset="-127"/>
              </a:rPr>
              <a:t>인덱스의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13997" y="124162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포인터 타입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861593" y="1378253"/>
            <a:ext cx="335240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09568" y="1394029"/>
            <a:ext cx="1008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잠실역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좌표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661793" y="1530653"/>
            <a:ext cx="244777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86005" y="1644168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2000m(2 Km)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933601" y="1780792"/>
            <a:ext cx="335240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57440" y="2996952"/>
            <a:ext cx="1008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잠실역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좌표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509665" y="3133576"/>
            <a:ext cx="244777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85432" y="4941168"/>
            <a:ext cx="2232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동서울터미널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좌표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3437657" y="5077792"/>
            <a:ext cx="244777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21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맑은 고딕" pitchFamily="50" charset="-127"/>
              </a:rPr>
              <a:t>인덱스의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5442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LineString</a:t>
            </a:r>
            <a:r>
              <a:rPr lang="en-US" altLang="ko-KR" b="1" dirty="0" smtClean="0">
                <a:latin typeface="+mn-ea"/>
                <a:ea typeface="+mn-ea"/>
              </a:rPr>
              <a:t> Type</a:t>
            </a: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아래 그림의 지도를 보면 </a:t>
            </a:r>
            <a:r>
              <a:rPr lang="en-US" altLang="ko-KR" b="1" dirty="0" smtClean="0">
                <a:latin typeface="+mn-ea"/>
                <a:ea typeface="+mn-ea"/>
              </a:rPr>
              <a:t>4</a:t>
            </a:r>
            <a:r>
              <a:rPr lang="ko-KR" altLang="en-US" b="1" dirty="0" smtClean="0">
                <a:latin typeface="+mn-ea"/>
                <a:ea typeface="+mn-ea"/>
              </a:rPr>
              <a:t>개의 포인터 정보를 확인할 수 있음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가장 왼쪽에 </a:t>
            </a:r>
            <a:r>
              <a:rPr lang="ko-KR" altLang="en-US" b="1" dirty="0" err="1">
                <a:latin typeface="+mn-ea"/>
                <a:ea typeface="+mn-ea"/>
              </a:rPr>
              <a:t>삼성역</a:t>
            </a:r>
            <a:r>
              <a:rPr lang="ko-KR" altLang="en-US" b="1" dirty="0">
                <a:latin typeface="+mn-ea"/>
                <a:ea typeface="+mn-ea"/>
              </a:rPr>
              <a:t> 인근 좌표가 출발 지점이고 도착지점은 가장 오른쪽에 있는 </a:t>
            </a:r>
            <a:r>
              <a:rPr lang="ko-KR" altLang="en-US" b="1" dirty="0" err="1">
                <a:latin typeface="+mn-ea"/>
                <a:ea typeface="+mn-ea"/>
              </a:rPr>
              <a:t>잠실역</a:t>
            </a:r>
            <a:r>
              <a:rPr lang="ko-KR" altLang="en-US" b="1" dirty="0">
                <a:latin typeface="+mn-ea"/>
                <a:ea typeface="+mn-ea"/>
              </a:rPr>
              <a:t> 인근 좌표임</a:t>
            </a: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출발 지점과 도착 지점 사이에는 경유 </a:t>
            </a:r>
            <a:r>
              <a:rPr lang="en-US" altLang="ko-KR" b="1" dirty="0">
                <a:latin typeface="+mn-ea"/>
                <a:ea typeface="+mn-ea"/>
              </a:rPr>
              <a:t>1</a:t>
            </a:r>
            <a:r>
              <a:rPr lang="ko-KR" altLang="en-US" b="1" dirty="0">
                <a:latin typeface="+mn-ea"/>
                <a:ea typeface="+mn-ea"/>
              </a:rPr>
              <a:t>과 경유 </a:t>
            </a:r>
            <a:r>
              <a:rPr lang="en-US" altLang="ko-KR" b="1" dirty="0">
                <a:latin typeface="+mn-ea"/>
                <a:ea typeface="+mn-ea"/>
              </a:rPr>
              <a:t>2</a:t>
            </a:r>
            <a:r>
              <a:rPr lang="ko-KR" altLang="en-US" b="1" dirty="0">
                <a:latin typeface="+mn-ea"/>
                <a:ea typeface="+mn-ea"/>
              </a:rPr>
              <a:t>를 통해 도착 지점에 갈수 있는 선분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en-US" altLang="ko-KR" b="1" dirty="0" err="1">
                <a:latin typeface="+mn-ea"/>
                <a:ea typeface="+mn-ea"/>
              </a:rPr>
              <a:t>LineString</a:t>
            </a:r>
            <a:r>
              <a:rPr lang="en-US" altLang="ko-KR" b="1" dirty="0">
                <a:latin typeface="+mn-ea"/>
                <a:ea typeface="+mn-ea"/>
              </a:rPr>
              <a:t>) </a:t>
            </a:r>
            <a:r>
              <a:rPr lang="ko-KR" altLang="en-US" b="1" dirty="0">
                <a:latin typeface="+mn-ea"/>
                <a:ea typeface="+mn-ea"/>
              </a:rPr>
              <a:t>정보를 가지고 있음</a:t>
            </a: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3" y="2924944"/>
            <a:ext cx="3096716" cy="395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6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맑은 고딕" pitchFamily="50" charset="-127"/>
              </a:rPr>
              <a:t>인덱스의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007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다음은 이동하게 될 경로 상의 좌표정보임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730375" lvl="4" indent="-358775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삼성역</a:t>
            </a:r>
            <a:r>
              <a:rPr lang="ko-KR" altLang="en-US" b="1" dirty="0" smtClean="0">
                <a:latin typeface="+mn-ea"/>
                <a:ea typeface="+mn-ea"/>
              </a:rPr>
              <a:t> 인근좌표 위도 </a:t>
            </a:r>
            <a:r>
              <a:rPr lang="en-US" altLang="ko-KR" b="1" dirty="0" smtClean="0">
                <a:latin typeface="+mn-ea"/>
                <a:ea typeface="+mn-ea"/>
              </a:rPr>
              <a:t>= 37.5105344, </a:t>
            </a:r>
            <a:r>
              <a:rPr lang="ko-KR" altLang="en-US" b="1" dirty="0">
                <a:latin typeface="+mn-ea"/>
                <a:ea typeface="+mn-ea"/>
              </a:rPr>
              <a:t>경</a:t>
            </a:r>
            <a:r>
              <a:rPr lang="ko-KR" altLang="en-US" b="1" dirty="0" smtClean="0">
                <a:latin typeface="+mn-ea"/>
                <a:ea typeface="+mn-ea"/>
              </a:rPr>
              <a:t>도 </a:t>
            </a:r>
            <a:r>
              <a:rPr lang="en-US" altLang="ko-KR" b="1" dirty="0" smtClean="0">
                <a:latin typeface="+mn-ea"/>
                <a:ea typeface="+mn-ea"/>
              </a:rPr>
              <a:t>= 127.0847829</a:t>
            </a:r>
          </a:p>
          <a:p>
            <a:pPr marL="1730375" lvl="4" indent="-358775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latin typeface="+mn-ea"/>
                <a:ea typeface="+mn-ea"/>
              </a:rPr>
              <a:t>경로 </a:t>
            </a:r>
            <a:r>
              <a:rPr lang="en-US" altLang="ko-KR" b="1" dirty="0" smtClean="0">
                <a:latin typeface="+mn-ea"/>
                <a:ea typeface="+mn-ea"/>
              </a:rPr>
              <a:t>1              </a:t>
            </a:r>
            <a:r>
              <a:rPr lang="ko-KR" altLang="en-US" b="1" dirty="0">
                <a:latin typeface="+mn-ea"/>
                <a:ea typeface="+mn-ea"/>
              </a:rPr>
              <a:t>위</a:t>
            </a:r>
            <a:r>
              <a:rPr lang="ko-KR" altLang="en-US" b="1" dirty="0" smtClean="0">
                <a:latin typeface="+mn-ea"/>
                <a:ea typeface="+mn-ea"/>
              </a:rPr>
              <a:t>도 </a:t>
            </a:r>
            <a:r>
              <a:rPr lang="en-US" altLang="ko-KR" b="1" dirty="0" smtClean="0">
                <a:latin typeface="+mn-ea"/>
                <a:ea typeface="+mn-ea"/>
              </a:rPr>
              <a:t>= 37.5133497, </a:t>
            </a:r>
            <a:r>
              <a:rPr lang="ko-KR" altLang="en-US" b="1" dirty="0">
                <a:latin typeface="+mn-ea"/>
                <a:ea typeface="+mn-ea"/>
              </a:rPr>
              <a:t>경</a:t>
            </a:r>
            <a:r>
              <a:rPr lang="ko-KR" altLang="en-US" b="1" dirty="0" smtClean="0">
                <a:latin typeface="+mn-ea"/>
                <a:ea typeface="+mn-ea"/>
              </a:rPr>
              <a:t>도 </a:t>
            </a:r>
            <a:r>
              <a:rPr lang="en-US" altLang="ko-KR" b="1" dirty="0" smtClean="0">
                <a:latin typeface="+mn-ea"/>
                <a:ea typeface="+mn-ea"/>
              </a:rPr>
              <a:t>= 127.0740075 </a:t>
            </a:r>
          </a:p>
          <a:p>
            <a:pPr marL="1371600" lvl="4">
              <a:spcBef>
                <a:spcPts val="1000"/>
              </a:spcBef>
              <a:defRPr/>
            </a:pPr>
            <a:r>
              <a:rPr lang="en-US" altLang="ko-KR" b="1" dirty="0" smtClean="0">
                <a:latin typeface="+mn-ea"/>
                <a:ea typeface="+mn-ea"/>
              </a:rPr>
              <a:t>     ← </a:t>
            </a:r>
            <a:r>
              <a:rPr lang="ko-KR" altLang="en-US" b="1" dirty="0" err="1" smtClean="0">
                <a:latin typeface="+mn-ea"/>
                <a:ea typeface="+mn-ea"/>
              </a:rPr>
              <a:t>종합운동장역</a:t>
            </a:r>
            <a:r>
              <a:rPr lang="ko-KR" altLang="en-US" b="1" dirty="0" smtClean="0">
                <a:latin typeface="+mn-ea"/>
                <a:ea typeface="+mn-ea"/>
              </a:rPr>
              <a:t> 인근 좌표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730375" lvl="4" indent="-358775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latin typeface="+mn-ea"/>
                <a:ea typeface="+mn-ea"/>
              </a:rPr>
              <a:t>경로 </a:t>
            </a:r>
            <a:r>
              <a:rPr lang="en-US" altLang="ko-KR" b="1" dirty="0" smtClean="0">
                <a:latin typeface="+mn-ea"/>
                <a:ea typeface="+mn-ea"/>
              </a:rPr>
              <a:t>2              </a:t>
            </a:r>
            <a:r>
              <a:rPr lang="ko-KR" altLang="en-US" b="1" dirty="0">
                <a:latin typeface="+mn-ea"/>
                <a:ea typeface="+mn-ea"/>
              </a:rPr>
              <a:t>위</a:t>
            </a:r>
            <a:r>
              <a:rPr lang="ko-KR" altLang="en-US" b="1" dirty="0" smtClean="0">
                <a:latin typeface="+mn-ea"/>
                <a:ea typeface="+mn-ea"/>
              </a:rPr>
              <a:t>도 </a:t>
            </a:r>
            <a:r>
              <a:rPr lang="en-US" altLang="ko-KR" b="1" dirty="0" smtClean="0">
                <a:latin typeface="+mn-ea"/>
                <a:ea typeface="+mn-ea"/>
              </a:rPr>
              <a:t>= 37.5120906, </a:t>
            </a:r>
            <a:r>
              <a:rPr lang="ko-KR" altLang="en-US" b="1" dirty="0">
                <a:latin typeface="+mn-ea"/>
                <a:ea typeface="+mn-ea"/>
              </a:rPr>
              <a:t>경</a:t>
            </a:r>
            <a:r>
              <a:rPr lang="ko-KR" altLang="en-US" b="1" dirty="0" smtClean="0">
                <a:latin typeface="+mn-ea"/>
                <a:ea typeface="+mn-ea"/>
              </a:rPr>
              <a:t>도 </a:t>
            </a:r>
            <a:r>
              <a:rPr lang="en-US" altLang="ko-KR" b="1" dirty="0" smtClean="0">
                <a:latin typeface="+mn-ea"/>
                <a:ea typeface="+mn-ea"/>
              </a:rPr>
              <a:t>= 127.0846600</a:t>
            </a:r>
          </a:p>
          <a:p>
            <a:pPr marL="1371600" lvl="4">
              <a:spcBef>
                <a:spcPts val="10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 </a:t>
            </a:r>
            <a:r>
              <a:rPr lang="ko-KR" altLang="en-US" b="1" dirty="0">
                <a:latin typeface="+mn-ea"/>
                <a:ea typeface="+mn-ea"/>
              </a:rPr>
              <a:t>← </a:t>
            </a:r>
            <a:r>
              <a:rPr lang="ko-KR" altLang="en-US" b="1" dirty="0" err="1" smtClean="0">
                <a:latin typeface="+mn-ea"/>
                <a:ea typeface="+mn-ea"/>
              </a:rPr>
              <a:t>신천역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인근 좌표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730375" lvl="4" indent="-358775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잠실역</a:t>
            </a:r>
            <a:r>
              <a:rPr lang="ko-KR" altLang="en-US" b="1" dirty="0" smtClean="0">
                <a:latin typeface="+mn-ea"/>
                <a:ea typeface="+mn-ea"/>
              </a:rPr>
              <a:t> 인근좌표  위도 </a:t>
            </a:r>
            <a:r>
              <a:rPr lang="en-US" altLang="ko-KR" b="1" dirty="0" smtClean="0">
                <a:latin typeface="+mn-ea"/>
                <a:ea typeface="+mn-ea"/>
              </a:rPr>
              <a:t>= 37.5164113, </a:t>
            </a:r>
            <a:r>
              <a:rPr lang="ko-KR" altLang="en-US" b="1" dirty="0">
                <a:latin typeface="+mn-ea"/>
                <a:ea typeface="+mn-ea"/>
              </a:rPr>
              <a:t>경</a:t>
            </a:r>
            <a:r>
              <a:rPr lang="ko-KR" altLang="en-US" b="1" dirty="0" smtClean="0">
                <a:latin typeface="+mn-ea"/>
                <a:ea typeface="+mn-ea"/>
              </a:rPr>
              <a:t>도 </a:t>
            </a:r>
            <a:r>
              <a:rPr lang="en-US" altLang="ko-KR" b="1" dirty="0" smtClean="0">
                <a:latin typeface="+mn-ea"/>
                <a:ea typeface="+mn-ea"/>
              </a:rPr>
              <a:t>= 127.1058431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166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맑은 고딕" pitchFamily="50" charset="-127"/>
              </a:rPr>
              <a:t>인덱스의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삼성역</a:t>
            </a:r>
            <a:r>
              <a:rPr lang="ko-KR" altLang="en-US" b="1" dirty="0" smtClean="0">
                <a:latin typeface="+mn-ea"/>
                <a:ea typeface="+mn-ea"/>
              </a:rPr>
              <a:t> 인근 지점에서 출발하여 </a:t>
            </a:r>
            <a:r>
              <a:rPr lang="ko-KR" altLang="en-US" b="1" dirty="0" err="1" smtClean="0">
                <a:latin typeface="+mn-ea"/>
                <a:ea typeface="+mn-ea"/>
              </a:rPr>
              <a:t>잠실역</a:t>
            </a:r>
            <a:r>
              <a:rPr lang="ko-KR" altLang="en-US" b="1" dirty="0" smtClean="0">
                <a:latin typeface="+mn-ea"/>
                <a:ea typeface="+mn-ea"/>
              </a:rPr>
              <a:t> 인근 지점까지 도착하는 코스로 이동했을 때 해당 선분에 위치하고 있는 지하철 역을 검색방법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853719"/>
            <a:ext cx="7921625" cy="416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4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26" y="590493"/>
            <a:ext cx="7943612" cy="8942238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맑은 고딕" pitchFamily="50" charset="-127"/>
              </a:rPr>
              <a:t>인덱스의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0883" y="1189257"/>
            <a:ext cx="2232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잠실역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좌표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173105" y="1352020"/>
            <a:ext cx="244777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39985" y="1348358"/>
            <a:ext cx="2232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신천역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좌표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245113" y="1473556"/>
            <a:ext cx="244777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29827" y="1485434"/>
            <a:ext cx="2232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종합운동장역 좌표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317121" y="1600752"/>
            <a:ext cx="244777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30178" y="1613803"/>
            <a:ext cx="2232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삼성역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좌표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4461137" y="1744768"/>
            <a:ext cx="244777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39667" y="2835864"/>
            <a:ext cx="2232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  <a:latin typeface="+mn-ea"/>
                <a:ea typeface="+mn-ea"/>
              </a:rPr>
              <a:t>종합운동장역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좌표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191892" y="2972488"/>
            <a:ext cx="244777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5568" y="4642702"/>
            <a:ext cx="2232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잠실역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좌표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3197793" y="4779326"/>
            <a:ext cx="244777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41007" y="6449540"/>
            <a:ext cx="2232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신천역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좌표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3093232" y="6586164"/>
            <a:ext cx="244777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25392" y="8264569"/>
            <a:ext cx="2232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잠실역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좌표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3077617" y="8401193"/>
            <a:ext cx="244777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8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맑은 고딕" pitchFamily="50" charset="-127"/>
              </a:rPr>
              <a:t>인덱스의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51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Polygon Type</a:t>
            </a: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아래 그림의 지도는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올림픽 공원 지역을 나타내고 있으며 </a:t>
            </a:r>
            <a:r>
              <a:rPr lang="en-US" altLang="ko-KR" b="1" dirty="0" smtClean="0">
                <a:latin typeface="+mn-ea"/>
                <a:ea typeface="+mn-ea"/>
              </a:rPr>
              <a:t>6</a:t>
            </a:r>
            <a:r>
              <a:rPr lang="ko-KR" altLang="en-US" b="1" dirty="0" smtClean="0">
                <a:latin typeface="+mn-ea"/>
                <a:ea typeface="+mn-ea"/>
              </a:rPr>
              <a:t>개 좌표로 구획된  다각형</a:t>
            </a:r>
            <a:r>
              <a:rPr lang="en-US" altLang="ko-KR" b="1" dirty="0" smtClean="0">
                <a:latin typeface="+mn-ea"/>
                <a:ea typeface="+mn-ea"/>
              </a:rPr>
              <a:t>(Polygon) </a:t>
            </a:r>
            <a:r>
              <a:rPr lang="ko-KR" altLang="en-US" b="1" dirty="0" smtClean="0">
                <a:latin typeface="+mn-ea"/>
                <a:ea typeface="+mn-ea"/>
              </a:rPr>
              <a:t>지리 정보를 확인할 수 있음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4" y="1848123"/>
            <a:ext cx="3744788" cy="441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8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맑은 고딕" pitchFamily="50" charset="-127"/>
              </a:rPr>
              <a:t>인덱스의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007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가장 첫 번째 좌표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err="1" smtClean="0">
                <a:latin typeface="+mn-ea"/>
                <a:ea typeface="+mn-ea"/>
              </a:rPr>
              <a:t>몽촌토성역을</a:t>
            </a:r>
            <a:r>
              <a:rPr lang="ko-KR" altLang="en-US" b="1" dirty="0" smtClean="0">
                <a:latin typeface="+mn-ea"/>
                <a:ea typeface="+mn-ea"/>
              </a:rPr>
              <a:t> 시작으로 총 </a:t>
            </a:r>
            <a:r>
              <a:rPr lang="en-US" altLang="ko-KR" b="1" dirty="0" smtClean="0">
                <a:latin typeface="+mn-ea"/>
                <a:ea typeface="+mn-ea"/>
              </a:rPr>
              <a:t>6</a:t>
            </a:r>
            <a:r>
              <a:rPr lang="ko-KR" altLang="en-US" b="1" dirty="0" smtClean="0">
                <a:latin typeface="+mn-ea"/>
                <a:ea typeface="+mn-ea"/>
              </a:rPr>
              <a:t>개의 좌표정보는 다음과 같음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730375" lvl="4" indent="-358775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latin typeface="+mn-ea"/>
                <a:ea typeface="+mn-ea"/>
              </a:rPr>
              <a:t>위</a:t>
            </a:r>
            <a:r>
              <a:rPr lang="ko-KR" altLang="en-US" b="1" dirty="0" smtClean="0">
                <a:latin typeface="+mn-ea"/>
                <a:ea typeface="+mn-ea"/>
              </a:rPr>
              <a:t>도 </a:t>
            </a:r>
            <a:r>
              <a:rPr lang="en-US" altLang="ko-KR" b="1" dirty="0" smtClean="0">
                <a:latin typeface="+mn-ea"/>
                <a:ea typeface="+mn-ea"/>
              </a:rPr>
              <a:t>= 37.5191452, </a:t>
            </a:r>
            <a:r>
              <a:rPr lang="ko-KR" altLang="en-US" b="1" dirty="0">
                <a:latin typeface="+mn-ea"/>
                <a:ea typeface="+mn-ea"/>
              </a:rPr>
              <a:t>경</a:t>
            </a:r>
            <a:r>
              <a:rPr lang="ko-KR" altLang="en-US" b="1" dirty="0" smtClean="0">
                <a:latin typeface="+mn-ea"/>
                <a:ea typeface="+mn-ea"/>
              </a:rPr>
              <a:t>도 </a:t>
            </a:r>
            <a:r>
              <a:rPr lang="en-US" altLang="ko-KR" b="1" dirty="0" smtClean="0">
                <a:latin typeface="+mn-ea"/>
                <a:ea typeface="+mn-ea"/>
              </a:rPr>
              <a:t>= 127.1261076 ← </a:t>
            </a:r>
            <a:r>
              <a:rPr lang="ko-KR" altLang="en-US" b="1" dirty="0" err="1" smtClean="0">
                <a:latin typeface="+mn-ea"/>
                <a:ea typeface="+mn-ea"/>
              </a:rPr>
              <a:t>몽촌토성역</a:t>
            </a:r>
            <a:r>
              <a:rPr lang="ko-KR" altLang="en-US" b="1" dirty="0" smtClean="0">
                <a:latin typeface="+mn-ea"/>
                <a:ea typeface="+mn-ea"/>
              </a:rPr>
              <a:t> 좌표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730375" lvl="4" indent="-358775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latin typeface="+mn-ea"/>
                <a:ea typeface="+mn-ea"/>
              </a:rPr>
              <a:t>위</a:t>
            </a:r>
            <a:r>
              <a:rPr lang="ko-KR" altLang="en-US" b="1" dirty="0" smtClean="0">
                <a:latin typeface="+mn-ea"/>
                <a:ea typeface="+mn-ea"/>
              </a:rPr>
              <a:t>도 </a:t>
            </a:r>
            <a:r>
              <a:rPr lang="en-US" altLang="ko-KR" b="1" dirty="0" smtClean="0">
                <a:latin typeface="+mn-ea"/>
                <a:ea typeface="+mn-ea"/>
              </a:rPr>
              <a:t>= 37.5221428, </a:t>
            </a:r>
            <a:r>
              <a:rPr lang="ko-KR" altLang="en-US" b="1" dirty="0">
                <a:latin typeface="+mn-ea"/>
                <a:ea typeface="+mn-ea"/>
              </a:rPr>
              <a:t>경</a:t>
            </a:r>
            <a:r>
              <a:rPr lang="ko-KR" altLang="en-US" b="1" dirty="0" smtClean="0">
                <a:latin typeface="+mn-ea"/>
                <a:ea typeface="+mn-ea"/>
              </a:rPr>
              <a:t>도 </a:t>
            </a:r>
            <a:r>
              <a:rPr lang="en-US" altLang="ko-KR" b="1" dirty="0" smtClean="0">
                <a:latin typeface="+mn-ea"/>
                <a:ea typeface="+mn-ea"/>
              </a:rPr>
              <a:t>= 127.1220412</a:t>
            </a:r>
          </a:p>
          <a:p>
            <a:pPr marL="1730375" lvl="4" indent="-358775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latin typeface="+mn-ea"/>
                <a:ea typeface="+mn-ea"/>
              </a:rPr>
              <a:t>위</a:t>
            </a:r>
            <a:r>
              <a:rPr lang="ko-KR" altLang="en-US" b="1" dirty="0" smtClean="0">
                <a:latin typeface="+mn-ea"/>
                <a:ea typeface="+mn-ea"/>
              </a:rPr>
              <a:t>도 </a:t>
            </a:r>
            <a:r>
              <a:rPr lang="en-US" altLang="ko-KR" b="1" dirty="0" smtClean="0">
                <a:latin typeface="+mn-ea"/>
                <a:ea typeface="+mn-ea"/>
              </a:rPr>
              <a:t>= 37.5239739, </a:t>
            </a:r>
            <a:r>
              <a:rPr lang="ko-KR" altLang="en-US" b="1" dirty="0">
                <a:latin typeface="+mn-ea"/>
                <a:ea typeface="+mn-ea"/>
              </a:rPr>
              <a:t>경</a:t>
            </a:r>
            <a:r>
              <a:rPr lang="ko-KR" altLang="en-US" b="1" dirty="0" smtClean="0">
                <a:latin typeface="+mn-ea"/>
                <a:ea typeface="+mn-ea"/>
              </a:rPr>
              <a:t>도 </a:t>
            </a:r>
            <a:r>
              <a:rPr lang="en-US" altLang="ko-KR" b="1" dirty="0" smtClean="0">
                <a:latin typeface="+mn-ea"/>
                <a:ea typeface="+mn-ea"/>
              </a:rPr>
              <a:t>= 127.1224733</a:t>
            </a:r>
          </a:p>
          <a:p>
            <a:pPr marL="1730375" lvl="4" indent="-358775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latin typeface="+mn-ea"/>
                <a:ea typeface="+mn-ea"/>
              </a:rPr>
              <a:t>위</a:t>
            </a:r>
            <a:r>
              <a:rPr lang="ko-KR" altLang="en-US" b="1" dirty="0" smtClean="0">
                <a:latin typeface="+mn-ea"/>
                <a:ea typeface="+mn-ea"/>
              </a:rPr>
              <a:t>도 </a:t>
            </a:r>
            <a:r>
              <a:rPr lang="en-US" altLang="ko-KR" b="1" dirty="0" smtClean="0">
                <a:latin typeface="+mn-ea"/>
                <a:ea typeface="+mn-ea"/>
              </a:rPr>
              <a:t>= 37.5231093, </a:t>
            </a:r>
            <a:r>
              <a:rPr lang="ko-KR" altLang="en-US" b="1" dirty="0">
                <a:latin typeface="+mn-ea"/>
                <a:ea typeface="+mn-ea"/>
              </a:rPr>
              <a:t>경</a:t>
            </a:r>
            <a:r>
              <a:rPr lang="ko-KR" altLang="en-US" b="1" dirty="0" smtClean="0">
                <a:latin typeface="+mn-ea"/>
                <a:ea typeface="+mn-ea"/>
              </a:rPr>
              <a:t>도 </a:t>
            </a:r>
            <a:r>
              <a:rPr lang="en-US" altLang="ko-KR" b="1" dirty="0" smtClean="0">
                <a:latin typeface="+mn-ea"/>
                <a:ea typeface="+mn-ea"/>
              </a:rPr>
              <a:t>= 127.1269535</a:t>
            </a:r>
          </a:p>
          <a:p>
            <a:pPr marL="1730375" lvl="4" indent="-358775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latin typeface="+mn-ea"/>
                <a:ea typeface="+mn-ea"/>
              </a:rPr>
              <a:t>위</a:t>
            </a:r>
            <a:r>
              <a:rPr lang="ko-KR" altLang="en-US" b="1" dirty="0" smtClean="0">
                <a:latin typeface="+mn-ea"/>
                <a:ea typeface="+mn-ea"/>
              </a:rPr>
              <a:t>도 </a:t>
            </a:r>
            <a:r>
              <a:rPr lang="en-US" altLang="ko-KR" b="1" dirty="0" smtClean="0">
                <a:latin typeface="+mn-ea"/>
                <a:ea typeface="+mn-ea"/>
              </a:rPr>
              <a:t>= 37.5179105, </a:t>
            </a:r>
            <a:r>
              <a:rPr lang="ko-KR" altLang="en-US" b="1" dirty="0">
                <a:latin typeface="+mn-ea"/>
                <a:ea typeface="+mn-ea"/>
              </a:rPr>
              <a:t>경</a:t>
            </a:r>
            <a:r>
              <a:rPr lang="ko-KR" altLang="en-US" b="1" dirty="0" smtClean="0">
                <a:latin typeface="+mn-ea"/>
                <a:ea typeface="+mn-ea"/>
              </a:rPr>
              <a:t>도 </a:t>
            </a:r>
            <a:r>
              <a:rPr lang="en-US" altLang="ko-KR" b="1" dirty="0" smtClean="0">
                <a:latin typeface="+mn-ea"/>
                <a:ea typeface="+mn-ea"/>
              </a:rPr>
              <a:t>= 127.1290333</a:t>
            </a:r>
          </a:p>
          <a:p>
            <a:pPr marL="1730375" lvl="4" indent="-358775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latin typeface="+mn-ea"/>
                <a:ea typeface="+mn-ea"/>
              </a:rPr>
              <a:t>위</a:t>
            </a:r>
            <a:r>
              <a:rPr lang="ko-KR" altLang="en-US" b="1" dirty="0" smtClean="0">
                <a:latin typeface="+mn-ea"/>
                <a:ea typeface="+mn-ea"/>
              </a:rPr>
              <a:t>도 </a:t>
            </a:r>
            <a:r>
              <a:rPr lang="en-US" altLang="ko-KR" b="1" dirty="0" smtClean="0">
                <a:latin typeface="+mn-ea"/>
                <a:ea typeface="+mn-ea"/>
              </a:rPr>
              <a:t>= 37.5116750, </a:t>
            </a:r>
            <a:r>
              <a:rPr lang="ko-KR" altLang="en-US" b="1" dirty="0">
                <a:latin typeface="+mn-ea"/>
                <a:ea typeface="+mn-ea"/>
              </a:rPr>
              <a:t>경</a:t>
            </a:r>
            <a:r>
              <a:rPr lang="ko-KR" altLang="en-US" b="1" dirty="0" smtClean="0">
                <a:latin typeface="+mn-ea"/>
                <a:ea typeface="+mn-ea"/>
              </a:rPr>
              <a:t>도 </a:t>
            </a:r>
            <a:r>
              <a:rPr lang="en-US" altLang="ko-KR" b="1" dirty="0" smtClean="0">
                <a:latin typeface="+mn-ea"/>
                <a:ea typeface="+mn-ea"/>
              </a:rPr>
              <a:t>= 127.1239271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74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맑은 고딕" pitchFamily="50" charset="-127"/>
              </a:rPr>
              <a:t>인덱스 재구성 및 삭제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5442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제공하는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Balanace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*Tree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인덱스를 이용하면 데이터의 빠른 검색이 가능함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입력과 삭제가 빈번하게 발생하는 경우에는 인덱스의 변형으로 인한 불균형으로 인해 빠른 성능이 보장되지 않을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2">
              <a:spcBef>
                <a:spcPts val="1000"/>
              </a:spcBef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문제점을 해결할 수 있는 유일한 방법은 인덱스 구조를 재구성하는 방법임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인덱스를 재구성하는 방법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95" y="2917261"/>
            <a:ext cx="7535127" cy="394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2618098"/>
            <a:ext cx="7921625" cy="4151744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맑은 고딕" pitchFamily="50" charset="-127"/>
              </a:rPr>
              <a:t>인덱스의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8620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총 </a:t>
            </a:r>
            <a:r>
              <a:rPr lang="en-US" altLang="ko-KR" b="1" dirty="0" smtClean="0">
                <a:latin typeface="+mn-ea"/>
                <a:ea typeface="+mn-ea"/>
              </a:rPr>
              <a:t>6</a:t>
            </a:r>
            <a:r>
              <a:rPr lang="ko-KR" altLang="en-US" b="1" dirty="0" smtClean="0">
                <a:latin typeface="+mn-ea"/>
                <a:ea typeface="+mn-ea"/>
              </a:rPr>
              <a:t>개의 좌표로 구성된 올림픽 공원 내에 배치되어 있는 시설물 중에 올림픽 수영장의 위치 정보를 검색하는 방법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먼저 올림픽 공원 내에 배치되어 있는 </a:t>
            </a:r>
            <a:r>
              <a:rPr lang="en-US" altLang="ko-KR" b="1" dirty="0" smtClean="0">
                <a:latin typeface="+mn-ea"/>
                <a:ea typeface="+mn-ea"/>
              </a:rPr>
              <a:t>2</a:t>
            </a:r>
            <a:r>
              <a:rPr lang="ko-KR" altLang="en-US" b="1" dirty="0" smtClean="0">
                <a:latin typeface="+mn-ea"/>
                <a:ea typeface="+mn-ea"/>
              </a:rPr>
              <a:t>개의 시설물 정보를 입력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730375" lvl="4" indent="-358775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latin typeface="+mn-ea"/>
                <a:ea typeface="+mn-ea"/>
              </a:rPr>
              <a:t>위</a:t>
            </a:r>
            <a:r>
              <a:rPr lang="ko-KR" altLang="en-US" b="1" dirty="0" smtClean="0">
                <a:latin typeface="+mn-ea"/>
                <a:ea typeface="+mn-ea"/>
              </a:rPr>
              <a:t>도 </a:t>
            </a:r>
            <a:r>
              <a:rPr lang="en-US" altLang="ko-KR" b="1" dirty="0" smtClean="0">
                <a:latin typeface="+mn-ea"/>
                <a:ea typeface="+mn-ea"/>
              </a:rPr>
              <a:t>= 37.5140978, </a:t>
            </a:r>
            <a:r>
              <a:rPr lang="ko-KR" altLang="en-US" b="1" dirty="0">
                <a:latin typeface="+mn-ea"/>
                <a:ea typeface="+mn-ea"/>
              </a:rPr>
              <a:t>경</a:t>
            </a:r>
            <a:r>
              <a:rPr lang="ko-KR" altLang="en-US" b="1" dirty="0" smtClean="0">
                <a:latin typeface="+mn-ea"/>
                <a:ea typeface="+mn-ea"/>
              </a:rPr>
              <a:t>도 </a:t>
            </a:r>
            <a:r>
              <a:rPr lang="en-US" altLang="ko-KR" b="1" dirty="0" smtClean="0">
                <a:latin typeface="+mn-ea"/>
                <a:ea typeface="+mn-ea"/>
              </a:rPr>
              <a:t>= 127.126178  ← </a:t>
            </a:r>
            <a:r>
              <a:rPr lang="ko-KR" altLang="en-US" b="1" dirty="0" smtClean="0">
                <a:latin typeface="+mn-ea"/>
                <a:ea typeface="+mn-ea"/>
              </a:rPr>
              <a:t>올림픽 수영장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730375" lvl="4" indent="-358775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latin typeface="+mn-ea"/>
                <a:ea typeface="+mn-ea"/>
              </a:rPr>
              <a:t>위</a:t>
            </a:r>
            <a:r>
              <a:rPr lang="ko-KR" altLang="en-US" b="1" dirty="0" smtClean="0">
                <a:latin typeface="+mn-ea"/>
                <a:ea typeface="+mn-ea"/>
              </a:rPr>
              <a:t>도 </a:t>
            </a:r>
            <a:r>
              <a:rPr lang="en-US" altLang="ko-KR" b="1" dirty="0" smtClean="0">
                <a:latin typeface="+mn-ea"/>
                <a:ea typeface="+mn-ea"/>
              </a:rPr>
              <a:t>= 37.5239739, </a:t>
            </a:r>
            <a:r>
              <a:rPr lang="ko-KR" altLang="en-US" b="1" dirty="0">
                <a:latin typeface="+mn-ea"/>
                <a:ea typeface="+mn-ea"/>
              </a:rPr>
              <a:t>경</a:t>
            </a:r>
            <a:r>
              <a:rPr lang="ko-KR" altLang="en-US" b="1" dirty="0" smtClean="0">
                <a:latin typeface="+mn-ea"/>
                <a:ea typeface="+mn-ea"/>
              </a:rPr>
              <a:t>도 </a:t>
            </a:r>
            <a:r>
              <a:rPr lang="en-US" altLang="ko-KR" b="1" dirty="0" smtClean="0">
                <a:latin typeface="+mn-ea"/>
                <a:ea typeface="+mn-ea"/>
              </a:rPr>
              <a:t>= 127.1224733 </a:t>
            </a:r>
            <a:r>
              <a:rPr lang="ko-KR" altLang="en-US" b="1" dirty="0">
                <a:latin typeface="+mn-ea"/>
                <a:ea typeface="+mn-ea"/>
              </a:rPr>
              <a:t>← </a:t>
            </a:r>
            <a:r>
              <a:rPr lang="ko-KR" altLang="en-US" b="1" dirty="0" smtClean="0">
                <a:latin typeface="+mn-ea"/>
                <a:ea typeface="+mn-ea"/>
              </a:rPr>
              <a:t>카페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140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30" y="908720"/>
            <a:ext cx="7902108" cy="4141515"/>
          </a:xfrm>
          <a:prstGeom prst="rect">
            <a:avLst/>
          </a:prstGeom>
        </p:spPr>
      </p:pic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0631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올림픽 수영장의 위치정보는 </a:t>
            </a:r>
            <a:r>
              <a:rPr lang="en-US" altLang="ko-KR" b="1" dirty="0" smtClean="0">
                <a:latin typeface="+mn-ea"/>
                <a:ea typeface="+mn-ea"/>
              </a:rPr>
              <a:t>6</a:t>
            </a:r>
            <a:r>
              <a:rPr lang="ko-KR" altLang="en-US" b="1" dirty="0" smtClean="0">
                <a:latin typeface="+mn-ea"/>
                <a:ea typeface="+mn-ea"/>
              </a:rPr>
              <a:t>개의 좌표로 구성된 다각형 외에 위치하고 있는 시설물이기 때문에 검색결과에 누락된 것임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기존의 </a:t>
            </a:r>
            <a:r>
              <a:rPr lang="ko-KR" altLang="en-US" b="1" dirty="0" err="1" smtClean="0">
                <a:latin typeface="+mn-ea"/>
                <a:ea typeface="+mn-ea"/>
              </a:rPr>
              <a:t>관계형</a:t>
            </a:r>
            <a:r>
              <a:rPr lang="ko-KR" altLang="en-US" b="1" dirty="0" smtClean="0">
                <a:latin typeface="+mn-ea"/>
                <a:ea typeface="+mn-ea"/>
              </a:rPr>
              <a:t> 데이터베이스에 일부 제공되었던 위치정보 기반의 데이터베이스에서 일부 제공되었던 위치정보 기반의 데이터 저장 방법보다 저장과 검색이 용이하며 </a:t>
            </a:r>
            <a:r>
              <a:rPr lang="en-US" altLang="ko-KR" b="1" dirty="0" smtClean="0">
                <a:latin typeface="+mn-ea"/>
                <a:ea typeface="+mn-ea"/>
              </a:rPr>
              <a:t>Open Source</a:t>
            </a:r>
            <a:r>
              <a:rPr lang="ko-KR" altLang="en-US" b="1" dirty="0">
                <a:latin typeface="+mn-ea"/>
                <a:ea typeface="+mn-ea"/>
              </a:rPr>
              <a:t>로</a:t>
            </a:r>
            <a:r>
              <a:rPr lang="ko-KR" altLang="en-US" b="1" dirty="0" smtClean="0">
                <a:latin typeface="+mn-ea"/>
                <a:ea typeface="+mn-ea"/>
              </a:rPr>
              <a:t> 비용절감의 장점이 있음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맑은 고딕" pitchFamily="50" charset="-127"/>
              </a:rPr>
              <a:t>인덱스의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42500" y="1590457"/>
            <a:ext cx="2232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몽천토성역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좌표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494725" y="1727081"/>
            <a:ext cx="244777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94158" y="2371932"/>
            <a:ext cx="2232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몽천토성역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좌표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4546383" y="2508556"/>
            <a:ext cx="244777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738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맑은 고딕" pitchFamily="50" charset="-127"/>
              </a:rPr>
              <a:t>사용자 생성과 관리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3140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MongoDB</a:t>
            </a:r>
            <a:r>
              <a:rPr lang="ko-KR" altLang="en-US" b="1" dirty="0" smtClean="0">
                <a:latin typeface="+mn-ea"/>
                <a:ea typeface="+mn-ea"/>
              </a:rPr>
              <a:t>는 </a:t>
            </a:r>
            <a:r>
              <a:rPr lang="en-US" altLang="ko-KR" b="1" dirty="0" smtClean="0">
                <a:latin typeface="+mn-ea"/>
                <a:ea typeface="+mn-ea"/>
              </a:rPr>
              <a:t>2</a:t>
            </a:r>
            <a:r>
              <a:rPr lang="ko-KR" altLang="en-US" b="1" dirty="0" smtClean="0">
                <a:latin typeface="+mn-ea"/>
                <a:ea typeface="+mn-ea"/>
              </a:rPr>
              <a:t>가지 인증방법이 있음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OS </a:t>
            </a:r>
            <a:r>
              <a:rPr lang="ko-KR" altLang="en-US" b="1" dirty="0" smtClean="0">
                <a:latin typeface="+mn-ea"/>
                <a:ea typeface="+mn-ea"/>
              </a:rPr>
              <a:t>인증 방식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MongoDB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err="1" smtClean="0">
                <a:latin typeface="+mn-ea"/>
                <a:ea typeface="+mn-ea"/>
              </a:rPr>
              <a:t>인스턴스를</a:t>
            </a:r>
            <a:r>
              <a:rPr lang="ko-KR" altLang="en-US" b="1" dirty="0" smtClean="0">
                <a:latin typeface="+mn-ea"/>
                <a:ea typeface="+mn-ea"/>
              </a:rPr>
              <a:t> 시작할 때 접속을 허용할 클라이언트의 </a:t>
            </a:r>
            <a:r>
              <a:rPr lang="en-US" altLang="ko-KR" b="1" dirty="0" smtClean="0">
                <a:latin typeface="+mn-ea"/>
                <a:ea typeface="+mn-ea"/>
              </a:rPr>
              <a:t>IP Address</a:t>
            </a:r>
            <a:r>
              <a:rPr lang="ko-KR" altLang="en-US" b="1" dirty="0" smtClean="0">
                <a:latin typeface="+mn-ea"/>
                <a:ea typeface="+mn-ea"/>
              </a:rPr>
              <a:t>를  직접 지정하는 방법</a:t>
            </a:r>
            <a:endParaRPr lang="en-US" altLang="ko-KR" b="1" dirty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DB </a:t>
            </a:r>
            <a:r>
              <a:rPr lang="ko-KR" altLang="en-US" b="1" dirty="0" smtClean="0">
                <a:latin typeface="+mn-ea"/>
                <a:ea typeface="+mn-ea"/>
              </a:rPr>
              <a:t>인증 방식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사용자가 데이터베이스에 접속하기 위해서는 사전에 사용자 </a:t>
            </a:r>
            <a:r>
              <a:rPr lang="en-US" altLang="ko-KR" b="1" dirty="0" smtClean="0">
                <a:latin typeface="+mn-ea"/>
                <a:ea typeface="+mn-ea"/>
              </a:rPr>
              <a:t>ID</a:t>
            </a:r>
            <a:r>
              <a:rPr lang="ko-KR" altLang="en-US" b="1" dirty="0" smtClean="0">
                <a:latin typeface="+mn-ea"/>
                <a:ea typeface="+mn-ea"/>
              </a:rPr>
              <a:t>와 암호를              데이터베이스 내에 생성한 후 접속할 때 인증 받는 방식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MongoDB</a:t>
            </a:r>
            <a:r>
              <a:rPr lang="ko-KR" altLang="en-US" b="1" dirty="0" smtClean="0">
                <a:latin typeface="+mn-ea"/>
                <a:ea typeface="+mn-ea"/>
              </a:rPr>
              <a:t>는 가장 보편적인 </a:t>
            </a:r>
            <a:r>
              <a:rPr lang="en-US" altLang="ko-KR" b="1" dirty="0" smtClean="0">
                <a:latin typeface="+mn-ea"/>
                <a:ea typeface="+mn-ea"/>
              </a:rPr>
              <a:t>DB </a:t>
            </a:r>
            <a:r>
              <a:rPr lang="ko-KR" altLang="en-US" b="1" dirty="0" smtClean="0">
                <a:latin typeface="+mn-ea"/>
                <a:ea typeface="+mn-ea"/>
              </a:rPr>
              <a:t>인증 방식을 기본적으로 제공함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제공되는 </a:t>
            </a:r>
            <a:r>
              <a:rPr lang="ko-KR" altLang="en-US" b="1" dirty="0" err="1" smtClean="0">
                <a:latin typeface="+mn-ea"/>
                <a:ea typeface="+mn-ea"/>
              </a:rPr>
              <a:t>롤</a:t>
            </a:r>
            <a:r>
              <a:rPr lang="en-US" altLang="ko-KR" b="1" dirty="0" smtClean="0">
                <a:latin typeface="+mn-ea"/>
                <a:ea typeface="+mn-ea"/>
              </a:rPr>
              <a:t>(Role) </a:t>
            </a:r>
            <a:r>
              <a:rPr lang="ko-KR" altLang="en-US" b="1" dirty="0" smtClean="0">
                <a:latin typeface="+mn-ea"/>
                <a:ea typeface="+mn-ea"/>
              </a:rPr>
              <a:t>기능을 통해 해당 사용자 계정이 어떤 데이터베이스 범위 내에서 어떤 권한으로 구체적인 작업을 수행할 수 있는지를 세부적으로 표현할 수 있는        기능을 제공 </a:t>
            </a:r>
            <a:endParaRPr lang="ko-KR" altLang="en-US" b="1" dirty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693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07" y="1844824"/>
            <a:ext cx="7910331" cy="4145825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맑은 고딕" pitchFamily="50" charset="-127"/>
              </a:rPr>
              <a:t>사용자 생성과 관리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9328" y="2053333"/>
            <a:ext cx="3888929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현재 생성되어 있는 사용자 계정을 출력함</a:t>
            </a:r>
            <a:endParaRPr lang="en-US" altLang="ko-KR" sz="12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최초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MongoDB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생성 시에는 사용자 계정이 생성되어 있지 않음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149625" y="2421349"/>
            <a:ext cx="179970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19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035" y="764705"/>
            <a:ext cx="7927604" cy="5865936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맑은 고딕" pitchFamily="50" charset="-127"/>
              </a:rPr>
              <a:t>사용자 생성과 관리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7937" y="957676"/>
            <a:ext cx="324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사용자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ID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는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system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암호는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manager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373761" y="1094300"/>
            <a:ext cx="158417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69906" y="1308616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해당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DB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도 관리할 수 있는 권한 부여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373761" y="1454532"/>
            <a:ext cx="12961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45969" y="2780928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ystem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계정으로 접속 가능 여부를 확인</a:t>
            </a:r>
            <a:endParaRPr lang="en-US" altLang="ko-KR" sz="12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1 :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인증 완료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, 0 :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인증 거부 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949824" y="2926844"/>
            <a:ext cx="12961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61794" y="3573016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생성된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system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계정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2717577" y="3718932"/>
            <a:ext cx="19442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465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844675"/>
            <a:ext cx="7921625" cy="4150964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맑은 고딕" pitchFamily="50" charset="-127"/>
              </a:rPr>
              <a:t>사용자 생성과 관리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3882" y="2659964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ReadWrite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권한 부여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509665" y="2805880"/>
            <a:ext cx="19442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41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55" y="1844675"/>
            <a:ext cx="7917383" cy="4148741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</a:pPr>
            <a:r>
              <a:rPr lang="ko-KR" altLang="en-US" sz="2400" dirty="0" smtClean="0">
                <a:latin typeface="맑은 고딕" pitchFamily="50" charset="-127"/>
              </a:rPr>
              <a:t>사용자 생성과 관리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78017" y="2280221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scott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사용자의 암호 변경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4733800" y="2426137"/>
            <a:ext cx="19442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660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5"/>
            </a:pPr>
            <a:r>
              <a:rPr lang="ko-KR" altLang="en-US" sz="2400" dirty="0" smtClean="0">
                <a:latin typeface="맑은 고딕" pitchFamily="50" charset="-127"/>
              </a:rPr>
              <a:t>사용자 권한 </a:t>
            </a:r>
            <a:r>
              <a:rPr lang="ko-KR" altLang="en-US" sz="2400" dirty="0" err="1" smtClean="0">
                <a:latin typeface="맑은 고딕" pitchFamily="50" charset="-127"/>
              </a:rPr>
              <a:t>롤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704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MongoDB</a:t>
            </a:r>
            <a:r>
              <a:rPr lang="ko-KR" altLang="en-US" b="1" dirty="0" smtClean="0">
                <a:latin typeface="+mn-ea"/>
                <a:ea typeface="+mn-ea"/>
              </a:rPr>
              <a:t>에서 제공하는 사용자 권한 </a:t>
            </a:r>
            <a:r>
              <a:rPr lang="ko-KR" altLang="en-US" b="1" dirty="0" err="1" smtClean="0">
                <a:latin typeface="+mn-ea"/>
                <a:ea typeface="+mn-ea"/>
              </a:rPr>
              <a:t>롤에는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4</a:t>
            </a:r>
            <a:r>
              <a:rPr lang="ko-KR" altLang="en-US" b="1" dirty="0" smtClean="0">
                <a:latin typeface="+mn-ea"/>
                <a:ea typeface="+mn-ea"/>
              </a:rPr>
              <a:t>가지 유형이 있음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Database User Role</a:t>
            </a:r>
            <a:endParaRPr lang="en-US" altLang="ko-KR" b="1" dirty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가장 기본적인 권한으로 </a:t>
            </a:r>
            <a:r>
              <a:rPr lang="en-US" altLang="ko-KR" b="1" dirty="0" err="1" smtClean="0">
                <a:latin typeface="+mn-ea"/>
                <a:ea typeface="+mn-ea"/>
              </a:rPr>
              <a:t>MongoDB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접속 및 해제할 수 있으며 </a:t>
            </a:r>
            <a:r>
              <a:rPr lang="en-US" altLang="ko-KR" b="1" dirty="0" smtClean="0">
                <a:latin typeface="+mn-ea"/>
                <a:ea typeface="+mn-ea"/>
              </a:rPr>
              <a:t>Create, Update, Delete, Find </a:t>
            </a:r>
            <a:r>
              <a:rPr lang="ko-KR" altLang="en-US" b="1" dirty="0" smtClean="0">
                <a:latin typeface="+mn-ea"/>
                <a:ea typeface="+mn-ea"/>
              </a:rPr>
              <a:t>작업을 수행할 수 있음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DB Administration Role</a:t>
            </a: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MongoDB</a:t>
            </a:r>
            <a:r>
              <a:rPr lang="ko-KR" altLang="en-US" b="1" dirty="0" smtClean="0">
                <a:latin typeface="+mn-ea"/>
                <a:ea typeface="+mn-ea"/>
              </a:rPr>
              <a:t>를 기본적으로 관리할 수 있는 권한이 부여됨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Administrative Role</a:t>
            </a:r>
            <a:endParaRPr lang="en-US" altLang="ko-KR" b="1" dirty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latin typeface="+mn-ea"/>
                <a:ea typeface="+mn-ea"/>
              </a:rPr>
              <a:t>DB Administration Role </a:t>
            </a:r>
            <a:r>
              <a:rPr lang="ko-KR" altLang="en-US" b="1" dirty="0" smtClean="0">
                <a:latin typeface="+mn-ea"/>
                <a:ea typeface="+mn-ea"/>
              </a:rPr>
              <a:t>권한과 더불어 </a:t>
            </a:r>
            <a:r>
              <a:rPr lang="ko-KR" altLang="en-US" b="1" dirty="0" err="1" smtClean="0">
                <a:latin typeface="+mn-ea"/>
                <a:ea typeface="+mn-ea"/>
              </a:rPr>
              <a:t>샤드</a:t>
            </a:r>
            <a:r>
              <a:rPr lang="en-US" altLang="ko-KR" b="1" dirty="0" smtClean="0">
                <a:latin typeface="+mn-ea"/>
                <a:ea typeface="+mn-ea"/>
              </a:rPr>
              <a:t>(Shard) </a:t>
            </a:r>
            <a:r>
              <a:rPr lang="ko-KR" altLang="en-US" b="1" dirty="0" smtClean="0">
                <a:latin typeface="+mn-ea"/>
                <a:ea typeface="+mn-ea"/>
              </a:rPr>
              <a:t>시스템과 복제</a:t>
            </a:r>
            <a:r>
              <a:rPr lang="en-US" altLang="ko-KR" b="1" dirty="0" smtClean="0">
                <a:latin typeface="+mn-ea"/>
                <a:ea typeface="+mn-ea"/>
              </a:rPr>
              <a:t>(Replication) </a:t>
            </a:r>
            <a:r>
              <a:rPr lang="ko-KR" altLang="en-US" b="1" dirty="0" smtClean="0">
                <a:latin typeface="+mn-ea"/>
                <a:ea typeface="+mn-ea"/>
              </a:rPr>
              <a:t>시스템을 구축 및 관리할 수 있는 권한이 부여됨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Any Database Role</a:t>
            </a: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MongoDB</a:t>
            </a:r>
            <a:r>
              <a:rPr lang="ko-KR" altLang="en-US" b="1" dirty="0" smtClean="0">
                <a:latin typeface="+mn-ea"/>
                <a:ea typeface="+mn-ea"/>
              </a:rPr>
              <a:t>에서 제공하는 사용자 </a:t>
            </a:r>
            <a:r>
              <a:rPr lang="ko-KR" altLang="en-US" b="1" dirty="0" err="1" smtClean="0">
                <a:latin typeface="+mn-ea"/>
                <a:ea typeface="+mn-ea"/>
              </a:rPr>
              <a:t>롤에서</a:t>
            </a:r>
            <a:r>
              <a:rPr lang="ko-KR" altLang="en-US" b="1" dirty="0" smtClean="0">
                <a:latin typeface="+mn-ea"/>
                <a:ea typeface="+mn-ea"/>
              </a:rPr>
              <a:t> 최상위 권한들이 부여됨</a:t>
            </a:r>
            <a:endParaRPr lang="ko-KR" altLang="en-US" b="1" dirty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991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5"/>
            </a:pPr>
            <a:r>
              <a:rPr lang="ko-KR" altLang="en-US" sz="2400" dirty="0" smtClean="0">
                <a:latin typeface="맑은 고딕" pitchFamily="50" charset="-127"/>
              </a:rPr>
              <a:t>사용자 권한 </a:t>
            </a:r>
            <a:r>
              <a:rPr lang="ko-KR" altLang="en-US" sz="2400" dirty="0" err="1" smtClean="0">
                <a:latin typeface="맑은 고딕" pitchFamily="50" charset="-127"/>
              </a:rPr>
              <a:t>롤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MongoDB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구동 시 반드시 </a:t>
            </a:r>
            <a:r>
              <a:rPr lang="en-US" altLang="ko-KR" b="1" dirty="0" smtClean="0">
                <a:latin typeface="+mn-ea"/>
                <a:ea typeface="+mn-ea"/>
              </a:rPr>
              <a:t>–</a:t>
            </a:r>
            <a:r>
              <a:rPr lang="en-US" altLang="ko-KR" b="1" dirty="0" err="1" smtClean="0">
                <a:latin typeface="+mn-ea"/>
                <a:ea typeface="+mn-ea"/>
              </a:rPr>
              <a:t>auth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err="1" smtClean="0">
                <a:latin typeface="+mn-ea"/>
                <a:ea typeface="+mn-ea"/>
              </a:rPr>
              <a:t>파라메터를</a:t>
            </a:r>
            <a:r>
              <a:rPr lang="ko-KR" altLang="en-US" b="1" dirty="0" smtClean="0">
                <a:latin typeface="+mn-ea"/>
                <a:ea typeface="+mn-ea"/>
              </a:rPr>
              <a:t> 이용하여 시작함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59" y="1844675"/>
            <a:ext cx="7899879" cy="413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7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69" y="1826157"/>
            <a:ext cx="7936469" cy="4158742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5"/>
            </a:pPr>
            <a:r>
              <a:rPr lang="ko-KR" altLang="en-US" sz="2400" dirty="0" smtClean="0">
                <a:latin typeface="맑은 고딕" pitchFamily="50" charset="-127"/>
              </a:rPr>
              <a:t>사용자 권한 </a:t>
            </a:r>
            <a:r>
              <a:rPr lang="ko-KR" altLang="en-US" sz="2400" dirty="0" err="1" smtClean="0">
                <a:latin typeface="맑은 고딕" pitchFamily="50" charset="-127"/>
              </a:rPr>
              <a:t>롤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18425" y="2138372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잘못 입력된 암호로 접속 거부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085729" y="2276872"/>
            <a:ext cx="27363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50025" y="330370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  <a:latin typeface="+mn-ea"/>
                <a:ea typeface="+mn-ea"/>
              </a:rPr>
              <a:t>정상 접속 가능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013721" y="3449617"/>
            <a:ext cx="27363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042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834249"/>
            <a:ext cx="7921625" cy="4142872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맑은 고딕" pitchFamily="50" charset="-127"/>
              </a:rPr>
              <a:t>인덱스 재구성 및 삭제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8271" y="202726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인덱스의 재구성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831741" y="2151199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390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맑은 고딕" pitchFamily="50" charset="-127"/>
              </a:rPr>
              <a:t>인덱스 재구성 및 삭제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752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인덱스의 주요 특징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대소문자를 엄격히 구분함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충분한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EXTENT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크기를 설정해야 하는 것처럼 충분한 인덱스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EXTENT   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크기를 설정해야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2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SORT()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LIMIT()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절은 함께 적절하게 사용하는 것이 불필요한 데이터 검색을       피할 수 있기 때문에 성능 향상에 도움이 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123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981200"/>
            <a:ext cx="7921625" cy="4142872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맑은 고딕" pitchFamily="50" charset="-127"/>
              </a:rPr>
              <a:t>인덱스의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51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latin typeface="+mn-ea"/>
                <a:ea typeface="+mn-ea"/>
              </a:rPr>
              <a:t>Single-key </a:t>
            </a:r>
            <a:r>
              <a:rPr lang="ko-KR" altLang="en-US" b="1" dirty="0" smtClean="0">
                <a:latin typeface="+mn-ea"/>
                <a:ea typeface="+mn-ea"/>
              </a:rPr>
              <a:t>인덱스와 </a:t>
            </a:r>
            <a:r>
              <a:rPr lang="en-US" altLang="ko-KR" b="1" dirty="0">
                <a:latin typeface="+mn-ea"/>
                <a:ea typeface="+mn-ea"/>
              </a:rPr>
              <a:t>C</a:t>
            </a:r>
            <a:r>
              <a:rPr lang="en-US" altLang="ko-KR" b="1" dirty="0" smtClean="0">
                <a:latin typeface="+mn-ea"/>
                <a:ea typeface="+mn-ea"/>
              </a:rPr>
              <a:t>ompound key </a:t>
            </a:r>
            <a:r>
              <a:rPr lang="ko-KR" altLang="en-US" b="1" dirty="0" smtClean="0">
                <a:latin typeface="+mn-ea"/>
                <a:ea typeface="+mn-ea"/>
              </a:rPr>
              <a:t>인덱스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인덱스를 생성 할 때 하나의 필드로 생성되는 </a:t>
            </a:r>
            <a:r>
              <a:rPr lang="ko-KR" altLang="en-US" b="1" dirty="0" err="1" smtClean="0">
                <a:latin typeface="+mn-ea"/>
                <a:ea typeface="+mn-ea"/>
              </a:rPr>
              <a:t>싱글</a:t>
            </a:r>
            <a:r>
              <a:rPr lang="en-US" altLang="ko-KR" b="1" dirty="0" smtClean="0">
                <a:latin typeface="+mn-ea"/>
                <a:ea typeface="+mn-ea"/>
              </a:rPr>
              <a:t>-</a:t>
            </a:r>
            <a:r>
              <a:rPr lang="ko-KR" altLang="en-US" b="1" dirty="0" smtClean="0">
                <a:latin typeface="+mn-ea"/>
                <a:ea typeface="+mn-ea"/>
              </a:rPr>
              <a:t>키 인덱스와 여러 개의 필드로  생성되는 복합</a:t>
            </a:r>
            <a:r>
              <a:rPr lang="en-US" altLang="ko-KR" b="1" dirty="0" smtClean="0">
                <a:latin typeface="+mn-ea"/>
                <a:ea typeface="+mn-ea"/>
              </a:rPr>
              <a:t>-</a:t>
            </a:r>
            <a:r>
              <a:rPr lang="ko-KR" altLang="en-US" b="1" dirty="0" smtClean="0">
                <a:latin typeface="+mn-ea"/>
                <a:ea typeface="+mn-ea"/>
              </a:rPr>
              <a:t>키 인덱스 생성 방법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1487" y="2174128"/>
            <a:ext cx="344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e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mployees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컬렉션에 생성된 인덱스 상태 확인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4014957" y="2298067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08163" y="2807981"/>
            <a:ext cx="1991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_id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필드에 생성된 인덱스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221633" y="2931920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64803" y="3861048"/>
            <a:ext cx="2242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comm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필드에 생성된 인덱스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278273" y="3984987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96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764704"/>
            <a:ext cx="7911666" cy="6754624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맑은 고딕" pitchFamily="50" charset="-127"/>
              </a:rPr>
              <a:t>인덱스의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2035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7281" y="941653"/>
            <a:ext cx="2702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싱글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-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키 인덱스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(ASC  : 1, DESC : -1)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620751" y="1065592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40411" y="1821772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복합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-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키 인덱스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453881" y="1945711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96195" y="3321525"/>
            <a:ext cx="1991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_id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필드에 생성된 인덱스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3509665" y="3445464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96195" y="4323832"/>
            <a:ext cx="2242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comm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필드에 생성된 인덱스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509665" y="4447771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88511" y="5316576"/>
            <a:ext cx="2815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empno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필드에 추가로 생성된 인덱스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501981" y="5440515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73143" y="6350592"/>
            <a:ext cx="3546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empno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와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deptno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필드에 추가로 생성된 인덱스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3486613" y="6474531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02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47" y="764705"/>
            <a:ext cx="7906492" cy="7655492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>
                <a:latin typeface="맑은 고딕" pitchFamily="50" charset="-127"/>
              </a:rPr>
              <a:t>인덱스의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31298" y="943329"/>
            <a:ext cx="2157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deptno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필드에 인덱스 생성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4544768" y="1067268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94215" y="1757448"/>
            <a:ext cx="2828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deptno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필드의 인덱스를 이용한 검색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207685" y="1881387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86660" y="2580272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실행계획으로 확인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800130" y="2704211"/>
            <a:ext cx="15841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46526" y="13903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인덱스 및 사용자 관리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760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8626</TotalTime>
  <Words>2165</Words>
  <Application>Microsoft Office PowerPoint</Application>
  <PresentationFormat>사용자 지정</PresentationFormat>
  <Paragraphs>396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6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537</cp:revision>
  <cp:lastPrinted>2013-10-01T01:40:38Z</cp:lastPrinted>
  <dcterms:created xsi:type="dcterms:W3CDTF">2010-01-22T01:09:25Z</dcterms:created>
  <dcterms:modified xsi:type="dcterms:W3CDTF">2023-09-12T05:46:41Z</dcterms:modified>
</cp:coreProperties>
</file>