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15" r:id="rId17"/>
    <p:sldId id="303" r:id="rId18"/>
    <p:sldId id="304" r:id="rId19"/>
    <p:sldId id="305" r:id="rId20"/>
    <p:sldId id="316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4" d="100"/>
          <a:sy n="144" d="100"/>
        </p:scale>
        <p:origin x="252" y="-618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Ⅴ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  <a:ea typeface="+mn-ea"/>
              </a:rPr>
              <a:t>MongoDB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를 위한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Data Modeling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Embedded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846357"/>
            <a:ext cx="7921625" cy="41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Extent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35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도큐먼트는 주문정보를 먼저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 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 후 추가로 주문상세 정보를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통해 추가시키는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내장형 도큐먼트는 주문정보를 저장할 때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item_id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필드에 배열을 통해 주문상세 정보를 내장시키는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주문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주문상세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추가되어 확장되는 형태를   나타내기 때문에 이런 구조를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도큐먼트라고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내장형 도큐먼트와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도큐먼트는 동일한 데이터 구조임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데이터 구조를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2114841"/>
            <a:ext cx="3473650" cy="26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2" y="1844742"/>
            <a:ext cx="7910686" cy="414523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Extent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433" y="215157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509665" y="2275512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50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3.2 Extent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569" y="228790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상세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733801" y="2411844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Rich Document</a:t>
            </a:r>
            <a:r>
              <a:rPr lang="ko-KR" altLang="en-US" sz="2400" dirty="0" smtClean="0">
                <a:latin typeface="맑은 고딕" pitchFamily="50" charset="-127"/>
              </a:rPr>
              <a:t>의 장단점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370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장단점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쿼리가 단순해지고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실행할 필요가 없기 때문에 도큐먼트 단위의 데이터 저장에 효과적이며 빠른 성능이 보장됨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보안에 효과적임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Embedded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도큐먼트의 크기는 최대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16MB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범위에서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Embedded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도큐먼트가 존재하지 않는 컬렉션에는 적합하지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강한 관계를 가지는 가진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유리한 데이터 구조이지만 약한 관계를 가진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설계한다면 절대적으로 불리할 수 밖에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184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Primary-Key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Foreign-Key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설계된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테이블에는  반드시 공통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ObjectId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연결고리를 설정하기 때문에 논리적으로 유사해 보이지만 물리적으로 다른 데이터 구조를 가지게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8" y="2227407"/>
            <a:ext cx="5310719" cy="38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50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887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7537" y="3308036"/>
            <a:ext cx="399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정보가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입력된 컬렉션의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Object_ID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정보를 추출함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445769" y="3431975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ORD_DETAIL(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주문상세 정보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컬렉션에 주문상세 정보를 별도로 입력할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ObjectId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함께 저장함으로써 주문정보와 주문상세 정보 간에 연결 값을 지정해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80728"/>
            <a:ext cx="7921625" cy="41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5486"/>
            <a:ext cx="7921625" cy="4150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5609" y="2022428"/>
            <a:ext cx="31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동일한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Object_ID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를 가진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검색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093841" y="2146367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 </a:t>
            </a:r>
            <a:r>
              <a:rPr lang="en-US" altLang="ko-KR" sz="2400" dirty="0" err="1" smtClean="0">
                <a:latin typeface="맑은 고딕" pitchFamily="50" charset="-127"/>
              </a:rPr>
              <a:t>DBRef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함수를 이용한 </a:t>
            </a:r>
            <a:r>
              <a:rPr lang="en-US" altLang="ko-KR" sz="2400" dirty="0" smtClean="0">
                <a:latin typeface="맑은 고딕" pitchFamily="50" charset="-127"/>
              </a:rPr>
              <a:t>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48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DBREF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Linking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구현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74" y="1268760"/>
            <a:ext cx="5358969" cy="42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Data Modeling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83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논리적 구조를 설계할 때 고려해야 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Modeling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주요 특징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프로세스 모두가 설계의 중심임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시스템을 이용한 데이터 저장기술은 기업의 업무적 프로세스 중심으로   데이터를 해석하고 구조를 설계하는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시스템을 이용한 방법은 기업에서 발생하는 데이터를 중심으로 분석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기술에서는 기업의 업무적 프로세스와 데이터 모두를 설계의 중심으로 둠으로 유연한 데이터 구조를 설계할 수 있고 관리할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 Structure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데이터베이스는 데이터의 중복을 제거하고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보장하기 위한      설계 방법으로 정규화된 설계 기법을 사용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구조의 복잡성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단계에서 발생하는 과도한 조인문의 작성으로 인해 효율성이 저하되는 문제점들이 발생하게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데이터 중복이 발생한다 하더라도 빠른 데이터 처리 및 효율적인 관리가 보장된다면 비 정규화된 설계구조도 하나의 설계방법이 될 수 있다는 것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3">
              <a:spcBef>
                <a:spcPts val="1000"/>
              </a:spcBef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→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설계 지향 방법을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 Structure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 </a:t>
            </a:r>
            <a:r>
              <a:rPr lang="en-US" altLang="ko-KR" sz="2400" dirty="0" err="1" smtClean="0">
                <a:latin typeface="맑은 고딕" pitchFamily="50" charset="-127"/>
              </a:rPr>
              <a:t>DBRef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함수를 이용한 </a:t>
            </a:r>
            <a:r>
              <a:rPr lang="en-US" altLang="ko-KR" sz="2400" dirty="0" smtClean="0">
                <a:latin typeface="맑은 고딕" pitchFamily="50" charset="-127"/>
              </a:rPr>
              <a:t>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4" y="1844675"/>
            <a:ext cx="7921625" cy="41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2" y="1823872"/>
            <a:ext cx="7850906" cy="411390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 </a:t>
            </a:r>
            <a:r>
              <a:rPr lang="en-US" altLang="ko-KR" sz="2400" dirty="0" err="1" smtClean="0">
                <a:latin typeface="맑은 고딕" pitchFamily="50" charset="-127"/>
              </a:rPr>
              <a:t>DBRef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함수를 이용한 </a:t>
            </a:r>
            <a:r>
              <a:rPr lang="en-US" altLang="ko-KR" sz="2400" dirty="0" smtClean="0">
                <a:latin typeface="맑은 고딕" pitchFamily="50" charset="-127"/>
              </a:rPr>
              <a:t>Link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473" y="3679109"/>
            <a:ext cx="434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DBRef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함수를 이용하여 주문 컬렉션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Object_ID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정보를 저장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69705" y="3803048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3.6 Link </a:t>
            </a:r>
            <a:r>
              <a:rPr lang="ko-KR" altLang="en-US" sz="2400" dirty="0" smtClean="0">
                <a:latin typeface="맑은 고딕" pitchFamily="50" charset="-127"/>
              </a:rPr>
              <a:t>구조의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장단점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23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구조의 장단점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논리적 구조로 저장되기 때문에 도큐먼트 크기에 제한 받지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룰 상 별도로 처리되는 데이터 구조에 적합함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매번 논리적 구조 간에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하기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Embedded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성능이     떨어짐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개수가 증가하며 관리비용이 많이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3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3.7 N:M </a:t>
            </a:r>
            <a:r>
              <a:rPr lang="ko-KR" altLang="en-US" sz="2400" dirty="0" smtClean="0">
                <a:latin typeface="맑은 고딕" pitchFamily="50" charset="-127"/>
              </a:rPr>
              <a:t>관계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93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간의 업무적 상관관계를 도식화할 수 있는데 이것을 관계라고 하며 구현단계에서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1:1, 1:N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표현함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데이터베이스에는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관계는 지원하지 않기 때문에 그림과 같은 데이터  구조는 설계할 수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기업환경에는 다양한 비정형 데이터 구조가 발생할 수 있지만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데이터베이스에서는 구현할 수 없는 것이 정형화된 데이터 구조의 한계이자 문제점이기도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4" y="2132856"/>
            <a:ext cx="4032820" cy="25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3.7 N:M </a:t>
            </a:r>
            <a:r>
              <a:rPr lang="ko-KR" altLang="en-US" sz="2400" dirty="0" smtClean="0">
                <a:latin typeface="맑은 고딕" pitchFamily="50" charset="-127"/>
              </a:rPr>
              <a:t>관계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관계의 데이터 구조는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관계로    재해석되어 설계됨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96" y="1527463"/>
            <a:ext cx="5274652" cy="45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3.7 N:M </a:t>
            </a:r>
            <a:r>
              <a:rPr lang="ko-KR" altLang="en-US" sz="2400" dirty="0" smtClean="0">
                <a:latin typeface="맑은 고딕" pitchFamily="50" charset="-127"/>
              </a:rPr>
              <a:t>관계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48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제공하지 않는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구조를 제공함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3" y="1832134"/>
            <a:ext cx="7921625" cy="41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3.7 N:M </a:t>
            </a:r>
            <a:r>
              <a:rPr lang="ko-KR" altLang="en-US" sz="2400" dirty="0" smtClean="0">
                <a:latin typeface="맑은 고딕" pitchFamily="50" charset="-127"/>
              </a:rPr>
              <a:t>관계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846596"/>
            <a:ext cx="7921625" cy="41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3.8 </a:t>
            </a:r>
            <a:r>
              <a:rPr lang="ko-KR" altLang="en-US" sz="2400" dirty="0" smtClean="0">
                <a:latin typeface="맑은 고딕" pitchFamily="50" charset="-127"/>
              </a:rPr>
              <a:t>상속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2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상속 구조에 대한 이해를 하기 위해서는 먼저 객체지향 데이터베이스의 상속구조에 대한 이해가 필요함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데이터베이스에서 상속관계를 가진 데이터 구조임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그림에서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엔진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속성으로 구성되어 있고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속성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AUTO-DOOR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추가된 클래스 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TAXI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속성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LAMP, GAS_TANK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추가한 클래스임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TAXI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공통 속성인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속성들을 상속받을 수 있는데 이것을 객체지향 데이터베이스의 상속관계라고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1844676"/>
            <a:ext cx="3168724" cy="25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3.8 </a:t>
            </a:r>
            <a:r>
              <a:rPr lang="ko-KR" altLang="en-US" sz="2400" dirty="0" smtClean="0">
                <a:latin typeface="맑은 고딕" pitchFamily="50" charset="-127"/>
              </a:rPr>
              <a:t>상속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55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상속관계를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데이터베이스에서는 다음과 같이 표현됨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Entity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ENGIN, FRAME, CAR_TYPE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구성되어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CAR_TYPE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AUTO_DOOR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사용되고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TAXI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LAMP, GAS_TANK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사용될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그림은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생성할 수 있는 문장임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데이터베이스처럼 공통속성을 직접 상속받는 데이터 구조와 달리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CAR_TYPE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구분속성에 의해 사용되는 속성이 결정되는 데이터 구조로 생성됨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0" y="1196752"/>
            <a:ext cx="4160559" cy="29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3.8 </a:t>
            </a:r>
            <a:r>
              <a:rPr lang="ko-KR" altLang="en-US" sz="2400" dirty="0" smtClean="0">
                <a:latin typeface="맑은 고딕" pitchFamily="50" charset="-127"/>
              </a:rPr>
              <a:t>상속 패턴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726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상속관계를 설계하는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데이터베이스의 상속관계와 같은 데이터 구조를 제공하지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객체지향 데이터베이스는 정형화된 데이터 설계 구조를 지향하지만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비정형 데이터 구조를 지향하기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공통 속성들로 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TYPE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요구되는 장치에 대한 필드를 설계함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정형화된 데이터 구조가 아니기 때문에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데이터베이스처럼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컬럼들을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일일이 정의할 필요가 없기 때문에 유연한 데이터 구조를 설계할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4028740"/>
            <a:ext cx="6409084" cy="36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Data Modeling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50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조인하지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중첩 데이터 구조를 설계할 수 있기 때문에 불필요한 조인을 최소화 시킬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 지원함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구조를 설계할 수 없지만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N:M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구조를 설계하고 구축할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스키마 중심의 설계를 하지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하나의 테이블을 생성하면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계정명과 함께 결합되어 생성됨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계정명으로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생성된 다수의 테이블들을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스키마로 생성되는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데이터베이스에서 사용자 계정은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접속할 수 있는 권한이 있는지 여부를 결정하는 인증의 의미를 가지고 객체이름을 결정하는 중요한 의미도 가지고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사용자 계정은 오직 인증의 의미만 가지고 있기 때문에 스키마를 고려한 설계를 할 필요가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설계 기준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24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구축하기 위한 설계 기준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조작은 어떻게 하는가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여러 개의 필드로 구성됨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87575" lvl="5" indent="-358775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중에는 소량의 데이터가 저장되는 필드가 존재하는 반면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대용량의 데이터가 저장되는 필드도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87575" lvl="5" indent="-358775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매일 자주 참조되는 필드가 존재하는 반면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일주일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일년에 한번씩 참조되는 필드로 존재할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다양한 필드들을 하나의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생성하게 되면 불필요하게 메모리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CPU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시스템 자원을 낭비하게 되고 시스템 성능을 저하시키는 원인이 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ACCESS PATTERN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어떤가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쓰기 작업이 빈번한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분리 설계하게 되면 초당 몇만 건의 데이터를 빠르게 저장하는데 한계가 존재할 수 밖에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읽기 작업이 빈번한 필드들을 여러 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   분리 설계한다면 읽기 성능이 저하될 수 밖에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문제점을 고려해서 설계해야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8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설계 기준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33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SCHEMA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시 고려 사항은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30375" lvl="4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 발생하는 데이터들은 업무적 성격에 따라 다양성을 가지고 있어서 다양성에 맞는 가장 적절한 데이터 구조를 설계할 수 있어야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75" lvl="4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그러기 위해서는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데이터 저장 기술에 대한 명확한 이해가 먼저 필요함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설계의 주요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기술이 요구되는 이유 중에 하나는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데이터베이스로는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빠른 쓰기와 읽기 작업에 대한 성능 수행에 한계가 있기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컬렉션 설계 기법에 대한 이해를 하기 위해서는 기존의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 주요 설계 기법에 대해 알아봄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" y="2204863"/>
            <a:ext cx="5328964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ko-KR" altLang="en-US" sz="2400" dirty="0" smtClean="0">
                <a:latin typeface="맑은 고딕" pitchFamily="50" charset="-127"/>
              </a:rPr>
              <a:t>의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설계의 주요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962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주문전표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데이터베이스를 기반으로 정규화하게 되면 주문과         주문상세라는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테이블로 설계할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주문과 주문 상세 테이블은 논리적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물리적으로 분리된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테이블로 생성되며 각각의 블록구조에 데이터가 저장되어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테이블을 조인하면 각각의 논리적 구조로부터 데이터를 읽은 다음 추가적인 결합작업을 수행해야 하기 때문에 성능이 저하될 수 밖에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5409" y="1556792"/>
            <a:ext cx="8064896" cy="230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Insert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ord</a:t>
            </a:r>
            <a:r>
              <a:rPr lang="en-US" altLang="ko-KR" sz="1600" dirty="0" smtClean="0">
                <a:solidFill>
                  <a:schemeClr val="tx1"/>
                </a:solidFill>
              </a:rPr>
              <a:t> (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ord_id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customer_no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emp_name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total,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payment_type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order_filled</a:t>
            </a:r>
            <a:r>
              <a:rPr lang="en-US" altLang="ko-KR" sz="1600" dirty="0" smtClean="0">
                <a:solidFill>
                  <a:schemeClr val="tx1"/>
                </a:solidFill>
              </a:rPr>
              <a:t> 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Values ( “2012-09-012345”, “Woman &amp; Sports”,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“Magee”, 601100, “Credit”, “Y”);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Insert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ord_item</a:t>
            </a:r>
            <a:r>
              <a:rPr lang="en-US" altLang="ko-KR" sz="1600" dirty="0" smtClean="0">
                <a:solidFill>
                  <a:schemeClr val="tx1"/>
                </a:solidFill>
              </a:rPr>
              <a:t> (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ord_id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item_id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product_name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price 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Value ( “2012-09-012345”, “1”, “Bunny Boots”, 135, 500, 67000 );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Insert into </a:t>
            </a:r>
            <a:r>
              <a:rPr lang="en-US" altLang="ko-KR" sz="1600" dirty="0" err="1">
                <a:solidFill>
                  <a:schemeClr val="tx1"/>
                </a:solidFill>
              </a:rPr>
              <a:t>ord_item</a:t>
            </a:r>
            <a:r>
              <a:rPr lang="en-US" altLang="ko-KR" sz="1600" dirty="0">
                <a:solidFill>
                  <a:schemeClr val="tx1"/>
                </a:solidFill>
              </a:rPr>
              <a:t> ( </a:t>
            </a:r>
            <a:r>
              <a:rPr lang="en-US" altLang="ko-KR" sz="1600" dirty="0" err="1">
                <a:solidFill>
                  <a:schemeClr val="tx1"/>
                </a:solidFill>
              </a:rPr>
              <a:t>ord_id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item_id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product_name</a:t>
            </a:r>
            <a:r>
              <a:rPr lang="en-US" altLang="ko-KR" sz="1600" dirty="0">
                <a:solidFill>
                  <a:schemeClr val="tx1"/>
                </a:solidFill>
              </a:rPr>
              <a:t>, price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Value ( “2012-09-012345”, </a:t>
            </a:r>
            <a:r>
              <a:rPr lang="en-US" altLang="ko-KR" sz="1600" dirty="0" smtClean="0">
                <a:solidFill>
                  <a:schemeClr val="tx1"/>
                </a:solidFill>
              </a:rPr>
              <a:t>“2”, “Pro Ski Boots</a:t>
            </a:r>
            <a:r>
              <a:rPr lang="en-US" altLang="ko-KR" sz="1600" dirty="0">
                <a:solidFill>
                  <a:schemeClr val="tx1"/>
                </a:solidFill>
              </a:rPr>
              <a:t>”, </a:t>
            </a:r>
            <a:r>
              <a:rPr lang="en-US" altLang="ko-KR" sz="1600" dirty="0" smtClean="0">
                <a:solidFill>
                  <a:schemeClr val="tx1"/>
                </a:solidFill>
              </a:rPr>
              <a:t>380, 400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152000 );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6416" y="16398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244648" y="1763772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7742" y="28483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주문상세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015974" y="2972278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Embedded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272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관계형 데이터베이스와는 다르게 조인 문장을 사용하지 않기 때문에 빠른 성능의 쓰기와 읽기가 가능한데 이것을 가능하게 해 주는 설계 구조를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 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컬렉션에 데이터를 입력할 때 주문정보와 주문상세 정보를 함께 저장하는 경우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 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ord_id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customer_name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emp_name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total,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payment_type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order_fulled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필드를 통해 주문정보를 저장하고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item_id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필드를 통해 주문상세 정보를 저장하게 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3175" lvl="3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tem_id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필드를 자세히 보면 배열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대괄호로 표기된 부분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[~])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 배열 안에는 주문상세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내장되어 있는 것을 확인할 수 있음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30375" lvl="4" indent="-358775">
              <a:spcBef>
                <a:spcPts val="8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내장되어 있는 내장형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큐먼트라고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4" y="2306690"/>
            <a:ext cx="3384376" cy="22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4" y="1832732"/>
            <a:ext cx="7928894" cy="415477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3.1 Embedded Document(Rich Document)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4648" y="139032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Ⅴ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ko-KR" altLang="en-US" sz="1400" b="1" dirty="0" smtClean="0">
                <a:latin typeface="+mn-ea"/>
                <a:ea typeface="+mn-ea"/>
              </a:rPr>
              <a:t>를 위한 </a:t>
            </a:r>
            <a:r>
              <a:rPr lang="en-US" altLang="ko-KR" sz="1400" b="1" dirty="0" smtClean="0">
                <a:latin typeface="+mn-ea"/>
                <a:ea typeface="+mn-ea"/>
              </a:rPr>
              <a:t>Data Modeling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3441" y="21438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581673" y="2267828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4445" y="292829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상세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62677" y="3052232"/>
            <a:ext cx="6794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8014</TotalTime>
  <Words>1639</Words>
  <Application>Microsoft Office PowerPoint</Application>
  <PresentationFormat>사용자 지정</PresentationFormat>
  <Paragraphs>246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505</cp:revision>
  <cp:lastPrinted>2013-10-01T01:40:38Z</cp:lastPrinted>
  <dcterms:created xsi:type="dcterms:W3CDTF">2010-01-22T01:09:25Z</dcterms:created>
  <dcterms:modified xsi:type="dcterms:W3CDTF">2021-10-18T01:29:05Z</dcterms:modified>
</cp:coreProperties>
</file>