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8" r:id="rId12"/>
    <p:sldId id="299" r:id="rId13"/>
    <p:sldId id="306" r:id="rId14"/>
    <p:sldId id="307" r:id="rId15"/>
    <p:sldId id="308" r:id="rId16"/>
    <p:sldId id="309" r:id="rId17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23" userDrawn="1">
          <p15:clr>
            <a:srgbClr val="A4A3A4"/>
          </p15:clr>
        </p15:guide>
        <p15:guide id="4" pos="5613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52" d="100"/>
          <a:sy n="152" d="100"/>
        </p:scale>
        <p:origin x="144" y="192"/>
      </p:cViewPr>
      <p:guideLst>
        <p:guide orient="horz" pos="2160"/>
        <p:guide pos="3118"/>
        <p:guide pos="623"/>
        <p:guide pos="5613"/>
        <p:guide orient="horz" pos="1162"/>
        <p:guide orient="horz" pos="39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 smtClean="0">
                <a:latin typeface="+mn-ea"/>
              </a:rPr>
              <a:t>NoSQL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Ⅵ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논리적 구조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&amp;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물리적 구조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67" y="1013121"/>
            <a:ext cx="7908471" cy="414407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3.1 </a:t>
            </a:r>
            <a:r>
              <a:rPr lang="ko-KR" altLang="en-US" sz="2400" dirty="0" err="1" smtClean="0">
                <a:latin typeface="맑은 고딕" pitchFamily="50" charset="-127"/>
              </a:rPr>
              <a:t>익스텐트와</a:t>
            </a:r>
            <a:r>
              <a:rPr lang="ko-KR" altLang="en-US" sz="2400" dirty="0" smtClean="0">
                <a:latin typeface="맑은 고딕" pitchFamily="50" charset="-127"/>
              </a:rPr>
              <a:t> 데이터 레코드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8937" y="248424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전체 데이터 크기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813185" y="2622746"/>
            <a:ext cx="7449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2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동일하게 여러 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여러 개의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 Records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구성됨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90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3.2 </a:t>
            </a:r>
            <a:r>
              <a:rPr lang="ko-KR" altLang="en-US" sz="2400" dirty="0" smtClean="0">
                <a:latin typeface="맑은 고딕" pitchFamily="50" charset="-127"/>
              </a:rPr>
              <a:t>메모리 구조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영역은 크게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영역으로 나누어짐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영역은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 Area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두 번째 영역은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Resident Area(Working Set)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 Area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Mapped Cache Area, Virtual Area, Journal Area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세분화됨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 Area</a:t>
            </a: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Mapped Cache Area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캐시될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메모리 영역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Area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 영역이 부족할 때 사용될 추가 캐시 영역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Journal Area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작업내용을 실시간으로 백업할 메모리 영역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Resident Area</a:t>
            </a: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영역은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Working Set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표현되며 데이터를 처리하는 실제 메모리 영역임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8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0295"/>
            <a:ext cx="7927919" cy="415426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3.2 </a:t>
            </a:r>
            <a:r>
              <a:rPr lang="ko-KR" altLang="en-US" sz="2400" dirty="0" smtClean="0">
                <a:latin typeface="맑은 고딕" pitchFamily="50" charset="-127"/>
              </a:rPr>
              <a:t>메모리 구조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5242" y="1700808"/>
            <a:ext cx="2010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시스템의 처리 사양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(64bit)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>
            <a:stCxn id="6" idx="2"/>
          </p:cNvCxnSpPr>
          <p:nvPr/>
        </p:nvCxnSpPr>
        <p:spPr>
          <a:xfrm flipH="1">
            <a:off x="1421433" y="1977807"/>
            <a:ext cx="1659053" cy="5150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6550" y="1196752"/>
            <a:ext cx="202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Working Set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저장을 위한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메모리 크기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34876" y="1486289"/>
            <a:ext cx="3115781" cy="10066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53745" y="1197416"/>
            <a:ext cx="191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Virtual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메모리 현재 크기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39387" y="1700808"/>
            <a:ext cx="2076526" cy="8171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9353" y="2920609"/>
            <a:ext cx="2033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현재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메모리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Page Fault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수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933601" y="3059109"/>
            <a:ext cx="7449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2673" y="343668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현재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시스템 메모리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크기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516921" y="3575184"/>
            <a:ext cx="7449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en-US" altLang="ko-KR" sz="2400" dirty="0" err="1" smtClean="0">
                <a:latin typeface="맑은 고딕" pitchFamily="50" charset="-127"/>
              </a:rPr>
              <a:t>GridFS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67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Grid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File System </a:t>
            </a:r>
            <a:r>
              <a:rPr lang="ko-KR" altLang="en-US" b="1" dirty="0" smtClean="0">
                <a:latin typeface="+mn-ea"/>
                <a:ea typeface="+mn-ea"/>
              </a:rPr>
              <a:t>기능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대용량의 파일을 데이터베이스 내에 </a:t>
            </a:r>
            <a:r>
              <a:rPr lang="en-US" altLang="ko-KR" b="1" dirty="0" smtClean="0">
                <a:latin typeface="+mn-ea"/>
                <a:ea typeface="+mn-ea"/>
              </a:rPr>
              <a:t>Upload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하거나 또는 데이터베이스 내에 </a:t>
            </a:r>
            <a:r>
              <a:rPr lang="en-US" altLang="ko-KR" b="1" dirty="0" smtClean="0">
                <a:latin typeface="+mn-ea"/>
                <a:ea typeface="+mn-ea"/>
              </a:rPr>
              <a:t>Upload</a:t>
            </a:r>
            <a:r>
              <a:rPr lang="ko-KR" altLang="en-US" b="1" dirty="0" smtClean="0">
                <a:latin typeface="+mn-ea"/>
                <a:ea typeface="+mn-ea"/>
              </a:rPr>
              <a:t>된 파일을 </a:t>
            </a:r>
            <a:r>
              <a:rPr lang="en-US" altLang="ko-KR" b="1" dirty="0" smtClean="0">
                <a:latin typeface="+mn-ea"/>
                <a:ea typeface="+mn-ea"/>
              </a:rPr>
              <a:t>OS </a:t>
            </a:r>
            <a:r>
              <a:rPr lang="ko-KR" altLang="en-US" b="1" dirty="0" smtClean="0">
                <a:latin typeface="+mn-ea"/>
                <a:ea typeface="+mn-ea"/>
              </a:rPr>
              <a:t>상에 다운로드 해야 하는 경우 적용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최대 </a:t>
            </a:r>
            <a:r>
              <a:rPr lang="en-US" altLang="ko-KR" b="1" dirty="0" smtClean="0">
                <a:latin typeface="+mn-ea"/>
                <a:ea typeface="+mn-ea"/>
              </a:rPr>
              <a:t>16MB </a:t>
            </a:r>
            <a:r>
              <a:rPr lang="ko-KR" altLang="en-US" b="1" dirty="0" smtClean="0">
                <a:latin typeface="+mn-ea"/>
                <a:ea typeface="+mn-ea"/>
              </a:rPr>
              <a:t>처리가 가능하며 </a:t>
            </a:r>
            <a:r>
              <a:rPr lang="en-US" altLang="ko-KR" b="1" dirty="0" smtClean="0">
                <a:latin typeface="+mn-ea"/>
                <a:ea typeface="+mn-ea"/>
              </a:rPr>
              <a:t>256Kbyte</a:t>
            </a:r>
            <a:r>
              <a:rPr lang="ko-KR" altLang="en-US" b="1" dirty="0" smtClean="0">
                <a:latin typeface="+mn-ea"/>
                <a:ea typeface="+mn-ea"/>
              </a:rPr>
              <a:t>의 </a:t>
            </a:r>
            <a:r>
              <a:rPr lang="en-US" altLang="ko-KR" b="1" dirty="0" smtClean="0">
                <a:latin typeface="+mn-ea"/>
                <a:ea typeface="+mn-ea"/>
              </a:rPr>
              <a:t>Chunk Size</a:t>
            </a:r>
            <a:r>
              <a:rPr lang="ko-KR" altLang="en-US" b="1" dirty="0" smtClean="0">
                <a:latin typeface="+mn-ea"/>
                <a:ea typeface="+mn-ea"/>
              </a:rPr>
              <a:t>가 적용됨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각 </a:t>
            </a:r>
            <a:r>
              <a:rPr lang="en-US" altLang="ko-KR" b="1" dirty="0" smtClean="0">
                <a:latin typeface="+mn-ea"/>
                <a:ea typeface="+mn-ea"/>
              </a:rPr>
              <a:t>Chunk</a:t>
            </a:r>
            <a:r>
              <a:rPr lang="ko-KR" altLang="en-US" b="1" dirty="0" smtClean="0">
                <a:latin typeface="+mn-ea"/>
                <a:ea typeface="+mn-ea"/>
              </a:rPr>
              <a:t>는 하나의 컬렉션에 여러 개의 분리된 도큐먼트로 저장됨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Grid File System </a:t>
            </a:r>
            <a:r>
              <a:rPr lang="ko-KR" altLang="en-US" b="1" dirty="0" smtClean="0">
                <a:latin typeface="+mn-ea"/>
                <a:ea typeface="+mn-ea"/>
              </a:rPr>
              <a:t>실습을 위해 </a:t>
            </a:r>
            <a:r>
              <a:rPr lang="en-US" altLang="ko-KR" b="1" dirty="0" smtClean="0">
                <a:latin typeface="+mn-ea"/>
                <a:ea typeface="+mn-ea"/>
              </a:rPr>
              <a:t>BIG_EMP.TXT</a:t>
            </a:r>
            <a:r>
              <a:rPr lang="ko-KR" altLang="en-US" b="1" dirty="0" smtClean="0">
                <a:latin typeface="+mn-ea"/>
                <a:ea typeface="+mn-ea"/>
              </a:rPr>
              <a:t>를 </a:t>
            </a:r>
            <a:r>
              <a:rPr lang="en-US" altLang="ko-KR" b="1" dirty="0" smtClean="0">
                <a:latin typeface="+mn-ea"/>
                <a:ea typeface="+mn-ea"/>
              </a:rPr>
              <a:t>BIN </a:t>
            </a:r>
            <a:r>
              <a:rPr lang="ko-KR" altLang="en-US" b="1" dirty="0" smtClean="0">
                <a:latin typeface="+mn-ea"/>
                <a:ea typeface="+mn-ea"/>
              </a:rPr>
              <a:t>경로에 복사함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3034289"/>
            <a:ext cx="7272808" cy="38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2" y="1336911"/>
            <a:ext cx="8267046" cy="497507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en-US" altLang="ko-KR" sz="2400" dirty="0" err="1" smtClean="0">
                <a:latin typeface="맑은 고딕" pitchFamily="50" charset="-127"/>
              </a:rPr>
              <a:t>GridFS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BIG_EMP.TXT </a:t>
            </a:r>
            <a:r>
              <a:rPr lang="ko-KR" altLang="en-US" b="1" dirty="0" smtClean="0">
                <a:latin typeface="+mn-ea"/>
                <a:ea typeface="+mn-ea"/>
              </a:rPr>
              <a:t>파일을 </a:t>
            </a:r>
            <a:r>
              <a:rPr lang="en-US" altLang="ko-KR" b="1" dirty="0" smtClean="0">
                <a:latin typeface="+mn-ea"/>
                <a:ea typeface="+mn-ea"/>
              </a:rPr>
              <a:t>Upload </a:t>
            </a:r>
            <a:r>
              <a:rPr lang="ko-KR" altLang="en-US" b="1" dirty="0" smtClean="0">
                <a:latin typeface="+mn-ea"/>
                <a:ea typeface="+mn-ea"/>
              </a:rPr>
              <a:t>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9999" y="3099696"/>
            <a:ext cx="333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현재 생성되어 있는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상태를 확인함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161217" y="3247686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3101" y="4222829"/>
            <a:ext cx="406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Get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옵션 절은 데이터베이스 내에 저장된 파일을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OS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상에 다시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Restore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할 때 사용됨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해당 파일정보가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DB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내에 존재하지 않으므로 에러 발생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437657" y="4548290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33101" y="5236884"/>
            <a:ext cx="406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Put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옵션 절을 사용하여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OS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상의 파일을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DB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내로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Upload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함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437657" y="5482292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5"/>
            <a:ext cx="7902827" cy="412882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en-US" altLang="ko-KR" sz="2400" dirty="0" err="1" smtClean="0">
                <a:latin typeface="맑은 고딕" pitchFamily="50" charset="-127"/>
              </a:rPr>
              <a:t>GridFS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275" y="2153740"/>
            <a:ext cx="406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List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옵션 절을 사용하여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Upload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된 파일정보를 확인함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005607" y="2299924"/>
            <a:ext cx="2016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64949" y="4321777"/>
            <a:ext cx="406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Binary Chunk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데이터를 저장하고 있는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637457" y="4468904"/>
            <a:ext cx="2016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4949" y="4489417"/>
            <a:ext cx="406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Object Meta Data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를 저장하고 있는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637457" y="4636544"/>
            <a:ext cx="2016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79" y="1252749"/>
            <a:ext cx="7894092" cy="505654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en-US" altLang="ko-KR" sz="2400" dirty="0" err="1" smtClean="0">
                <a:latin typeface="맑은 고딕" pitchFamily="50" charset="-127"/>
              </a:rPr>
              <a:t>GridFS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2073" y="1399149"/>
            <a:ext cx="271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Upload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되어 있는 파일 상태 정보를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확인할 수 있음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509665" y="1546276"/>
            <a:ext cx="36724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78044" y="2155908"/>
            <a:ext cx="2717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파일 확인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925917" y="2303035"/>
            <a:ext cx="11521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9316" y="3387728"/>
            <a:ext cx="2717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파일 삭제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967189" y="3534855"/>
            <a:ext cx="11521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5808" y="4126028"/>
            <a:ext cx="2717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다시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OS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상에 파일을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Download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653681" y="4273155"/>
            <a:ext cx="11521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962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기본 구조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Mongo.EXE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시작하게 되면 다음과 같은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영역이 활성화됨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영역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프로세스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Mongo.exe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접속할 때 활성화되는 프로세스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프로세스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Mongod.exe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시작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종료할 때 사용되는 프로세스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영역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Cache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전용 메모리 영역이며 데이터의 쓰기와 읽기 작업이 수행하는 메모리 영역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Journal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읽기와 쓰기 작업이 발생할 때 예기치 못한 장애가 발생하는      경우를 위해 데이터를 백업해 두는 전용 메모리 영역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Resident(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WorkingSet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데이터가 처리되는 물리적 메모리 영역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80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90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영역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데이터가 저장되는 실제 물리적 공간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JOURNAL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입력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삭제될 때 가장 먼저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JOURNAL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영역에 데이터가 백업되는데 예기치 못한 장애로 인해 시스템이 종료되면 영원히 데이터를 복구할 수 없게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메모리 영역의 백업 데이터는 디스크 상의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JOURNAL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저장됨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MONGOD.EXE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실행하면 메모리 영역과 프로세스 영역 그리고 파일 영역이 활성화되는데 이때 내부적으로 발생하는 로그 정보를 파일로 저장할 수 있음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0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900485"/>
            <a:ext cx="7921625" cy="414287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맑은 고딕" pitchFamily="50" charset="-127"/>
              </a:rPr>
              <a:t>물리적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(Journal)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파일이 생성될 경로를 지정하고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JOURNAL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기능이 작동될 수 있도록 환경  설정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65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17" y="1847298"/>
            <a:ext cx="7897421" cy="413828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맑은 고딕" pitchFamily="50" charset="-127"/>
              </a:rPr>
              <a:t>물리적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9559" y="2534665"/>
            <a:ext cx="2652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Test DB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명과 현재크기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논리적 크기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110777" y="2682655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1721" y="450912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데이터 파일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245969" y="4647620"/>
            <a:ext cx="7449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0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JOURNAL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기본 크기는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1GB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이며 최대 크기에 도달하면 새로운 파일이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1GB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추가됨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39" y="1353518"/>
            <a:ext cx="7921625" cy="415096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맑은 고딕" pitchFamily="50" charset="-127"/>
              </a:rPr>
              <a:t>물리적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91641" y="307999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저널 파일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525889" y="3218493"/>
            <a:ext cx="7449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1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맑은 고딕" pitchFamily="50" charset="-127"/>
              </a:rPr>
              <a:t>논리적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600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데이터베이스는 여러 개의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여러 개의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여러 개의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Record(Document)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결론적으로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데이터를 저장하는 가장 작은 논리적 구조는 데이터 레코드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(Documents)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크기는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생성될 때 결정되며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익스텐트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기본 크기는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8K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insert, save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메소드에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컬럭션이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생성될 때 기본 크기는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4K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생성됨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9345" y="2852936"/>
            <a:ext cx="8281293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Database → Collections → Extents → Data Records(Documents)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9345" y="4797152"/>
            <a:ext cx="8281293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db.createCollection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s_emp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”, {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capped:true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size:100000} );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00" y="1844675"/>
            <a:ext cx="7902538" cy="414096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맑은 고딕" pitchFamily="50" charset="-127"/>
              </a:rPr>
              <a:t>논리적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2725" y="2269188"/>
            <a:ext cx="2679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최초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Extent 8192 Byte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크기로 생성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836973" y="2407688"/>
            <a:ext cx="7449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3.1 </a:t>
            </a:r>
            <a:r>
              <a:rPr lang="ko-KR" altLang="en-US" sz="2400" dirty="0" err="1" smtClean="0">
                <a:latin typeface="맑은 고딕" pitchFamily="50" charset="-127"/>
              </a:rPr>
              <a:t>익스텐트와</a:t>
            </a:r>
            <a:r>
              <a:rPr lang="ko-KR" altLang="en-US" sz="2400" dirty="0" smtClean="0">
                <a:latin typeface="맑은 고딕" pitchFamily="50" charset="-127"/>
              </a:rPr>
              <a:t> 데이터 레코드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0585" y="139032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논리적 구조 </a:t>
            </a:r>
            <a:r>
              <a:rPr lang="en-US" altLang="ko-KR" sz="1400" b="1" dirty="0" smtClean="0">
                <a:latin typeface="+mn-ea"/>
                <a:ea typeface="+mn-ea"/>
              </a:rPr>
              <a:t>&amp; </a:t>
            </a:r>
            <a:r>
              <a:rPr lang="ko-KR" altLang="en-US" sz="1400" b="1" dirty="0" smtClean="0">
                <a:latin typeface="+mn-ea"/>
                <a:ea typeface="+mn-ea"/>
              </a:rPr>
              <a:t>물리적 구조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602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데이터가 저장되는 논리적 단위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얼마나 적절하게 데이터를 저장하는가는 읽기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쓰기에 있어 성능을 좌우하는 요소임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컬렉션을 위한 가장 적절한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익스텐트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크기를 결정하기 위해서는 적절한 분석과 논리적 설계가 요구됨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저장되는 컬렉션의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익스턴트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크기를 너무 작게 설정하면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도중에  새로운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익스텐트를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활성화 시키는 횟수가 빈번해지기 때문에 빠른 쓰기 작업의 성능을 지연시킬 수 있음 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하나의 </a:t>
            </a:r>
            <a:r>
              <a:rPr lang="en-US" altLang="ko-KR" b="1" dirty="0" smtClean="0">
                <a:latin typeface="+mn-ea"/>
                <a:ea typeface="+mn-ea"/>
              </a:rPr>
              <a:t>Data Record</a:t>
            </a:r>
            <a:r>
              <a:rPr lang="ko-KR" altLang="en-US" b="1" dirty="0" smtClean="0">
                <a:latin typeface="+mn-ea"/>
                <a:ea typeface="+mn-ea"/>
              </a:rPr>
              <a:t>는 하나의 </a:t>
            </a:r>
            <a:r>
              <a:rPr lang="en-US" altLang="ko-KR" b="1" dirty="0" smtClean="0">
                <a:latin typeface="+mn-ea"/>
                <a:ea typeface="+mn-ea"/>
              </a:rPr>
              <a:t>Document </a:t>
            </a:r>
            <a:r>
              <a:rPr lang="ko-KR" altLang="en-US" b="1" dirty="0" smtClean="0">
                <a:latin typeface="+mn-ea"/>
                <a:ea typeface="+mn-ea"/>
              </a:rPr>
              <a:t>정보와 이전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이후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가 저장되어 있는 주소 정보를 함께 저장하고 있음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63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9648</TotalTime>
  <Words>830</Words>
  <Application>Microsoft Office PowerPoint</Application>
  <PresentationFormat>사용자 지정</PresentationFormat>
  <Paragraphs>144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568</cp:revision>
  <cp:lastPrinted>2013-10-01T01:40:38Z</cp:lastPrinted>
  <dcterms:created xsi:type="dcterms:W3CDTF">2010-01-22T01:09:25Z</dcterms:created>
  <dcterms:modified xsi:type="dcterms:W3CDTF">2022-10-20T04:58:25Z</dcterms:modified>
</cp:coreProperties>
</file>