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7" r:id="rId3"/>
    <p:sldId id="288" r:id="rId4"/>
    <p:sldId id="289" r:id="rId5"/>
    <p:sldId id="290" r:id="rId6"/>
    <p:sldId id="344" r:id="rId7"/>
    <p:sldId id="345" r:id="rId8"/>
    <p:sldId id="343" r:id="rId9"/>
    <p:sldId id="341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20" r:id="rId20"/>
    <p:sldId id="336" r:id="rId21"/>
    <p:sldId id="337" r:id="rId22"/>
    <p:sldId id="306" r:id="rId23"/>
    <p:sldId id="338" r:id="rId24"/>
    <p:sldId id="307" r:id="rId25"/>
    <p:sldId id="308" r:id="rId26"/>
    <p:sldId id="339" r:id="rId27"/>
    <p:sldId id="310" r:id="rId28"/>
    <p:sldId id="311" r:id="rId29"/>
    <p:sldId id="312" r:id="rId30"/>
    <p:sldId id="314" r:id="rId31"/>
    <p:sldId id="316" r:id="rId32"/>
    <p:sldId id="317" r:id="rId33"/>
    <p:sldId id="318" r:id="rId34"/>
    <p:sldId id="319" r:id="rId35"/>
    <p:sldId id="321" r:id="rId36"/>
    <p:sldId id="340" r:id="rId37"/>
    <p:sldId id="322" r:id="rId38"/>
    <p:sldId id="323" r:id="rId39"/>
    <p:sldId id="324" r:id="rId40"/>
    <p:sldId id="325" r:id="rId41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4" d="100"/>
          <a:sy n="144" d="100"/>
        </p:scale>
        <p:origin x="336" y="132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Ⅶ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  <a:ea typeface="+mn-ea"/>
              </a:rPr>
              <a:t>Sharding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 System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Node 1</a:t>
            </a:r>
            <a:r>
              <a:rPr lang="ko-KR" altLang="en-US" b="1" dirty="0" smtClean="0">
                <a:latin typeface="+mn-ea"/>
                <a:ea typeface="+mn-ea"/>
              </a:rPr>
              <a:t>을 위한 </a:t>
            </a:r>
            <a:r>
              <a:rPr lang="en-US" altLang="ko-KR" b="1" dirty="0" smtClean="0">
                <a:latin typeface="+mn-ea"/>
                <a:ea typeface="+mn-ea"/>
              </a:rPr>
              <a:t>Shard Server</a:t>
            </a:r>
            <a:r>
              <a:rPr lang="ko-KR" altLang="en-US" b="1" dirty="0" smtClean="0">
                <a:latin typeface="+mn-ea"/>
                <a:ea typeface="+mn-ea"/>
              </a:rPr>
              <a:t>를 활성화 함</a:t>
            </a:r>
            <a:r>
              <a:rPr lang="en-US" altLang="ko-KR" b="1" dirty="0" smtClean="0">
                <a:latin typeface="+mn-ea"/>
                <a:ea typeface="+mn-ea"/>
              </a:rPr>
              <a:t>(PORT </a:t>
            </a:r>
            <a:r>
              <a:rPr lang="ko-KR" altLang="en-US" b="1" dirty="0" smtClean="0">
                <a:latin typeface="+mn-ea"/>
                <a:ea typeface="+mn-ea"/>
              </a:rPr>
              <a:t>번호 </a:t>
            </a:r>
            <a:r>
              <a:rPr lang="en-US" altLang="ko-KR" b="1" dirty="0" smtClean="0">
                <a:latin typeface="+mn-ea"/>
                <a:ea typeface="+mn-ea"/>
              </a:rPr>
              <a:t>40001)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3" y="883486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408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별도의 윈도우 창에서 </a:t>
            </a:r>
            <a:r>
              <a:rPr lang="en-US" altLang="ko-KR" b="1" dirty="0" smtClean="0">
                <a:latin typeface="+mn-ea"/>
                <a:ea typeface="+mn-ea"/>
              </a:rPr>
              <a:t>Node 2</a:t>
            </a:r>
            <a:r>
              <a:rPr lang="ko-KR" altLang="en-US" b="1" dirty="0" smtClean="0">
                <a:latin typeface="+mn-ea"/>
                <a:ea typeface="+mn-ea"/>
              </a:rPr>
              <a:t>를 위한 </a:t>
            </a:r>
            <a:r>
              <a:rPr lang="en-US" altLang="ko-KR" b="1" dirty="0" smtClean="0">
                <a:latin typeface="+mn-ea"/>
                <a:ea typeface="+mn-ea"/>
              </a:rPr>
              <a:t>Shard Server</a:t>
            </a:r>
            <a:r>
              <a:rPr lang="ko-KR" altLang="en-US" b="1" dirty="0" smtClean="0">
                <a:latin typeface="+mn-ea"/>
                <a:ea typeface="+mn-ea"/>
              </a:rPr>
              <a:t>를 활성화 함</a:t>
            </a:r>
            <a:r>
              <a:rPr lang="en-US" altLang="ko-KR" b="1" dirty="0" smtClean="0">
                <a:latin typeface="+mn-ea"/>
                <a:ea typeface="+mn-ea"/>
              </a:rPr>
              <a:t>(PORT </a:t>
            </a:r>
            <a:r>
              <a:rPr lang="ko-KR" altLang="en-US" b="1" dirty="0" smtClean="0">
                <a:latin typeface="+mn-ea"/>
                <a:ea typeface="+mn-ea"/>
              </a:rPr>
              <a:t>번호 </a:t>
            </a:r>
            <a:r>
              <a:rPr lang="en-US" altLang="ko-KR" b="1" dirty="0" smtClean="0">
                <a:latin typeface="+mn-ea"/>
                <a:ea typeface="+mn-ea"/>
              </a:rPr>
              <a:t>40002)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3034" y="811120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50073"/>
            <a:ext cx="7925577" cy="48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별도의 윈도우 창에서 </a:t>
            </a:r>
            <a:r>
              <a:rPr lang="en-US" altLang="ko-KR" b="1" dirty="0">
                <a:latin typeface="+mn-ea"/>
                <a:ea typeface="+mn-ea"/>
              </a:rPr>
              <a:t>Node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b="1" dirty="0">
                <a:latin typeface="+mn-ea"/>
                <a:ea typeface="+mn-ea"/>
              </a:rPr>
              <a:t>위한 </a:t>
            </a:r>
            <a:r>
              <a:rPr lang="en-US" altLang="ko-KR" b="1" dirty="0">
                <a:latin typeface="+mn-ea"/>
                <a:ea typeface="+mn-ea"/>
              </a:rPr>
              <a:t>Shard Server</a:t>
            </a:r>
            <a:r>
              <a:rPr lang="ko-KR" altLang="en-US" b="1" dirty="0">
                <a:latin typeface="+mn-ea"/>
                <a:ea typeface="+mn-ea"/>
              </a:rPr>
              <a:t>를 활성화 함</a:t>
            </a:r>
            <a:r>
              <a:rPr lang="en-US" altLang="ko-KR" b="1" dirty="0">
                <a:latin typeface="+mn-ea"/>
                <a:ea typeface="+mn-ea"/>
              </a:rPr>
              <a:t>(PORT </a:t>
            </a:r>
            <a:r>
              <a:rPr lang="ko-KR" altLang="en-US" b="1" dirty="0">
                <a:latin typeface="+mn-ea"/>
                <a:ea typeface="+mn-ea"/>
              </a:rPr>
              <a:t>번호 </a:t>
            </a:r>
            <a:r>
              <a:rPr lang="en-US" altLang="ko-KR" b="1" dirty="0" smtClean="0">
                <a:latin typeface="+mn-ea"/>
                <a:ea typeface="+mn-ea"/>
              </a:rPr>
              <a:t>40003)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3033" y="806680"/>
            <a:ext cx="11428161" cy="54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3880"/>
            <a:ext cx="7920880" cy="48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4780"/>
            <a:ext cx="7914524" cy="4808516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맑은 고딕" pitchFamily="50" charset="-127"/>
              </a:rPr>
              <a:t>CONFIG </a:t>
            </a:r>
            <a:r>
              <a:rPr lang="ko-KR" altLang="en-US" sz="2400" dirty="0" smtClean="0">
                <a:latin typeface="맑은 고딕" pitchFamily="50" charset="-127"/>
              </a:rPr>
              <a:t>서버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별도의 윈도우 창에서 </a:t>
            </a:r>
            <a:r>
              <a:rPr lang="en-US" altLang="ko-KR" b="1" dirty="0">
                <a:latin typeface="+mn-ea"/>
                <a:ea typeface="+mn-ea"/>
              </a:rPr>
              <a:t>Node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의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Server</a:t>
            </a:r>
            <a:r>
              <a:rPr lang="ko-KR" altLang="en-US" b="1" dirty="0" smtClean="0">
                <a:latin typeface="+mn-ea"/>
                <a:ea typeface="+mn-ea"/>
              </a:rPr>
              <a:t>를 활성화함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3033" y="806680"/>
            <a:ext cx="11707069" cy="55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38959" y="1484784"/>
            <a:ext cx="1269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CONFIG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94041" y="1623284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3420757"/>
            <a:ext cx="7921625" cy="414287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맑은 고딕" pitchFamily="50" charset="-127"/>
              </a:rPr>
              <a:t>CONFIG </a:t>
            </a:r>
            <a:r>
              <a:rPr lang="ko-KR" altLang="en-US" sz="2400" dirty="0" smtClean="0">
                <a:latin typeface="맑은 고딕" pitchFamily="50" charset="-127"/>
              </a:rPr>
              <a:t>서버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대를 활성화함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첫 번째 </a:t>
            </a:r>
            <a:r>
              <a:rPr lang="en-US" altLang="ko-KR" b="1" dirty="0" smtClean="0">
                <a:latin typeface="+mn-ea"/>
                <a:ea typeface="+mn-ea"/>
              </a:rPr>
              <a:t>CONFIG </a:t>
            </a:r>
            <a:r>
              <a:rPr lang="ko-KR" altLang="en-US" b="1" dirty="0" smtClean="0">
                <a:latin typeface="+mn-ea"/>
                <a:ea typeface="+mn-ea"/>
              </a:rPr>
              <a:t>서버에 장애가 발생하는 경우 원활한 서버 운영이 </a:t>
            </a:r>
            <a:r>
              <a:rPr lang="ko-KR" altLang="en-US" b="1" dirty="0">
                <a:latin typeface="+mn-ea"/>
                <a:ea typeface="+mn-ea"/>
              </a:rPr>
              <a:t>안</a:t>
            </a:r>
            <a:r>
              <a:rPr lang="ko-KR" altLang="en-US" b="1" dirty="0" smtClean="0">
                <a:latin typeface="+mn-ea"/>
                <a:ea typeface="+mn-ea"/>
              </a:rPr>
              <a:t>되기 때문에  백업서버로 </a:t>
            </a:r>
            <a:r>
              <a:rPr lang="en-US" altLang="ko-KR" b="1" dirty="0" smtClean="0">
                <a:latin typeface="+mn-ea"/>
                <a:ea typeface="+mn-ea"/>
              </a:rPr>
              <a:t>CONFIG </a:t>
            </a:r>
            <a:r>
              <a:rPr lang="ko-KR" altLang="en-US" b="1" dirty="0" smtClean="0">
                <a:latin typeface="+mn-ea"/>
                <a:ea typeface="+mn-ea"/>
              </a:rPr>
              <a:t>서버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대를 추가로 설정함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첫 번째 서버에 장애가 발생하면 두 번째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세 번째 </a:t>
            </a:r>
            <a:r>
              <a:rPr lang="en-US" altLang="ko-KR" b="1" dirty="0" smtClean="0">
                <a:latin typeface="+mn-ea"/>
                <a:ea typeface="+mn-ea"/>
              </a:rPr>
              <a:t>CONFIG </a:t>
            </a:r>
            <a:r>
              <a:rPr lang="ko-KR" altLang="en-US" b="1" dirty="0" smtClean="0">
                <a:latin typeface="+mn-ea"/>
                <a:ea typeface="+mn-ea"/>
              </a:rPr>
              <a:t>서버가 작동될 것임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 추가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노드에</a:t>
            </a:r>
            <a:r>
              <a:rPr lang="ko-KR" altLang="en-US" b="1" dirty="0" smtClean="0">
                <a:latin typeface="+mn-ea"/>
                <a:ea typeface="+mn-ea"/>
              </a:rPr>
              <a:t> 데이터베이스가 생성될 홈 경로를 생성함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2" y="2350636"/>
            <a:ext cx="10599225" cy="54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98079"/>
            <a:ext cx="7920880" cy="481237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맑은 고딕" pitchFamily="50" charset="-127"/>
              </a:rPr>
              <a:t>CONFIG </a:t>
            </a:r>
            <a:r>
              <a:rPr lang="ko-KR" altLang="en-US" sz="2400" dirty="0" smtClean="0">
                <a:latin typeface="맑은 고딕" pitchFamily="50" charset="-127"/>
              </a:rPr>
              <a:t>서버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9012" y="811559"/>
            <a:ext cx="11714857" cy="5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별도의 윈도우 창에서 </a:t>
            </a:r>
            <a:r>
              <a:rPr lang="en-US" altLang="ko-KR" b="1" dirty="0">
                <a:latin typeface="+mn-ea"/>
                <a:ea typeface="+mn-ea"/>
              </a:rPr>
              <a:t>Node 5</a:t>
            </a:r>
            <a:r>
              <a:rPr lang="ko-KR" altLang="en-US" b="1" dirty="0" smtClean="0">
                <a:latin typeface="+mn-ea"/>
                <a:ea typeface="+mn-ea"/>
              </a:rPr>
              <a:t>의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Server</a:t>
            </a:r>
            <a:r>
              <a:rPr lang="ko-KR" altLang="en-US" b="1" dirty="0" smtClean="0">
                <a:latin typeface="+mn-ea"/>
                <a:ea typeface="+mn-ea"/>
              </a:rPr>
              <a:t>를 활성화함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8959" y="1508229"/>
            <a:ext cx="1269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CONFIG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94041" y="1646729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3880"/>
            <a:ext cx="7920880" cy="481237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맑은 고딕" pitchFamily="50" charset="-127"/>
              </a:rPr>
              <a:t>CONFIG </a:t>
            </a:r>
            <a:r>
              <a:rPr lang="ko-KR" altLang="en-US" sz="2400" dirty="0" smtClean="0">
                <a:latin typeface="맑은 고딕" pitchFamily="50" charset="-127"/>
              </a:rPr>
              <a:t>서버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2" y="832826"/>
            <a:ext cx="11854311" cy="52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별도의 윈도우 창에서 </a:t>
            </a:r>
            <a:r>
              <a:rPr lang="en-US" altLang="ko-KR" b="1" dirty="0">
                <a:latin typeface="+mn-ea"/>
                <a:ea typeface="+mn-ea"/>
              </a:rPr>
              <a:t>Node </a:t>
            </a:r>
            <a:r>
              <a:rPr lang="en-US" altLang="ko-KR" b="1" dirty="0" smtClean="0">
                <a:latin typeface="+mn-ea"/>
                <a:ea typeface="+mn-ea"/>
              </a:rPr>
              <a:t>6</a:t>
            </a:r>
            <a:r>
              <a:rPr lang="ko-KR" altLang="en-US" b="1" dirty="0" smtClean="0">
                <a:latin typeface="+mn-ea"/>
                <a:ea typeface="+mn-ea"/>
              </a:rPr>
              <a:t>의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Server</a:t>
            </a:r>
            <a:r>
              <a:rPr lang="ko-KR" altLang="en-US" b="1" dirty="0" smtClean="0">
                <a:latin typeface="+mn-ea"/>
                <a:ea typeface="+mn-ea"/>
              </a:rPr>
              <a:t>를 활성화함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3152" y="1476969"/>
            <a:ext cx="1269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CONFIG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958234" y="1615469"/>
            <a:ext cx="7449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맑은 고딕" pitchFamily="50" charset="-127"/>
              </a:rPr>
              <a:t>CONFIG </a:t>
            </a:r>
            <a:r>
              <a:rPr lang="ko-KR" altLang="en-US" sz="2400" dirty="0" smtClean="0">
                <a:latin typeface="맑은 고딕" pitchFamily="50" charset="-127"/>
              </a:rPr>
              <a:t>서버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spcBef>
                <a:spcPts val="2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서버의 주요 특징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2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서버는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시스템의 필수 구조 중에 하나이고 최소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개가 요구되며 예기치 못한 시스템 장애로 인해 서비스가 수행되지 못하는 경우를 대비해서 추가로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서버의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설정이 필요함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spcBef>
                <a:spcPts val="2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시</a:t>
            </a:r>
            <a:r>
              <a:rPr lang="ko-KR" altLang="en-US" b="1" dirty="0">
                <a:latin typeface="+mn-ea"/>
                <a:ea typeface="+mn-ea"/>
              </a:rPr>
              <a:t>스</a:t>
            </a:r>
            <a:r>
              <a:rPr lang="ko-KR" altLang="en-US" b="1" dirty="0" smtClean="0">
                <a:latin typeface="+mn-ea"/>
                <a:ea typeface="+mn-ea"/>
              </a:rPr>
              <a:t>템에 </a:t>
            </a:r>
            <a:r>
              <a:rPr lang="en-US" altLang="ko-KR" b="1" dirty="0" smtClean="0">
                <a:latin typeface="+mn-ea"/>
                <a:ea typeface="+mn-ea"/>
              </a:rPr>
              <a:t>Config-1, Config-2, Config-3</a:t>
            </a:r>
            <a:r>
              <a:rPr lang="ko-KR" altLang="en-US" b="1" dirty="0" smtClean="0">
                <a:latin typeface="+mn-ea"/>
                <a:ea typeface="+mn-ea"/>
              </a:rPr>
              <a:t>을 설정하게 되면 시스템 장애가 발생할 때 문제가 발생될 수 있으므로 </a:t>
            </a:r>
            <a:r>
              <a:rPr lang="en-US" altLang="ko-KR" b="1" dirty="0" smtClean="0">
                <a:latin typeface="+mn-ea"/>
                <a:ea typeface="+mn-ea"/>
              </a:rPr>
              <a:t>Config-2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smtClean="0">
                <a:latin typeface="+mn-ea"/>
                <a:ea typeface="+mn-ea"/>
              </a:rPr>
              <a:t>Config-3</a:t>
            </a:r>
            <a:r>
              <a:rPr lang="ko-KR" altLang="en-US" b="1" dirty="0" smtClean="0">
                <a:latin typeface="+mn-ea"/>
                <a:ea typeface="+mn-ea"/>
              </a:rPr>
              <a:t>은 별도의 시스템  또는 적절한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 쪽에 분산 배치해야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2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Config-1</a:t>
            </a:r>
            <a:r>
              <a:rPr lang="ko-KR" altLang="en-US" b="1" dirty="0" smtClean="0">
                <a:latin typeface="+mn-ea"/>
                <a:ea typeface="+mn-ea"/>
              </a:rPr>
              <a:t>에 저장된 </a:t>
            </a:r>
            <a:r>
              <a:rPr lang="en-US" altLang="ko-KR" b="1" dirty="0" smtClean="0">
                <a:latin typeface="+mn-ea"/>
                <a:ea typeface="+mn-ea"/>
              </a:rPr>
              <a:t>Meta Data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Config-2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smtClean="0">
                <a:latin typeface="+mn-ea"/>
                <a:ea typeface="+mn-ea"/>
              </a:rPr>
              <a:t>Config-3</a:t>
            </a:r>
            <a:r>
              <a:rPr lang="ko-KR" altLang="en-US" b="1" dirty="0" smtClean="0">
                <a:latin typeface="+mn-ea"/>
                <a:ea typeface="+mn-ea"/>
              </a:rPr>
              <a:t>에 동일하게 저장 관리됨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2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대 이상의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서버를 운영하다가 하나의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서버에 장애가 발생하면 나머지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서버는 읽기 전용이 되기 때문에 최소한의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 운영이 가능해 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2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서버는 각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서버에 어떤 데이터들이 어떻게 분산 저장되어 있는지에 대한 </a:t>
            </a:r>
            <a:r>
              <a:rPr lang="en-US" altLang="ko-KR" b="1" dirty="0" smtClean="0">
                <a:latin typeface="+mn-ea"/>
                <a:ea typeface="+mn-ea"/>
              </a:rPr>
              <a:t>Meta Data</a:t>
            </a:r>
            <a:r>
              <a:rPr lang="ko-KR" altLang="en-US" b="1" dirty="0" smtClean="0">
                <a:latin typeface="+mn-ea"/>
                <a:ea typeface="+mn-ea"/>
              </a:rPr>
              <a:t>가 저장되어 있으며 </a:t>
            </a: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ko-KR" altLang="en-US" b="1" dirty="0" smtClean="0">
                <a:latin typeface="+mn-ea"/>
                <a:ea typeface="+mn-ea"/>
              </a:rPr>
              <a:t>가 데이터를 쓰고</a:t>
            </a: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ko-KR" altLang="en-US" b="1" dirty="0" smtClean="0">
                <a:latin typeface="+mn-ea"/>
                <a:ea typeface="+mn-ea"/>
              </a:rPr>
              <a:t>읽기 작업을 수행할 때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서버를 통해 수집함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3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en-US" altLang="ko-KR" sz="2400" dirty="0" err="1" smtClean="0">
                <a:latin typeface="맑은 고딕" pitchFamily="50" charset="-127"/>
              </a:rPr>
              <a:t>MongoS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827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프로세스의 주요 특징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빅데이터를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서버로 분배해 주는 프로세스임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 이상의 프로세스가 활성화됨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Application Server</a:t>
            </a:r>
            <a:r>
              <a:rPr lang="ko-KR" altLang="en-US" b="1" dirty="0" smtClean="0">
                <a:latin typeface="+mn-ea"/>
                <a:ea typeface="+mn-ea"/>
              </a:rPr>
              <a:t>에서 실행 가능함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서버로부터 </a:t>
            </a:r>
            <a:r>
              <a:rPr lang="en-US" altLang="ko-KR" b="1" dirty="0" smtClean="0">
                <a:latin typeface="+mn-ea"/>
                <a:ea typeface="+mn-ea"/>
              </a:rPr>
              <a:t>Meta-Data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b="1" dirty="0" err="1" smtClean="0">
                <a:latin typeface="+mn-ea"/>
                <a:ea typeface="+mn-ea"/>
              </a:rPr>
              <a:t>캐시함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4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9" y="1844675"/>
            <a:ext cx="7915309" cy="4808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62" y="1857847"/>
            <a:ext cx="7936176" cy="712220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en-US" altLang="ko-KR" sz="2400" dirty="0" err="1" smtClean="0">
                <a:latin typeface="맑은 고딕" pitchFamily="50" charset="-127"/>
              </a:rPr>
              <a:t>MongoS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구축된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 중 하나의 서버에 접속하여 각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서버를 </a:t>
            </a:r>
            <a:r>
              <a:rPr lang="en-US" altLang="ko-KR" b="1" dirty="0" smtClean="0">
                <a:latin typeface="+mn-ea"/>
                <a:ea typeface="+mn-ea"/>
              </a:rPr>
              <a:t>Replica Sets</a:t>
            </a:r>
            <a:r>
              <a:rPr lang="ko-KR" altLang="en-US" b="1" dirty="0" smtClean="0">
                <a:latin typeface="+mn-ea"/>
                <a:ea typeface="+mn-ea"/>
              </a:rPr>
              <a:t>로           </a:t>
            </a:r>
            <a:r>
              <a:rPr lang="ko-KR" altLang="en-US" b="1" dirty="0" err="1" smtClean="0">
                <a:latin typeface="+mn-ea"/>
                <a:ea typeface="+mn-ea"/>
              </a:rPr>
              <a:t>클러스터링함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345" y="1531418"/>
            <a:ext cx="12550860" cy="48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40" y="5844729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Config1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630952" y="5998437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8140" y="600907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Config2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630952" y="6146645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40" y="61609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Config3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630952" y="6314677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System</a:t>
            </a:r>
            <a:r>
              <a:rPr lang="ko-KR" altLang="en-US" sz="2400" dirty="0" smtClean="0">
                <a:latin typeface="맑은 고딕" pitchFamily="50" charset="-127"/>
              </a:rPr>
              <a:t>이란</a:t>
            </a:r>
            <a:r>
              <a:rPr lang="en-US" altLang="ko-KR" sz="2400" dirty="0" smtClean="0">
                <a:latin typeface="맑은 고딕" pitchFamily="50" charset="-127"/>
              </a:rPr>
              <a:t>?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630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환경은 초당 몇 만 건 이상 되는 수많은 데이터를 빠른 시간 내에 수집하고    저장해야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때에 따라서는 분산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집계하여 사용자가 원하는 통계정보로 가공할 수 있어야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시스템 구축 환경을 구축하기 위해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효과적인 데이터의 분산 저장 및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처리기술이 필요한데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샤딩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Sharding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시스템이라고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샤딩의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목적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분산 저장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초당 발생하는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디스크에 저장할 때 발생하는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 Scaling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문제는 애플리케이션의 성능 저하 문제를 유발시키게 될 뿐 아니라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샤딩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 전체의 성능 저하 현상을 유발시킴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효율적인 저장과 관리를 위해서는 하나의 서버가 아니라 여러 대의 서버를 통해 분산처리 했을 때 가장 이상적으로 작동할 수 있음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3" y="1258737"/>
            <a:ext cx="8284825" cy="503349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en-US" altLang="ko-KR" sz="2400" dirty="0" err="1" smtClean="0">
                <a:latin typeface="맑은 고딕" pitchFamily="50" charset="-127"/>
              </a:rPr>
              <a:t>MongoS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클러스터를 이용하기 위한 </a:t>
            </a: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인스턴스를 활성화함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345" y="1531418"/>
            <a:ext cx="12550860" cy="48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2776" y="810497"/>
            <a:ext cx="10072854" cy="53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93016" y="993928"/>
            <a:ext cx="11149253" cy="54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30" y="1275113"/>
            <a:ext cx="7862776" cy="705043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en-US" altLang="ko-KR" sz="2400" dirty="0" err="1" smtClean="0">
                <a:latin typeface="맑은 고딕" pitchFamily="50" charset="-127"/>
              </a:rPr>
              <a:t>MongoS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프로세스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프로세스에 접속하여 각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서버를 등록함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345" y="1531418"/>
            <a:ext cx="12550860" cy="48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2776" y="810497"/>
            <a:ext cx="10072854" cy="53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93016" y="993928"/>
            <a:ext cx="11149253" cy="54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3377" y="944888"/>
            <a:ext cx="11586318" cy="5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46645" y="1371248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MongoS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에 접속하여 각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서버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등록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766480" y="1606118"/>
            <a:ext cx="16263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5456" y="352386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등록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208268" y="3677576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5456" y="506573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등록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08268" y="5219445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5456" y="6608385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3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등록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208268" y="6762093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19" y="1853455"/>
            <a:ext cx="7929082" cy="604004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환경 설정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Shard </a:t>
            </a:r>
            <a:r>
              <a:rPr lang="ko-KR" altLang="en-US" b="1" dirty="0" smtClean="0">
                <a:latin typeface="+mn-ea"/>
                <a:ea typeface="+mn-ea"/>
              </a:rPr>
              <a:t>시스템 테스트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1,000,000 </a:t>
            </a:r>
            <a:r>
              <a:rPr lang="ko-KR" altLang="en-US" b="1" dirty="0" smtClean="0">
                <a:latin typeface="+mn-ea"/>
                <a:ea typeface="+mn-ea"/>
              </a:rPr>
              <a:t>건의 데이터를 입력하고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개의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서버에 분산 입력되는 실습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MONGO.EXE </a:t>
            </a:r>
            <a:r>
              <a:rPr lang="ko-KR" altLang="en-US" b="1" dirty="0" smtClean="0">
                <a:latin typeface="+mn-ea"/>
                <a:ea typeface="+mn-ea"/>
              </a:rPr>
              <a:t>유틸리티를 통해 </a:t>
            </a: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프로세스에 접속하여 데이터를 입력함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93034" y="1546106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66097" y="2155341"/>
            <a:ext cx="2776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test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데이터베이스에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딩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를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활성화함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88909" y="2309049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6596" y="566874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샤딩를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활성화함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749408" y="5822451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0989" y="3471028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샤드키의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기준이 되는 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33801" y="3624736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79" y="1511300"/>
            <a:ext cx="7909459" cy="479324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환경 설정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프로세스에 대한 환경설정 작업이 완료되었으면 정상적으로 설정이 완료되었는지 확인함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93034" y="1546106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9013" y="1054100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513744"/>
            <a:ext cx="7921625" cy="481283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환경 설정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3" indent="-285750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1,000,000 </a:t>
            </a:r>
            <a:r>
              <a:rPr lang="ko-KR" altLang="en-US" b="1" dirty="0" smtClean="0">
                <a:latin typeface="+mn-ea"/>
                <a:ea typeface="+mn-ea"/>
              </a:rPr>
              <a:t>건의 데이터가 입력되고 중간에 첫 번째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서버부터 세 번째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 서버에 데이터가 어떻게 분산 입력되었는지 확인함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3034" y="1056544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65567" y="3137011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첫번째 서버에는 총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1,000,000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건 중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333,952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건이 저장됨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94536" y="3290719"/>
            <a:ext cx="16121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33" y="1196752"/>
            <a:ext cx="7917605" cy="4810388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환경 설정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3033" y="811559"/>
            <a:ext cx="10312529" cy="55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9142" y="2824361"/>
            <a:ext cx="412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두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 서버에는 총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1,000,000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건 중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332,230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건이 저장됨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388111" y="2978069"/>
            <a:ext cx="16121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47" y="1268759"/>
            <a:ext cx="7913692" cy="480801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환경 설정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3033" y="811559"/>
            <a:ext cx="10312529" cy="55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3034" y="792562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20456" y="2894464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세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 서버에는 총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1,000,000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건 중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333,818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건이 저장됨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349425" y="3048172"/>
            <a:ext cx="16121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992010"/>
            <a:ext cx="7942481" cy="481325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환경 설정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5666" y="107735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분산 배치된 상태를 확인함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4635" y="1231062"/>
            <a:ext cx="16121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2556" y="2049454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75368" y="2203162"/>
            <a:ext cx="81827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6652" y="219347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5165849" y="2331970"/>
            <a:ext cx="1750803" cy="15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9120" y="2308985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3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175368" y="2466004"/>
            <a:ext cx="26411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시스템 구축 시 고려 사항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Shard key</a:t>
            </a:r>
          </a:p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시스템을 구축할 때 가장 중요한 요소 중에 하나는 </a:t>
            </a:r>
            <a:r>
              <a:rPr lang="en-US" altLang="ko-KR" b="1" dirty="0" smtClean="0">
                <a:latin typeface="+mn-ea"/>
                <a:ea typeface="+mn-ea"/>
              </a:rPr>
              <a:t>Shard Key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Shard Key</a:t>
            </a:r>
            <a:r>
              <a:rPr lang="ko-KR" altLang="en-US" b="1" dirty="0" smtClean="0">
                <a:latin typeface="+mn-ea"/>
                <a:ea typeface="+mn-ea"/>
              </a:rPr>
              <a:t>를 얼마나 적절하게 잘 선택했는지에 따라 운영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관리 및 </a:t>
            </a: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의   성능이 달라질 수 있기 때문임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Shard Key</a:t>
            </a:r>
            <a:r>
              <a:rPr lang="ko-KR" altLang="en-US" b="1" dirty="0" smtClean="0">
                <a:latin typeface="+mn-ea"/>
                <a:ea typeface="+mn-ea"/>
              </a:rPr>
              <a:t>는 분할</a:t>
            </a:r>
            <a:r>
              <a:rPr lang="en-US" altLang="ko-KR" b="1" dirty="0" smtClean="0">
                <a:latin typeface="+mn-ea"/>
                <a:ea typeface="+mn-ea"/>
              </a:rPr>
              <a:t>(Partition)</a:t>
            </a:r>
            <a:r>
              <a:rPr lang="ko-KR" altLang="en-US" b="1" dirty="0" smtClean="0">
                <a:latin typeface="+mn-ea"/>
                <a:ea typeface="+mn-ea"/>
              </a:rPr>
              <a:t>과 균등 분산</a:t>
            </a:r>
            <a:r>
              <a:rPr lang="en-US" altLang="ko-KR" b="1" dirty="0" smtClean="0">
                <a:latin typeface="+mn-ea"/>
                <a:ea typeface="+mn-ea"/>
              </a:rPr>
              <a:t>(Load Balancing)</a:t>
            </a:r>
            <a:r>
              <a:rPr lang="ko-KR" altLang="en-US" b="1" dirty="0" smtClean="0">
                <a:latin typeface="+mn-ea"/>
                <a:ea typeface="+mn-ea"/>
              </a:rPr>
              <a:t>을 위한 기준이기 때문에 적절한 </a:t>
            </a:r>
            <a:r>
              <a:rPr lang="ko-KR" altLang="en-US" b="1" dirty="0" err="1" smtClean="0">
                <a:latin typeface="+mn-ea"/>
                <a:ea typeface="+mn-ea"/>
              </a:rPr>
              <a:t>카디널리티</a:t>
            </a:r>
            <a:r>
              <a:rPr lang="en-US" altLang="ko-KR" b="1" dirty="0" smtClean="0">
                <a:latin typeface="+mn-ea"/>
                <a:ea typeface="+mn-ea"/>
              </a:rPr>
              <a:t>(Cardinality)</a:t>
            </a:r>
            <a:r>
              <a:rPr lang="ko-KR" altLang="en-US" b="1" dirty="0" smtClean="0">
                <a:latin typeface="+mn-ea"/>
                <a:ea typeface="+mn-ea"/>
              </a:rPr>
              <a:t>를 가진 필드가 선택되어야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카디널리티는</a:t>
            </a:r>
            <a:r>
              <a:rPr lang="ko-KR" altLang="en-US" b="1" dirty="0" smtClean="0">
                <a:latin typeface="+mn-ea"/>
                <a:ea typeface="+mn-ea"/>
              </a:rPr>
              <a:t> 조건을 만족하는 데이터의 분산 정도를 나타내는 값임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전체 데이터 중에서 조건을 만족하는 데이터의 분포가 넓으면 낮은 </a:t>
            </a:r>
            <a:r>
              <a:rPr lang="ko-KR" altLang="en-US" b="1" dirty="0" err="1" smtClean="0">
                <a:latin typeface="+mn-ea"/>
                <a:ea typeface="+mn-ea"/>
              </a:rPr>
              <a:t>카디널리티라고</a:t>
            </a:r>
            <a:r>
              <a:rPr lang="ko-KR" altLang="en-US" b="1" dirty="0" smtClean="0">
                <a:latin typeface="+mn-ea"/>
                <a:ea typeface="+mn-ea"/>
              </a:rPr>
              <a:t> 표현하고 분산 분포가 좁으면 높은 </a:t>
            </a:r>
            <a:r>
              <a:rPr lang="ko-KR" altLang="en-US" b="1" dirty="0" err="1" smtClean="0">
                <a:latin typeface="+mn-ea"/>
                <a:ea typeface="+mn-ea"/>
              </a:rPr>
              <a:t>카디널리티라고</a:t>
            </a:r>
            <a:r>
              <a:rPr lang="ko-KR" altLang="en-US" b="1" dirty="0" smtClean="0">
                <a:latin typeface="+mn-ea"/>
                <a:ea typeface="+mn-ea"/>
              </a:rPr>
              <a:t> 표현함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사원번호는 고유한 값으로 구성되므로 높은 </a:t>
            </a:r>
            <a:r>
              <a:rPr lang="ko-KR" altLang="en-US" b="1" dirty="0" err="1" smtClean="0">
                <a:latin typeface="+mn-ea"/>
                <a:ea typeface="+mn-ea"/>
              </a:rPr>
              <a:t>카디널리티를</a:t>
            </a:r>
            <a:r>
              <a:rPr lang="ko-KR" altLang="en-US" b="1" dirty="0" smtClean="0">
                <a:latin typeface="+mn-ea"/>
                <a:ea typeface="+mn-ea"/>
              </a:rPr>
              <a:t> 가진 필드이며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남</a:t>
            </a: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ko-KR" altLang="en-US" b="1" dirty="0" smtClean="0">
                <a:latin typeface="+mn-ea"/>
                <a:ea typeface="+mn-ea"/>
              </a:rPr>
              <a:t>여 구분 필드는 남자와 여자라는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개의 값으로만 구성되므로 낮은 </a:t>
            </a:r>
            <a:r>
              <a:rPr lang="ko-KR" altLang="en-US" b="1" dirty="0" err="1" smtClean="0">
                <a:latin typeface="+mn-ea"/>
                <a:ea typeface="+mn-ea"/>
              </a:rPr>
              <a:t>카디널리티를</a:t>
            </a:r>
            <a:r>
              <a:rPr lang="ko-KR" altLang="en-US" b="1" dirty="0" smtClean="0">
                <a:latin typeface="+mn-ea"/>
                <a:ea typeface="+mn-ea"/>
              </a:rPr>
              <a:t>        가진 필드라고 표현할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latin typeface="+mn-ea"/>
                <a:ea typeface="+mn-ea"/>
              </a:rPr>
              <a:t>카디널티가</a:t>
            </a:r>
            <a:r>
              <a:rPr lang="ko-KR" altLang="en-US" b="1" dirty="0">
                <a:latin typeface="+mn-ea"/>
                <a:ea typeface="+mn-ea"/>
              </a:rPr>
              <a:t> 너무 높거나 낮은 필드의 경우에는 </a:t>
            </a:r>
            <a:r>
              <a:rPr lang="en-US" altLang="ko-KR" b="1" dirty="0">
                <a:latin typeface="+mn-ea"/>
                <a:ea typeface="+mn-ea"/>
              </a:rPr>
              <a:t>Shard Key</a:t>
            </a:r>
            <a:r>
              <a:rPr lang="ko-KR" altLang="en-US" b="1" dirty="0">
                <a:latin typeface="+mn-ea"/>
                <a:ea typeface="+mn-ea"/>
              </a:rPr>
              <a:t>로는 적절하지 않음</a:t>
            </a:r>
          </a:p>
          <a:p>
            <a:pPr marL="1200150" lvl="3" indent="-285750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데이터를 적절하게 분산 저장하기에는 데이터 값의 유형이 적절하게 잘 분포되어야 할 필요가 있기 </a:t>
            </a:r>
            <a:r>
              <a:rPr lang="ko-KR" altLang="en-US" b="1" dirty="0" smtClean="0">
                <a:latin typeface="+mn-ea"/>
                <a:ea typeface="+mn-ea"/>
              </a:rPr>
              <a:t>때문임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5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시스템 구축 시 고려 사항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129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설계된 컬렉션 내의 필드 중에서 적절한 </a:t>
            </a:r>
            <a:r>
              <a:rPr lang="ko-KR" altLang="en-US" b="1" dirty="0" err="1" smtClean="0">
                <a:latin typeface="+mn-ea"/>
                <a:ea typeface="+mn-ea"/>
              </a:rPr>
              <a:t>카디널리티를</a:t>
            </a:r>
            <a:r>
              <a:rPr lang="ko-KR" altLang="en-US" b="1" dirty="0" smtClean="0">
                <a:latin typeface="+mn-ea"/>
                <a:ea typeface="+mn-ea"/>
              </a:rPr>
              <a:t> 가진 필드가 존재하지 않는  경우에는 사용자의 정의에 의해 데이터의 적절한 분산이 될 수 있는 임의의 값을 </a:t>
            </a:r>
            <a:r>
              <a:rPr lang="en-US" altLang="ko-KR" b="1" dirty="0" smtClean="0">
                <a:latin typeface="+mn-ea"/>
                <a:ea typeface="+mn-ea"/>
              </a:rPr>
              <a:t>Secondary Key</a:t>
            </a:r>
            <a:r>
              <a:rPr lang="ko-KR" altLang="en-US" b="1" dirty="0" smtClean="0">
                <a:latin typeface="+mn-ea"/>
                <a:ea typeface="+mn-ea"/>
              </a:rPr>
              <a:t>로 부여하여 </a:t>
            </a:r>
            <a:r>
              <a:rPr lang="en-US" altLang="ko-KR" b="1" dirty="0" smtClean="0">
                <a:latin typeface="+mn-ea"/>
                <a:ea typeface="+mn-ea"/>
              </a:rPr>
              <a:t>Shard Key</a:t>
            </a:r>
            <a:r>
              <a:rPr lang="ko-KR" altLang="en-US" b="1" dirty="0" smtClean="0">
                <a:latin typeface="+mn-ea"/>
                <a:ea typeface="+mn-ea"/>
              </a:rPr>
              <a:t>를 구축할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사원번호는 높은 </a:t>
            </a:r>
            <a:r>
              <a:rPr lang="ko-KR" altLang="en-US" b="1" dirty="0" err="1" smtClean="0">
                <a:latin typeface="+mn-ea"/>
                <a:ea typeface="+mn-ea"/>
              </a:rPr>
              <a:t>카디널리티의</a:t>
            </a:r>
            <a:r>
              <a:rPr lang="ko-KR" altLang="en-US" b="1" dirty="0" smtClean="0">
                <a:latin typeface="+mn-ea"/>
                <a:ea typeface="+mn-ea"/>
              </a:rPr>
              <a:t> 필드이기 때문에 이 필드로만 </a:t>
            </a:r>
            <a:r>
              <a:rPr lang="en-US" altLang="ko-KR" b="1" dirty="0" smtClean="0">
                <a:latin typeface="+mn-ea"/>
                <a:ea typeface="+mn-ea"/>
              </a:rPr>
              <a:t>Shard Key</a:t>
            </a:r>
            <a:r>
              <a:rPr lang="ko-KR" altLang="en-US" b="1" dirty="0" smtClean="0">
                <a:latin typeface="+mn-ea"/>
                <a:ea typeface="+mn-ea"/>
              </a:rPr>
              <a:t>를 설정하는 것은 효과적인 분산 저장이 되지 않기 때문에 바람직하기 않음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해당 사원이 거주하는 지역구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광진구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강남구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강동구 등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필드와 함께 </a:t>
            </a:r>
            <a:r>
              <a:rPr lang="en-US" altLang="ko-KR" b="1" dirty="0" smtClean="0">
                <a:latin typeface="+mn-ea"/>
                <a:ea typeface="+mn-ea"/>
              </a:rPr>
              <a:t>Shard Key</a:t>
            </a:r>
            <a:r>
              <a:rPr lang="ko-KR" altLang="en-US" b="1" dirty="0" smtClean="0">
                <a:latin typeface="+mn-ea"/>
                <a:ea typeface="+mn-ea"/>
              </a:rPr>
              <a:t>로 설정해서 적절한 분산이 될 수 있도록 하는 것이 좋음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7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System</a:t>
            </a:r>
            <a:r>
              <a:rPr lang="ko-KR" altLang="en-US" sz="2400" dirty="0" smtClean="0">
                <a:latin typeface="맑은 고딕" pitchFamily="50" charset="-127"/>
              </a:rPr>
              <a:t>이란</a:t>
            </a:r>
            <a:r>
              <a:rPr lang="en-US" altLang="ko-KR" sz="2400" dirty="0" smtClean="0">
                <a:latin typeface="맑은 고딕" pitchFamily="50" charset="-127"/>
              </a:rPr>
              <a:t>?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47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빠른 성능</a:t>
            </a:r>
          </a:p>
          <a:p>
            <a:pPr marL="1200150" lvl="3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분산처리는 여러 개의 프로세스가 여러 개의 </a:t>
            </a:r>
            <a:r>
              <a:rPr lang="en-US" altLang="ko-KR" b="1" dirty="0">
                <a:latin typeface="+mn-ea"/>
                <a:ea typeface="+mn-ea"/>
              </a:rPr>
              <a:t>CPU</a:t>
            </a:r>
            <a:r>
              <a:rPr lang="ko-KR" altLang="en-US" b="1" dirty="0">
                <a:latin typeface="+mn-ea"/>
                <a:ea typeface="+mn-ea"/>
              </a:rPr>
              <a:t>로 동시에 작업을 수행했을 때 가장 </a:t>
            </a:r>
            <a:r>
              <a:rPr lang="ko-KR" altLang="en-US" b="1" dirty="0" smtClean="0">
                <a:latin typeface="+mn-ea"/>
                <a:ea typeface="+mn-ea"/>
              </a:rPr>
              <a:t>이상적임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시스템은 이와 같은 분산처리 기술을 통한 빠른 성능을 보장 받을 수 있는 대표적인 기능 중에 하나임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데이터의 백업과 복구 전략의 일환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샤딩의</a:t>
            </a:r>
            <a:r>
              <a:rPr lang="ko-KR" altLang="en-US" b="1" dirty="0" smtClean="0">
                <a:latin typeface="+mn-ea"/>
                <a:ea typeface="+mn-ea"/>
              </a:rPr>
              <a:t> 가장 대표적인 기능 중에 하나는 데이터의 분산 저장을 통한 성능 향상임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서버에 </a:t>
            </a:r>
            <a:r>
              <a:rPr lang="ko-KR" altLang="en-US" b="1" dirty="0" err="1" smtClean="0">
                <a:latin typeface="+mn-ea"/>
                <a:ea typeface="+mn-ea"/>
              </a:rPr>
              <a:t>빅데이터를</a:t>
            </a:r>
            <a:r>
              <a:rPr lang="ko-KR" altLang="en-US" b="1" dirty="0" smtClean="0">
                <a:latin typeface="+mn-ea"/>
                <a:ea typeface="+mn-ea"/>
              </a:rPr>
              <a:t> 저장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관리했을 때 서버의 장애 문제가 발생한다면  유실되어지는 데이터 양은 상상을 초월하게 될 것이고 시스템을 복구하게 된다면 많은 시간과 비용이 요구됨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이러한 위험요소로부터 안전하게 데이터를 저장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관리하기 위한 목적으로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시스템을 활용함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0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시스템 구축 시 고려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16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Chunk </a:t>
            </a:r>
            <a:r>
              <a:rPr lang="en-US" altLang="ko-KR" b="1" dirty="0">
                <a:latin typeface="+mn-ea"/>
                <a:ea typeface="+mn-ea"/>
              </a:rPr>
              <a:t>Size &amp; Migration </a:t>
            </a:r>
            <a:r>
              <a:rPr lang="ko-KR" altLang="en-US" b="1" dirty="0">
                <a:latin typeface="+mn-ea"/>
                <a:ea typeface="+mn-ea"/>
              </a:rPr>
              <a:t>임계 값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초당 발생하는 빅데이터를 여러 대의 서버로 구성된 </a:t>
            </a:r>
            <a:r>
              <a:rPr lang="ko-KR" altLang="en-US" b="1" dirty="0" err="1">
                <a:latin typeface="+mn-ea"/>
                <a:ea typeface="+mn-ea"/>
              </a:rPr>
              <a:t>샤딩</a:t>
            </a:r>
            <a:r>
              <a:rPr lang="ko-KR" altLang="en-US" b="1" dirty="0">
                <a:latin typeface="+mn-ea"/>
                <a:ea typeface="+mn-ea"/>
              </a:rPr>
              <a:t> 시스템에 저장할 때 하나의 서버에만 데이터가 저장된다면 쓰기 </a:t>
            </a:r>
            <a:r>
              <a:rPr lang="ko-KR" altLang="en-US" b="1" dirty="0" err="1">
                <a:latin typeface="+mn-ea"/>
                <a:ea typeface="+mn-ea"/>
              </a:rPr>
              <a:t>지연현상이</a:t>
            </a:r>
            <a:r>
              <a:rPr lang="ko-KR" altLang="en-US" b="1" dirty="0">
                <a:latin typeface="+mn-ea"/>
                <a:ea typeface="+mn-ea"/>
              </a:rPr>
              <a:t> 발생하여 성능 저하 현상이 발생할 수 있음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이런 경우를 위해 하나의 서버에 저장되는 여러 개의 논리적 구조로 분할 저장해    두었다가 일정한 데이터 양에 도달했을 때 두 번째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세 번째 서버로 분할 데이터의  일부를 저장하는 이 분할 단위를 </a:t>
            </a:r>
            <a:r>
              <a:rPr lang="ko-KR" altLang="en-US" b="1" dirty="0" err="1">
                <a:latin typeface="+mn-ea"/>
                <a:ea typeface="+mn-ea"/>
              </a:rPr>
              <a:t>청크</a:t>
            </a:r>
            <a:r>
              <a:rPr lang="en-US" altLang="ko-KR" b="1" dirty="0">
                <a:latin typeface="+mn-ea"/>
                <a:ea typeface="+mn-ea"/>
              </a:rPr>
              <a:t>(Chunk)</a:t>
            </a:r>
            <a:r>
              <a:rPr lang="ko-KR" altLang="en-US" b="1" dirty="0">
                <a:latin typeface="+mn-ea"/>
                <a:ea typeface="+mn-ea"/>
              </a:rPr>
              <a:t>라고 함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Chunk Size</a:t>
            </a:r>
            <a:r>
              <a:rPr lang="ko-KR" altLang="en-US" b="1" dirty="0">
                <a:latin typeface="+mn-ea"/>
                <a:ea typeface="+mn-ea"/>
              </a:rPr>
              <a:t>는 기본적으로 </a:t>
            </a:r>
            <a:r>
              <a:rPr lang="en-US" altLang="ko-KR" b="1" dirty="0">
                <a:latin typeface="+mn-ea"/>
                <a:ea typeface="+mn-ea"/>
              </a:rPr>
              <a:t>64MB(</a:t>
            </a:r>
            <a:r>
              <a:rPr lang="ko-KR" altLang="en-US" b="1" dirty="0">
                <a:latin typeface="+mn-ea"/>
                <a:ea typeface="+mn-ea"/>
              </a:rPr>
              <a:t>또는 </a:t>
            </a:r>
            <a:r>
              <a:rPr lang="en-US" altLang="ko-KR" b="1" dirty="0">
                <a:latin typeface="+mn-ea"/>
                <a:ea typeface="+mn-ea"/>
              </a:rPr>
              <a:t>100,000</a:t>
            </a:r>
            <a:r>
              <a:rPr lang="ko-KR" altLang="en-US" b="1" dirty="0">
                <a:latin typeface="+mn-ea"/>
                <a:ea typeface="+mn-ea"/>
              </a:rPr>
              <a:t>행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단위로 분할되지만 어떤 필드를 </a:t>
            </a:r>
            <a:r>
              <a:rPr lang="en-US" altLang="ko-KR" b="1" dirty="0">
                <a:latin typeface="+mn-ea"/>
                <a:ea typeface="+mn-ea"/>
              </a:rPr>
              <a:t>Shard Key</a:t>
            </a:r>
            <a:r>
              <a:rPr lang="ko-KR" altLang="en-US" b="1" dirty="0">
                <a:latin typeface="+mn-ea"/>
                <a:ea typeface="+mn-ea"/>
              </a:rPr>
              <a:t>로 설정 했느냐에 </a:t>
            </a:r>
            <a:r>
              <a:rPr lang="en-US" altLang="ko-KR" b="1" dirty="0">
                <a:latin typeface="+mn-ea"/>
                <a:ea typeface="+mn-ea"/>
              </a:rPr>
              <a:t>64MB </a:t>
            </a:r>
            <a:r>
              <a:rPr lang="ko-KR" altLang="en-US" b="1" dirty="0">
                <a:latin typeface="+mn-ea"/>
                <a:ea typeface="+mn-ea"/>
              </a:rPr>
              <a:t>이상 되는 </a:t>
            </a:r>
            <a:r>
              <a:rPr lang="en-US" altLang="ko-KR" b="1" dirty="0">
                <a:latin typeface="+mn-ea"/>
                <a:ea typeface="+mn-ea"/>
              </a:rPr>
              <a:t>Chunk Size</a:t>
            </a:r>
            <a:r>
              <a:rPr lang="ko-KR" altLang="en-US" b="1" dirty="0">
                <a:latin typeface="+mn-ea"/>
                <a:ea typeface="+mn-ea"/>
              </a:rPr>
              <a:t>로 분할될 수도 있음</a:t>
            </a:r>
          </a:p>
          <a:p>
            <a:pPr marL="1200150" lvl="3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938882" y="6403728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3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시스템 구축 시 고려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396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에 따라 </a:t>
            </a:r>
            <a:r>
              <a:rPr lang="en-US" altLang="ko-KR" b="1" dirty="0" smtClean="0">
                <a:latin typeface="+mn-ea"/>
                <a:ea typeface="+mn-ea"/>
              </a:rPr>
              <a:t>Chunk Migration </a:t>
            </a:r>
            <a:r>
              <a:rPr lang="ko-KR" altLang="en-US" b="1" dirty="0" smtClean="0">
                <a:latin typeface="+mn-ea"/>
                <a:ea typeface="+mn-ea"/>
              </a:rPr>
              <a:t>횟수와 빈도가 결정되기 때문에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하려는 컬렉션에의 데이터 양과 도큐먼트의 크기에 따라 적절한 </a:t>
            </a: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를 결정해야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en-US" altLang="ko-KR" b="1" dirty="0" smtClean="0">
                <a:latin typeface="+mn-ea"/>
                <a:ea typeface="+mn-ea"/>
              </a:rPr>
              <a:t>64MB </a:t>
            </a:r>
            <a:r>
              <a:rPr lang="ko-KR" altLang="en-US" b="1" dirty="0" smtClean="0">
                <a:latin typeface="+mn-ea"/>
                <a:ea typeface="+mn-ea"/>
              </a:rPr>
              <a:t>기본값으로 설정해서 사용했을 때 </a:t>
            </a:r>
            <a:r>
              <a:rPr lang="en-US" altLang="ko-KR" b="1" dirty="0" smtClean="0">
                <a:latin typeface="+mn-ea"/>
                <a:ea typeface="+mn-ea"/>
              </a:rPr>
              <a:t>Chunk Migration</a:t>
            </a:r>
            <a:r>
              <a:rPr lang="ko-KR" altLang="en-US" b="1" dirty="0" smtClean="0">
                <a:latin typeface="+mn-ea"/>
                <a:ea typeface="+mn-ea"/>
              </a:rPr>
              <a:t>이 빈번하게 발생한다면 </a:t>
            </a: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의 크기를 더 크게 설정해야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 서버에만 데이터가 집중되고 전체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서버에 골고루 분산되지 않는다면 </a:t>
            </a: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를 더 작게 설정해야만 효율적으로 분산될 것임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Chunk Migration </a:t>
            </a:r>
            <a:r>
              <a:rPr lang="ko-KR" altLang="en-US" b="1" dirty="0" smtClean="0">
                <a:latin typeface="+mn-ea"/>
                <a:ea typeface="+mn-ea"/>
              </a:rPr>
              <a:t>임계 값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37405"/>
              </p:ext>
            </p:extLst>
          </p:nvPr>
        </p:nvGraphicFramePr>
        <p:xfrm>
          <a:off x="989013" y="4009957"/>
          <a:ext cx="6841132" cy="157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Chunk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Chunk Migration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1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미만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미만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시스템 구축 시 고려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241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MongoDB</a:t>
            </a:r>
            <a:r>
              <a:rPr lang="ko-KR" altLang="en-US" b="1" dirty="0">
                <a:latin typeface="+mn-ea"/>
                <a:ea typeface="+mn-ea"/>
              </a:rPr>
              <a:t>는 하나의 </a:t>
            </a:r>
            <a:r>
              <a:rPr lang="ko-KR" altLang="en-US" b="1" dirty="0" err="1">
                <a:latin typeface="+mn-ea"/>
                <a:ea typeface="+mn-ea"/>
              </a:rPr>
              <a:t>샤드</a:t>
            </a:r>
            <a:r>
              <a:rPr lang="ko-KR" altLang="en-US" b="1" dirty="0">
                <a:latin typeface="+mn-ea"/>
                <a:ea typeface="+mn-ea"/>
              </a:rPr>
              <a:t> 서버에 </a:t>
            </a:r>
            <a:r>
              <a:rPr lang="en-US" altLang="ko-KR" b="1" dirty="0">
                <a:latin typeface="+mn-ea"/>
                <a:ea typeface="+mn-ea"/>
              </a:rPr>
              <a:t>8</a:t>
            </a:r>
            <a:r>
              <a:rPr lang="ko-KR" altLang="en-US" b="1" dirty="0">
                <a:latin typeface="+mn-ea"/>
                <a:ea typeface="+mn-ea"/>
              </a:rPr>
              <a:t>개의 </a:t>
            </a:r>
            <a:r>
              <a:rPr lang="en-US" altLang="ko-KR" b="1" dirty="0">
                <a:latin typeface="+mn-ea"/>
                <a:ea typeface="+mn-ea"/>
              </a:rPr>
              <a:t>Chunk</a:t>
            </a:r>
            <a:r>
              <a:rPr lang="ko-KR" altLang="en-US" b="1" dirty="0">
                <a:latin typeface="+mn-ea"/>
                <a:ea typeface="+mn-ea"/>
              </a:rPr>
              <a:t>가 발생하면 다른 서버로 </a:t>
            </a:r>
            <a:r>
              <a:rPr lang="ko-KR" altLang="en-US" b="1" dirty="0" err="1">
                <a:latin typeface="+mn-ea"/>
                <a:ea typeface="+mn-ea"/>
              </a:rPr>
              <a:t>마이그레이션이</a:t>
            </a:r>
            <a:r>
              <a:rPr lang="ko-KR" altLang="en-US" b="1" dirty="0">
                <a:latin typeface="+mn-ea"/>
                <a:ea typeface="+mn-ea"/>
              </a:rPr>
              <a:t> 발생하는데 약 </a:t>
            </a:r>
            <a:r>
              <a:rPr lang="en-US" altLang="ko-KR" b="1" dirty="0">
                <a:latin typeface="+mn-ea"/>
                <a:ea typeface="+mn-ea"/>
              </a:rPr>
              <a:t>20</a:t>
            </a:r>
            <a:r>
              <a:rPr lang="ko-KR" altLang="en-US" b="1" dirty="0">
                <a:latin typeface="+mn-ea"/>
                <a:ea typeface="+mn-ea"/>
              </a:rPr>
              <a:t>개 미만의 </a:t>
            </a:r>
            <a:r>
              <a:rPr lang="en-US" altLang="ko-KR" b="1" dirty="0">
                <a:latin typeface="+mn-ea"/>
                <a:ea typeface="+mn-ea"/>
              </a:rPr>
              <a:t>Chunk</a:t>
            </a:r>
            <a:r>
              <a:rPr lang="ko-KR" altLang="en-US" b="1" dirty="0">
                <a:latin typeface="+mn-ea"/>
                <a:ea typeface="+mn-ea"/>
              </a:rPr>
              <a:t>가 발생하면 평균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번의 </a:t>
            </a:r>
            <a:r>
              <a:rPr lang="ko-KR" altLang="en-US" b="1" dirty="0" err="1">
                <a:latin typeface="+mn-ea"/>
                <a:ea typeface="+mn-ea"/>
              </a:rPr>
              <a:t>마이그레이션이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발생함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마이그레이션이</a:t>
            </a:r>
            <a:r>
              <a:rPr lang="ko-KR" altLang="en-US" b="1" dirty="0" smtClean="0">
                <a:latin typeface="+mn-ea"/>
                <a:ea typeface="+mn-ea"/>
              </a:rPr>
              <a:t> 빈번하게 발생하면 </a:t>
            </a:r>
            <a:r>
              <a:rPr lang="en-US" altLang="ko-KR" b="1" dirty="0" smtClean="0">
                <a:latin typeface="+mn-ea"/>
                <a:ea typeface="+mn-ea"/>
              </a:rPr>
              <a:t>Chunk</a:t>
            </a:r>
            <a:r>
              <a:rPr lang="ko-KR" altLang="en-US" b="1" dirty="0" smtClean="0">
                <a:latin typeface="+mn-ea"/>
                <a:ea typeface="+mn-ea"/>
              </a:rPr>
              <a:t>를 이동하기 위한 작업이 수시로 발생하기 때문에 성능 지연현상을 유발시킬 수 있게 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마이그레이션이</a:t>
            </a:r>
            <a:r>
              <a:rPr lang="ko-KR" altLang="en-US" b="1" dirty="0" smtClean="0">
                <a:latin typeface="+mn-ea"/>
                <a:ea typeface="+mn-ea"/>
              </a:rPr>
              <a:t> 드물게 발생하면 균등한 분산이 이루어지지 않는 것을 의미하기 때문에 </a:t>
            </a: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시스템의 효율성이 저하되는 문제가 발생하게 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적절한 빈도의 </a:t>
            </a:r>
            <a:r>
              <a:rPr lang="ko-KR" altLang="en-US" b="1" dirty="0" err="1" smtClean="0">
                <a:latin typeface="+mn-ea"/>
                <a:ea typeface="+mn-ea"/>
              </a:rPr>
              <a:t>마이그레이션이</a:t>
            </a:r>
            <a:r>
              <a:rPr lang="ko-KR" altLang="en-US" b="1" dirty="0" smtClean="0">
                <a:latin typeface="+mn-ea"/>
                <a:ea typeface="+mn-ea"/>
              </a:rPr>
              <a:t> 발생되기 위해서는 적절한 </a:t>
            </a:r>
            <a:r>
              <a:rPr lang="en-US" altLang="ko-KR" b="1" dirty="0" smtClean="0">
                <a:latin typeface="+mn-ea"/>
                <a:ea typeface="+mn-ea"/>
              </a:rPr>
              <a:t>Chunk Size</a:t>
            </a:r>
            <a:r>
              <a:rPr lang="ko-KR" altLang="en-US" b="1" dirty="0" smtClean="0">
                <a:latin typeface="+mn-ea"/>
                <a:ea typeface="+mn-ea"/>
              </a:rPr>
              <a:t>를 할당하는 것이 무엇보다도 중요함 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9" y="2721768"/>
            <a:ext cx="7901480" cy="413233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031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en-US" altLang="ko-KR" b="1" dirty="0" smtClean="0">
                <a:latin typeface="+mn-ea"/>
                <a:ea typeface="+mn-ea"/>
              </a:rPr>
              <a:t> Shard </a:t>
            </a:r>
            <a:r>
              <a:rPr lang="ko-KR" altLang="en-US" b="1" dirty="0" smtClean="0">
                <a:latin typeface="+mn-ea"/>
                <a:ea typeface="+mn-ea"/>
              </a:rPr>
              <a:t>시스템의 대표적인 장점 중에 하나는 수평적 확장이 용이하다는 것임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r>
              <a:rPr lang="ko-KR" altLang="en-US" b="1" dirty="0" smtClean="0">
                <a:latin typeface="+mn-ea"/>
                <a:ea typeface="+mn-ea"/>
              </a:rPr>
              <a:t>즉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사용자의 필요에 따라 쉽고 간편하게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서버를 추가할 수 있고 제거할 수 있다는 것임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lvl="1" indent="-285750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추가될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서버를 위한 물리적 경로를 생성하고 </a:t>
            </a:r>
            <a:r>
              <a:rPr lang="en-US" altLang="ko-KR" b="1" dirty="0" smtClean="0">
                <a:latin typeface="+mn-ea"/>
                <a:ea typeface="+mn-ea"/>
              </a:rPr>
              <a:t>MONGOD.EXE </a:t>
            </a:r>
            <a:r>
              <a:rPr lang="ko-KR" altLang="en-US" b="1" dirty="0" err="1" smtClean="0">
                <a:latin typeface="+mn-ea"/>
                <a:ea typeface="+mn-ea"/>
              </a:rPr>
              <a:t>인스턴스를</a:t>
            </a:r>
            <a:r>
              <a:rPr lang="ko-KR" altLang="en-US" b="1" dirty="0" smtClean="0">
                <a:latin typeface="+mn-ea"/>
                <a:ea typeface="+mn-ea"/>
              </a:rPr>
              <a:t> 활성화함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물리적 경로를 생성함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2" indent="-2857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3034" y="2264568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89" y="1475945"/>
            <a:ext cx="7902649" cy="480130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Node 4</a:t>
            </a:r>
            <a:r>
              <a:rPr lang="ko-KR" altLang="en-US" b="1" dirty="0" smtClean="0">
                <a:latin typeface="+mn-ea"/>
                <a:ea typeface="+mn-ea"/>
              </a:rPr>
              <a:t>를 위한 </a:t>
            </a:r>
            <a:r>
              <a:rPr lang="en-US" altLang="ko-KR" b="1" dirty="0" smtClean="0">
                <a:latin typeface="+mn-ea"/>
                <a:ea typeface="+mn-ea"/>
              </a:rPr>
              <a:t>Shard Server</a:t>
            </a:r>
            <a:r>
              <a:rPr lang="ko-KR" altLang="en-US" b="1" dirty="0" smtClean="0">
                <a:latin typeface="+mn-ea"/>
                <a:ea typeface="+mn-ea"/>
              </a:rPr>
              <a:t>를 활성화 함</a:t>
            </a:r>
            <a:r>
              <a:rPr lang="en-US" altLang="ko-KR" b="1" dirty="0" smtClean="0">
                <a:latin typeface="+mn-ea"/>
                <a:ea typeface="+mn-ea"/>
              </a:rPr>
              <a:t>(PORT </a:t>
            </a:r>
            <a:r>
              <a:rPr lang="ko-KR" altLang="en-US" b="1" dirty="0" smtClean="0">
                <a:latin typeface="+mn-ea"/>
                <a:ea typeface="+mn-ea"/>
              </a:rPr>
              <a:t>번호는 </a:t>
            </a:r>
            <a:r>
              <a:rPr lang="en-US" altLang="ko-KR" b="1" smtClean="0">
                <a:latin typeface="+mn-ea"/>
                <a:ea typeface="+mn-ea"/>
              </a:rPr>
              <a:t>40004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2" y="816435"/>
            <a:ext cx="11854311" cy="60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19" y="1279565"/>
            <a:ext cx="7974846" cy="563219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MONGOS </a:t>
            </a:r>
            <a:r>
              <a:rPr lang="ko-KR" altLang="en-US" b="1" dirty="0" smtClean="0">
                <a:latin typeface="+mn-ea"/>
                <a:ea typeface="+mn-ea"/>
              </a:rPr>
              <a:t>프로세스로 접속하여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 상태를 확인함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3033" y="822761"/>
            <a:ext cx="10451983" cy="3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43456" y="3368025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 설정되어 있는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서버 상태 확인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400923" y="3521733"/>
            <a:ext cx="7836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85095"/>
            <a:ext cx="7921625" cy="480061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MONGOS </a:t>
            </a:r>
            <a:r>
              <a:rPr lang="ko-KR" altLang="en-US" b="1" dirty="0" smtClean="0">
                <a:latin typeface="+mn-ea"/>
                <a:ea typeface="+mn-ea"/>
              </a:rPr>
              <a:t>프로세스로 접속하여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번째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서버를 추가함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5324" y="827893"/>
            <a:ext cx="9490737" cy="55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93281" y="159476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네 번째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서버 추가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22250" y="1748468"/>
            <a:ext cx="16121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33" y="1433108"/>
            <a:ext cx="7931805" cy="480678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 설정상태를 확인함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3417" y="798544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9498" y="3717032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추가된 네 번째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서버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838467" y="3870740"/>
            <a:ext cx="16121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04" y="1806176"/>
            <a:ext cx="7909136" cy="4793046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시스템의 </a:t>
            </a:r>
            <a:r>
              <a:rPr lang="en-US" altLang="ko-KR" b="1" dirty="0" smtClean="0">
                <a:latin typeface="+mn-ea"/>
                <a:ea typeface="+mn-ea"/>
              </a:rPr>
              <a:t>Primary Server</a:t>
            </a:r>
            <a:r>
              <a:rPr lang="ko-KR" altLang="en-US" b="1" dirty="0" smtClean="0">
                <a:latin typeface="+mn-ea"/>
                <a:ea typeface="+mn-ea"/>
              </a:rPr>
              <a:t>를 변경하는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Primary </a:t>
            </a:r>
            <a:r>
              <a:rPr lang="ko-KR" altLang="en-US" b="1" dirty="0" err="1" smtClean="0">
                <a:latin typeface="+mn-ea"/>
                <a:ea typeface="+mn-ea"/>
              </a:rPr>
              <a:t>샤드는</a:t>
            </a:r>
            <a:r>
              <a:rPr lang="ko-KR" altLang="en-US" b="1" dirty="0" smtClean="0">
                <a:latin typeface="+mn-ea"/>
                <a:ea typeface="+mn-ea"/>
              </a:rPr>
              <a:t> 데이터베이스 내에서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을 저장하는 기본 </a:t>
            </a:r>
            <a:r>
              <a:rPr lang="en-US" altLang="ko-KR" b="1" dirty="0" smtClean="0">
                <a:latin typeface="+mn-ea"/>
                <a:ea typeface="+mn-ea"/>
              </a:rPr>
              <a:t>Shard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09287" y="1806176"/>
            <a:ext cx="277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두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번재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샤드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서버를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Primary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서버로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지정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597897" y="2036449"/>
            <a:ext cx="5524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1274129"/>
            <a:ext cx="7945498" cy="618731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en-US" altLang="ko-KR" sz="2400" dirty="0" smtClean="0">
                <a:latin typeface="맑은 고딕" pitchFamily="50" charset="-127"/>
              </a:rPr>
              <a:t>Shard </a:t>
            </a:r>
            <a:r>
              <a:rPr lang="ko-KR" altLang="en-US" sz="2400" dirty="0" smtClean="0">
                <a:latin typeface="맑은 고딕" pitchFamily="50" charset="-127"/>
              </a:rPr>
              <a:t>서버의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추가했던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번째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서버를 필요에 따라 제거함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77039" y="55606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제거 상태 확인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365649" y="5714373"/>
            <a:ext cx="5524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구축을 위한 적정 시스템 환경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샤딩</a:t>
            </a:r>
            <a:r>
              <a:rPr lang="ko-KR" altLang="en-US" b="1" dirty="0" smtClean="0">
                <a:latin typeface="+mn-ea"/>
                <a:ea typeface="+mn-ea"/>
              </a:rPr>
              <a:t> 시스템은 데이터의 적절한 분산 처리를 통한 효율성 향상이 가장 큰 목적이므로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대 이상의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서버로 구축할 것을 권장함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최소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대 이상이지만 가장 적절한 성능이 보장되기 위한 적정 서버 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싱글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노드를</a:t>
            </a:r>
            <a:r>
              <a:rPr lang="ko-KR" altLang="en-US" b="1" dirty="0" smtClean="0">
                <a:latin typeface="+mn-ea"/>
                <a:ea typeface="+mn-ea"/>
              </a:rPr>
              <a:t> 운영할 때 요구되는 메모리 영역보다 최소 </a:t>
            </a:r>
            <a:r>
              <a:rPr lang="en-US" altLang="ko-KR" b="1" dirty="0" smtClean="0">
                <a:latin typeface="+mn-ea"/>
                <a:ea typeface="+mn-ea"/>
              </a:rPr>
              <a:t>20~30% </a:t>
            </a:r>
            <a:r>
              <a:rPr lang="ko-KR" altLang="en-US" b="1" dirty="0" smtClean="0">
                <a:latin typeface="+mn-ea"/>
                <a:ea typeface="+mn-ea"/>
              </a:rPr>
              <a:t>이상의 추가 메모리 영역이 요구됨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시스템을 구축할 때 활성화되는 </a:t>
            </a: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err="1" smtClean="0">
                <a:latin typeface="+mn-ea"/>
                <a:ea typeface="+mn-ea"/>
              </a:rPr>
              <a:t>OpLog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그리고 </a:t>
            </a:r>
            <a:r>
              <a:rPr lang="en-US" altLang="ko-KR" b="1" dirty="0" smtClean="0">
                <a:latin typeface="+mn-ea"/>
                <a:ea typeface="+mn-ea"/>
              </a:rPr>
              <a:t>Balancer </a:t>
            </a:r>
            <a:r>
              <a:rPr lang="ko-KR" altLang="en-US" b="1" dirty="0" smtClean="0">
                <a:latin typeface="+mn-ea"/>
                <a:ea typeface="+mn-ea"/>
              </a:rPr>
              <a:t>프로세스가 사용하게 될 추가 메모리에 대한 고려 등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시스템을 구축할 때 요구되는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서버는 최소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대 이상 활성화할 것을 권장함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서버는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시스템 구축과 관련된 메타 데이터를 저장 관리하며 </a:t>
            </a:r>
            <a:r>
              <a:rPr lang="ko-KR" altLang="en-US" b="1" dirty="0" err="1" smtClean="0">
                <a:latin typeface="+mn-ea"/>
                <a:ea typeface="+mn-ea"/>
              </a:rPr>
              <a:t>빅데이터의</a:t>
            </a:r>
            <a:r>
              <a:rPr lang="ko-KR" altLang="en-US" b="1" dirty="0" smtClean="0">
                <a:latin typeface="+mn-ea"/>
                <a:ea typeface="+mn-ea"/>
              </a:rPr>
              <a:t> 빠른 검색을 위한 인덱스 정보를 저장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관리하고 있기 때문에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서버와는 별도의 서버에 구축하는 것이 원칙임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7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47" y="1285548"/>
            <a:ext cx="7913692" cy="479580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8"/>
            </a:pPr>
            <a:r>
              <a:rPr lang="en-US" altLang="ko-KR" sz="2400" dirty="0" smtClean="0">
                <a:latin typeface="맑은 고딕" pitchFamily="50" charset="-127"/>
              </a:rPr>
              <a:t>Chunk </a:t>
            </a:r>
            <a:r>
              <a:rPr lang="ko-KR" altLang="en-US" sz="2400" dirty="0" smtClean="0">
                <a:latin typeface="맑은 고딕" pitchFamily="50" charset="-127"/>
              </a:rPr>
              <a:t>크기 관리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서버에 설정된 </a:t>
            </a:r>
            <a:r>
              <a:rPr lang="en-US" altLang="ko-KR" b="1" dirty="0" smtClean="0">
                <a:latin typeface="+mn-ea"/>
                <a:ea typeface="+mn-ea"/>
              </a:rPr>
              <a:t>CHUNK </a:t>
            </a:r>
            <a:r>
              <a:rPr lang="ko-KR" altLang="en-US" b="1" dirty="0" smtClean="0">
                <a:latin typeface="+mn-ea"/>
                <a:ea typeface="+mn-ea"/>
              </a:rPr>
              <a:t>크기를 관리하는 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345" y="790812"/>
            <a:ext cx="11016866" cy="57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23747" y="137466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CHUNK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크기를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128MB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로 변경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021833" y="1513001"/>
            <a:ext cx="1058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108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최소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대 이상의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서버가 요구되며 장애 발생으로 인해 정상 작동되지 않는 경우를 위해 추가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서버가 필요함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서버는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ko-KR" altLang="en-US" b="1" dirty="0" smtClean="0">
                <a:latin typeface="+mn-ea"/>
                <a:ea typeface="+mn-ea"/>
              </a:rPr>
              <a:t> 서버보다 저 사양의 시스템으로 구축 가능함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Shard Cluster </a:t>
            </a:r>
            <a:r>
              <a:rPr lang="ko-KR" altLang="en-US" b="1" dirty="0" smtClean="0">
                <a:latin typeface="+mn-ea"/>
                <a:ea typeface="+mn-ea"/>
              </a:rPr>
              <a:t>구성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3" y="2966993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97497" y="3501008"/>
            <a:ext cx="136815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드라이버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97497" y="3068960"/>
            <a:ext cx="136815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어플리케이션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97497" y="4293096"/>
            <a:ext cx="136815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라우터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mongos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1473" y="2852937"/>
            <a:ext cx="1872208" cy="223224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3481" y="2684368"/>
            <a:ext cx="16834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어플리케이션 서버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49725" y="3052024"/>
            <a:ext cx="136815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라우터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mongos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97697" y="2852936"/>
            <a:ext cx="1872208" cy="100811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9705" y="2684367"/>
            <a:ext cx="16834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어플리케이션 서버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3921" y="328498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...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89013" y="5660653"/>
            <a:ext cx="136815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Shard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10790" y="5660653"/>
            <a:ext cx="136815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Shard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0273" y="570068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...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7897" y="4077072"/>
            <a:ext cx="136815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err="1" smtClean="0">
                <a:solidFill>
                  <a:schemeClr val="tx1"/>
                </a:solidFill>
              </a:rPr>
              <a:t>Config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97897" y="4792662"/>
            <a:ext cx="136815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49725" y="4401108"/>
            <a:ext cx="1368152" cy="216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057165" y="4760850"/>
            <a:ext cx="1360712" cy="3144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637457" y="5119808"/>
            <a:ext cx="485623" cy="54084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243361" y="5097551"/>
            <a:ext cx="623513" cy="5631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3430" y="51871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데이터 교환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656" y="413920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메타데이터 확보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7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Shard </a:t>
            </a: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애플리케이션이 사용할 데이터를 나눠서 저장할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</a:rPr>
              <a:t>MongoS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라우터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가 어떤 </a:t>
            </a:r>
            <a:r>
              <a:rPr lang="ko-KR" altLang="en-US" b="1" dirty="0" err="1" smtClean="0">
                <a:latin typeface="+mn-ea"/>
                <a:ea typeface="+mn-ea"/>
              </a:rPr>
              <a:t>샤드를</a:t>
            </a:r>
            <a:r>
              <a:rPr lang="ko-KR" altLang="en-US" b="1" dirty="0" smtClean="0">
                <a:latin typeface="+mn-ea"/>
                <a:ea typeface="+mn-ea"/>
              </a:rPr>
              <a:t> 통해서 정보를 가져올지 정해 주기 때문에 </a:t>
            </a:r>
            <a:r>
              <a:rPr lang="ko-KR" altLang="en-US" b="1" dirty="0" err="1" smtClean="0">
                <a:latin typeface="+mn-ea"/>
                <a:ea typeface="+mn-ea"/>
              </a:rPr>
              <a:t>샤드는</a:t>
            </a:r>
            <a:r>
              <a:rPr lang="ko-KR" altLang="en-US" b="1" dirty="0" smtClean="0">
                <a:latin typeface="+mn-ea"/>
                <a:ea typeface="+mn-ea"/>
              </a:rPr>
              <a:t> 라우터를 통해서만 애플리케이션과 정보 교환이 가능함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Server 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애플리케이션 데이터를 제외하고 </a:t>
            </a:r>
            <a:r>
              <a:rPr lang="en-US" altLang="ko-KR" b="1" dirty="0" smtClean="0">
                <a:latin typeface="+mn-ea"/>
                <a:ea typeface="+mn-ea"/>
              </a:rPr>
              <a:t>Shard Cluster</a:t>
            </a:r>
            <a:r>
              <a:rPr lang="ko-KR" altLang="en-US" b="1" dirty="0" smtClean="0">
                <a:latin typeface="+mn-ea"/>
                <a:ea typeface="+mn-ea"/>
              </a:rPr>
              <a:t>가 작동하기 위한 필요한 정보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메타데이터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를 저장함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 Shard Cluster</a:t>
            </a:r>
            <a:r>
              <a:rPr lang="ko-KR" altLang="en-US" b="1" dirty="0" smtClean="0">
                <a:latin typeface="+mn-ea"/>
                <a:ea typeface="+mn-ea"/>
              </a:rPr>
              <a:t>가 동작한 로그와 같은 정보를 보관하고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라우터가 원하는 정보를 불러오기 위해서는 사전에 </a:t>
            </a: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Server</a:t>
            </a:r>
            <a:r>
              <a:rPr lang="ko-KR" altLang="en-US" b="1" dirty="0" smtClean="0">
                <a:latin typeface="+mn-ea"/>
                <a:ea typeface="+mn-ea"/>
              </a:rPr>
              <a:t>의 메터데이터를 알고 있어야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3" y="2966993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26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직접적으로 드라이버의 명령을 받아서 어떤 작업을 수행할 지 판단하고 결과물을 가져다 드라이버에 넘겨주는 역할을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Config</a:t>
            </a:r>
            <a:r>
              <a:rPr lang="en-US" altLang="ko-KR" b="1" dirty="0" smtClean="0">
                <a:latin typeface="+mn-ea"/>
                <a:ea typeface="+mn-ea"/>
              </a:rPr>
              <a:t> Server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ko-KR" altLang="en-US" b="1" dirty="0" smtClean="0">
                <a:latin typeface="+mn-ea"/>
                <a:ea typeface="+mn-ea"/>
              </a:rPr>
              <a:t>메</a:t>
            </a:r>
            <a:r>
              <a:rPr lang="ko-KR" altLang="en-US" b="1" dirty="0" smtClean="0">
                <a:latin typeface="+mn-ea"/>
                <a:ea typeface="+mn-ea"/>
              </a:rPr>
              <a:t>타</a:t>
            </a:r>
            <a:r>
              <a:rPr lang="ko-KR" altLang="en-US" b="1" dirty="0" smtClean="0">
                <a:latin typeface="+mn-ea"/>
                <a:ea typeface="+mn-ea"/>
              </a:rPr>
              <a:t>데이터를 </a:t>
            </a:r>
            <a:r>
              <a:rPr lang="ko-KR" altLang="en-US" b="1" dirty="0" err="1" smtClean="0">
                <a:latin typeface="+mn-ea"/>
                <a:ea typeface="+mn-ea"/>
              </a:rPr>
              <a:t>캐싱하여</a:t>
            </a:r>
            <a:r>
              <a:rPr lang="ko-KR" altLang="en-US" b="1" dirty="0" smtClean="0">
                <a:latin typeface="+mn-ea"/>
                <a:ea typeface="+mn-ea"/>
              </a:rPr>
              <a:t> 알맞은 </a:t>
            </a:r>
            <a:r>
              <a:rPr lang="en-US" altLang="ko-KR" b="1" dirty="0" smtClean="0">
                <a:latin typeface="+mn-ea"/>
                <a:ea typeface="+mn-ea"/>
              </a:rPr>
              <a:t>Shard</a:t>
            </a:r>
            <a:r>
              <a:rPr lang="ko-KR" altLang="en-US" b="1" dirty="0" smtClean="0">
                <a:latin typeface="+mn-ea"/>
                <a:ea typeface="+mn-ea"/>
              </a:rPr>
              <a:t>에 명령을 보내 원하는  정보를 가져옴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3" y="2966993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824"/>
            <a:ext cx="7921625" cy="414287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Sharding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98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최소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개의 </a:t>
            </a:r>
            <a:r>
              <a:rPr lang="en-US" altLang="ko-KR" b="1" dirty="0" smtClean="0">
                <a:latin typeface="+mn-ea"/>
                <a:ea typeface="+mn-ea"/>
              </a:rPr>
              <a:t>Node</a:t>
            </a:r>
            <a:r>
              <a:rPr lang="ko-KR" altLang="en-US" b="1" dirty="0" smtClean="0">
                <a:latin typeface="+mn-ea"/>
                <a:ea typeface="+mn-ea"/>
              </a:rPr>
              <a:t>가 필요하지만 원활한 실습을 위해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개의 </a:t>
            </a:r>
            <a:r>
              <a:rPr lang="en-US" altLang="ko-KR" b="1" dirty="0" smtClean="0">
                <a:latin typeface="+mn-ea"/>
                <a:ea typeface="+mn-ea"/>
              </a:rPr>
              <a:t>Node</a:t>
            </a:r>
            <a:r>
              <a:rPr lang="ko-KR" altLang="en-US" b="1" dirty="0" smtClean="0">
                <a:latin typeface="+mn-ea"/>
                <a:ea typeface="+mn-ea"/>
              </a:rPr>
              <a:t>에서 환경 설정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각 </a:t>
            </a:r>
            <a:r>
              <a:rPr lang="en-US" altLang="ko-KR" b="1" dirty="0" smtClean="0">
                <a:latin typeface="+mn-ea"/>
                <a:ea typeface="+mn-ea"/>
              </a:rPr>
              <a:t>Host</a:t>
            </a:r>
            <a:r>
              <a:rPr lang="ko-KR" altLang="en-US" b="1" dirty="0" smtClean="0">
                <a:latin typeface="+mn-ea"/>
                <a:ea typeface="+mn-ea"/>
              </a:rPr>
              <a:t>에 데이터베이스가 생성될 홈 경로를 생성함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3" y="2966993"/>
            <a:ext cx="989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맑은 고딕" pitchFamily="50" charset="-127"/>
              </a:rPr>
              <a:t>Sharding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구축을 위한 시스템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8488" y="139032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Sharding</a:t>
            </a:r>
            <a:r>
              <a:rPr lang="en-US" altLang="ko-KR" sz="1400" b="1" dirty="0" smtClean="0">
                <a:latin typeface="+mn-ea"/>
                <a:ea typeface="+mn-ea"/>
              </a:rPr>
              <a:t> System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3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Sharding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환경 설정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C:\Windows\System32\drivers\etc </a:t>
            </a:r>
            <a:r>
              <a:rPr lang="ko-KR" altLang="en-US" b="1" dirty="0" smtClean="0">
                <a:latin typeface="+mn-ea"/>
                <a:ea typeface="+mn-ea"/>
              </a:rPr>
              <a:t>폴더에 </a:t>
            </a:r>
            <a:r>
              <a:rPr lang="en-US" altLang="ko-KR" b="1" dirty="0" smtClean="0">
                <a:latin typeface="+mn-ea"/>
                <a:ea typeface="+mn-ea"/>
              </a:rPr>
              <a:t>hosts </a:t>
            </a:r>
            <a:r>
              <a:rPr lang="ko-KR" altLang="en-US" b="1" dirty="0" smtClean="0">
                <a:latin typeface="+mn-ea"/>
                <a:ea typeface="+mn-ea"/>
              </a:rPr>
              <a:t>파일에 </a:t>
            </a:r>
            <a:r>
              <a:rPr lang="en-US" altLang="ko-KR" b="1" dirty="0" smtClean="0">
                <a:latin typeface="+mn-ea"/>
                <a:ea typeface="+mn-ea"/>
              </a:rPr>
              <a:t>“127.0.0.1 </a:t>
            </a:r>
            <a:r>
              <a:rPr lang="en-US" altLang="ko-KR" b="1" dirty="0" err="1" smtClean="0">
                <a:latin typeface="+mn-ea"/>
                <a:ea typeface="+mn-ea"/>
              </a:rPr>
              <a:t>localhost</a:t>
            </a:r>
            <a:r>
              <a:rPr lang="en-US" altLang="ko-KR" b="1" dirty="0" smtClean="0">
                <a:latin typeface="+mn-ea"/>
                <a:ea typeface="+mn-ea"/>
              </a:rPr>
              <a:t>” </a:t>
            </a:r>
            <a:r>
              <a:rPr lang="ko-KR" altLang="en-US" b="1" dirty="0" smtClean="0">
                <a:latin typeface="+mn-ea"/>
                <a:ea typeface="+mn-ea"/>
              </a:rPr>
              <a:t>추가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2223117"/>
            <a:ext cx="6121052" cy="3324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70" y="3365594"/>
            <a:ext cx="6622568" cy="34924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85529" y="5421554"/>
            <a:ext cx="1653643" cy="147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12359</TotalTime>
  <Words>1941</Words>
  <Application>Microsoft Office PowerPoint</Application>
  <PresentationFormat>사용자 지정</PresentationFormat>
  <Paragraphs>274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664</cp:revision>
  <cp:lastPrinted>2013-10-01T01:40:38Z</cp:lastPrinted>
  <dcterms:created xsi:type="dcterms:W3CDTF">2010-01-22T01:09:25Z</dcterms:created>
  <dcterms:modified xsi:type="dcterms:W3CDTF">2023-10-23T00:25:52Z</dcterms:modified>
</cp:coreProperties>
</file>