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5"/>
  </p:notesMasterIdLst>
  <p:handoutMasterIdLst>
    <p:handoutMasterId r:id="rId16"/>
  </p:handoutMasterIdLst>
  <p:sldIdLst>
    <p:sldId id="391" r:id="rId2"/>
    <p:sldId id="326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93" r:id="rId12"/>
    <p:sldId id="394" r:id="rId13"/>
    <p:sldId id="395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1" autoAdjust="0"/>
    <p:restoredTop sz="90899" autoAdjust="0"/>
  </p:normalViewPr>
  <p:slideViewPr>
    <p:cSldViewPr>
      <p:cViewPr varScale="1">
        <p:scale>
          <a:sx n="144" d="100"/>
          <a:sy n="144" d="100"/>
        </p:scale>
        <p:origin x="1548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2022-03-08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2022-03-08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88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2" name="그림 10">
            <a:extLst>
              <a:ext uri="{FF2B5EF4-FFF2-40B4-BE49-F238E27FC236}">
                <a16:creationId xmlns:a16="http://schemas.microsoft.com/office/drawing/2014/main" id="{4048DDBA-FF5F-44EF-9713-8839BA167A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479580"/>
            <a:ext cx="908655" cy="357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9">
            <a:extLst>
              <a:ext uri="{FF2B5EF4-FFF2-40B4-BE49-F238E27FC236}">
                <a16:creationId xmlns:a16="http://schemas.microsoft.com/office/drawing/2014/main" id="{EF9DF187-8855-451B-82F5-93DB3F44E2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406" y="6486793"/>
            <a:ext cx="818089" cy="299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2022-03-08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222981A-EB34-4257-8F37-ACECF59B26AA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600" b="1" kern="1200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sz="3600" dirty="0">
                <a:latin typeface="+mn-ea"/>
                <a:ea typeface="+mn-ea"/>
              </a:rPr>
              <a:t>자바 개요 및 이해</a:t>
            </a:r>
            <a:endParaRPr lang="en-US" altLang="ko-KR" sz="3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6961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JAVA</a:t>
            </a:r>
            <a:r>
              <a:rPr lang="ko-KR" altLang="en-US" dirty="0"/>
              <a:t>의 개요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많은 오픈 소스 라이브러리가 있다</a:t>
            </a:r>
          </a:p>
          <a:p>
            <a:pPr lvl="2"/>
            <a:r>
              <a:rPr lang="ko-KR" altLang="en-US" dirty="0"/>
              <a:t>외부의 다양한 오픈 소스 라이브러리</a:t>
            </a:r>
            <a:r>
              <a:rPr lang="en-US" altLang="ko-KR" dirty="0"/>
              <a:t>(open source library)</a:t>
            </a:r>
            <a:r>
              <a:rPr lang="ko-KR" altLang="en-US" dirty="0"/>
              <a:t> 사용 가능</a:t>
            </a:r>
            <a:endParaRPr lang="en-US" altLang="ko-KR" dirty="0"/>
          </a:p>
          <a:p>
            <a:pPr lvl="2"/>
            <a:r>
              <a:rPr lang="ko-KR" altLang="en-US" dirty="0"/>
              <a:t>수많은 프로젝트에서 이러한 라이브러리를 오픈 소스로 제공하기 때문에 구현하고자 하는 고급 기능을 누구나 가져와서 사용할 수 있다</a:t>
            </a:r>
            <a:r>
              <a:rPr lang="en-US" altLang="ko-KR" dirty="0"/>
              <a:t>. </a:t>
            </a:r>
            <a:r>
              <a:rPr lang="ko-KR" altLang="en-US" dirty="0"/>
              <a:t>또한 다양한 오픈 소스 프로젝트는 일회성 제공에 그치는 것이 아니라 커뮤니티를 통해 체계적인 소스 관리와 업그레이드가 이뤄지고 있다</a:t>
            </a:r>
            <a:r>
              <a:rPr lang="en-US" altLang="ko-KR" dirty="0"/>
              <a:t>. </a:t>
            </a:r>
            <a:r>
              <a:rPr lang="ko-KR" altLang="en-US" dirty="0"/>
              <a:t>실무에서 </a:t>
            </a:r>
            <a:r>
              <a:rPr lang="en-US" altLang="ko-KR" dirty="0"/>
              <a:t>JAVA </a:t>
            </a:r>
            <a:r>
              <a:rPr lang="ko-KR" altLang="en-US" dirty="0"/>
              <a:t>언어를 많이 사용하는 가장 큰 이유 중 하나는 이러한 오픈 소스 라이브러리를 사용하여 자신의 고급 기능을 빠른 기간 내에 안정적으로 구현할 수 있다는 것이다</a:t>
            </a:r>
            <a:r>
              <a:rPr lang="en-US" altLang="ko-KR" dirty="0"/>
              <a:t>. </a:t>
            </a:r>
            <a:r>
              <a:rPr lang="ko-KR" altLang="en-US" dirty="0"/>
              <a:t>대표적인 오픈 소스 라이브러리로는 </a:t>
            </a:r>
            <a:r>
              <a:rPr lang="en-US" altLang="ko-KR" dirty="0"/>
              <a:t>Apache Commons, Google Guava, </a:t>
            </a:r>
            <a:r>
              <a:rPr lang="en-US" altLang="ko-KR" dirty="0" err="1"/>
              <a:t>Lucene</a:t>
            </a:r>
            <a:r>
              <a:rPr lang="en-US" altLang="ko-KR" dirty="0"/>
              <a:t>, Spring, </a:t>
            </a:r>
            <a:r>
              <a:rPr lang="en-US" altLang="ko-KR" dirty="0" err="1"/>
              <a:t>Hadoop</a:t>
            </a:r>
            <a:r>
              <a:rPr lang="en-US" altLang="ko-KR" dirty="0"/>
              <a:t>, Cassandra </a:t>
            </a:r>
            <a:r>
              <a:rPr lang="ko-KR" altLang="en-US" dirty="0"/>
              <a:t>프로젝트 등이 있다</a:t>
            </a:r>
            <a:r>
              <a:rPr lang="en-US" altLang="ko-KR" dirty="0"/>
              <a:t>.  </a:t>
            </a:r>
          </a:p>
          <a:p>
            <a:pPr lvl="1"/>
            <a:endParaRPr lang="en-US" altLang="ko-KR" dirty="0"/>
          </a:p>
        </p:txBody>
      </p:sp>
      <p:pic>
        <p:nvPicPr>
          <p:cNvPr id="4" name="그림 3" descr="1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3609020"/>
            <a:ext cx="81248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JAVA</a:t>
            </a:r>
            <a:r>
              <a:rPr lang="ko-KR" altLang="en-US" dirty="0"/>
              <a:t>의 개요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자바 구조</a:t>
            </a:r>
          </a:p>
          <a:p>
            <a:pPr lvl="1"/>
            <a:endParaRPr lang="en-US" altLang="ko-KR" dirty="0"/>
          </a:p>
        </p:txBody>
      </p:sp>
      <p:pic>
        <p:nvPicPr>
          <p:cNvPr id="1026" name="Picture 2" descr="adorno10 (콜드펌킨) - velog">
            <a:extLst>
              <a:ext uri="{FF2B5EF4-FFF2-40B4-BE49-F238E27FC236}">
                <a16:creationId xmlns:a16="http://schemas.microsoft.com/office/drawing/2014/main" id="{84EE8C27-7FEE-467D-A651-A405BD60B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5" y="1217406"/>
            <a:ext cx="7884640" cy="481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폭발: 8pt 1">
            <a:extLst>
              <a:ext uri="{FF2B5EF4-FFF2-40B4-BE49-F238E27FC236}">
                <a16:creationId xmlns:a16="http://schemas.microsoft.com/office/drawing/2014/main" id="{A4CC7902-D145-428D-A517-B92FE156C2E7}"/>
              </a:ext>
            </a:extLst>
          </p:cNvPr>
          <p:cNvSpPr/>
          <p:nvPr/>
        </p:nvSpPr>
        <p:spPr>
          <a:xfrm>
            <a:off x="602795" y="1606609"/>
            <a:ext cx="1125125" cy="1035115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22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JAVA</a:t>
            </a:r>
            <a:r>
              <a:rPr lang="ko-KR" altLang="en-US" dirty="0"/>
              <a:t>의 개요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JDK(Java Development Kit, </a:t>
            </a:r>
            <a:r>
              <a:rPr lang="ko-KR" altLang="en-US" dirty="0">
                <a:solidFill>
                  <a:srgbClr val="FF0000"/>
                </a:solidFill>
              </a:rPr>
              <a:t>자바개발도구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자바 개발자들이 자바 프로그래밍을 하기 위해 필요한 소프트웨어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개발자들이 </a:t>
            </a:r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>
                <a:solidFill>
                  <a:srgbClr val="FF0000"/>
                </a:solidFill>
              </a:rPr>
              <a:t>자바를 설치한다</a:t>
            </a:r>
            <a:r>
              <a:rPr lang="en-US" altLang="ko-KR" dirty="0">
                <a:solidFill>
                  <a:srgbClr val="FF0000"/>
                </a:solidFill>
              </a:rPr>
              <a:t>＂</a:t>
            </a:r>
            <a:r>
              <a:rPr lang="ko-KR" altLang="en-US" dirty="0">
                <a:solidFill>
                  <a:srgbClr val="FF0000"/>
                </a:solidFill>
              </a:rPr>
              <a:t>라는 얘기는 </a:t>
            </a:r>
            <a:r>
              <a:rPr lang="en-US" altLang="ko-KR" dirty="0">
                <a:solidFill>
                  <a:srgbClr val="FF0000"/>
                </a:solidFill>
              </a:rPr>
              <a:t>“JDK</a:t>
            </a:r>
            <a:r>
              <a:rPr lang="ko-KR" altLang="en-US" dirty="0">
                <a:solidFill>
                  <a:srgbClr val="FF0000"/>
                </a:solidFill>
              </a:rPr>
              <a:t>를 설치한다</a:t>
            </a:r>
            <a:r>
              <a:rPr lang="en-US" altLang="ko-KR" dirty="0">
                <a:solidFill>
                  <a:srgbClr val="FF0000"/>
                </a:solidFill>
              </a:rPr>
              <a:t>”</a:t>
            </a:r>
            <a:r>
              <a:rPr lang="ko-KR" altLang="en-US" dirty="0">
                <a:solidFill>
                  <a:srgbClr val="FF0000"/>
                </a:solidFill>
              </a:rPr>
              <a:t>와 동일함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JRE(Java Runtime Environment, </a:t>
            </a:r>
            <a:r>
              <a:rPr lang="ko-KR" altLang="en-US" dirty="0">
                <a:solidFill>
                  <a:srgbClr val="FF0000"/>
                </a:solidFill>
              </a:rPr>
              <a:t>자바실행환경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자바 프로그램이 실행되기 위한 환경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자바 개발자들이 만든 자바 프로그램이 실행되기 위해서는 반드시 </a:t>
            </a:r>
            <a:r>
              <a:rPr lang="en-US" altLang="ko-KR" dirty="0">
                <a:solidFill>
                  <a:srgbClr val="FF0000"/>
                </a:solidFill>
              </a:rPr>
              <a:t>JRE</a:t>
            </a:r>
            <a:r>
              <a:rPr lang="ko-KR" altLang="en-US" dirty="0">
                <a:solidFill>
                  <a:srgbClr val="FF0000"/>
                </a:solidFill>
              </a:rPr>
              <a:t>가 설치되어야 함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JVM(JAVA Virtual Machine, </a:t>
            </a:r>
            <a:r>
              <a:rPr lang="ko-KR" altLang="en-US" dirty="0" err="1">
                <a:solidFill>
                  <a:srgbClr val="FF0000"/>
                </a:solidFill>
              </a:rPr>
              <a:t>자바가상머신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JRE </a:t>
            </a:r>
            <a:r>
              <a:rPr lang="ko-KR" altLang="en-US" dirty="0">
                <a:solidFill>
                  <a:srgbClr val="FF0000"/>
                </a:solidFill>
              </a:rPr>
              <a:t>내부에 설치되는 소프트웨어로 자바개발자가 개발한 </a:t>
            </a:r>
            <a:r>
              <a:rPr lang="ko-KR" altLang="en-US" dirty="0" err="1">
                <a:solidFill>
                  <a:srgbClr val="FF0000"/>
                </a:solidFill>
              </a:rPr>
              <a:t>컴파일된</a:t>
            </a:r>
            <a:r>
              <a:rPr lang="ko-KR" altLang="en-US" dirty="0">
                <a:solidFill>
                  <a:srgbClr val="FF0000"/>
                </a:solidFill>
              </a:rPr>
              <a:t> 자바프로그램</a:t>
            </a:r>
            <a:r>
              <a:rPr lang="en-US" altLang="ko-KR" dirty="0">
                <a:solidFill>
                  <a:srgbClr val="FF0000"/>
                </a:solidFill>
              </a:rPr>
              <a:t>(.class)</a:t>
            </a:r>
            <a:r>
              <a:rPr lang="ko-KR" altLang="en-US" dirty="0">
                <a:solidFill>
                  <a:srgbClr val="FF0000"/>
                </a:solidFill>
              </a:rPr>
              <a:t>이 실행되는 영역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433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JAVA</a:t>
            </a:r>
            <a:r>
              <a:rPr lang="ko-KR" altLang="en-US" dirty="0"/>
              <a:t>의 개요</a:t>
            </a:r>
            <a:r>
              <a:rPr lang="en-US" altLang="ko-KR" dirty="0"/>
              <a:t>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Java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Class Library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자바 개발자들이 자바 프로그래밍을 하기 위해 필요한 기본적인 기능이 구현된 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라이브러리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예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다양한 데이터타입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데이터구조 정의 등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99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JAVA</a:t>
            </a:r>
            <a:r>
              <a:rPr lang="ko-KR" altLang="en-US" dirty="0"/>
              <a:t>의 개요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/>
              <a:t>JAVA(</a:t>
            </a:r>
            <a:r>
              <a:rPr lang="ko-KR" altLang="en-US" dirty="0"/>
              <a:t>자바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컴퓨터에서 작동하는 소프트웨어를 작성하는 프로그래밍 언어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                </a:t>
            </a:r>
          </a:p>
          <a:p>
            <a:r>
              <a:rPr lang="ko-KR" altLang="en-US" dirty="0"/>
              <a:t>프로그래밍의 개요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Windows</a:t>
            </a:r>
            <a:r>
              <a:rPr lang="ko-KR" altLang="en-US" dirty="0"/>
              <a:t>용 응용 프로그램은 주로 </a:t>
            </a:r>
            <a:r>
              <a:rPr lang="en-US" altLang="ko-KR" dirty="0"/>
              <a:t>C</a:t>
            </a:r>
            <a:r>
              <a:rPr lang="ko-KR" altLang="en-US" dirty="0"/>
              <a:t>나 </a:t>
            </a:r>
            <a:r>
              <a:rPr lang="en-US" altLang="ko-KR" dirty="0"/>
              <a:t>C++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2"/>
            <a:r>
              <a:rPr lang="ko-KR" altLang="en-US" dirty="0"/>
              <a:t>한글과 컴퓨터</a:t>
            </a:r>
            <a:r>
              <a:rPr lang="en-US" altLang="ko-KR" dirty="0"/>
              <a:t>, V3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ko-KR" altLang="en-US" dirty="0"/>
              <a:t>서버용 응용 프로그램은 </a:t>
            </a:r>
            <a:r>
              <a:rPr lang="en-US" altLang="ko-KR" dirty="0"/>
              <a:t>JAVA </a:t>
            </a:r>
            <a:r>
              <a:rPr lang="ko-KR" altLang="en-US" dirty="0"/>
              <a:t> 가장 많이 사용</a:t>
            </a:r>
            <a:endParaRPr lang="en-US" altLang="ko-KR" dirty="0"/>
          </a:p>
          <a:p>
            <a:pPr lvl="2"/>
            <a:r>
              <a:rPr lang="ko-KR" altLang="en-US" dirty="0"/>
              <a:t>네이버</a:t>
            </a:r>
            <a:r>
              <a:rPr lang="en-US" altLang="ko-KR" dirty="0"/>
              <a:t>, </a:t>
            </a:r>
            <a:r>
              <a:rPr lang="ko-KR" altLang="en-US" dirty="0" err="1"/>
              <a:t>쿠팡</a:t>
            </a:r>
            <a:r>
              <a:rPr lang="en-US" altLang="ko-KR" dirty="0"/>
              <a:t>, </a:t>
            </a:r>
            <a:r>
              <a:rPr lang="ko-KR" altLang="en-US" dirty="0" err="1"/>
              <a:t>티몬</a:t>
            </a:r>
            <a:r>
              <a:rPr lang="ko-KR" altLang="en-US" dirty="0"/>
              <a:t> 앱</a:t>
            </a:r>
            <a:endParaRPr lang="en-US" altLang="ko-KR" dirty="0"/>
          </a:p>
        </p:txBody>
      </p:sp>
      <p:pic>
        <p:nvPicPr>
          <p:cNvPr id="4" name="그림 3" descr="1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49" y="2528900"/>
            <a:ext cx="7515835" cy="23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JAVA</a:t>
            </a:r>
            <a:r>
              <a:rPr lang="ko-KR" altLang="en-US" dirty="0"/>
              <a:t>의 개요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JAVA </a:t>
            </a:r>
            <a:r>
              <a:rPr lang="ko-KR" altLang="en-US" dirty="0"/>
              <a:t>언어의 개요</a:t>
            </a:r>
            <a:endParaRPr lang="en-US" altLang="ko-KR" dirty="0"/>
          </a:p>
          <a:p>
            <a:pPr lvl="1"/>
            <a:r>
              <a:rPr lang="en-US" altLang="ko-KR" dirty="0"/>
              <a:t>1991</a:t>
            </a:r>
            <a:r>
              <a:rPr lang="ko-KR" altLang="en-US" dirty="0"/>
              <a:t>년 </a:t>
            </a:r>
            <a:r>
              <a:rPr lang="ko-KR" altLang="en-US" dirty="0" err="1"/>
              <a:t>선마이크로시스템스</a:t>
            </a:r>
            <a:r>
              <a:rPr lang="en-US" altLang="ko-KR" dirty="0"/>
              <a:t>(Sun Microsystems)</a:t>
            </a:r>
            <a:r>
              <a:rPr lang="ko-KR" altLang="en-US" dirty="0"/>
              <a:t>에서 제임스 </a:t>
            </a:r>
            <a:r>
              <a:rPr lang="ko-KR" altLang="en-US" dirty="0" err="1"/>
              <a:t>고슬링</a:t>
            </a:r>
            <a:r>
              <a:rPr lang="en-US" altLang="ko-KR" dirty="0"/>
              <a:t>(James Gosling)</a:t>
            </a:r>
            <a:r>
              <a:rPr lang="ko-KR" altLang="en-US" dirty="0"/>
              <a:t>이 주도하여 냉장고</a:t>
            </a:r>
            <a:r>
              <a:rPr lang="en-US" altLang="ko-KR" dirty="0"/>
              <a:t>, TV </a:t>
            </a:r>
            <a:r>
              <a:rPr lang="ko-KR" altLang="en-US" dirty="0"/>
              <a:t>등의 가전제품에서 사용될 운영체제를 개발하는 것을 목표로 시작</a:t>
            </a:r>
            <a:endParaRPr lang="en-US" altLang="ko-KR" dirty="0"/>
          </a:p>
          <a:p>
            <a:pPr lvl="1"/>
            <a:r>
              <a:rPr lang="ko-KR" altLang="en-US" dirty="0"/>
              <a:t>처음에는 </a:t>
            </a:r>
            <a:r>
              <a:rPr lang="ko-KR" altLang="en-US" dirty="0" err="1"/>
              <a:t>오크</a:t>
            </a:r>
            <a:r>
              <a:rPr lang="en-US" altLang="ko-KR" dirty="0"/>
              <a:t>(Oak) </a:t>
            </a:r>
            <a:r>
              <a:rPr lang="ko-KR" altLang="en-US" dirty="0"/>
              <a:t>또는 그린</a:t>
            </a:r>
            <a:r>
              <a:rPr lang="en-US" altLang="ko-KR" dirty="0"/>
              <a:t>(Green)</a:t>
            </a:r>
            <a:r>
              <a:rPr lang="ko-KR" altLang="en-US" dirty="0"/>
              <a:t>이라는 이름으로 불리다 나중에 </a:t>
            </a:r>
            <a:r>
              <a:rPr lang="en-US" altLang="ko-KR" dirty="0"/>
              <a:t>JAVA</a:t>
            </a:r>
            <a:r>
              <a:rPr lang="ko-KR" altLang="en-US" dirty="0"/>
              <a:t>로 바뀜</a:t>
            </a:r>
            <a:endParaRPr lang="en-US" altLang="ko-KR" dirty="0"/>
          </a:p>
          <a:p>
            <a:pPr lvl="1"/>
            <a:r>
              <a:rPr lang="en-US" altLang="ko-KR" dirty="0"/>
              <a:t>C, C++ </a:t>
            </a:r>
            <a:r>
              <a:rPr lang="ko-KR" altLang="en-US" dirty="0"/>
              <a:t>등 다양한 언어가 존재했으나 아래의 목적을 위해 </a:t>
            </a:r>
            <a:r>
              <a:rPr lang="en-US" altLang="ko-KR" dirty="0"/>
              <a:t>JAVA </a:t>
            </a:r>
            <a:r>
              <a:rPr lang="ko-KR" altLang="en-US" dirty="0"/>
              <a:t>개발</a:t>
            </a:r>
            <a:endParaRPr lang="en-US" altLang="ko-KR" dirty="0"/>
          </a:p>
          <a:p>
            <a:pPr lvl="2"/>
            <a:r>
              <a:rPr lang="ko-KR" altLang="en-US" dirty="0"/>
              <a:t>가전제품의 종류 및 제조사가 다양할 수밖에 없으므로 각 플랫폼에 독립적이어야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가전제품은 </a:t>
            </a:r>
            <a:r>
              <a:rPr lang="ko-KR" altLang="en-US" dirty="0" err="1"/>
              <a:t>재부팅하기가</a:t>
            </a:r>
            <a:r>
              <a:rPr lang="ko-KR" altLang="en-US" dirty="0"/>
              <a:t> 어려우므로 새로운 언어는 더욱 안정적이어야 하며</a:t>
            </a:r>
            <a:r>
              <a:rPr lang="en-US" altLang="ko-KR" dirty="0"/>
              <a:t>, </a:t>
            </a:r>
            <a:r>
              <a:rPr lang="ko-KR" altLang="en-US" dirty="0"/>
              <a:t>특히 동적 메모리 할당과 수거가 자동으로 수행되어야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네트워크에서 자동으로 </a:t>
            </a:r>
            <a:r>
              <a:rPr lang="ko-KR" altLang="en-US" dirty="0" err="1"/>
              <a:t>내려받는</a:t>
            </a:r>
            <a:r>
              <a:rPr lang="ko-KR" altLang="en-US" dirty="0"/>
              <a:t> 과정이 필요하며</a:t>
            </a:r>
            <a:r>
              <a:rPr lang="en-US" altLang="ko-KR" dirty="0"/>
              <a:t>, </a:t>
            </a:r>
            <a:r>
              <a:rPr lang="ko-KR" altLang="en-US" dirty="0"/>
              <a:t>이때 악성 코드가 침투할 수 없도록 포인터의 개념을 없애야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JAVA</a:t>
            </a:r>
            <a:r>
              <a:rPr lang="ko-KR" altLang="en-US" dirty="0"/>
              <a:t>의 특징 </a:t>
            </a:r>
            <a:r>
              <a:rPr lang="en-US" altLang="ko-KR" dirty="0"/>
              <a:t>: </a:t>
            </a:r>
            <a:r>
              <a:rPr lang="ko-KR" altLang="en-US" dirty="0"/>
              <a:t>한 번 코드를 작성하면 어떤 운영체제에서도 잘 작동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                     </a:t>
            </a:r>
            <a:r>
              <a:rPr lang="ko-KR" altLang="en-US" dirty="0"/>
              <a:t>‘</a:t>
            </a:r>
            <a:r>
              <a:rPr lang="en-US" altLang="ko-KR" dirty="0"/>
              <a:t>Write Once, Run Anywhere</a:t>
            </a:r>
            <a:r>
              <a:rPr lang="ko-KR" altLang="en-US" dirty="0"/>
              <a:t>’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JAVA</a:t>
            </a:r>
            <a:r>
              <a:rPr lang="ko-KR" altLang="en-US" dirty="0"/>
              <a:t>의 개요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4" name="내용 개체 틀 3" descr="1-2.JP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431539" y="953725"/>
            <a:ext cx="8312699" cy="5130570"/>
          </a:xfr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JAVA</a:t>
            </a:r>
            <a:r>
              <a:rPr lang="ko-KR" altLang="en-US" dirty="0"/>
              <a:t>의 개요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C, C++ </a:t>
            </a:r>
            <a:r>
              <a:rPr lang="ko-KR" altLang="en-US" dirty="0"/>
              <a:t>등의 기존 언어는 각 </a:t>
            </a:r>
            <a:r>
              <a:rPr lang="ko-KR" altLang="en-US" dirty="0" err="1"/>
              <a:t>운영체제별로</a:t>
            </a:r>
            <a:r>
              <a:rPr lang="ko-KR" altLang="en-US" dirty="0"/>
              <a:t> 서로 다른 코드를 만들고 별도로 </a:t>
            </a:r>
            <a:r>
              <a:rPr lang="ko-KR" altLang="en-US" dirty="0" err="1"/>
              <a:t>컴파일해야</a:t>
            </a:r>
            <a:r>
              <a:rPr lang="ko-KR" altLang="en-US" dirty="0"/>
              <a:t> 실행 가능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JAVA</a:t>
            </a:r>
            <a:r>
              <a:rPr lang="ko-KR" altLang="en-US" b="1" dirty="0">
                <a:solidFill>
                  <a:srgbClr val="FF0000"/>
                </a:solidFill>
              </a:rPr>
              <a:t>는 하나의 </a:t>
            </a:r>
            <a:r>
              <a:rPr lang="en-US" altLang="ko-KR" b="1" dirty="0">
                <a:solidFill>
                  <a:srgbClr val="FF0000"/>
                </a:solidFill>
              </a:rPr>
              <a:t>JAVA </a:t>
            </a:r>
            <a:r>
              <a:rPr lang="ko-KR" altLang="en-US" b="1" dirty="0">
                <a:solidFill>
                  <a:srgbClr val="FF0000"/>
                </a:solidFill>
              </a:rPr>
              <a:t>코드 만들면 모든 운영체제에서 동일하게 실행 가능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4" name="그림 3" descr="1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593685"/>
            <a:ext cx="7317811" cy="454550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ADE1566-67D8-4FEB-9961-180C41AB6C22}"/>
              </a:ext>
            </a:extLst>
          </p:cNvPr>
          <p:cNvSpPr/>
          <p:nvPr/>
        </p:nvSpPr>
        <p:spPr>
          <a:xfrm>
            <a:off x="3581890" y="1673805"/>
            <a:ext cx="1575175" cy="2250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폭발: 8pt 2">
            <a:extLst>
              <a:ext uri="{FF2B5EF4-FFF2-40B4-BE49-F238E27FC236}">
                <a16:creationId xmlns:a16="http://schemas.microsoft.com/office/drawing/2014/main" id="{9DF94C90-7CDC-42CD-BAAA-F02FCA1D4388}"/>
              </a:ext>
            </a:extLst>
          </p:cNvPr>
          <p:cNvSpPr/>
          <p:nvPr/>
        </p:nvSpPr>
        <p:spPr>
          <a:xfrm>
            <a:off x="2906815" y="1313765"/>
            <a:ext cx="1080120" cy="765085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JAVA</a:t>
            </a:r>
            <a:r>
              <a:rPr lang="ko-KR" altLang="en-US" dirty="0"/>
              <a:t>의 개요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JAVA</a:t>
            </a:r>
            <a:r>
              <a:rPr lang="ko-KR" altLang="en-US" dirty="0"/>
              <a:t>로 웹 페이지 안에서 동작하는 </a:t>
            </a:r>
            <a:r>
              <a:rPr lang="en-US" altLang="ko-KR" dirty="0"/>
              <a:t>JAVA </a:t>
            </a:r>
            <a:r>
              <a:rPr lang="ko-KR" altLang="en-US" dirty="0"/>
              <a:t>애플릿</a:t>
            </a:r>
            <a:r>
              <a:rPr lang="en-US" altLang="ko-KR" dirty="0"/>
              <a:t>(applet)</a:t>
            </a:r>
            <a:r>
              <a:rPr lang="ko-KR" altLang="en-US" dirty="0"/>
              <a:t>을 만들 수 있음</a:t>
            </a:r>
            <a:r>
              <a:rPr lang="en-US" altLang="ko-KR" dirty="0"/>
              <a:t> </a:t>
            </a:r>
          </a:p>
          <a:p>
            <a:pPr lvl="1">
              <a:buNone/>
            </a:pPr>
            <a:r>
              <a:rPr lang="en-US" altLang="ko-KR" dirty="0"/>
              <a:t>	</a:t>
            </a:r>
            <a:r>
              <a:rPr lang="ko-KR" altLang="en-US" dirty="0"/>
              <a:t>애플릿은 웹 페이지 안에서 실행됨으로써 </a:t>
            </a:r>
            <a:r>
              <a:rPr lang="en-US" altLang="ko-KR" dirty="0"/>
              <a:t>HTML</a:t>
            </a:r>
            <a:r>
              <a:rPr lang="ko-KR" altLang="en-US" dirty="0"/>
              <a:t>의 정적인 화면을 동적으로 만듬</a:t>
            </a: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5" y="1739079"/>
            <a:ext cx="6615735" cy="49154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45DC90A-3468-4A11-A2DD-1633B189DA48}"/>
              </a:ext>
            </a:extLst>
          </p:cNvPr>
          <p:cNvSpPr/>
          <p:nvPr/>
        </p:nvSpPr>
        <p:spPr>
          <a:xfrm>
            <a:off x="656565" y="4914165"/>
            <a:ext cx="6795755" cy="495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폭발: 8pt 2">
            <a:extLst>
              <a:ext uri="{FF2B5EF4-FFF2-40B4-BE49-F238E27FC236}">
                <a16:creationId xmlns:a16="http://schemas.microsoft.com/office/drawing/2014/main" id="{5EBED931-2F80-4E9A-8590-9393BBF06230}"/>
              </a:ext>
            </a:extLst>
          </p:cNvPr>
          <p:cNvSpPr/>
          <p:nvPr/>
        </p:nvSpPr>
        <p:spPr>
          <a:xfrm>
            <a:off x="251520" y="4779150"/>
            <a:ext cx="495055" cy="495055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JAVA</a:t>
            </a:r>
            <a:r>
              <a:rPr lang="ko-KR" altLang="en-US" dirty="0"/>
              <a:t>의 개요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JAVA </a:t>
            </a:r>
            <a:r>
              <a:rPr lang="ko-KR" altLang="en-US" dirty="0"/>
              <a:t>언어의 특징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C++</a:t>
            </a:r>
            <a:r>
              <a:rPr lang="ko-KR" altLang="en-US" dirty="0"/>
              <a:t>의 객체지향적인 장점을 그대로 가져오면서 동시에 </a:t>
            </a:r>
            <a:r>
              <a:rPr lang="en-US" altLang="ko-KR" dirty="0"/>
              <a:t>C++</a:t>
            </a:r>
            <a:r>
              <a:rPr lang="ko-KR" altLang="en-US" dirty="0"/>
              <a:t>의 여러 가지 문제점 보완</a:t>
            </a:r>
            <a:endParaRPr lang="en-US" altLang="ko-KR" dirty="0"/>
          </a:p>
          <a:p>
            <a:pPr lvl="1"/>
            <a:r>
              <a:rPr lang="ko-KR" altLang="en-US" dirty="0"/>
              <a:t>간결한 프로그래밍 문법 제공</a:t>
            </a:r>
          </a:p>
          <a:p>
            <a:pPr lvl="2"/>
            <a:r>
              <a:rPr lang="ko-KR" altLang="en-US" dirty="0"/>
              <a:t>문법이 쉽기 때문에 프로그래밍 초보자가 배우기에 적절</a:t>
            </a:r>
            <a:endParaRPr lang="en-US" altLang="ko-KR" dirty="0"/>
          </a:p>
          <a:p>
            <a:pPr lvl="2"/>
            <a:r>
              <a:rPr lang="en-US" altLang="ko-KR" dirty="0"/>
              <a:t>C, C++</a:t>
            </a:r>
            <a:r>
              <a:rPr lang="ko-KR" altLang="en-US" dirty="0"/>
              <a:t>의 강력한 장점이자 문제점으로 꼽히는 포인터 삭제 </a:t>
            </a:r>
            <a:endParaRPr lang="en-US" altLang="ko-KR" dirty="0"/>
          </a:p>
          <a:p>
            <a:pPr lvl="2"/>
            <a:r>
              <a:rPr lang="ko-KR" altLang="en-US" dirty="0"/>
              <a:t>메모리 관리를 가비지 </a:t>
            </a:r>
            <a:r>
              <a:rPr lang="ko-KR" altLang="en-US" dirty="0" err="1"/>
              <a:t>컬렉터</a:t>
            </a:r>
            <a:r>
              <a:rPr lang="en-US" altLang="ko-KR" dirty="0"/>
              <a:t>(garbage collector)</a:t>
            </a:r>
            <a:r>
              <a:rPr lang="ko-KR" altLang="en-US" dirty="0"/>
              <a:t>가 전담하여 프로그래머가 메모리에 대해 고민하지 않고 프로그래밍 로직에 집중</a:t>
            </a: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JAVA</a:t>
            </a:r>
            <a:r>
              <a:rPr lang="ko-KR" altLang="en-US" dirty="0"/>
              <a:t>의 개요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ko-KR" altLang="en-US" dirty="0" err="1"/>
              <a:t>이식성이</a:t>
            </a:r>
            <a:r>
              <a:rPr lang="ko-KR" altLang="en-US" dirty="0"/>
              <a:t> 매우 좋다</a:t>
            </a:r>
          </a:p>
          <a:p>
            <a:pPr lvl="2"/>
            <a:r>
              <a:rPr lang="en-US" altLang="ko-KR" dirty="0"/>
              <a:t>JAVA </a:t>
            </a:r>
            <a:r>
              <a:rPr lang="ko-KR" altLang="en-US" dirty="0"/>
              <a:t>소스코드는 한 번만 작성해놓으면 다양한 운영체제에서 실행 가능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메모장이나 </a:t>
            </a:r>
            <a:r>
              <a:rPr lang="ko-KR" altLang="en-US" dirty="0" err="1"/>
              <a:t>이클립스</a:t>
            </a:r>
            <a:r>
              <a:rPr lang="en-US" altLang="ko-KR" dirty="0"/>
              <a:t>(Eclipse) </a:t>
            </a:r>
            <a:r>
              <a:rPr lang="ko-KR" altLang="en-US" dirty="0"/>
              <a:t>등의 텍스트 에디터로 작성</a:t>
            </a:r>
            <a:r>
              <a:rPr lang="en-US" altLang="ko-KR" dirty="0"/>
              <a:t>, </a:t>
            </a:r>
            <a:r>
              <a:rPr lang="ko-KR" altLang="en-US" dirty="0"/>
              <a:t>작성된 소스코드를 </a:t>
            </a:r>
            <a:r>
              <a:rPr lang="en-US" altLang="ko-KR" dirty="0"/>
              <a:t>javac.exe</a:t>
            </a:r>
            <a:r>
              <a:rPr lang="ko-KR" altLang="en-US" dirty="0"/>
              <a:t>로 </a:t>
            </a:r>
            <a:r>
              <a:rPr lang="ko-KR" altLang="en-US" dirty="0" err="1"/>
              <a:t>컴파일하면</a:t>
            </a:r>
            <a:r>
              <a:rPr lang="ko-KR" altLang="en-US" dirty="0"/>
              <a:t> 바이트코드가 생성</a:t>
            </a:r>
            <a:r>
              <a:rPr lang="en-US" altLang="ko-KR" dirty="0"/>
              <a:t>(</a:t>
            </a:r>
            <a:r>
              <a:rPr lang="ko-KR" altLang="en-US" dirty="0"/>
              <a:t>바이트코드는 확장명이 *</a:t>
            </a:r>
            <a:r>
              <a:rPr lang="en-US" altLang="ko-KR" dirty="0"/>
              <a:t>.class</a:t>
            </a:r>
            <a:r>
              <a:rPr lang="ko-KR" altLang="en-US" dirty="0"/>
              <a:t>인데 사람은 이 파일의 내용을 읽을 수 없음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바이트코드는 모든 운영체제에서 실행이 가능하지만</a:t>
            </a:r>
            <a:r>
              <a:rPr lang="en-US" altLang="ko-KR" dirty="0"/>
              <a:t>, </a:t>
            </a:r>
            <a:r>
              <a:rPr lang="ko-KR" altLang="en-US" dirty="0"/>
              <a:t>단 운영체제에 </a:t>
            </a:r>
            <a:r>
              <a:rPr lang="en-US" altLang="ko-KR" dirty="0"/>
              <a:t>JAVA </a:t>
            </a:r>
            <a:r>
              <a:rPr lang="ko-KR" altLang="en-US" dirty="0"/>
              <a:t>가상 </a:t>
            </a:r>
            <a:r>
              <a:rPr lang="ko-KR" altLang="en-US" dirty="0" err="1"/>
              <a:t>머신인</a:t>
            </a:r>
            <a:r>
              <a:rPr lang="ko-KR" altLang="en-US" dirty="0"/>
              <a:t> </a:t>
            </a:r>
            <a:r>
              <a:rPr lang="en-US" altLang="ko-KR" dirty="0"/>
              <a:t>JVM(Java Virtual Machine)</a:t>
            </a:r>
            <a:r>
              <a:rPr lang="ko-KR" altLang="en-US" dirty="0"/>
              <a:t>이 미리 설치되어 있어야 한다</a:t>
            </a:r>
            <a:r>
              <a:rPr lang="en-US" altLang="ko-KR" dirty="0"/>
              <a:t>. JVM</a:t>
            </a:r>
            <a:r>
              <a:rPr lang="ko-KR" altLang="en-US" dirty="0"/>
              <a:t>은 오라클에서 무료로 배포하고 있다</a:t>
            </a:r>
            <a:r>
              <a:rPr lang="en-US" altLang="ko-KR" dirty="0"/>
              <a:t>. </a:t>
            </a:r>
          </a:p>
          <a:p>
            <a:pPr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 descr="1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1538790"/>
            <a:ext cx="6705745" cy="334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JAVA</a:t>
            </a:r>
            <a:r>
              <a:rPr lang="ko-KR" altLang="en-US" dirty="0"/>
              <a:t>의 개요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완전한 객체지향 언어이다</a:t>
            </a:r>
          </a:p>
          <a:p>
            <a:pPr lvl="2"/>
            <a:r>
              <a:rPr lang="ko-KR" altLang="en-US" dirty="0"/>
              <a:t>기존 </a:t>
            </a:r>
            <a:r>
              <a:rPr lang="en-US" altLang="ko-KR" dirty="0"/>
              <a:t>C </a:t>
            </a:r>
            <a:r>
              <a:rPr lang="ko-KR" altLang="en-US" dirty="0"/>
              <a:t>언어의 사용하는 구조적인 프로그래밍 기법 그대로 지원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ko-KR" altLang="en-US" dirty="0"/>
              <a:t>현재 실무에서 사용되는 객체지향 프로그래밍 기법을 </a:t>
            </a:r>
            <a:r>
              <a:rPr lang="en-US" altLang="ko-KR" dirty="0"/>
              <a:t>100% </a:t>
            </a:r>
            <a:r>
              <a:rPr lang="ko-KR" altLang="en-US" dirty="0"/>
              <a:t>지원 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 err="1"/>
              <a:t>멀티스레드</a:t>
            </a:r>
            <a:r>
              <a:rPr lang="ko-KR" altLang="en-US" dirty="0"/>
              <a:t> 프로그래밍을 지원한다</a:t>
            </a:r>
          </a:p>
          <a:p>
            <a:pPr lvl="2"/>
            <a:r>
              <a:rPr lang="ko-KR" altLang="en-US" dirty="0"/>
              <a:t>하나의 프로세스</a:t>
            </a:r>
            <a:r>
              <a:rPr lang="en-US" altLang="ko-KR" dirty="0"/>
              <a:t>(process) </a:t>
            </a:r>
            <a:r>
              <a:rPr lang="ko-KR" altLang="en-US" dirty="0"/>
              <a:t>안에서 여러 개의 </a:t>
            </a:r>
            <a:r>
              <a:rPr lang="ko-KR" altLang="en-US" dirty="0" err="1"/>
              <a:t>스레드</a:t>
            </a:r>
            <a:r>
              <a:rPr lang="en-US" altLang="ko-KR" dirty="0"/>
              <a:t>(thread)</a:t>
            </a:r>
            <a:r>
              <a:rPr lang="ko-KR" altLang="en-US" dirty="0"/>
              <a:t>가 동시에 작동되도록 프로그래밍 가능</a:t>
            </a:r>
            <a:endParaRPr lang="en-US" altLang="ko-KR" dirty="0"/>
          </a:p>
          <a:p>
            <a:pPr lvl="2"/>
            <a:r>
              <a:rPr lang="ko-KR" altLang="en-US" dirty="0"/>
              <a:t>동시에 작동되는 스레드를 작성하면 병렬 처리가 가능해져 복잡한 대용량 작업을 빠른 시간 내에 </a:t>
            </a:r>
            <a:br>
              <a:rPr lang="en-US" altLang="ko-KR" dirty="0"/>
            </a:br>
            <a:r>
              <a:rPr lang="ko-KR" altLang="en-US" dirty="0"/>
              <a:t>처리 가능</a:t>
            </a:r>
            <a:endParaRPr lang="en-US" altLang="ko-KR" dirty="0"/>
          </a:p>
          <a:p>
            <a:pPr lvl="2"/>
            <a:r>
              <a:rPr lang="ko-KR" altLang="en-US" dirty="0"/>
              <a:t>자체 </a:t>
            </a:r>
            <a:r>
              <a:rPr lang="en-US" altLang="ko-KR" dirty="0"/>
              <a:t>API</a:t>
            </a:r>
            <a:r>
              <a:rPr lang="ko-KR" altLang="en-US" dirty="0"/>
              <a:t>에서 멀티스레드 프로그래밍</a:t>
            </a:r>
            <a:r>
              <a:rPr lang="en-US" altLang="ko-KR" dirty="0"/>
              <a:t>(multi thread programming)</a:t>
            </a:r>
            <a:r>
              <a:rPr lang="ko-KR" altLang="en-US" dirty="0"/>
              <a:t> 지원하여 쉽게 병렬 프로그래밍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다양한 응용 프로그램을 작성할 수 있다</a:t>
            </a:r>
          </a:p>
          <a:p>
            <a:pPr lvl="2"/>
            <a:r>
              <a:rPr lang="ko-KR" altLang="en-US" dirty="0"/>
              <a:t>웹 서버에서 작동하는 ‘</a:t>
            </a:r>
            <a:r>
              <a:rPr lang="en-US" altLang="ko-KR" dirty="0"/>
              <a:t>JSP(JAVA Server Pages)’ </a:t>
            </a:r>
            <a:r>
              <a:rPr lang="ko-KR" altLang="en-US" dirty="0"/>
              <a:t>또는 ‘</a:t>
            </a:r>
            <a:r>
              <a:rPr lang="ko-KR" altLang="en-US" dirty="0" err="1"/>
              <a:t>서블릿</a:t>
            </a:r>
            <a:r>
              <a:rPr lang="en-US" altLang="ko-KR" dirty="0"/>
              <a:t>(</a:t>
            </a:r>
            <a:r>
              <a:rPr lang="en-US" altLang="ko-KR" dirty="0" err="1"/>
              <a:t>survlet</a:t>
            </a:r>
            <a:r>
              <a:rPr lang="en-US" altLang="ko-KR" dirty="0"/>
              <a:t>)’, TV</a:t>
            </a:r>
            <a:r>
              <a:rPr lang="ko-KR" altLang="en-US" dirty="0"/>
              <a:t>나 냉장고 등의 가전제품에서 작동하는 ‘임베디드 프로그램’</a:t>
            </a:r>
            <a:r>
              <a:rPr lang="en-US" altLang="ko-KR" dirty="0"/>
              <a:t>, </a:t>
            </a:r>
            <a:r>
              <a:rPr lang="ko-KR" altLang="en-US" dirty="0" err="1"/>
              <a:t>안드로이드</a:t>
            </a:r>
            <a:r>
              <a:rPr lang="ko-KR" altLang="en-US" dirty="0"/>
              <a:t> </a:t>
            </a:r>
            <a:r>
              <a:rPr lang="ko-KR" altLang="en-US" dirty="0" err="1"/>
              <a:t>스마트폰이나</a:t>
            </a:r>
            <a:r>
              <a:rPr lang="ko-KR" altLang="en-US" dirty="0"/>
              <a:t> </a:t>
            </a:r>
            <a:r>
              <a:rPr lang="ko-KR" altLang="en-US" dirty="0" err="1"/>
              <a:t>태블릿에서</a:t>
            </a:r>
            <a:r>
              <a:rPr lang="ko-KR" altLang="en-US" dirty="0"/>
              <a:t> 작동하는 ‘</a:t>
            </a:r>
            <a:r>
              <a:rPr lang="ko-KR" altLang="en-US" dirty="0" err="1"/>
              <a:t>모바일</a:t>
            </a:r>
            <a:r>
              <a:rPr lang="ko-KR" altLang="en-US" dirty="0"/>
              <a:t> </a:t>
            </a:r>
            <a:r>
              <a:rPr lang="ko-KR" altLang="en-US" dirty="0" err="1"/>
              <a:t>앱</a:t>
            </a:r>
            <a:r>
              <a:rPr lang="ko-KR" altLang="en-US" dirty="0"/>
              <a:t>’을 </a:t>
            </a:r>
            <a:r>
              <a:rPr lang="en-US" altLang="ko-KR" dirty="0"/>
              <a:t>JAVA</a:t>
            </a:r>
            <a:r>
              <a:rPr lang="ko-KR" altLang="en-US" dirty="0"/>
              <a:t>로 작성 가능</a:t>
            </a:r>
            <a:endParaRPr lang="en-US" altLang="ko-KR" dirty="0"/>
          </a:p>
          <a:p>
            <a:pPr lvl="2"/>
            <a:r>
              <a:rPr lang="ko-KR" altLang="en-US" dirty="0"/>
              <a:t>현재 사용되는 대부분의 </a:t>
            </a:r>
            <a:r>
              <a:rPr lang="en-US" altLang="ko-KR" dirty="0"/>
              <a:t>IT </a:t>
            </a:r>
            <a:r>
              <a:rPr lang="ko-KR" altLang="en-US" dirty="0"/>
              <a:t>환경에서 작동하는 응용 프로그램 작성 가능</a:t>
            </a:r>
            <a:r>
              <a:rPr lang="en-US" altLang="ko-KR" dirty="0"/>
              <a:t>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1381</TotalTime>
  <Words>790</Words>
  <Application>Microsoft Office PowerPoint</Application>
  <PresentationFormat>화면 슬라이드 쇼(4:3)</PresentationFormat>
  <Paragraphs>108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Wingdings</vt:lpstr>
      <vt:lpstr>Office 테마</vt:lpstr>
      <vt:lpstr>PowerPoint 프레젠테이션</vt:lpstr>
      <vt:lpstr>Section 01 JAVA의 개요(1)</vt:lpstr>
      <vt:lpstr>Section 01 JAVA의 개요(2)</vt:lpstr>
      <vt:lpstr>Section 01 JAVA의 개요(3)</vt:lpstr>
      <vt:lpstr>Section 01 JAVA의 개요(4)</vt:lpstr>
      <vt:lpstr>Section 01 JAVA의 개요(5)</vt:lpstr>
      <vt:lpstr>Section 01 JAVA의 개요(6)</vt:lpstr>
      <vt:lpstr>Section 01 JAVA의 개요(7)</vt:lpstr>
      <vt:lpstr>Section 01 JAVA의 개요(8)</vt:lpstr>
      <vt:lpstr>Section 01 JAVA의 개요(9)</vt:lpstr>
      <vt:lpstr>Section 01 JAVA의 개요(9)</vt:lpstr>
      <vt:lpstr>Section 01 JAVA의 개요(10)</vt:lpstr>
      <vt:lpstr>Section 01 JAVA의 개요(11)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이협건</cp:lastModifiedBy>
  <cp:revision>194</cp:revision>
  <dcterms:created xsi:type="dcterms:W3CDTF">2012-07-23T02:34:37Z</dcterms:created>
  <dcterms:modified xsi:type="dcterms:W3CDTF">2022-03-08T04:34:34Z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