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8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14" r:id="rId17"/>
    <p:sldId id="436" r:id="rId18"/>
    <p:sldId id="437" r:id="rId19"/>
    <p:sldId id="438" r:id="rId20"/>
    <p:sldId id="439" r:id="rId21"/>
    <p:sldId id="441" r:id="rId22"/>
    <p:sldId id="440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71" r:id="rId34"/>
    <p:sldId id="472" r:id="rId35"/>
    <p:sldId id="466" r:id="rId36"/>
    <p:sldId id="467" r:id="rId37"/>
    <p:sldId id="468" r:id="rId38"/>
    <p:sldId id="470" r:id="rId39"/>
    <p:sldId id="469" r:id="rId40"/>
    <p:sldId id="474" r:id="rId41"/>
    <p:sldId id="475" r:id="rId42"/>
    <p:sldId id="476" r:id="rId43"/>
    <p:sldId id="477" r:id="rId44"/>
    <p:sldId id="481" r:id="rId45"/>
    <p:sldId id="482" r:id="rId46"/>
    <p:sldId id="496" r:id="rId47"/>
    <p:sldId id="483" r:id="rId48"/>
    <p:sldId id="484" r:id="rId49"/>
    <p:sldId id="485" r:id="rId50"/>
    <p:sldId id="486" r:id="rId51"/>
    <p:sldId id="487" r:id="rId52"/>
    <p:sldId id="488" r:id="rId53"/>
    <p:sldId id="489" r:id="rId54"/>
    <p:sldId id="490" r:id="rId55"/>
    <p:sldId id="491" r:id="rId56"/>
    <p:sldId id="492" r:id="rId57"/>
    <p:sldId id="493" r:id="rId58"/>
    <p:sldId id="494" r:id="rId59"/>
    <p:sldId id="495" r:id="rId60"/>
    <p:sldId id="265" r:id="rId61"/>
  </p:sldIdLst>
  <p:sldSz cx="9144000" cy="6858000" type="screen4x3"/>
  <p:notesSz cx="6858000" cy="9144000"/>
  <p:defaultTextStyle>
    <a:defPPr>
      <a:defRPr lang="ko-KR"/>
    </a:defPPr>
    <a:lvl1pPr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9999"/>
    <a:srgbClr val="FF0000"/>
    <a:srgbClr val="C0C0C0"/>
    <a:srgbClr val="FFFFFF"/>
    <a:srgbClr val="CCFF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86298" autoAdjust="0"/>
  </p:normalViewPr>
  <p:slideViewPr>
    <p:cSldViewPr>
      <p:cViewPr varScale="1">
        <p:scale>
          <a:sx n="159" d="100"/>
          <a:sy n="159" d="100"/>
        </p:scale>
        <p:origin x="172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003EA69-A402-4193-9946-A8002E94EA30}" type="datetimeFigureOut">
              <a:rPr lang="ko-KR" altLang="en-US"/>
              <a:pPr>
                <a:defRPr/>
              </a:pPr>
              <a:t>2023-03-03</a:t>
            </a:fld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30876-E40E-4C73-8070-4544A13648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20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E88B48-5130-40AC-9493-0E9C02FED286}" type="datetimeFigureOut">
              <a:rPr lang="ko-KR" altLang="en-US"/>
              <a:pPr>
                <a:defRPr/>
              </a:pPr>
              <a:t>2023-03-03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D994A5-ADDC-48B3-870E-8BEAC7D8FD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3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667D-8F64-4DFA-A06B-DCB0CBC5A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 algn="just">
              <a:buFont typeface="Wingdings" panose="05000000000000000000" pitchFamily="2" charset="2"/>
              <a:buChar char="v"/>
              <a:defRPr sz="24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Wingdings" panose="05000000000000000000" pitchFamily="2" charset="2"/>
              <a:buChar char="ü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ADAE-D37A-494B-96C0-CA43E888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5FA9-A204-4B8C-94F2-48AE3069D4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3888" y="37008"/>
            <a:ext cx="1300361" cy="475259"/>
          </a:xfrm>
          <a:prstGeom prst="rect">
            <a:avLst/>
          </a:prstGeom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7988" y="633730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AB0DEC3-A847-4C69-8B34-E5CF26FE6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04" y="6337300"/>
            <a:ext cx="1269694" cy="500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자바 개발 환경</a:t>
            </a:r>
            <a:b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</a:br>
            <a: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  <a:t>- IntelliJ, Git - </a:t>
            </a:r>
            <a:endParaRPr lang="ko-KR" altLang="en-US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8001024" y="6357958"/>
            <a:ext cx="714380" cy="285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1/20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84984"/>
            <a:ext cx="44196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설치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설치 경로 변경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Program Files</a:t>
            </a:r>
            <a:r>
              <a:rPr lang="en-US" altLang="ko-KR" dirty="0"/>
              <a:t> </a:t>
            </a:r>
            <a:r>
              <a:rPr lang="ko-KR" altLang="en-US" dirty="0"/>
              <a:t>폴더의 띄어쓰기로 다른 플랫폼에서 </a:t>
            </a:r>
            <a:br>
              <a:rPr lang="en-US" altLang="ko-KR" dirty="0"/>
            </a:br>
            <a:r>
              <a:rPr lang="ko-KR" altLang="en-US" dirty="0"/>
              <a:t>에러 발생 가능성 높음</a:t>
            </a:r>
            <a:endParaRPr lang="en-US" altLang="ko-KR" dirty="0"/>
          </a:p>
          <a:p>
            <a:pPr lvl="1"/>
            <a:r>
              <a:rPr lang="ko-KR" altLang="en-US" dirty="0" err="1"/>
              <a:t>변경전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pt-BR" altLang="ko-KR" dirty="0"/>
              <a:t>C:\</a:t>
            </a:r>
            <a:r>
              <a:rPr lang="pt-BR" altLang="ko-KR" dirty="0">
                <a:solidFill>
                  <a:srgbClr val="FF0000"/>
                </a:solidFill>
              </a:rPr>
              <a:t>Program Files</a:t>
            </a:r>
            <a:r>
              <a:rPr lang="pt-BR" altLang="ko-KR" dirty="0"/>
              <a:t>\Java\jdk1.8.0_191\</a:t>
            </a:r>
          </a:p>
          <a:p>
            <a:pPr lvl="1"/>
            <a:r>
              <a:rPr lang="ko-KR" altLang="en-US" dirty="0" err="1"/>
              <a:t>변경후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pt-BR" altLang="ko-KR" dirty="0"/>
              <a:t>C:\Java\jdk1.8.0_191\</a:t>
            </a:r>
          </a:p>
          <a:p>
            <a:pPr marL="457200" lvl="1" indent="0">
              <a:buNone/>
            </a:pPr>
            <a:endParaRPr lang="pt-B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02892C-2DF6-448A-B229-04053FF34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1" y="3291875"/>
            <a:ext cx="3865403" cy="29454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29C6D5-0E8B-4433-9661-943AD7150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45" y="3291875"/>
            <a:ext cx="3865403" cy="29454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2726E6-D8AD-48F3-8A3A-3CF6A1263F02}"/>
              </a:ext>
            </a:extLst>
          </p:cNvPr>
          <p:cNvSpPr/>
          <p:nvPr/>
        </p:nvSpPr>
        <p:spPr bwMode="auto">
          <a:xfrm>
            <a:off x="621631" y="5452115"/>
            <a:ext cx="182688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6D511-A2E4-47B2-98C7-F7A88FBCCA88}"/>
              </a:ext>
            </a:extLst>
          </p:cNvPr>
          <p:cNvSpPr/>
          <p:nvPr/>
        </p:nvSpPr>
        <p:spPr bwMode="auto">
          <a:xfrm>
            <a:off x="3672651" y="5524123"/>
            <a:ext cx="814383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05C0DC-92D4-4ADD-A1FD-97357BE7F116}"/>
              </a:ext>
            </a:extLst>
          </p:cNvPr>
          <p:cNvSpPr/>
          <p:nvPr/>
        </p:nvSpPr>
        <p:spPr bwMode="auto">
          <a:xfrm>
            <a:off x="4752771" y="5452115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2D21A68-6CF8-4B67-99BD-1C1CA029E1A1}"/>
              </a:ext>
            </a:extLst>
          </p:cNvPr>
          <p:cNvSpPr/>
          <p:nvPr/>
        </p:nvSpPr>
        <p:spPr bwMode="auto">
          <a:xfrm>
            <a:off x="4392732" y="4732034"/>
            <a:ext cx="576064" cy="2880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95FEF-A4C2-4D35-B86B-958C8A8FA607}"/>
              </a:ext>
            </a:extLst>
          </p:cNvPr>
          <p:cNvSpPr/>
          <p:nvPr/>
        </p:nvSpPr>
        <p:spPr bwMode="auto">
          <a:xfrm>
            <a:off x="7092280" y="594928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25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설치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설치 및 라이선스 안내 사항 닫기</a:t>
            </a:r>
            <a:endParaRPr lang="pt-B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78A02-B834-480D-A343-B4E9B95B8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0" y="2002377"/>
            <a:ext cx="3744416" cy="28532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014022-6075-4008-9436-57B825C59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17" y="1996699"/>
            <a:ext cx="4349902" cy="236084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1CA2392-2F53-4257-946F-8517CBF2D404}"/>
              </a:ext>
            </a:extLst>
          </p:cNvPr>
          <p:cNvSpPr/>
          <p:nvPr/>
        </p:nvSpPr>
        <p:spPr bwMode="auto">
          <a:xfrm>
            <a:off x="3995936" y="2996952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508062-7FC9-4696-8058-906A698FAA3F}"/>
              </a:ext>
            </a:extLst>
          </p:cNvPr>
          <p:cNvSpPr/>
          <p:nvPr/>
        </p:nvSpPr>
        <p:spPr bwMode="auto">
          <a:xfrm>
            <a:off x="7812360" y="4077072"/>
            <a:ext cx="911530" cy="28047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41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설치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JDK</a:t>
            </a:r>
            <a:r>
              <a:rPr lang="ko-KR" altLang="en-US" dirty="0"/>
              <a:t> 설치 완료 후</a:t>
            </a:r>
            <a:r>
              <a:rPr lang="en-US" altLang="ko-KR" dirty="0"/>
              <a:t>,JRE </a:t>
            </a:r>
            <a:r>
              <a:rPr lang="ko-KR" altLang="en-US" dirty="0"/>
              <a:t>설치가 자동 진행됨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설치 경로 변경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Program Files</a:t>
            </a:r>
            <a:r>
              <a:rPr lang="en-US" altLang="ko-KR" dirty="0"/>
              <a:t> </a:t>
            </a:r>
            <a:r>
              <a:rPr lang="ko-KR" altLang="en-US" dirty="0"/>
              <a:t>폴더의 띄어쓰기로 다른 플랫폼에서 </a:t>
            </a:r>
            <a:br>
              <a:rPr lang="en-US" altLang="ko-KR" dirty="0"/>
            </a:br>
            <a:r>
              <a:rPr lang="ko-KR" altLang="en-US" dirty="0"/>
              <a:t>에러 발생 가능성 높음</a:t>
            </a:r>
            <a:endParaRPr lang="en-US" altLang="ko-KR" dirty="0"/>
          </a:p>
          <a:p>
            <a:pPr lvl="1"/>
            <a:r>
              <a:rPr lang="ko-KR" altLang="en-US" dirty="0" err="1"/>
              <a:t>변경전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pt-BR" altLang="ko-KR" dirty="0"/>
              <a:t>C:\</a:t>
            </a:r>
            <a:r>
              <a:rPr lang="pt-BR" altLang="ko-KR" dirty="0">
                <a:solidFill>
                  <a:srgbClr val="FF0000"/>
                </a:solidFill>
              </a:rPr>
              <a:t>Program Files</a:t>
            </a:r>
            <a:r>
              <a:rPr lang="pt-BR" altLang="ko-KR" dirty="0"/>
              <a:t>\Java\j</a:t>
            </a:r>
            <a:r>
              <a:rPr lang="en-US" altLang="ko-KR" dirty="0"/>
              <a:t>re</a:t>
            </a:r>
            <a:r>
              <a:rPr lang="pt-BR" altLang="ko-KR" dirty="0"/>
              <a:t>1.8.0_191\</a:t>
            </a:r>
          </a:p>
          <a:p>
            <a:pPr lvl="1"/>
            <a:r>
              <a:rPr lang="ko-KR" altLang="en-US" dirty="0" err="1"/>
              <a:t>변경후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pt-BR" altLang="ko-KR" dirty="0"/>
              <a:t>C:\Java\jre\</a:t>
            </a:r>
          </a:p>
          <a:p>
            <a:pPr algn="l"/>
            <a:endParaRPr lang="pt-BR" altLang="ko-KR" dirty="0"/>
          </a:p>
        </p:txBody>
      </p:sp>
    </p:spTree>
    <p:extLst>
      <p:ext uri="{BB962C8B-B14F-4D97-AF65-F5344CB8AC3E}">
        <p14:creationId xmlns:p14="http://schemas.microsoft.com/office/powerpoint/2010/main" val="332040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설치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설치 경로 변경</a:t>
            </a:r>
            <a:endParaRPr lang="pt-B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1D79CF-401C-4EBE-962C-E012DB8D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844824"/>
            <a:ext cx="3959672" cy="21490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B7A7D56-56CE-434A-B790-5DD2F285AD7E}"/>
              </a:ext>
            </a:extLst>
          </p:cNvPr>
          <p:cNvSpPr/>
          <p:nvPr/>
        </p:nvSpPr>
        <p:spPr bwMode="auto">
          <a:xfrm>
            <a:off x="3491880" y="2780928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F9354E-3114-4C4A-B5CA-3B380591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841622"/>
            <a:ext cx="4166592" cy="41828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2488E5-3FA3-4357-8074-0F6F52C71D91}"/>
              </a:ext>
            </a:extLst>
          </p:cNvPr>
          <p:cNvSpPr/>
          <p:nvPr/>
        </p:nvSpPr>
        <p:spPr bwMode="auto">
          <a:xfrm>
            <a:off x="5004048" y="3933056"/>
            <a:ext cx="1368152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5953EB-B9FB-4224-AD16-0F3CAB6CF4EE}"/>
              </a:ext>
            </a:extLst>
          </p:cNvPr>
          <p:cNvSpPr/>
          <p:nvPr/>
        </p:nvSpPr>
        <p:spPr bwMode="auto">
          <a:xfrm>
            <a:off x="4716016" y="5589240"/>
            <a:ext cx="1368152" cy="43845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665FFE96-AF7F-44E1-A0E4-94EA0CB1410D}"/>
              </a:ext>
            </a:extLst>
          </p:cNvPr>
          <p:cNvSpPr/>
          <p:nvPr/>
        </p:nvSpPr>
        <p:spPr bwMode="auto">
          <a:xfrm>
            <a:off x="5364088" y="4509120"/>
            <a:ext cx="504056" cy="108012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5E629-97E7-42A6-9567-5F4BF7525E63}"/>
              </a:ext>
            </a:extLst>
          </p:cNvPr>
          <p:cNvSpPr txBox="1"/>
          <p:nvPr/>
        </p:nvSpPr>
        <p:spPr>
          <a:xfrm>
            <a:off x="5472100" y="4934373"/>
            <a:ext cx="3470341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Java</a:t>
            </a:r>
            <a:r>
              <a:rPr lang="ko-KR" altLang="en-US" sz="1600" dirty="0"/>
              <a:t>폴더 밑에 </a:t>
            </a:r>
            <a:r>
              <a:rPr lang="en-US" altLang="ko-KR" sz="1600" dirty="0" err="1"/>
              <a:t>jre</a:t>
            </a:r>
            <a:r>
              <a:rPr lang="en-US" altLang="ko-KR" sz="1600" dirty="0"/>
              <a:t> </a:t>
            </a:r>
            <a:r>
              <a:rPr lang="ko-KR" altLang="en-US" sz="1600" dirty="0"/>
              <a:t>폴더 생성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5349B4B-C405-4054-AB8F-845C7EDF674A}"/>
              </a:ext>
            </a:extLst>
          </p:cNvPr>
          <p:cNvSpPr/>
          <p:nvPr/>
        </p:nvSpPr>
        <p:spPr bwMode="auto">
          <a:xfrm>
            <a:off x="4352637" y="2737233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38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설치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설치 경로 변경 후</a:t>
            </a:r>
            <a:r>
              <a:rPr lang="en-US" altLang="ko-KR" dirty="0"/>
              <a:t>, </a:t>
            </a:r>
            <a:r>
              <a:rPr lang="ko-KR" altLang="en-US" dirty="0"/>
              <a:t>설치</a:t>
            </a:r>
            <a:endParaRPr lang="pt-B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2A059C-2393-416E-9CAF-36035817F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72816"/>
            <a:ext cx="6686550" cy="36290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93DF-92B0-4089-AE73-D8E244B17FA2}"/>
              </a:ext>
            </a:extLst>
          </p:cNvPr>
          <p:cNvSpPr/>
          <p:nvPr/>
        </p:nvSpPr>
        <p:spPr bwMode="auto">
          <a:xfrm>
            <a:off x="683568" y="3501008"/>
            <a:ext cx="936104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4B4470-869E-494D-A186-C1946E10EEE6}"/>
              </a:ext>
            </a:extLst>
          </p:cNvPr>
          <p:cNvSpPr/>
          <p:nvPr/>
        </p:nvSpPr>
        <p:spPr bwMode="auto">
          <a:xfrm>
            <a:off x="5868144" y="5013176"/>
            <a:ext cx="1368152" cy="38866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11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설치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설치 완료</a:t>
            </a:r>
            <a:endParaRPr lang="pt-BR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0B2F302-EEAA-47BE-903B-F20A398CD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772817"/>
            <a:ext cx="3582254" cy="1944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1F5115-7BBD-447F-A48C-F69C394A7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772817"/>
            <a:ext cx="4762500" cy="36290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1E50438-4271-4787-BDEA-4019546B8235}"/>
              </a:ext>
            </a:extLst>
          </p:cNvPr>
          <p:cNvSpPr/>
          <p:nvPr/>
        </p:nvSpPr>
        <p:spPr bwMode="auto">
          <a:xfrm>
            <a:off x="3789342" y="2852936"/>
            <a:ext cx="720080" cy="4680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34AFF2-8290-4C6E-98CE-39692DE46F02}"/>
              </a:ext>
            </a:extLst>
          </p:cNvPr>
          <p:cNvSpPr/>
          <p:nvPr/>
        </p:nvSpPr>
        <p:spPr bwMode="auto">
          <a:xfrm>
            <a:off x="7020272" y="5085184"/>
            <a:ext cx="1080120" cy="31665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63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Jet</a:t>
            </a:r>
            <a:r>
              <a:rPr lang="ko-KR" altLang="en-US" dirty="0"/>
              <a:t> </a:t>
            </a:r>
            <a:r>
              <a:rPr lang="en-US" altLang="ko-KR" dirty="0"/>
              <a:t>Brain</a:t>
            </a:r>
            <a:r>
              <a:rPr lang="ko-KR" altLang="en-US" dirty="0"/>
              <a:t> 사에서 개발한 자바 개발 도구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유료 버전</a:t>
            </a:r>
            <a:r>
              <a:rPr lang="en-US" altLang="ko-KR" dirty="0"/>
              <a:t>(Ultimate)</a:t>
            </a:r>
            <a:r>
              <a:rPr lang="ko-KR" altLang="en-US" dirty="0"/>
              <a:t>과 무료 버전</a:t>
            </a:r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19191C"/>
                </a:solidFill>
                <a:effectLst/>
                <a:latin typeface="JetBrains Sans"/>
              </a:rPr>
              <a:t>Community)</a:t>
            </a:r>
            <a:r>
              <a:rPr lang="ko-KR" altLang="en-US" dirty="0"/>
              <a:t> 제공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776CFF-50C5-4311-AF04-407E671C8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24944"/>
            <a:ext cx="5220072" cy="3296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D8DEF4-DE5C-4EA2-B0D0-89E6046F78C1}"/>
              </a:ext>
            </a:extLst>
          </p:cNvPr>
          <p:cNvSpPr txBox="1"/>
          <p:nvPr/>
        </p:nvSpPr>
        <p:spPr>
          <a:xfrm>
            <a:off x="1691680" y="6380229"/>
            <a:ext cx="6346280" cy="4062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https://www.jetbrains.com/ko-kr/idea/</a:t>
            </a:r>
          </a:p>
        </p:txBody>
      </p:sp>
    </p:spTree>
    <p:extLst>
      <p:ext uri="{BB962C8B-B14F-4D97-AF65-F5344CB8AC3E}">
        <p14:creationId xmlns:p14="http://schemas.microsoft.com/office/powerpoint/2010/main" val="114452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기능 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6A9C7C-78BC-4765-A982-913A8509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58" y="1196752"/>
            <a:ext cx="6120049" cy="505289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09015F-C286-49E2-8097-BBD1C9CCE304}"/>
              </a:ext>
            </a:extLst>
          </p:cNvPr>
          <p:cNvSpPr/>
          <p:nvPr/>
        </p:nvSpPr>
        <p:spPr bwMode="auto">
          <a:xfrm>
            <a:off x="2893046" y="1196752"/>
            <a:ext cx="1152128" cy="505289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85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사용 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학생 인증을 받은 경우</a:t>
            </a:r>
            <a:r>
              <a:rPr lang="en-US" altLang="ko-KR" dirty="0"/>
              <a:t>, IntelliJ </a:t>
            </a:r>
            <a:r>
              <a:rPr lang="ko-KR" altLang="en-US" dirty="0"/>
              <a:t>유료버전을 무료로 사용 가능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반드시 학생 인증을 받아</a:t>
            </a:r>
            <a:r>
              <a:rPr lang="en-US" altLang="ko-KR" dirty="0"/>
              <a:t>, </a:t>
            </a:r>
            <a:r>
              <a:rPr lang="ko-KR" altLang="en-US" dirty="0"/>
              <a:t>교육용 라이선스를 발급받기 </a:t>
            </a:r>
            <a:br>
              <a:rPr lang="en-US" altLang="ko-KR" dirty="0"/>
            </a:br>
            <a:r>
              <a:rPr lang="ko-KR" altLang="en-US" dirty="0"/>
              <a:t>바람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218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인증 받는 홈페이지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305A2D-9D9B-4C0F-9075-475B81B7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9243"/>
            <a:ext cx="5431948" cy="490606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A9CD5C-A5C1-49D6-839C-4351D5F329C5}"/>
              </a:ext>
            </a:extLst>
          </p:cNvPr>
          <p:cNvSpPr/>
          <p:nvPr/>
        </p:nvSpPr>
        <p:spPr bwMode="auto">
          <a:xfrm>
            <a:off x="683568" y="5301208"/>
            <a:ext cx="1440160" cy="6480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DBCF7-E065-46E3-A9C5-9A89FB671E00}"/>
              </a:ext>
            </a:extLst>
          </p:cNvPr>
          <p:cNvSpPr txBox="1"/>
          <p:nvPr/>
        </p:nvSpPr>
        <p:spPr>
          <a:xfrm>
            <a:off x="215739" y="6406390"/>
            <a:ext cx="8712522" cy="35394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https://www.jetbrains.com/ko-kr/community/education/#students</a:t>
            </a:r>
          </a:p>
        </p:txBody>
      </p:sp>
    </p:spTree>
    <p:extLst>
      <p:ext uri="{BB962C8B-B14F-4D97-AF65-F5344CB8AC3E}">
        <p14:creationId xmlns:p14="http://schemas.microsoft.com/office/powerpoint/2010/main" val="238252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개발 </a:t>
            </a:r>
            <a:r>
              <a:rPr lang="ko-KR" altLang="en-US" dirty="0" err="1"/>
              <a:t>도구란</a:t>
            </a:r>
            <a:r>
              <a:rPr lang="en-US" altLang="ko-KR" dirty="0"/>
              <a:t>?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자바 언어를 보다 쉽게 개발하기 위한 프로그램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자바 개발 도구는 크게 이클립스와 </a:t>
            </a:r>
            <a:r>
              <a:rPr lang="en-US" altLang="ko-KR" dirty="0"/>
              <a:t>IntelliJ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예전부터 자바 개발자들은  개발도구로 이클립스를 많이 사용함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최근 자바 기반 </a:t>
            </a:r>
            <a:r>
              <a:rPr lang="en-US" altLang="ko-KR" dirty="0"/>
              <a:t>Spring </a:t>
            </a:r>
            <a:r>
              <a:rPr lang="ko-KR" altLang="en-US" dirty="0"/>
              <a:t>프레임워크는 자바 개발에 </a:t>
            </a:r>
            <a:br>
              <a:rPr lang="en-US" altLang="ko-KR" dirty="0"/>
            </a:br>
            <a:r>
              <a:rPr lang="ko-KR" altLang="en-US" dirty="0"/>
              <a:t>필수 기술로 사용되면서 이클립스 대신 </a:t>
            </a:r>
            <a:r>
              <a:rPr lang="en-US" altLang="ko-KR" dirty="0"/>
              <a:t>IntelliJ</a:t>
            </a:r>
            <a:r>
              <a:rPr lang="ko-KR" altLang="en-US" dirty="0"/>
              <a:t>를 활용하는 추세로 변경되고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7811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인증 받는 홈페이지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D5E1B2-14E0-451D-B3A3-5C1F5D7B0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8" y="1268760"/>
            <a:ext cx="4409154" cy="509318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7EFE0-D45A-454C-A486-40BFB398F86E}"/>
              </a:ext>
            </a:extLst>
          </p:cNvPr>
          <p:cNvSpPr txBox="1"/>
          <p:nvPr/>
        </p:nvSpPr>
        <p:spPr>
          <a:xfrm>
            <a:off x="2555776" y="6011077"/>
            <a:ext cx="5759872" cy="7017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라이선스 발급 기간이 오래 걸릴 수 있어</a:t>
            </a:r>
            <a:br>
              <a:rPr lang="en-US" altLang="ko-KR" dirty="0"/>
            </a:br>
            <a:r>
              <a:rPr lang="ko-KR" altLang="en-US" dirty="0"/>
              <a:t>미리 받아 놓자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폭발: 8pt 4">
            <a:extLst>
              <a:ext uri="{FF2B5EF4-FFF2-40B4-BE49-F238E27FC236}">
                <a16:creationId xmlns:a16="http://schemas.microsoft.com/office/drawing/2014/main" id="{35A6A0CC-E941-49BB-8697-6D57C27DCEDF}"/>
              </a:ext>
            </a:extLst>
          </p:cNvPr>
          <p:cNvSpPr/>
          <p:nvPr/>
        </p:nvSpPr>
        <p:spPr bwMode="auto">
          <a:xfrm>
            <a:off x="2195736" y="5661248"/>
            <a:ext cx="792088" cy="70069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16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다운로드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E87714-EAFF-48E7-9943-87E37EF9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68760"/>
            <a:ext cx="8278983" cy="482453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3C6EE2-CE04-40F1-8274-CA780C301BE0}"/>
              </a:ext>
            </a:extLst>
          </p:cNvPr>
          <p:cNvSpPr/>
          <p:nvPr/>
        </p:nvSpPr>
        <p:spPr bwMode="auto">
          <a:xfrm>
            <a:off x="2627784" y="4221088"/>
            <a:ext cx="1008112" cy="6480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71A94C-F089-4EB6-8881-BA371EC3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31" y="3878374"/>
            <a:ext cx="1162050" cy="13335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DDC9F48-4252-4F9F-B299-A72CE4E11941}"/>
              </a:ext>
            </a:extLst>
          </p:cNvPr>
          <p:cNvSpPr/>
          <p:nvPr/>
        </p:nvSpPr>
        <p:spPr bwMode="auto">
          <a:xfrm>
            <a:off x="3635896" y="4365104"/>
            <a:ext cx="936104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29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FC5B55-76BF-48E1-9919-F589E95C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9" y="1268760"/>
            <a:ext cx="5990129" cy="4967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762FB5-2707-43D7-B58C-1CEBCF825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11491"/>
            <a:ext cx="752475" cy="9525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31F471B-0056-41F4-AA9F-18D9022F8694}"/>
              </a:ext>
            </a:extLst>
          </p:cNvPr>
          <p:cNvSpPr/>
          <p:nvPr/>
        </p:nvSpPr>
        <p:spPr bwMode="auto">
          <a:xfrm>
            <a:off x="1403648" y="2780928"/>
            <a:ext cx="1080120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070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프로젝트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D924AD-598E-4A9A-AE69-AB377D46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4" y="2182904"/>
            <a:ext cx="5832648" cy="44004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63AACE-EB30-446F-9E41-F8F131DDF49E}"/>
              </a:ext>
            </a:extLst>
          </p:cNvPr>
          <p:cNvSpPr/>
          <p:nvPr/>
        </p:nvSpPr>
        <p:spPr bwMode="auto">
          <a:xfrm>
            <a:off x="3923928" y="2420888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07567F5-E302-409C-AF65-714BB82D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수업동안 코딩할 자바 프로그램 관리 및 실행을 위한</a:t>
            </a:r>
            <a:br>
              <a:rPr lang="en-US" altLang="ko-KR" dirty="0"/>
            </a:br>
            <a:r>
              <a:rPr lang="ko-KR" altLang="en-US" dirty="0"/>
              <a:t>프로젝트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0149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프로젝트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5C3EF-D9E0-420F-825E-0ACD5A7E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6059016" cy="50491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E337D8B-1559-45BD-B3C9-4448CDDB248E}"/>
              </a:ext>
            </a:extLst>
          </p:cNvPr>
          <p:cNvSpPr/>
          <p:nvPr/>
        </p:nvSpPr>
        <p:spPr bwMode="auto">
          <a:xfrm>
            <a:off x="539552" y="162880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73E62-99C7-492F-AADC-C794CA5D25B8}"/>
              </a:ext>
            </a:extLst>
          </p:cNvPr>
          <p:cNvSpPr txBox="1"/>
          <p:nvPr/>
        </p:nvSpPr>
        <p:spPr>
          <a:xfrm>
            <a:off x="1475656" y="2276872"/>
            <a:ext cx="5256584" cy="79406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자바 프로젝트 생성할 때</a:t>
            </a:r>
            <a:r>
              <a:rPr lang="en-US" altLang="ko-KR" sz="1600" dirty="0"/>
              <a:t>, [Java]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선택해도 되지만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자바가 기본으로 제공하지 않는 기능들을 추가할 때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[Maven] </a:t>
            </a:r>
            <a:r>
              <a:rPr lang="ko-KR" altLang="en-US" sz="1600" dirty="0"/>
              <a:t>프로젝트로 구성하는 것이 편리함</a:t>
            </a:r>
          </a:p>
        </p:txBody>
      </p:sp>
      <p:sp>
        <p:nvSpPr>
          <p:cNvPr id="8" name="폭발: 8pt 7">
            <a:extLst>
              <a:ext uri="{FF2B5EF4-FFF2-40B4-BE49-F238E27FC236}">
                <a16:creationId xmlns:a16="http://schemas.microsoft.com/office/drawing/2014/main" id="{81D5A301-E531-4247-9FE5-287FDCBCC260}"/>
              </a:ext>
            </a:extLst>
          </p:cNvPr>
          <p:cNvSpPr/>
          <p:nvPr/>
        </p:nvSpPr>
        <p:spPr bwMode="auto">
          <a:xfrm>
            <a:off x="6516216" y="1916832"/>
            <a:ext cx="864096" cy="77787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168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프로젝트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783DCE-6384-4BA3-B185-783A4550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180638"/>
            <a:ext cx="5399832" cy="449986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19438F-9200-4CFB-AEB5-BE1E983C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프로젝트명 </a:t>
            </a:r>
            <a:r>
              <a:rPr lang="en-US" altLang="ko-KR" dirty="0"/>
              <a:t>: </a:t>
            </a:r>
            <a:r>
              <a:rPr lang="en-US" altLang="ko-KR" dirty="0" err="1"/>
              <a:t>myJavaPRJ</a:t>
            </a:r>
            <a:r>
              <a:rPr lang="en-US" altLang="ko-KR" dirty="0"/>
              <a:t> (</a:t>
            </a:r>
            <a:r>
              <a:rPr lang="ko-KR" altLang="en-US" dirty="0"/>
              <a:t>대소문자 구분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dirty="0"/>
              <a:t>프로젝트 생성 위치 </a:t>
            </a:r>
            <a:r>
              <a:rPr lang="en-US" altLang="ko-KR" dirty="0"/>
              <a:t>: C:\myJavaPRJ</a:t>
            </a:r>
          </a:p>
          <a:p>
            <a:pPr algn="l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78721-F2D6-4A16-84BD-B05231D34350}"/>
              </a:ext>
            </a:extLst>
          </p:cNvPr>
          <p:cNvSpPr/>
          <p:nvPr/>
        </p:nvSpPr>
        <p:spPr bwMode="auto">
          <a:xfrm>
            <a:off x="468312" y="2420888"/>
            <a:ext cx="5327824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폭발: 8pt 7">
            <a:extLst>
              <a:ext uri="{FF2B5EF4-FFF2-40B4-BE49-F238E27FC236}">
                <a16:creationId xmlns:a16="http://schemas.microsoft.com/office/drawing/2014/main" id="{CB95709E-E57A-4AF1-9255-8CAD8102F39A}"/>
              </a:ext>
            </a:extLst>
          </p:cNvPr>
          <p:cNvSpPr/>
          <p:nvPr/>
        </p:nvSpPr>
        <p:spPr bwMode="auto">
          <a:xfrm>
            <a:off x="5436096" y="2276872"/>
            <a:ext cx="648072" cy="57606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812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프로젝트 생성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19438F-9200-4CFB-AEB5-BE1E983C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폴더 구조</a:t>
            </a:r>
            <a:endParaRPr lang="en-US" altLang="ko-KR" dirty="0"/>
          </a:p>
          <a:p>
            <a:pPr lvl="1"/>
            <a:r>
              <a:rPr lang="en-US" altLang="ko-KR" dirty="0"/>
              <a:t>Main\java </a:t>
            </a:r>
            <a:r>
              <a:rPr lang="ko-KR" altLang="en-US" dirty="0"/>
              <a:t>폴더</a:t>
            </a:r>
            <a:endParaRPr lang="en-US" altLang="ko-KR" dirty="0"/>
          </a:p>
          <a:p>
            <a:pPr lvl="2"/>
            <a:r>
              <a:rPr lang="ko-KR" altLang="en-US" dirty="0"/>
              <a:t>자바프로그램 소스 생성하는 폴더</a:t>
            </a:r>
            <a:endParaRPr lang="en-US" altLang="ko-KR" dirty="0"/>
          </a:p>
          <a:p>
            <a:pPr lvl="1"/>
            <a:r>
              <a:rPr lang="en-US" altLang="ko-KR" dirty="0"/>
              <a:t>Test\java</a:t>
            </a:r>
            <a:r>
              <a:rPr lang="ko-KR" altLang="en-US" dirty="0"/>
              <a:t> 폴더</a:t>
            </a:r>
            <a:endParaRPr lang="en-US" altLang="ko-KR" dirty="0"/>
          </a:p>
          <a:p>
            <a:pPr lvl="2"/>
            <a:r>
              <a:rPr lang="ko-KR" altLang="en-US" dirty="0"/>
              <a:t>내가 만든 자바 함수 등 기능을 테스트하기 위한 폴더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본 수업에는 </a:t>
            </a:r>
            <a:r>
              <a:rPr lang="en-US" altLang="ko-KR" dirty="0">
                <a:solidFill>
                  <a:srgbClr val="FF0000"/>
                </a:solidFill>
              </a:rPr>
              <a:t>Test </a:t>
            </a:r>
            <a:r>
              <a:rPr lang="ko-KR" altLang="en-US" dirty="0">
                <a:solidFill>
                  <a:srgbClr val="FF0000"/>
                </a:solidFill>
              </a:rPr>
              <a:t>폴더를 사용하지 않음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27CA7B-A185-48E2-9F3E-AD525120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06477"/>
            <a:ext cx="2592288" cy="301886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74B211-9CD1-48AD-96B7-B89B0D919F97}"/>
              </a:ext>
            </a:extLst>
          </p:cNvPr>
          <p:cNvSpPr/>
          <p:nvPr/>
        </p:nvSpPr>
        <p:spPr bwMode="auto">
          <a:xfrm>
            <a:off x="1187624" y="4802622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F45772-CB37-4209-80D3-9D6D741E3F84}"/>
              </a:ext>
            </a:extLst>
          </p:cNvPr>
          <p:cNvSpPr/>
          <p:nvPr/>
        </p:nvSpPr>
        <p:spPr bwMode="auto">
          <a:xfrm>
            <a:off x="1187624" y="5450694"/>
            <a:ext cx="1296144" cy="35981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080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자바프로그램 작성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19438F-9200-4CFB-AEB5-BE1E983C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Hello.java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src</a:t>
            </a:r>
            <a:r>
              <a:rPr lang="en-US" altLang="ko-KR" dirty="0"/>
              <a:t>]-[java]-</a:t>
            </a:r>
            <a:r>
              <a:rPr lang="ko-KR" altLang="en-US" dirty="0"/>
              <a:t>오른쪽 마우스버튼 클릭</a:t>
            </a:r>
            <a:endParaRPr lang="en-US" altLang="ko-KR" dirty="0"/>
          </a:p>
          <a:p>
            <a:pPr lvl="1"/>
            <a:r>
              <a:rPr lang="en-US" altLang="ko-KR" dirty="0"/>
              <a:t>[new]-[Java Class] </a:t>
            </a:r>
            <a:r>
              <a:rPr lang="ko-KR" altLang="en-US" dirty="0"/>
              <a:t>왼쪽 마우스버튼 클릭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C13C9B-00FF-4495-891E-6864C53F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42" y="2835849"/>
            <a:ext cx="6392167" cy="21053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314F4B-FC37-401D-9071-EEBB2BFDF546}"/>
              </a:ext>
            </a:extLst>
          </p:cNvPr>
          <p:cNvSpPr/>
          <p:nvPr/>
        </p:nvSpPr>
        <p:spPr bwMode="auto">
          <a:xfrm>
            <a:off x="683568" y="3051873"/>
            <a:ext cx="6192688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8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자바프로그램 작성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19438F-9200-4CFB-AEB5-BE1E983C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Hello.java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src</a:t>
            </a:r>
            <a:r>
              <a:rPr lang="en-US" altLang="ko-KR" dirty="0"/>
              <a:t>]-[java]-</a:t>
            </a:r>
            <a:r>
              <a:rPr lang="ko-KR" altLang="en-US" dirty="0"/>
              <a:t>오른쪽 마우스버튼 클릭</a:t>
            </a:r>
            <a:endParaRPr lang="en-US" altLang="ko-KR" dirty="0"/>
          </a:p>
          <a:p>
            <a:pPr lvl="1"/>
            <a:r>
              <a:rPr lang="en-US" altLang="ko-KR" dirty="0"/>
              <a:t>[new]-[Java Class] </a:t>
            </a:r>
            <a:r>
              <a:rPr lang="ko-KR" altLang="en-US" dirty="0"/>
              <a:t>왼쪽 마우스버튼 클릭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C13C9B-00FF-4495-891E-6864C53F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42" y="2564904"/>
            <a:ext cx="6392167" cy="21053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314F4B-FC37-401D-9071-EEBB2BFDF546}"/>
              </a:ext>
            </a:extLst>
          </p:cNvPr>
          <p:cNvSpPr/>
          <p:nvPr/>
        </p:nvSpPr>
        <p:spPr bwMode="auto">
          <a:xfrm>
            <a:off x="683568" y="2780928"/>
            <a:ext cx="6192688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1383F8-C23B-4182-9ED9-28840AE3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886247"/>
            <a:ext cx="3324689" cy="1752845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585481F-37D0-43DC-802C-8AB790A6B536}"/>
              </a:ext>
            </a:extLst>
          </p:cNvPr>
          <p:cNvSpPr/>
          <p:nvPr/>
        </p:nvSpPr>
        <p:spPr bwMode="auto">
          <a:xfrm>
            <a:off x="4860032" y="3356992"/>
            <a:ext cx="288032" cy="15841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97F018-1475-4BCD-BAE6-C1EED507241D}"/>
              </a:ext>
            </a:extLst>
          </p:cNvPr>
          <p:cNvSpPr/>
          <p:nvPr/>
        </p:nvSpPr>
        <p:spPr bwMode="auto">
          <a:xfrm>
            <a:off x="3541118" y="5264370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AD5064-C0C2-4B91-AA0F-3977A64A1A1D}"/>
              </a:ext>
            </a:extLst>
          </p:cNvPr>
          <p:cNvSpPr/>
          <p:nvPr/>
        </p:nvSpPr>
        <p:spPr bwMode="auto">
          <a:xfrm>
            <a:off x="3541118" y="5604585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DDF30C-7592-46F2-9158-FF7FE4B29FE4}"/>
              </a:ext>
            </a:extLst>
          </p:cNvPr>
          <p:cNvSpPr txBox="1"/>
          <p:nvPr/>
        </p:nvSpPr>
        <p:spPr>
          <a:xfrm>
            <a:off x="5148064" y="5259744"/>
            <a:ext cx="3744416" cy="123726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자바파일은 </a:t>
            </a:r>
            <a:r>
              <a:rPr lang="ko-KR" altLang="en-US" sz="1600" dirty="0" err="1"/>
              <a:t>첫글자는</a:t>
            </a:r>
            <a:r>
              <a:rPr lang="ko-KR" altLang="en-US" sz="1600" dirty="0"/>
              <a:t> 무조건 대문자</a:t>
            </a:r>
            <a:endParaRPr lang="en-US" altLang="ko-KR" sz="1600" dirty="0"/>
          </a:p>
          <a:p>
            <a:r>
              <a:rPr lang="en-US" altLang="ko-KR" sz="1600" dirty="0"/>
              <a:t>Hello </a:t>
            </a:r>
            <a:r>
              <a:rPr lang="ko-KR" altLang="en-US" sz="1600" dirty="0"/>
              <a:t>입력 후</a:t>
            </a:r>
            <a:r>
              <a:rPr lang="en-US" altLang="ko-KR" sz="1600" dirty="0"/>
              <a:t>, [Enter]</a:t>
            </a:r>
            <a:r>
              <a:rPr lang="ko-KR" altLang="en-US" sz="1600" dirty="0"/>
              <a:t>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파일명 </a:t>
            </a:r>
            <a:r>
              <a:rPr lang="ko-KR" altLang="en-US" sz="1600" dirty="0" err="1"/>
              <a:t>첫글자는</a:t>
            </a:r>
            <a:r>
              <a:rPr lang="ko-KR" altLang="en-US" sz="1600" dirty="0"/>
              <a:t> 숫자</a:t>
            </a:r>
            <a:r>
              <a:rPr lang="en-US" altLang="ko-KR" sz="1600" dirty="0"/>
              <a:t>, </a:t>
            </a:r>
            <a:r>
              <a:rPr lang="ko-KR" altLang="en-US" sz="1600" dirty="0"/>
              <a:t>한글</a:t>
            </a:r>
            <a:r>
              <a:rPr lang="en-US" altLang="ko-KR" sz="1600" dirty="0"/>
              <a:t>, </a:t>
            </a:r>
            <a:r>
              <a:rPr lang="ko-KR" altLang="en-US" sz="1600" dirty="0"/>
              <a:t>특수문자 안됨</a:t>
            </a:r>
          </a:p>
        </p:txBody>
      </p:sp>
      <p:sp>
        <p:nvSpPr>
          <p:cNvPr id="16" name="폭발: 8pt 15">
            <a:extLst>
              <a:ext uri="{FF2B5EF4-FFF2-40B4-BE49-F238E27FC236}">
                <a16:creationId xmlns:a16="http://schemas.microsoft.com/office/drawing/2014/main" id="{DA2ED1FA-3FF6-40BD-B40F-BB90D41169A3}"/>
              </a:ext>
            </a:extLst>
          </p:cNvPr>
          <p:cNvSpPr/>
          <p:nvPr/>
        </p:nvSpPr>
        <p:spPr bwMode="auto">
          <a:xfrm>
            <a:off x="4932040" y="5013176"/>
            <a:ext cx="432048" cy="50405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159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자바프로그램 작성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19438F-9200-4CFB-AEB5-BE1E983C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Hello.java </a:t>
            </a:r>
            <a:r>
              <a:rPr lang="ko-KR" altLang="en-US" dirty="0"/>
              <a:t>파일 생성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96362C-1D5D-4D5B-9636-C4A8366A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64" y="1772816"/>
            <a:ext cx="5419725" cy="2190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BBA1F2-D0E9-4125-8291-7EA62C8F4B96}"/>
              </a:ext>
            </a:extLst>
          </p:cNvPr>
          <p:cNvSpPr/>
          <p:nvPr/>
        </p:nvSpPr>
        <p:spPr bwMode="auto">
          <a:xfrm>
            <a:off x="1115616" y="2924944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40D5E6-897D-451A-A644-65A96BE51DD0}"/>
              </a:ext>
            </a:extLst>
          </p:cNvPr>
          <p:cNvSpPr/>
          <p:nvPr/>
        </p:nvSpPr>
        <p:spPr bwMode="auto">
          <a:xfrm>
            <a:off x="3419872" y="1772816"/>
            <a:ext cx="2232248" cy="20882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45D028B-340E-46B8-8110-2216808B5E37}"/>
              </a:ext>
            </a:extLst>
          </p:cNvPr>
          <p:cNvSpPr/>
          <p:nvPr/>
        </p:nvSpPr>
        <p:spPr bwMode="auto">
          <a:xfrm>
            <a:off x="2627784" y="2924944"/>
            <a:ext cx="79208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65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개발 </a:t>
            </a:r>
            <a:r>
              <a:rPr lang="ko-KR" altLang="en-US" dirty="0" err="1"/>
              <a:t>도구란</a:t>
            </a:r>
            <a:r>
              <a:rPr lang="en-US" altLang="ko-KR" dirty="0"/>
              <a:t>?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이클립스는 </a:t>
            </a:r>
            <a:r>
              <a:rPr lang="en-US" altLang="ko-KR" dirty="0"/>
              <a:t>STS</a:t>
            </a:r>
            <a:r>
              <a:rPr lang="ko-KR" altLang="en-US" dirty="0"/>
              <a:t>라는 </a:t>
            </a:r>
            <a:r>
              <a:rPr lang="en-US" altLang="ko-KR" dirty="0"/>
              <a:t>Spring </a:t>
            </a:r>
            <a:r>
              <a:rPr lang="ko-KR" altLang="en-US" dirty="0"/>
              <a:t>프레임워크 전용 도구를 </a:t>
            </a:r>
            <a:br>
              <a:rPr lang="en-US" altLang="ko-KR" dirty="0"/>
            </a:br>
            <a:r>
              <a:rPr lang="ko-KR" altLang="en-US" dirty="0"/>
              <a:t>통해 </a:t>
            </a:r>
            <a:r>
              <a:rPr lang="en-US" altLang="ko-KR" dirty="0"/>
              <a:t>Spring</a:t>
            </a:r>
            <a:r>
              <a:rPr lang="ko-KR" altLang="en-US" dirty="0"/>
              <a:t>를 개발할 수 있도록 구현되었음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그러나 자바 버전 문제로 본 수업은 </a:t>
            </a:r>
            <a:r>
              <a:rPr lang="en-US" altLang="ko-KR" dirty="0"/>
              <a:t>IntelliJ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9</a:t>
            </a:r>
            <a:r>
              <a:rPr lang="ko-KR" altLang="en-US" dirty="0"/>
              <a:t>이상</a:t>
            </a:r>
            <a:r>
              <a:rPr lang="en-US" altLang="ko-KR" dirty="0"/>
              <a:t>, </a:t>
            </a:r>
            <a:r>
              <a:rPr lang="ko-KR" altLang="en-US" dirty="0"/>
              <a:t>유료화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0191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자바프로그램 작성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19438F-9200-4CFB-AEB5-BE1E983C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Hello.java </a:t>
            </a:r>
            <a:r>
              <a:rPr lang="ko-KR" altLang="en-US" dirty="0"/>
              <a:t>파일 생성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96362C-1D5D-4D5B-9636-C4A8366A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64" y="1772816"/>
            <a:ext cx="5419725" cy="2190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BBA1F2-D0E9-4125-8291-7EA62C8F4B96}"/>
              </a:ext>
            </a:extLst>
          </p:cNvPr>
          <p:cNvSpPr/>
          <p:nvPr/>
        </p:nvSpPr>
        <p:spPr bwMode="auto">
          <a:xfrm>
            <a:off x="1115616" y="2924944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40D5E6-897D-451A-A644-65A96BE51DD0}"/>
              </a:ext>
            </a:extLst>
          </p:cNvPr>
          <p:cNvSpPr/>
          <p:nvPr/>
        </p:nvSpPr>
        <p:spPr bwMode="auto">
          <a:xfrm>
            <a:off x="3419872" y="1772816"/>
            <a:ext cx="2232248" cy="20882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45D028B-340E-46B8-8110-2216808B5E37}"/>
              </a:ext>
            </a:extLst>
          </p:cNvPr>
          <p:cNvSpPr/>
          <p:nvPr/>
        </p:nvSpPr>
        <p:spPr bwMode="auto">
          <a:xfrm>
            <a:off x="2627784" y="2924944"/>
            <a:ext cx="79208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077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자바프로그램 작성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19438F-9200-4CFB-AEB5-BE1E983C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Hello!! My First Java Coding!!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4CF188-12DD-454B-A8F8-F0A2940FA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8223267" cy="37444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1C2945-3CC5-4607-B07B-722F4C6703B7}"/>
              </a:ext>
            </a:extLst>
          </p:cNvPr>
          <p:cNvSpPr/>
          <p:nvPr/>
        </p:nvSpPr>
        <p:spPr bwMode="auto">
          <a:xfrm>
            <a:off x="827584" y="4005064"/>
            <a:ext cx="5832648" cy="12961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065CD-24B5-4244-BA73-E71AC370F457}"/>
              </a:ext>
            </a:extLst>
          </p:cNvPr>
          <p:cNvSpPr txBox="1"/>
          <p:nvPr/>
        </p:nvSpPr>
        <p:spPr>
          <a:xfrm>
            <a:off x="3923928" y="5117238"/>
            <a:ext cx="4536504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자바에서 가장 먼저 실행되는 </a:t>
            </a:r>
            <a:r>
              <a:rPr lang="en-US" altLang="ko-KR" sz="1600" dirty="0"/>
              <a:t>main </a:t>
            </a:r>
            <a:r>
              <a:rPr lang="ko-KR" altLang="en-US" sz="1600" dirty="0"/>
              <a:t>함수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FDFC07-BAF0-45B3-8D90-3BBA7EDF8744}"/>
              </a:ext>
            </a:extLst>
          </p:cNvPr>
          <p:cNvSpPr/>
          <p:nvPr/>
        </p:nvSpPr>
        <p:spPr bwMode="auto">
          <a:xfrm>
            <a:off x="457200" y="1844824"/>
            <a:ext cx="2242592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F2494-3D56-47FF-BE6F-19DA849720AD}"/>
              </a:ext>
            </a:extLst>
          </p:cNvPr>
          <p:cNvSpPr txBox="1"/>
          <p:nvPr/>
        </p:nvSpPr>
        <p:spPr>
          <a:xfrm>
            <a:off x="2483768" y="2054053"/>
            <a:ext cx="4536504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파일명과 </a:t>
            </a:r>
            <a:r>
              <a:rPr lang="en-US" altLang="ko-KR" sz="1600" dirty="0"/>
              <a:t>class </a:t>
            </a:r>
            <a:r>
              <a:rPr lang="ko-KR" altLang="en-US" sz="1600" dirty="0"/>
              <a:t>명은 대소문자까지 동일해야 함</a:t>
            </a:r>
          </a:p>
        </p:txBody>
      </p:sp>
      <p:sp>
        <p:nvSpPr>
          <p:cNvPr id="14" name="폭발: 8pt 13">
            <a:extLst>
              <a:ext uri="{FF2B5EF4-FFF2-40B4-BE49-F238E27FC236}">
                <a16:creationId xmlns:a16="http://schemas.microsoft.com/office/drawing/2014/main" id="{DC6E9224-2919-4F55-8375-5C0F03531A95}"/>
              </a:ext>
            </a:extLst>
          </p:cNvPr>
          <p:cNvSpPr/>
          <p:nvPr/>
        </p:nvSpPr>
        <p:spPr bwMode="auto">
          <a:xfrm>
            <a:off x="6804248" y="1804647"/>
            <a:ext cx="432048" cy="36004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85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자바프로그램 작성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19438F-9200-4CFB-AEB5-BE1E983C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Hello </a:t>
            </a:r>
            <a:r>
              <a:rPr lang="ko-KR" altLang="en-US" dirty="0"/>
              <a:t>자바 파일 실행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0800E5-2433-4EA0-BBE8-6095856D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78" y="1772816"/>
            <a:ext cx="3246626" cy="48919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B24D6A-204A-4E1A-AD8D-CC8FE9F6FA5E}"/>
              </a:ext>
            </a:extLst>
          </p:cNvPr>
          <p:cNvSpPr/>
          <p:nvPr/>
        </p:nvSpPr>
        <p:spPr bwMode="auto">
          <a:xfrm>
            <a:off x="1259632" y="4725144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1917BF-3231-4DA0-9970-09B401A4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997" y="4254965"/>
            <a:ext cx="4648200" cy="2409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AE8CBE5-B72B-4FBF-9F67-8FF22AB483D7}"/>
              </a:ext>
            </a:extLst>
          </p:cNvPr>
          <p:cNvSpPr/>
          <p:nvPr/>
        </p:nvSpPr>
        <p:spPr bwMode="auto">
          <a:xfrm>
            <a:off x="3707904" y="4689974"/>
            <a:ext cx="798354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D650D0-4F17-4F4E-83C7-63DE07D6C73C}"/>
              </a:ext>
            </a:extLst>
          </p:cNvPr>
          <p:cNvSpPr/>
          <p:nvPr/>
        </p:nvSpPr>
        <p:spPr bwMode="auto">
          <a:xfrm>
            <a:off x="4716016" y="4725144"/>
            <a:ext cx="266429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559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</a:t>
            </a:r>
            <a:r>
              <a:rPr lang="ko-KR" altLang="en-US" dirty="0"/>
              <a:t> 편리한 설정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19438F-9200-4CFB-AEB5-BE1E983C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자동 </a:t>
            </a:r>
            <a:r>
              <a:rPr lang="en-US" altLang="ko-KR" dirty="0"/>
              <a:t>import</a:t>
            </a:r>
          </a:p>
          <a:p>
            <a:pPr lvl="1"/>
            <a:r>
              <a:rPr lang="ko-KR" altLang="en-US" dirty="0"/>
              <a:t>자바에서 제공되는 다양한 클래스를 추가할 때</a:t>
            </a:r>
            <a:r>
              <a:rPr lang="en-US" altLang="ko-KR" dirty="0"/>
              <a:t>, </a:t>
            </a:r>
            <a:r>
              <a:rPr lang="ko-KR" altLang="en-US" dirty="0"/>
              <a:t>자동으로 추가시켜주는 기능 활성화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F7A636-7925-4E1F-A421-4C9927E7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6059016" cy="43903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13AA00-FEF8-41AC-9E02-ACEAE61E6939}"/>
              </a:ext>
            </a:extLst>
          </p:cNvPr>
          <p:cNvSpPr/>
          <p:nvPr/>
        </p:nvSpPr>
        <p:spPr bwMode="auto">
          <a:xfrm>
            <a:off x="1979712" y="4005064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8D245-9197-49E9-B8FA-CB3742A33E65}"/>
              </a:ext>
            </a:extLst>
          </p:cNvPr>
          <p:cNvSpPr txBox="1"/>
          <p:nvPr/>
        </p:nvSpPr>
        <p:spPr>
          <a:xfrm>
            <a:off x="3635896" y="4074752"/>
            <a:ext cx="936104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/>
              <a:t>체크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60EADB-1EB5-47AA-8410-2D2E1B510CD9}"/>
              </a:ext>
            </a:extLst>
          </p:cNvPr>
          <p:cNvSpPr/>
          <p:nvPr/>
        </p:nvSpPr>
        <p:spPr bwMode="auto">
          <a:xfrm>
            <a:off x="457200" y="2852936"/>
            <a:ext cx="1378496" cy="6480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272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</a:t>
            </a:r>
            <a:r>
              <a:rPr lang="ko-KR" altLang="en-US" dirty="0"/>
              <a:t> 편리한 설정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19438F-9200-4CFB-AEB5-BE1E983C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한국어 인식 설정</a:t>
            </a:r>
            <a:endParaRPr lang="en-US" altLang="ko-KR" dirty="0"/>
          </a:p>
          <a:p>
            <a:pPr lvl="1"/>
            <a:r>
              <a:rPr lang="en-US" altLang="ko-KR" dirty="0"/>
              <a:t>IntelliJ</a:t>
            </a:r>
            <a:r>
              <a:rPr lang="ko-KR" altLang="en-US" dirty="0"/>
              <a:t>는 정상적인 한국어 인식을 위해 인코딩을 변경해야 함</a:t>
            </a:r>
            <a:endParaRPr lang="en-US" altLang="ko-KR" dirty="0"/>
          </a:p>
          <a:p>
            <a:pPr lvl="1"/>
            <a:r>
              <a:rPr lang="ko-KR" altLang="en-US" dirty="0"/>
              <a:t>한국어 인코딩 </a:t>
            </a:r>
            <a:r>
              <a:rPr lang="en-US" altLang="ko-KR" dirty="0"/>
              <a:t>: UTF-8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7B125F-C200-492A-A5FA-17D936DE2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2895"/>
            <a:ext cx="5915000" cy="42859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38DCAC9-70F8-426A-B89E-13CDA1852223}"/>
              </a:ext>
            </a:extLst>
          </p:cNvPr>
          <p:cNvSpPr/>
          <p:nvPr/>
        </p:nvSpPr>
        <p:spPr bwMode="auto">
          <a:xfrm>
            <a:off x="1835696" y="2924944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7880C-F879-42AB-89DF-9CD406D34F5D}"/>
              </a:ext>
            </a:extLst>
          </p:cNvPr>
          <p:cNvSpPr txBox="1"/>
          <p:nvPr/>
        </p:nvSpPr>
        <p:spPr>
          <a:xfrm>
            <a:off x="3203848" y="3104964"/>
            <a:ext cx="1872208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UTF-8</a:t>
            </a:r>
            <a:r>
              <a:rPr lang="ko-KR" altLang="en-US" sz="1600" dirty="0"/>
              <a:t>로 변경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0AC4AC-4370-41D1-B18F-C2282170C75C}"/>
              </a:ext>
            </a:extLst>
          </p:cNvPr>
          <p:cNvSpPr/>
          <p:nvPr/>
        </p:nvSpPr>
        <p:spPr bwMode="auto">
          <a:xfrm>
            <a:off x="539552" y="4437112"/>
            <a:ext cx="1296144" cy="14379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820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GitHub(1)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19438F-9200-4CFB-AEB5-BE1E983C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최근 취업을 위한 포트폴리오로 </a:t>
            </a:r>
            <a:r>
              <a:rPr lang="en-US" altLang="ko-KR" dirty="0"/>
              <a:t>GitHub</a:t>
            </a:r>
            <a:r>
              <a:rPr lang="ko-KR" altLang="en-US" dirty="0"/>
              <a:t>를 활용함</a:t>
            </a:r>
            <a:endParaRPr lang="en-US" altLang="ko-KR" dirty="0"/>
          </a:p>
          <a:p>
            <a:pPr lvl="1"/>
            <a:r>
              <a:rPr lang="ko-KR" altLang="en-US" dirty="0"/>
              <a:t>카카오 등 주요 </a:t>
            </a:r>
            <a:r>
              <a:rPr lang="en-US" altLang="ko-KR" dirty="0"/>
              <a:t>IT</a:t>
            </a:r>
            <a:r>
              <a:rPr lang="ko-KR" altLang="en-US" dirty="0"/>
              <a:t>기업들은 </a:t>
            </a:r>
            <a:r>
              <a:rPr lang="en-US" altLang="ko-KR" dirty="0"/>
              <a:t>GitHub</a:t>
            </a:r>
            <a:r>
              <a:rPr lang="ko-KR" altLang="en-US" dirty="0"/>
              <a:t> 없는 지원자는 서류 탈락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GitHub</a:t>
            </a:r>
            <a:r>
              <a:rPr lang="ko-KR" altLang="en-US" dirty="0"/>
              <a:t>는 자신이 작성한 자바</a:t>
            </a:r>
            <a:r>
              <a:rPr lang="en-US" altLang="ko-KR" dirty="0"/>
              <a:t>, </a:t>
            </a:r>
            <a:r>
              <a:rPr lang="ko-KR" altLang="en-US" dirty="0"/>
              <a:t>파이썬 등 다양한 프로그램 코드를 공개하는 저장소</a:t>
            </a:r>
            <a:endParaRPr lang="en-US" altLang="ko-KR" dirty="0"/>
          </a:p>
          <a:p>
            <a:pPr lvl="1"/>
            <a:r>
              <a:rPr lang="ko-KR" altLang="en-US" dirty="0"/>
              <a:t>다양한 개발자들과 코드 공유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IT</a:t>
            </a:r>
            <a:r>
              <a:rPr lang="ko-KR" altLang="en-US" dirty="0"/>
              <a:t>기업들은 </a:t>
            </a:r>
            <a:r>
              <a:rPr lang="en-US" altLang="ko-KR" dirty="0"/>
              <a:t>GitHub</a:t>
            </a:r>
            <a:r>
              <a:rPr lang="ko-KR" altLang="en-US" dirty="0"/>
              <a:t>를 통해 코딩에 관심</a:t>
            </a:r>
            <a:r>
              <a:rPr lang="en-US" altLang="ko-KR" dirty="0"/>
              <a:t>, </a:t>
            </a:r>
            <a:r>
              <a:rPr lang="ko-KR" altLang="en-US" dirty="0"/>
              <a:t>업로드한 소스</a:t>
            </a:r>
            <a:r>
              <a:rPr lang="en-US" altLang="ko-KR" dirty="0"/>
              <a:t>,</a:t>
            </a:r>
            <a:r>
              <a:rPr lang="ko-KR" altLang="en-US" dirty="0"/>
              <a:t> 꾸준한 코딩 공부 여부를 확인함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4916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GitHub(2)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19438F-9200-4CFB-AEB5-BE1E983C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브랜디 입사한 양원석 졸업생 </a:t>
            </a:r>
            <a:r>
              <a:rPr lang="en-US" altLang="ko-KR" dirty="0"/>
              <a:t>GitHub</a:t>
            </a:r>
          </a:p>
          <a:p>
            <a:pPr lvl="1"/>
            <a:r>
              <a:rPr lang="ko-KR" altLang="en-US" dirty="0"/>
              <a:t>개발 및 공부하는 소스를 업로드할 때마다 초록색 표시</a:t>
            </a:r>
            <a:endParaRPr lang="en-US" altLang="ko-KR" dirty="0"/>
          </a:p>
          <a:p>
            <a:pPr lvl="1"/>
            <a:r>
              <a:rPr lang="ko-KR" altLang="en-US" dirty="0"/>
              <a:t>일명 </a:t>
            </a:r>
            <a:r>
              <a:rPr lang="en-US" altLang="ko-KR" dirty="0"/>
              <a:t>‘GitHub </a:t>
            </a:r>
            <a:r>
              <a:rPr lang="ko-KR" altLang="en-US" dirty="0" err="1"/>
              <a:t>잔디심기</a:t>
            </a:r>
            <a:r>
              <a:rPr lang="en-US" altLang="ko-KR" dirty="0"/>
              <a:t>’</a:t>
            </a:r>
            <a:r>
              <a:rPr lang="ko-KR" altLang="en-US" dirty="0"/>
              <a:t>라 부름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4BAF71-EDD8-43FE-B664-5DDD17CB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17" y="2483608"/>
            <a:ext cx="8048600" cy="3888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D09992-5652-49E4-B85D-CD77730C5A31}"/>
              </a:ext>
            </a:extLst>
          </p:cNvPr>
          <p:cNvSpPr/>
          <p:nvPr/>
        </p:nvSpPr>
        <p:spPr bwMode="auto">
          <a:xfrm>
            <a:off x="2555776" y="5075847"/>
            <a:ext cx="5040560" cy="136820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32102C58-431E-485D-8D66-30BA979C6B17}"/>
              </a:ext>
            </a:extLst>
          </p:cNvPr>
          <p:cNvSpPr/>
          <p:nvPr/>
        </p:nvSpPr>
        <p:spPr bwMode="auto">
          <a:xfrm>
            <a:off x="2134073" y="4796848"/>
            <a:ext cx="576064" cy="55799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BBC24-C92A-4104-B10E-240752C6DB5A}"/>
              </a:ext>
            </a:extLst>
          </p:cNvPr>
          <p:cNvSpPr txBox="1"/>
          <p:nvPr/>
        </p:nvSpPr>
        <p:spPr>
          <a:xfrm>
            <a:off x="4293545" y="4633957"/>
            <a:ext cx="4248472" cy="6047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/>
              <a:t>GitHub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잔디심기</a:t>
            </a:r>
            <a:endParaRPr lang="en-US" altLang="ko-KR" sz="1800" dirty="0"/>
          </a:p>
          <a:p>
            <a:r>
              <a:rPr lang="en-US" altLang="ko-KR" sz="1800" dirty="0"/>
              <a:t>Commit</a:t>
            </a:r>
            <a:r>
              <a:rPr lang="ko-KR" altLang="en-US" sz="1800" dirty="0"/>
              <a:t>하면 색상이 초록이 됨</a:t>
            </a:r>
          </a:p>
        </p:txBody>
      </p:sp>
    </p:spTree>
    <p:extLst>
      <p:ext uri="{BB962C8B-B14F-4D97-AF65-F5344CB8AC3E}">
        <p14:creationId xmlns:p14="http://schemas.microsoft.com/office/powerpoint/2010/main" val="676354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GitHub(3)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19438F-9200-4CFB-AEB5-BE1E983C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항상 자바</a:t>
            </a:r>
            <a:r>
              <a:rPr lang="en-US" altLang="ko-KR" dirty="0"/>
              <a:t>, </a:t>
            </a:r>
            <a:r>
              <a:rPr lang="ko-KR" altLang="en-US" dirty="0"/>
              <a:t>파이썬 등 코딩 공부한 내용을 </a:t>
            </a:r>
            <a:r>
              <a:rPr lang="en-US" altLang="ko-KR" dirty="0"/>
              <a:t>GitHub</a:t>
            </a:r>
            <a:r>
              <a:rPr lang="ko-KR" altLang="en-US" dirty="0"/>
              <a:t>에 </a:t>
            </a:r>
            <a:br>
              <a:rPr lang="en-US" altLang="ko-KR" dirty="0"/>
            </a:br>
            <a:r>
              <a:rPr lang="ko-KR" altLang="en-US" dirty="0"/>
              <a:t>업로드</a:t>
            </a:r>
            <a:r>
              <a:rPr lang="en-US" altLang="ko-KR" dirty="0"/>
              <a:t>(Commit)</a:t>
            </a:r>
            <a:r>
              <a:rPr lang="ko-KR" altLang="en-US" dirty="0"/>
              <a:t>하자</a:t>
            </a:r>
            <a:r>
              <a:rPr lang="en-US" altLang="ko-KR" dirty="0"/>
              <a:t>!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ko-KR" altLang="en-US" dirty="0" err="1"/>
              <a:t>취업준비할</a:t>
            </a:r>
            <a:r>
              <a:rPr lang="ko-KR" altLang="en-US" dirty="0"/>
              <a:t> 때</a:t>
            </a:r>
            <a:r>
              <a:rPr lang="en-US" altLang="ko-KR" dirty="0"/>
              <a:t>, GitHub</a:t>
            </a:r>
            <a:r>
              <a:rPr lang="ko-KR" altLang="en-US" dirty="0"/>
              <a:t> </a:t>
            </a:r>
            <a:r>
              <a:rPr lang="ko-KR" altLang="en-US" dirty="0" err="1"/>
              <a:t>잔디심기는</a:t>
            </a:r>
            <a:r>
              <a:rPr lang="ko-KR" altLang="en-US" dirty="0"/>
              <a:t> 큰 도움이 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229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390DCB-7F6C-4F39-AE47-B78AFC44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3"/>
            <a:ext cx="8243549" cy="45365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F403ED-034D-4148-BE26-55D20EF34331}"/>
              </a:ext>
            </a:extLst>
          </p:cNvPr>
          <p:cNvSpPr/>
          <p:nvPr/>
        </p:nvSpPr>
        <p:spPr bwMode="auto">
          <a:xfrm>
            <a:off x="539552" y="4509120"/>
            <a:ext cx="3600400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5BEAD-B04C-4327-8645-5FF2B927C718}"/>
              </a:ext>
            </a:extLst>
          </p:cNvPr>
          <p:cNvSpPr txBox="1"/>
          <p:nvPr/>
        </p:nvSpPr>
        <p:spPr>
          <a:xfrm>
            <a:off x="2273137" y="5877497"/>
            <a:ext cx="457200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</a:t>
            </a:r>
          </a:p>
        </p:txBody>
      </p:sp>
    </p:spTree>
    <p:extLst>
      <p:ext uri="{BB962C8B-B14F-4D97-AF65-F5344CB8AC3E}">
        <p14:creationId xmlns:p14="http://schemas.microsoft.com/office/powerpoint/2010/main" val="4105856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와 </a:t>
            </a:r>
            <a:r>
              <a:rPr lang="en-US" altLang="ko-KR" dirty="0"/>
              <a:t>IntelliJ </a:t>
            </a:r>
            <a:r>
              <a:rPr lang="ko-KR" altLang="en-US" dirty="0"/>
              <a:t>연동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IntelliJ</a:t>
            </a:r>
            <a:r>
              <a:rPr lang="ko-KR" altLang="en-US" dirty="0"/>
              <a:t>에 </a:t>
            </a:r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7B487A-8FE2-454B-92EB-C20736C7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2980"/>
            <a:ext cx="6372200" cy="461725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4CC672-0C00-4886-B123-F6A15CB5D88E}"/>
              </a:ext>
            </a:extLst>
          </p:cNvPr>
          <p:cNvSpPr/>
          <p:nvPr/>
        </p:nvSpPr>
        <p:spPr bwMode="auto">
          <a:xfrm>
            <a:off x="6084168" y="2132856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275BC1-7677-430D-A1A2-7BD116D74CB0}"/>
              </a:ext>
            </a:extLst>
          </p:cNvPr>
          <p:cNvSpPr/>
          <p:nvPr/>
        </p:nvSpPr>
        <p:spPr bwMode="auto">
          <a:xfrm>
            <a:off x="2915816" y="2492896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F24926B-09E3-4007-90C5-394206AFF25C}"/>
              </a:ext>
            </a:extLst>
          </p:cNvPr>
          <p:cNvSpPr/>
          <p:nvPr/>
        </p:nvSpPr>
        <p:spPr bwMode="auto">
          <a:xfrm rot="20626999">
            <a:off x="4709847" y="2317548"/>
            <a:ext cx="1318246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814EA-689F-4EE0-B1E4-ADADCD1C78E9}"/>
              </a:ext>
            </a:extLst>
          </p:cNvPr>
          <p:cNvSpPr txBox="1"/>
          <p:nvPr/>
        </p:nvSpPr>
        <p:spPr>
          <a:xfrm>
            <a:off x="4535996" y="2716873"/>
            <a:ext cx="4248472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/>
              <a:t>[Download and Install</a:t>
            </a:r>
            <a:r>
              <a:rPr lang="en-US" altLang="ko-KR" sz="1800"/>
              <a:t>] </a:t>
            </a:r>
            <a:r>
              <a:rPr lang="ko-KR" altLang="en-US" sz="1800" dirty="0"/>
              <a:t>클릭하여 설치</a:t>
            </a:r>
          </a:p>
        </p:txBody>
      </p:sp>
    </p:spTree>
    <p:extLst>
      <p:ext uri="{BB962C8B-B14F-4D97-AF65-F5344CB8AC3E}">
        <p14:creationId xmlns:p14="http://schemas.microsoft.com/office/powerpoint/2010/main" val="305871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버전 문제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자바 </a:t>
            </a:r>
            <a:r>
              <a:rPr lang="en-US" altLang="ko-KR" dirty="0"/>
              <a:t>8</a:t>
            </a:r>
            <a:r>
              <a:rPr lang="ko-KR" altLang="en-US" dirty="0"/>
              <a:t>버전까지 무료이며</a:t>
            </a:r>
            <a:r>
              <a:rPr lang="en-US" altLang="ko-KR" dirty="0"/>
              <a:t>, </a:t>
            </a:r>
            <a:r>
              <a:rPr lang="ko-KR" altLang="en-US" dirty="0"/>
              <a:t>이후 버전은 유료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0" indent="0" algn="l">
              <a:buNone/>
            </a:pP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F57F4-C5AB-4DDF-A455-829499F9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916832"/>
            <a:ext cx="7424900" cy="12241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544BD9-46EC-4D33-9AF7-A97685A2C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05" y="3457560"/>
            <a:ext cx="7695421" cy="1394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4958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와 </a:t>
            </a:r>
            <a:r>
              <a:rPr lang="en-US" altLang="ko-KR" dirty="0"/>
              <a:t>IntelliJ </a:t>
            </a:r>
            <a:r>
              <a:rPr lang="ko-KR" altLang="en-US" dirty="0"/>
              <a:t>연동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IntelliJ</a:t>
            </a:r>
            <a:r>
              <a:rPr lang="ko-KR" altLang="en-US" dirty="0"/>
              <a:t>에 </a:t>
            </a:r>
            <a:r>
              <a:rPr lang="en-US" altLang="ko-KR" dirty="0"/>
              <a:t>Git </a:t>
            </a:r>
            <a:r>
              <a:rPr lang="ko-KR" altLang="en-US" dirty="0"/>
              <a:t>설치완료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664E72-11DC-4C9E-93ED-AC342DAA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6203032" cy="44946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4AC4B0-0C10-46D6-95A9-9D5FBBA4B047}"/>
              </a:ext>
            </a:extLst>
          </p:cNvPr>
          <p:cNvSpPr/>
          <p:nvPr/>
        </p:nvSpPr>
        <p:spPr bwMode="auto">
          <a:xfrm>
            <a:off x="1979712" y="2204864"/>
            <a:ext cx="4608512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346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와 </a:t>
            </a:r>
            <a:r>
              <a:rPr lang="en-US" altLang="ko-KR" dirty="0"/>
              <a:t>IntelliJ </a:t>
            </a:r>
            <a:r>
              <a:rPr lang="ko-KR" altLang="en-US" dirty="0"/>
              <a:t>연동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IntelliJ</a:t>
            </a:r>
            <a:r>
              <a:rPr lang="ko-KR" altLang="en-US" dirty="0"/>
              <a:t>에 </a:t>
            </a:r>
            <a:r>
              <a:rPr lang="en-US" altLang="ko-KR" dirty="0"/>
              <a:t>GitHub </a:t>
            </a:r>
            <a:r>
              <a:rPr lang="ko-KR" altLang="en-US" dirty="0"/>
              <a:t>계정 연결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C11C7-B1B3-4C1D-9801-A84005FE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9" y="1772816"/>
            <a:ext cx="6444208" cy="46694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C2C207-7DED-485C-8616-6D1872134C2B}"/>
              </a:ext>
            </a:extLst>
          </p:cNvPr>
          <p:cNvSpPr/>
          <p:nvPr/>
        </p:nvSpPr>
        <p:spPr bwMode="auto">
          <a:xfrm>
            <a:off x="3707904" y="3284984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9B23C1-3463-46E4-9E2A-59111EED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145371"/>
            <a:ext cx="3286584" cy="19243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A4305-F7D0-4914-BE9F-4A5836D76AA4}"/>
              </a:ext>
            </a:extLst>
          </p:cNvPr>
          <p:cNvSpPr/>
          <p:nvPr/>
        </p:nvSpPr>
        <p:spPr bwMode="auto">
          <a:xfrm>
            <a:off x="3347864" y="3212976"/>
            <a:ext cx="1800200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69CDAF-894D-49AE-936E-F9FCF8483822}"/>
              </a:ext>
            </a:extLst>
          </p:cNvPr>
          <p:cNvSpPr/>
          <p:nvPr/>
        </p:nvSpPr>
        <p:spPr bwMode="auto">
          <a:xfrm>
            <a:off x="4283968" y="4149080"/>
            <a:ext cx="2016224" cy="21580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F13430A-BCB4-4BE7-94ED-AC132551F028}"/>
              </a:ext>
            </a:extLst>
          </p:cNvPr>
          <p:cNvSpPr/>
          <p:nvPr/>
        </p:nvSpPr>
        <p:spPr bwMode="auto">
          <a:xfrm>
            <a:off x="4644008" y="3832996"/>
            <a:ext cx="216024" cy="31608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930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와 </a:t>
            </a:r>
            <a:r>
              <a:rPr lang="en-US" altLang="ko-KR" dirty="0"/>
              <a:t>IntelliJ </a:t>
            </a:r>
            <a:r>
              <a:rPr lang="ko-KR" altLang="en-US" dirty="0"/>
              <a:t>연동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IntelliJ</a:t>
            </a:r>
            <a:r>
              <a:rPr lang="ko-KR" altLang="en-US" dirty="0"/>
              <a:t>에 </a:t>
            </a:r>
            <a:r>
              <a:rPr lang="en-US" altLang="ko-KR" dirty="0"/>
              <a:t>GitHub </a:t>
            </a:r>
            <a:r>
              <a:rPr lang="ko-KR" altLang="en-US" dirty="0"/>
              <a:t>계정 연결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6ED272-A857-4D63-8B2B-C5F5ABB0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3" y="1857375"/>
            <a:ext cx="5592490" cy="2080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9614C1-2318-4BFF-838A-395CA30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650168"/>
            <a:ext cx="3199121" cy="45756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511266-0C4C-4ADC-B35C-FF9828C5D15E}"/>
              </a:ext>
            </a:extLst>
          </p:cNvPr>
          <p:cNvSpPr/>
          <p:nvPr/>
        </p:nvSpPr>
        <p:spPr bwMode="auto">
          <a:xfrm>
            <a:off x="1115616" y="3429000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36BF5B-0124-4292-9EE8-92C1EB06AC5D}"/>
              </a:ext>
            </a:extLst>
          </p:cNvPr>
          <p:cNvSpPr/>
          <p:nvPr/>
        </p:nvSpPr>
        <p:spPr bwMode="auto">
          <a:xfrm>
            <a:off x="6876256" y="4797152"/>
            <a:ext cx="1440160" cy="4106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5E3EA27-D7B8-460F-BB60-C391297FC518}"/>
              </a:ext>
            </a:extLst>
          </p:cNvPr>
          <p:cNvSpPr/>
          <p:nvPr/>
        </p:nvSpPr>
        <p:spPr bwMode="auto">
          <a:xfrm>
            <a:off x="2569720" y="3479073"/>
            <a:ext cx="2866375" cy="3649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597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와 </a:t>
            </a:r>
            <a:r>
              <a:rPr lang="en-US" altLang="ko-KR" dirty="0"/>
              <a:t>IntelliJ </a:t>
            </a:r>
            <a:r>
              <a:rPr lang="ko-KR" altLang="en-US" dirty="0"/>
              <a:t>연동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IntelliJ</a:t>
            </a:r>
            <a:r>
              <a:rPr lang="ko-KR" altLang="en-US" dirty="0"/>
              <a:t>에 </a:t>
            </a:r>
            <a:r>
              <a:rPr lang="en-US" altLang="ko-KR" dirty="0"/>
              <a:t>GitHub </a:t>
            </a:r>
            <a:r>
              <a:rPr lang="ko-KR" altLang="en-US" dirty="0"/>
              <a:t>계정 연결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D0376-61E2-4453-B1E0-1D27FAE9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5" y="1844824"/>
            <a:ext cx="4546848" cy="15024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70F029-02E8-4257-9975-99AECFF1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132856"/>
            <a:ext cx="5863901" cy="42489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56CBFC-8204-4724-9469-26C4BEA9C465}"/>
              </a:ext>
            </a:extLst>
          </p:cNvPr>
          <p:cNvSpPr/>
          <p:nvPr/>
        </p:nvSpPr>
        <p:spPr bwMode="auto">
          <a:xfrm>
            <a:off x="4572000" y="2596042"/>
            <a:ext cx="2448272" cy="54492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A75B6B9-D45A-4E30-9DEE-6CBCF32B2792}"/>
              </a:ext>
            </a:extLst>
          </p:cNvPr>
          <p:cNvSpPr/>
          <p:nvPr/>
        </p:nvSpPr>
        <p:spPr bwMode="auto">
          <a:xfrm>
            <a:off x="2811787" y="2780928"/>
            <a:ext cx="1688205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776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와 </a:t>
            </a:r>
            <a:r>
              <a:rPr lang="en-US" altLang="ko-KR" dirty="0"/>
              <a:t>IntelliJ </a:t>
            </a:r>
            <a:r>
              <a:rPr lang="ko-KR" altLang="en-US" dirty="0"/>
              <a:t>연동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프로젝트 공유하기</a:t>
            </a:r>
            <a:endParaRPr lang="en-US" altLang="ko-KR" dirty="0"/>
          </a:p>
          <a:p>
            <a:pPr lvl="1"/>
            <a:r>
              <a:rPr lang="en-US" altLang="ko-KR" dirty="0"/>
              <a:t>[VCS] – [Share Project on GitHub]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5876EB-FBBF-4F4D-AFEA-D99D73BE5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23670"/>
            <a:ext cx="3953427" cy="29055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D9AA205-624F-4FD3-82F9-7458471AE78B}"/>
              </a:ext>
            </a:extLst>
          </p:cNvPr>
          <p:cNvSpPr/>
          <p:nvPr/>
        </p:nvSpPr>
        <p:spPr bwMode="auto">
          <a:xfrm>
            <a:off x="1786458" y="4301593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A29D2A5-B06E-4DC0-AE17-B49B217B5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457550"/>
            <a:ext cx="3619500" cy="17716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74F5A1-46AB-456E-9077-5571A312DA65}"/>
              </a:ext>
            </a:extLst>
          </p:cNvPr>
          <p:cNvSpPr/>
          <p:nvPr/>
        </p:nvSpPr>
        <p:spPr bwMode="auto">
          <a:xfrm>
            <a:off x="4733375" y="3776435"/>
            <a:ext cx="3583041" cy="102071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7CE10B7-3824-4E64-A48F-5887106C625E}"/>
              </a:ext>
            </a:extLst>
          </p:cNvPr>
          <p:cNvSpPr/>
          <p:nvPr/>
        </p:nvSpPr>
        <p:spPr bwMode="auto">
          <a:xfrm>
            <a:off x="3946698" y="4301593"/>
            <a:ext cx="786677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677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와 </a:t>
            </a:r>
            <a:r>
              <a:rPr lang="en-US" altLang="ko-KR" dirty="0"/>
              <a:t>IntelliJ </a:t>
            </a:r>
            <a:r>
              <a:rPr lang="ko-KR" altLang="en-US" dirty="0"/>
              <a:t>연동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프로젝트 공유하기</a:t>
            </a:r>
            <a:endParaRPr lang="en-US" altLang="ko-KR" dirty="0"/>
          </a:p>
          <a:p>
            <a:pPr lvl="1"/>
            <a:r>
              <a:rPr lang="ko-KR" altLang="en-US" dirty="0"/>
              <a:t>첫번째 코드 업로드</a:t>
            </a:r>
            <a:r>
              <a:rPr lang="en-US" altLang="ko-KR" dirty="0"/>
              <a:t>(Commit)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14B6FA-19A8-4281-B9B7-64D3EB0B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2856"/>
            <a:ext cx="3106688" cy="41163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ADBAD6-4111-4386-8D25-A2772E05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44267"/>
            <a:ext cx="3686175" cy="15049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0208B7-EAAF-4D3B-966B-6FEC02CCED7F}"/>
              </a:ext>
            </a:extLst>
          </p:cNvPr>
          <p:cNvSpPr/>
          <p:nvPr/>
        </p:nvSpPr>
        <p:spPr bwMode="auto">
          <a:xfrm>
            <a:off x="2267744" y="5877272"/>
            <a:ext cx="720080" cy="37194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A6205C-D334-479F-8C6E-D3978F041AE1}"/>
              </a:ext>
            </a:extLst>
          </p:cNvPr>
          <p:cNvSpPr/>
          <p:nvPr/>
        </p:nvSpPr>
        <p:spPr bwMode="auto">
          <a:xfrm>
            <a:off x="4798368" y="5157192"/>
            <a:ext cx="3086000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DB5EBB4-F758-47A5-AF94-D88E489EDF33}"/>
              </a:ext>
            </a:extLst>
          </p:cNvPr>
          <p:cNvSpPr/>
          <p:nvPr/>
        </p:nvSpPr>
        <p:spPr bwMode="auto">
          <a:xfrm rot="21009821">
            <a:off x="2960400" y="5745258"/>
            <a:ext cx="1810544" cy="2279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4547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IntelliJ </a:t>
            </a:r>
            <a:r>
              <a:rPr lang="ko-KR" altLang="en-US" dirty="0">
                <a:solidFill>
                  <a:srgbClr val="FF0000"/>
                </a:solidFill>
              </a:rPr>
              <a:t>연동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필수 아님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만약 </a:t>
            </a:r>
            <a:r>
              <a:rPr lang="en-US" altLang="ko-KR" dirty="0"/>
              <a:t>Commit </a:t>
            </a:r>
            <a:r>
              <a:rPr lang="ko-KR" altLang="en-US" dirty="0"/>
              <a:t>에러가 발생한다면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Author identity unknown</a:t>
            </a:r>
          </a:p>
          <a:p>
            <a:pPr lvl="1"/>
            <a:r>
              <a:rPr lang="en-US" altLang="ko-KR" dirty="0"/>
              <a:t>*** Please tell me who you are.</a:t>
            </a:r>
          </a:p>
          <a:p>
            <a:pPr lvl="1"/>
            <a:r>
              <a:rPr lang="en-US" altLang="ko-KR" dirty="0"/>
              <a:t>Run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Git</a:t>
            </a:r>
            <a:r>
              <a:rPr lang="ko-KR" altLang="en-US" dirty="0"/>
              <a:t> 정보 입력 </a:t>
            </a:r>
            <a:r>
              <a:rPr lang="ko-KR" altLang="en-US" dirty="0" err="1"/>
              <a:t>안한</a:t>
            </a:r>
            <a:r>
              <a:rPr lang="ko-KR" altLang="en-US" dirty="0"/>
              <a:t> 경우 발생함</a:t>
            </a:r>
            <a:endParaRPr lang="en-US" altLang="ko-KR" dirty="0"/>
          </a:p>
          <a:p>
            <a:pPr lvl="1"/>
            <a:r>
              <a:rPr lang="en-US" altLang="ko-KR" dirty="0"/>
              <a:t>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“</a:t>
            </a:r>
            <a:r>
              <a:rPr lang="ko-KR" altLang="en-US" dirty="0"/>
              <a:t>가입자 </a:t>
            </a:r>
            <a:r>
              <a:rPr lang="ko-KR" altLang="en-US" dirty="0" err="1"/>
              <a:t>이메일주소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git config --global user.name “</a:t>
            </a:r>
            <a:r>
              <a:rPr lang="ko-KR" altLang="en-US" dirty="0"/>
              <a:t>가입자 이름</a:t>
            </a:r>
            <a:r>
              <a:rPr lang="en-US" altLang="ko-KR" dirty="0"/>
              <a:t>”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76DD112-7406-53CA-89CA-C69F38F5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37112"/>
            <a:ext cx="6624736" cy="23109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74222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와 </a:t>
            </a:r>
            <a:r>
              <a:rPr lang="en-US" altLang="ko-KR" dirty="0"/>
              <a:t>IntelliJ </a:t>
            </a:r>
            <a:r>
              <a:rPr lang="ko-KR" altLang="en-US" dirty="0"/>
              <a:t>연동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GitHub</a:t>
            </a:r>
            <a:r>
              <a:rPr lang="ko-KR" altLang="en-US" dirty="0"/>
              <a:t>에 생성된 </a:t>
            </a:r>
            <a:r>
              <a:rPr lang="en-US" altLang="ko-KR" dirty="0"/>
              <a:t>Repository</a:t>
            </a:r>
          </a:p>
          <a:p>
            <a:pPr lvl="1"/>
            <a:r>
              <a:rPr lang="en-US" altLang="ko-KR" dirty="0"/>
              <a:t>URL : https://github.com/</a:t>
            </a:r>
            <a:r>
              <a:rPr lang="ko-KR" altLang="en-US" dirty="0"/>
              <a:t>계정</a:t>
            </a:r>
            <a:r>
              <a:rPr lang="en-US" altLang="ko-KR" dirty="0"/>
              <a:t>/Repository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C2D0EF-E4C1-4787-8F5F-7E3B669B5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196069"/>
            <a:ext cx="8207376" cy="44012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CEE5E6-CEFA-445D-A701-C51FD50BD509}"/>
              </a:ext>
            </a:extLst>
          </p:cNvPr>
          <p:cNvSpPr/>
          <p:nvPr/>
        </p:nvSpPr>
        <p:spPr bwMode="auto">
          <a:xfrm>
            <a:off x="1475656" y="2196069"/>
            <a:ext cx="3096344" cy="28803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87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와 </a:t>
            </a:r>
            <a:r>
              <a:rPr lang="en-US" altLang="ko-KR" dirty="0"/>
              <a:t>IntelliJ </a:t>
            </a:r>
            <a:r>
              <a:rPr lang="ko-KR" altLang="en-US" dirty="0"/>
              <a:t>연동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GitHub</a:t>
            </a:r>
            <a:r>
              <a:rPr lang="ko-KR" altLang="en-US" dirty="0"/>
              <a:t>에 등록된 자바 소스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85A57C-4863-49B7-B0E6-BF20AAED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76657"/>
            <a:ext cx="8291264" cy="3573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84594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파일 업로드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자바소스 수정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3864E5-FFBB-4930-A534-0AED90AB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0" y="1772816"/>
            <a:ext cx="6505575" cy="3390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7CC9CD-03D7-4342-AE93-E59388F88E87}"/>
              </a:ext>
            </a:extLst>
          </p:cNvPr>
          <p:cNvSpPr/>
          <p:nvPr/>
        </p:nvSpPr>
        <p:spPr bwMode="auto">
          <a:xfrm>
            <a:off x="1043608" y="4264960"/>
            <a:ext cx="316835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51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버전 문제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기업들은 무료인 자바</a:t>
            </a:r>
            <a:r>
              <a:rPr lang="en-US" altLang="ko-KR" dirty="0"/>
              <a:t>8</a:t>
            </a:r>
            <a:r>
              <a:rPr lang="ko-KR" altLang="en-US" dirty="0"/>
              <a:t> 버전만 사용함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기업들이 사용하는 빅데이터 플랫폼 및 소프트웨어는 </a:t>
            </a:r>
            <a:br>
              <a:rPr lang="en-US" altLang="ko-KR" dirty="0"/>
            </a:br>
            <a:r>
              <a:rPr lang="ko-KR" altLang="en-US" dirty="0"/>
              <a:t>자바</a:t>
            </a:r>
            <a:r>
              <a:rPr lang="en-US" altLang="ko-KR" dirty="0"/>
              <a:t>8 </a:t>
            </a:r>
            <a:r>
              <a:rPr lang="ko-KR" altLang="en-US" dirty="0"/>
              <a:t>기반으로 개발됨</a:t>
            </a:r>
            <a:endParaRPr lang="en-US" altLang="ko-KR" dirty="0"/>
          </a:p>
          <a:p>
            <a:pPr lvl="1"/>
            <a:r>
              <a:rPr lang="ko-KR" altLang="en-US" dirty="0"/>
              <a:t>자바</a:t>
            </a:r>
            <a:r>
              <a:rPr lang="en-US" altLang="ko-KR" dirty="0"/>
              <a:t>9 </a:t>
            </a:r>
            <a:r>
              <a:rPr lang="ko-KR" altLang="en-US" dirty="0"/>
              <a:t>이상 버전 사용 안함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F0CFFB-0941-457E-AD6A-AE27FBD1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661569"/>
            <a:ext cx="6833166" cy="24645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42AAE91-FC8D-436A-A360-97D95FF36B9D}"/>
              </a:ext>
            </a:extLst>
          </p:cNvPr>
          <p:cNvSpPr/>
          <p:nvPr/>
        </p:nvSpPr>
        <p:spPr bwMode="auto">
          <a:xfrm>
            <a:off x="1259632" y="4941168"/>
            <a:ext cx="511256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84513-DF74-408F-A6C7-BB963684B89E}"/>
              </a:ext>
            </a:extLst>
          </p:cNvPr>
          <p:cNvSpPr txBox="1"/>
          <p:nvPr/>
        </p:nvSpPr>
        <p:spPr>
          <a:xfrm>
            <a:off x="1259632" y="6110500"/>
            <a:ext cx="6264696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하둡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빅데이터플랫폼의</a:t>
            </a:r>
            <a:r>
              <a:rPr lang="ko-KR" altLang="en-US" sz="1600" dirty="0"/>
              <a:t> 최신 버전인 </a:t>
            </a:r>
            <a:r>
              <a:rPr lang="en-US" altLang="ko-KR" sz="1600" dirty="0"/>
              <a:t>3.3</a:t>
            </a:r>
            <a:r>
              <a:rPr lang="ko-KR" altLang="en-US" sz="1600" dirty="0"/>
              <a:t>은 자바</a:t>
            </a:r>
            <a:r>
              <a:rPr lang="en-US" altLang="ko-KR" sz="1600" dirty="0"/>
              <a:t>11 </a:t>
            </a:r>
            <a:r>
              <a:rPr lang="ko-KR" altLang="en-US" sz="1600" dirty="0"/>
              <a:t>버전 지원 안함</a:t>
            </a:r>
          </a:p>
        </p:txBody>
      </p:sp>
      <p:sp>
        <p:nvSpPr>
          <p:cNvPr id="10" name="폭발: 8pt 9">
            <a:extLst>
              <a:ext uri="{FF2B5EF4-FFF2-40B4-BE49-F238E27FC236}">
                <a16:creationId xmlns:a16="http://schemas.microsoft.com/office/drawing/2014/main" id="{35DE30C6-6FCD-44DF-A915-B4F0FB3B6C62}"/>
              </a:ext>
            </a:extLst>
          </p:cNvPr>
          <p:cNvSpPr/>
          <p:nvPr/>
        </p:nvSpPr>
        <p:spPr bwMode="auto">
          <a:xfrm>
            <a:off x="210344" y="3247943"/>
            <a:ext cx="792088" cy="64807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198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파일 업로드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Hello.java – [Git] – [Commit File.]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7E9DF7-C235-415B-A6AC-BF3D643E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4" y="1795232"/>
            <a:ext cx="3803484" cy="43309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D10E0E-30FC-4893-89CD-AB40BDE8DA68}"/>
              </a:ext>
            </a:extLst>
          </p:cNvPr>
          <p:cNvSpPr/>
          <p:nvPr/>
        </p:nvSpPr>
        <p:spPr bwMode="auto">
          <a:xfrm>
            <a:off x="1259632" y="5157192"/>
            <a:ext cx="3000696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904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파일 업로드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Hello.java – [Git] – [Commit File.]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7E9DF7-C235-415B-A6AC-BF3D643E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4" y="1795232"/>
            <a:ext cx="3803484" cy="43309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D10E0E-30FC-4893-89CD-AB40BDE8DA68}"/>
              </a:ext>
            </a:extLst>
          </p:cNvPr>
          <p:cNvSpPr/>
          <p:nvPr/>
        </p:nvSpPr>
        <p:spPr bwMode="auto">
          <a:xfrm>
            <a:off x="1259632" y="5157192"/>
            <a:ext cx="3000696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6286AD-FAB5-4158-A2A3-B4466DFE1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07"/>
          <a:stretch/>
        </p:blipFill>
        <p:spPr>
          <a:xfrm>
            <a:off x="4716016" y="1795232"/>
            <a:ext cx="2520280" cy="440280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481EA5D-B394-4A20-8F60-DE2B5A5CC857}"/>
              </a:ext>
            </a:extLst>
          </p:cNvPr>
          <p:cNvSpPr/>
          <p:nvPr/>
        </p:nvSpPr>
        <p:spPr bwMode="auto">
          <a:xfrm>
            <a:off x="3995936" y="4293096"/>
            <a:ext cx="720080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4FBF0-BC2A-4042-8F46-E0EC8BF8B94F}"/>
              </a:ext>
            </a:extLst>
          </p:cNvPr>
          <p:cNvSpPr/>
          <p:nvPr/>
        </p:nvSpPr>
        <p:spPr bwMode="auto">
          <a:xfrm>
            <a:off x="4788024" y="2204864"/>
            <a:ext cx="1872208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501B4F-DFF7-4BAA-B24C-2989E9C59049}"/>
              </a:ext>
            </a:extLst>
          </p:cNvPr>
          <p:cNvSpPr/>
          <p:nvPr/>
        </p:nvSpPr>
        <p:spPr bwMode="auto">
          <a:xfrm>
            <a:off x="5148064" y="5805263"/>
            <a:ext cx="864096" cy="32089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E86B4-EDC0-4C9A-9D35-74DA0E678DDB}"/>
              </a:ext>
            </a:extLst>
          </p:cNvPr>
          <p:cNvSpPr txBox="1"/>
          <p:nvPr/>
        </p:nvSpPr>
        <p:spPr>
          <a:xfrm>
            <a:off x="4644008" y="6106734"/>
            <a:ext cx="4248472" cy="5493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/>
              <a:t>[Commit and </a:t>
            </a:r>
            <a:r>
              <a:rPr lang="en-US" altLang="ko-KR" sz="1800" dirty="0">
                <a:solidFill>
                  <a:srgbClr val="FF0000"/>
                </a:solidFill>
              </a:rPr>
              <a:t>Push</a:t>
            </a:r>
            <a:r>
              <a:rPr lang="en-US" altLang="ko-KR" sz="1800" dirty="0"/>
              <a:t>] </a:t>
            </a:r>
            <a:r>
              <a:rPr lang="ko-KR" altLang="en-US" sz="1800" dirty="0"/>
              <a:t>클릭하여 </a:t>
            </a:r>
            <a:r>
              <a:rPr lang="en-US" altLang="ko-KR" sz="1800" dirty="0"/>
              <a:t>GitHub </a:t>
            </a:r>
            <a:r>
              <a:rPr lang="ko-KR" altLang="en-US" sz="1800" dirty="0"/>
              <a:t>사이트 업로드</a:t>
            </a:r>
          </a:p>
        </p:txBody>
      </p:sp>
    </p:spTree>
    <p:extLst>
      <p:ext uri="{BB962C8B-B14F-4D97-AF65-F5344CB8AC3E}">
        <p14:creationId xmlns:p14="http://schemas.microsoft.com/office/powerpoint/2010/main" val="456124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파일 업로드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D10E0E-30FC-4893-89CD-AB40BDE8DA68}"/>
              </a:ext>
            </a:extLst>
          </p:cNvPr>
          <p:cNvSpPr/>
          <p:nvPr/>
        </p:nvSpPr>
        <p:spPr bwMode="auto">
          <a:xfrm>
            <a:off x="1259632" y="5157192"/>
            <a:ext cx="3000696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481EA5D-B394-4A20-8F60-DE2B5A5CC857}"/>
              </a:ext>
            </a:extLst>
          </p:cNvPr>
          <p:cNvSpPr/>
          <p:nvPr/>
        </p:nvSpPr>
        <p:spPr bwMode="auto">
          <a:xfrm>
            <a:off x="3995936" y="4293096"/>
            <a:ext cx="720080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501B4F-DFF7-4BAA-B24C-2989E9C59049}"/>
              </a:ext>
            </a:extLst>
          </p:cNvPr>
          <p:cNvSpPr/>
          <p:nvPr/>
        </p:nvSpPr>
        <p:spPr bwMode="auto">
          <a:xfrm>
            <a:off x="5148064" y="5805263"/>
            <a:ext cx="864096" cy="32089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E86B4-EDC0-4C9A-9D35-74DA0E678DDB}"/>
              </a:ext>
            </a:extLst>
          </p:cNvPr>
          <p:cNvSpPr txBox="1"/>
          <p:nvPr/>
        </p:nvSpPr>
        <p:spPr>
          <a:xfrm>
            <a:off x="4563681" y="6255580"/>
            <a:ext cx="4248472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/>
              <a:t>[</a:t>
            </a:r>
            <a:r>
              <a:rPr lang="en-US" altLang="ko-KR" sz="1800" dirty="0">
                <a:solidFill>
                  <a:srgbClr val="FF0000"/>
                </a:solidFill>
              </a:rPr>
              <a:t>Push</a:t>
            </a:r>
            <a:r>
              <a:rPr lang="en-US" altLang="ko-KR" sz="1800" dirty="0"/>
              <a:t>] </a:t>
            </a:r>
            <a:r>
              <a:rPr lang="ko-KR" altLang="en-US" sz="1800" dirty="0"/>
              <a:t>클릭하여 </a:t>
            </a:r>
            <a:r>
              <a:rPr lang="en-US" altLang="ko-KR" sz="1800" dirty="0"/>
              <a:t>GitHub </a:t>
            </a:r>
            <a:r>
              <a:rPr lang="ko-KR" altLang="en-US" sz="1800" dirty="0"/>
              <a:t>사이트 업로드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A80A181-CCE9-4CC3-AD2A-BED87A85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7639050" cy="50196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EDD45B-DBD6-4BB8-B182-02C3F17EC707}"/>
              </a:ext>
            </a:extLst>
          </p:cNvPr>
          <p:cNvSpPr/>
          <p:nvPr/>
        </p:nvSpPr>
        <p:spPr bwMode="auto">
          <a:xfrm>
            <a:off x="6084168" y="5805263"/>
            <a:ext cx="1224136" cy="36004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17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파일 업로드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GitHub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A580FF-1C7B-470B-A23C-7FC2DB4AF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9060"/>
            <a:ext cx="8229600" cy="40154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A88323-2B93-43D5-9CBB-BDF8C393C7B3}"/>
              </a:ext>
            </a:extLst>
          </p:cNvPr>
          <p:cNvSpPr/>
          <p:nvPr/>
        </p:nvSpPr>
        <p:spPr bwMode="auto">
          <a:xfrm>
            <a:off x="539552" y="2204864"/>
            <a:ext cx="3744416" cy="7200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21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새로 만든 자바 파일 업로드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Hello2.java</a:t>
            </a:r>
            <a:r>
              <a:rPr lang="ko-KR" altLang="en-US" dirty="0"/>
              <a:t> 파일 만들고</a:t>
            </a:r>
            <a:r>
              <a:rPr lang="en-US" altLang="ko-KR" dirty="0"/>
              <a:t>, GitHub</a:t>
            </a:r>
            <a:r>
              <a:rPr lang="ko-KR" altLang="en-US" dirty="0"/>
              <a:t>에 올리기</a:t>
            </a:r>
            <a:endParaRPr lang="en-US" altLang="ko-KR" dirty="0"/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는 </a:t>
            </a:r>
            <a:r>
              <a:rPr lang="ko-KR" altLang="en-US" dirty="0" err="1"/>
              <a:t>파일업로드</a:t>
            </a:r>
            <a:r>
              <a:rPr lang="ko-KR" altLang="en-US" dirty="0"/>
              <a:t> 이력 관리 등 파일관리를 위해 </a:t>
            </a:r>
            <a:r>
              <a:rPr lang="en-US" altLang="ko-KR" dirty="0"/>
              <a:t>index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생성함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반드시 </a:t>
            </a:r>
            <a:r>
              <a:rPr lang="en-US" altLang="ko-KR" b="1" dirty="0">
                <a:solidFill>
                  <a:srgbClr val="FF0000"/>
                </a:solidFill>
              </a:rPr>
              <a:t>[add]</a:t>
            </a:r>
            <a:r>
              <a:rPr lang="ko-KR" altLang="en-US" b="1" dirty="0">
                <a:solidFill>
                  <a:srgbClr val="FF0000"/>
                </a:solidFill>
              </a:rPr>
              <a:t>를 클릭하여 </a:t>
            </a:r>
            <a:r>
              <a:rPr lang="en-US" altLang="ko-KR" b="1" dirty="0">
                <a:solidFill>
                  <a:srgbClr val="FF0000"/>
                </a:solidFill>
              </a:rPr>
              <a:t>index</a:t>
            </a:r>
            <a:r>
              <a:rPr lang="ko-KR" altLang="en-US" b="1" dirty="0">
                <a:solidFill>
                  <a:srgbClr val="FF0000"/>
                </a:solidFill>
              </a:rPr>
              <a:t>를 생성함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39922E-E4DC-464C-8820-80916946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624224"/>
            <a:ext cx="3581400" cy="1438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86E856-D624-4464-B3C1-7BA81B48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3974"/>
            <a:ext cx="2705100" cy="23812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83CD7A-2762-4E6F-8DFC-534D68B8E064}"/>
              </a:ext>
            </a:extLst>
          </p:cNvPr>
          <p:cNvSpPr/>
          <p:nvPr/>
        </p:nvSpPr>
        <p:spPr bwMode="auto">
          <a:xfrm>
            <a:off x="1331640" y="4254599"/>
            <a:ext cx="1152128" cy="17752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4142EE5-A044-47BC-8815-DCB8B4490CE4}"/>
              </a:ext>
            </a:extLst>
          </p:cNvPr>
          <p:cNvSpPr/>
          <p:nvPr/>
        </p:nvSpPr>
        <p:spPr bwMode="auto">
          <a:xfrm>
            <a:off x="2481018" y="4235349"/>
            <a:ext cx="1298893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8C559F-62BB-4C72-9C12-41AFCD5A5D5A}"/>
              </a:ext>
            </a:extLst>
          </p:cNvPr>
          <p:cNvSpPr/>
          <p:nvPr/>
        </p:nvSpPr>
        <p:spPr bwMode="auto">
          <a:xfrm>
            <a:off x="5580112" y="4648150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84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새로 만든 자바 파일 업로드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Hello2.java</a:t>
            </a:r>
            <a:r>
              <a:rPr lang="ko-KR" altLang="en-US" dirty="0"/>
              <a:t> 코딩 내용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00D990-B157-4465-BCC3-D0913AB3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1" y="1844824"/>
            <a:ext cx="3905250" cy="1638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A0F316-0478-4978-87AF-4D7B92BC6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4824"/>
            <a:ext cx="2705100" cy="23812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85D86A-7DBF-4048-A697-A8FFABFFF20C}"/>
              </a:ext>
            </a:extLst>
          </p:cNvPr>
          <p:cNvSpPr/>
          <p:nvPr/>
        </p:nvSpPr>
        <p:spPr bwMode="auto">
          <a:xfrm>
            <a:off x="1331640" y="3035449"/>
            <a:ext cx="1152128" cy="17752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F4ECC7D-5EF8-4AF7-BFE2-C1452940959B}"/>
              </a:ext>
            </a:extLst>
          </p:cNvPr>
          <p:cNvSpPr/>
          <p:nvPr/>
        </p:nvSpPr>
        <p:spPr bwMode="auto">
          <a:xfrm>
            <a:off x="2481018" y="3016199"/>
            <a:ext cx="1298893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498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새로 만든 자바 파일 업로드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b="1" dirty="0" err="1"/>
              <a:t>Github</a:t>
            </a:r>
            <a:r>
              <a:rPr lang="ko-KR" altLang="en-US" b="1" dirty="0"/>
              <a:t>에 올리기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A2BEE8-3F79-4998-B0E9-D65338A6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5790"/>
            <a:ext cx="4022398" cy="45048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E5494A-13EA-43A2-BAE7-F2F157F7E4CC}"/>
              </a:ext>
            </a:extLst>
          </p:cNvPr>
          <p:cNvSpPr/>
          <p:nvPr/>
        </p:nvSpPr>
        <p:spPr bwMode="auto">
          <a:xfrm>
            <a:off x="1187624" y="5517232"/>
            <a:ext cx="3291974" cy="14379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9867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새로 만든 자바 파일 업로드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 err="1"/>
              <a:t>Github</a:t>
            </a:r>
            <a:r>
              <a:rPr lang="ko-KR" altLang="en-US" dirty="0"/>
              <a:t>에 올리기</a:t>
            </a:r>
            <a:endParaRPr lang="en-US" altLang="ko-KR" dirty="0"/>
          </a:p>
          <a:p>
            <a:pPr lvl="1"/>
            <a:r>
              <a:rPr lang="en-US" altLang="ko-KR" dirty="0"/>
              <a:t>[Commit and Push]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F736D7-45AF-4DC6-A85B-5C3EF105F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193720"/>
            <a:ext cx="7190383" cy="4115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C9558D-5795-4311-81B4-0A68B1B246AB}"/>
              </a:ext>
            </a:extLst>
          </p:cNvPr>
          <p:cNvSpPr/>
          <p:nvPr/>
        </p:nvSpPr>
        <p:spPr bwMode="auto">
          <a:xfrm>
            <a:off x="1259632" y="5700389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227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새로 만든 자바 파일 업로드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1058E4-A52D-45C4-8C67-C1EE572C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4F512B-2381-4AFB-911E-66F3246C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7829550" cy="4086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BE7BC8-9A64-43F1-A20F-FF849D19D80B}"/>
              </a:ext>
            </a:extLst>
          </p:cNvPr>
          <p:cNvSpPr/>
          <p:nvPr/>
        </p:nvSpPr>
        <p:spPr bwMode="auto">
          <a:xfrm>
            <a:off x="3779912" y="1988840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A024A-636F-40C2-98CF-A733007F6566}"/>
              </a:ext>
            </a:extLst>
          </p:cNvPr>
          <p:cNvSpPr/>
          <p:nvPr/>
        </p:nvSpPr>
        <p:spPr bwMode="auto">
          <a:xfrm>
            <a:off x="683568" y="3645024"/>
            <a:ext cx="4392488" cy="201600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FD2EF01-6649-4DD2-A830-90F0085D2928}"/>
              </a:ext>
            </a:extLst>
          </p:cNvPr>
          <p:cNvSpPr/>
          <p:nvPr/>
        </p:nvSpPr>
        <p:spPr bwMode="auto">
          <a:xfrm>
            <a:off x="4139952" y="2276872"/>
            <a:ext cx="288032" cy="13681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698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주요 메뉴 버튼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22F5B1-C706-4FAC-B834-85D5F620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5554960" cy="50544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F3E273-0682-46EC-A332-0B787E736618}"/>
              </a:ext>
            </a:extLst>
          </p:cNvPr>
          <p:cNvSpPr/>
          <p:nvPr/>
        </p:nvSpPr>
        <p:spPr bwMode="auto">
          <a:xfrm>
            <a:off x="3779912" y="1556792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A82DE-1903-4704-BD91-D507015E0205}"/>
              </a:ext>
            </a:extLst>
          </p:cNvPr>
          <p:cNvSpPr txBox="1"/>
          <p:nvPr/>
        </p:nvSpPr>
        <p:spPr>
          <a:xfrm>
            <a:off x="5364088" y="1608925"/>
            <a:ext cx="3635896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dirty="0"/>
              <a:t>파일 생성 후</a:t>
            </a:r>
            <a:r>
              <a:rPr lang="en-US" altLang="ko-KR" sz="1800" dirty="0"/>
              <a:t>, [add] </a:t>
            </a:r>
            <a:r>
              <a:rPr lang="ko-KR" altLang="en-US" sz="1800" dirty="0"/>
              <a:t>못 누른 경우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839279-BE02-4A9A-80E1-8379015FCB7B}"/>
              </a:ext>
            </a:extLst>
          </p:cNvPr>
          <p:cNvSpPr/>
          <p:nvPr/>
        </p:nvSpPr>
        <p:spPr bwMode="auto">
          <a:xfrm>
            <a:off x="3779912" y="3284984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C1D85-E38A-4D56-9B22-8AC5C04EE280}"/>
              </a:ext>
            </a:extLst>
          </p:cNvPr>
          <p:cNvSpPr txBox="1"/>
          <p:nvPr/>
        </p:nvSpPr>
        <p:spPr>
          <a:xfrm>
            <a:off x="5364088" y="3428623"/>
            <a:ext cx="3635896" cy="5493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/>
              <a:t>GitHub </a:t>
            </a:r>
            <a:r>
              <a:rPr lang="ko-KR" altLang="en-US" sz="1800" dirty="0"/>
              <a:t>홈페이지에 올릴 때</a:t>
            </a:r>
            <a:r>
              <a:rPr lang="en-US" altLang="ko-KR" sz="1800" dirty="0"/>
              <a:t>, [Commit]</a:t>
            </a:r>
            <a:r>
              <a:rPr lang="ko-KR" altLang="en-US" sz="1800" dirty="0"/>
              <a:t>을 누른 경우</a:t>
            </a:r>
          </a:p>
        </p:txBody>
      </p:sp>
    </p:spTree>
    <p:extLst>
      <p:ext uri="{BB962C8B-B14F-4D97-AF65-F5344CB8AC3E}">
        <p14:creationId xmlns:p14="http://schemas.microsoft.com/office/powerpoint/2010/main" val="10323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최근 배포된 이클립스 개발도구는 자바</a:t>
            </a:r>
            <a:r>
              <a:rPr lang="en-US" altLang="ko-KR" dirty="0"/>
              <a:t>11 </a:t>
            </a:r>
            <a:r>
              <a:rPr lang="ko-KR" altLang="en-US" dirty="0"/>
              <a:t>버전 권장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045546-7295-403E-9A6F-AB05E048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6347048" cy="456966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B675CB-946C-4DE7-836F-B53B7C5C4F09}"/>
              </a:ext>
            </a:extLst>
          </p:cNvPr>
          <p:cNvSpPr/>
          <p:nvPr/>
        </p:nvSpPr>
        <p:spPr bwMode="auto">
          <a:xfrm>
            <a:off x="457200" y="2153958"/>
            <a:ext cx="18825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BB9575-5088-4E7E-BBCA-98304A7D894E}"/>
              </a:ext>
            </a:extLst>
          </p:cNvPr>
          <p:cNvSpPr/>
          <p:nvPr/>
        </p:nvSpPr>
        <p:spPr bwMode="auto">
          <a:xfrm>
            <a:off x="457200" y="2751124"/>
            <a:ext cx="18825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4665E0-0DB4-4867-AE7B-82EB22395FFE}"/>
              </a:ext>
            </a:extLst>
          </p:cNvPr>
          <p:cNvSpPr/>
          <p:nvPr/>
        </p:nvSpPr>
        <p:spPr bwMode="auto">
          <a:xfrm>
            <a:off x="457200" y="3369570"/>
            <a:ext cx="18825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ACC42B-4152-416B-B834-CB7345AE740C}"/>
              </a:ext>
            </a:extLst>
          </p:cNvPr>
          <p:cNvSpPr/>
          <p:nvPr/>
        </p:nvSpPr>
        <p:spPr bwMode="auto">
          <a:xfrm>
            <a:off x="465218" y="3969011"/>
            <a:ext cx="18825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B8EB07-2D50-4A1D-81EE-A43C37558C3B}"/>
              </a:ext>
            </a:extLst>
          </p:cNvPr>
          <p:cNvSpPr/>
          <p:nvPr/>
        </p:nvSpPr>
        <p:spPr bwMode="auto">
          <a:xfrm>
            <a:off x="465218" y="4587457"/>
            <a:ext cx="18825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E268A7-1EBF-4563-AEA5-832481950D36}"/>
              </a:ext>
            </a:extLst>
          </p:cNvPr>
          <p:cNvSpPr/>
          <p:nvPr/>
        </p:nvSpPr>
        <p:spPr bwMode="auto">
          <a:xfrm>
            <a:off x="457200" y="5359148"/>
            <a:ext cx="238660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371A0-817F-476E-A4D1-FE949D21C824}"/>
              </a:ext>
            </a:extLst>
          </p:cNvPr>
          <p:cNvSpPr txBox="1"/>
          <p:nvPr/>
        </p:nvSpPr>
        <p:spPr>
          <a:xfrm>
            <a:off x="3045875" y="3706780"/>
            <a:ext cx="5256200" cy="7017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2020.09</a:t>
            </a:r>
            <a:r>
              <a:rPr lang="ko-KR" altLang="en-US" dirty="0"/>
              <a:t>월부터 배포되는 </a:t>
            </a:r>
            <a:br>
              <a:rPr lang="en-US" altLang="ko-KR" dirty="0"/>
            </a:br>
            <a:r>
              <a:rPr lang="ko-KR" altLang="en-US" dirty="0"/>
              <a:t>이클립스는 자바 </a:t>
            </a:r>
            <a:r>
              <a:rPr lang="en-US" altLang="ko-KR" dirty="0"/>
              <a:t>11 </a:t>
            </a:r>
            <a:r>
              <a:rPr lang="ko-KR" altLang="en-US" dirty="0"/>
              <a:t>버전 이상 필수</a:t>
            </a:r>
          </a:p>
        </p:txBody>
      </p:sp>
      <p:sp>
        <p:nvSpPr>
          <p:cNvPr id="20" name="폭발: 8pt 19">
            <a:extLst>
              <a:ext uri="{FF2B5EF4-FFF2-40B4-BE49-F238E27FC236}">
                <a16:creationId xmlns:a16="http://schemas.microsoft.com/office/drawing/2014/main" id="{E0DB75FF-57F4-49BE-A073-6151FB7F5713}"/>
              </a:ext>
            </a:extLst>
          </p:cNvPr>
          <p:cNvSpPr/>
          <p:nvPr/>
        </p:nvSpPr>
        <p:spPr bwMode="auto">
          <a:xfrm>
            <a:off x="2672262" y="3301529"/>
            <a:ext cx="675602" cy="701731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9661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6600" dirty="0">
              <a:latin typeface="+mn-lt"/>
            </a:endParaRPr>
          </a:p>
          <a:p>
            <a:pPr marL="0" indent="0" algn="ctr">
              <a:buNone/>
            </a:pPr>
            <a:r>
              <a:rPr lang="ko-KR" altLang="en-US" sz="6600" dirty="0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347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자바 버전 </a:t>
            </a:r>
            <a:r>
              <a:rPr lang="en-US" altLang="ko-KR" dirty="0"/>
              <a:t>: </a:t>
            </a:r>
            <a:r>
              <a:rPr lang="ko-KR" altLang="en-US" dirty="0"/>
              <a:t>자바</a:t>
            </a:r>
            <a:r>
              <a:rPr lang="en-US" altLang="ko-KR" dirty="0"/>
              <a:t>8(JDK8)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개발도구 </a:t>
            </a:r>
            <a:r>
              <a:rPr lang="en-US" altLang="ko-KR" dirty="0"/>
              <a:t>: IntelliJ</a:t>
            </a:r>
          </a:p>
        </p:txBody>
      </p:sp>
    </p:spTree>
    <p:extLst>
      <p:ext uri="{BB962C8B-B14F-4D97-AF65-F5344CB8AC3E}">
        <p14:creationId xmlns:p14="http://schemas.microsoft.com/office/powerpoint/2010/main" val="416530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설치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설치할 자바 파일은 오라클 홈페이지에서 다운로드 가능</a:t>
            </a:r>
            <a:endParaRPr lang="en-US" altLang="ko-KR" dirty="0"/>
          </a:p>
          <a:p>
            <a:pPr lvl="1"/>
            <a:r>
              <a:rPr lang="ko-KR" altLang="en-US" dirty="0"/>
              <a:t>오라클 계정 생성해야 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647A24-8FBD-479A-8DCD-627FFB1D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00231"/>
            <a:ext cx="8291264" cy="3015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719E0-54C8-41F9-9129-8CEB8DF31C52}"/>
              </a:ext>
            </a:extLst>
          </p:cNvPr>
          <p:cNvSpPr txBox="1"/>
          <p:nvPr/>
        </p:nvSpPr>
        <p:spPr>
          <a:xfrm>
            <a:off x="434239" y="5719898"/>
            <a:ext cx="8218488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https://www.oracle.com/java/technologies/downloads/</a:t>
            </a:r>
          </a:p>
        </p:txBody>
      </p:sp>
    </p:spTree>
    <p:extLst>
      <p:ext uri="{BB962C8B-B14F-4D97-AF65-F5344CB8AC3E}">
        <p14:creationId xmlns:p14="http://schemas.microsoft.com/office/powerpoint/2010/main" val="277592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설치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본 수업은 미리 제공한 설치 파일 사용함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47F307-4224-4CFD-BB49-6B9EAE0A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48137"/>
            <a:ext cx="1171575" cy="1352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99DAFA-B778-44C9-8142-9FC9556A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09" y="1772816"/>
            <a:ext cx="4762500" cy="362902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00562CA-A88C-4339-A06F-9F2C3B611262}"/>
              </a:ext>
            </a:extLst>
          </p:cNvPr>
          <p:cNvSpPr/>
          <p:nvPr/>
        </p:nvSpPr>
        <p:spPr bwMode="auto">
          <a:xfrm>
            <a:off x="1691680" y="2420888"/>
            <a:ext cx="100811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670248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noFill/>
        <a:ln w="41275" cap="flat" cmpd="sng" algn="ctr">
          <a:solidFill>
            <a:srgbClr val="FF00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8092</TotalTime>
  <Words>1171</Words>
  <Application>Microsoft Office PowerPoint</Application>
  <PresentationFormat>화면 슬라이드 쇼(4:3)</PresentationFormat>
  <Paragraphs>202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JetBrains Sans</vt:lpstr>
      <vt:lpstr>굴림</vt:lpstr>
      <vt:lpstr>맑은 고딕</vt:lpstr>
      <vt:lpstr>휴먼둥근헤드라인</vt:lpstr>
      <vt:lpstr>Arial</vt:lpstr>
      <vt:lpstr>Wingdings</vt:lpstr>
      <vt:lpstr>icn디자인</vt:lpstr>
      <vt:lpstr>자바 개발 환경 - IntelliJ, Git - </vt:lpstr>
      <vt:lpstr>자바 개발 도구란? (1)</vt:lpstr>
      <vt:lpstr>자바 개발 도구란? (2)</vt:lpstr>
      <vt:lpstr>자바 버전 문제(1)</vt:lpstr>
      <vt:lpstr>자바 버전 문제(2)</vt:lpstr>
      <vt:lpstr>이클립스 문제</vt:lpstr>
      <vt:lpstr>실습 환경</vt:lpstr>
      <vt:lpstr>자바 설치(1)</vt:lpstr>
      <vt:lpstr>자바 설치(2)</vt:lpstr>
      <vt:lpstr>자바 설치(3)</vt:lpstr>
      <vt:lpstr>자바 설치(4)</vt:lpstr>
      <vt:lpstr>자바 설치(5)</vt:lpstr>
      <vt:lpstr>자바 설치(6)</vt:lpstr>
      <vt:lpstr>자바 설치(7)</vt:lpstr>
      <vt:lpstr>자바 설치(8)</vt:lpstr>
      <vt:lpstr>IntelliJ 란?</vt:lpstr>
      <vt:lpstr>IntelliJ 기능 차이</vt:lpstr>
      <vt:lpstr>IntelliJ 사용 버전</vt:lpstr>
      <vt:lpstr>IntelliJ 인증 받는 홈페이지</vt:lpstr>
      <vt:lpstr>IntelliJ 인증 받는 홈페이지</vt:lpstr>
      <vt:lpstr>IntelliJ 다운로드</vt:lpstr>
      <vt:lpstr>IntelliJ 실행</vt:lpstr>
      <vt:lpstr>IntelliJ 프로젝트 생성</vt:lpstr>
      <vt:lpstr>IntelliJ 프로젝트 생성</vt:lpstr>
      <vt:lpstr>IntelliJ 프로젝트 생성</vt:lpstr>
      <vt:lpstr>IntelliJ 프로젝트 생성</vt:lpstr>
      <vt:lpstr>간단한 자바프로그램 작성</vt:lpstr>
      <vt:lpstr>간단한 자바프로그램 작성</vt:lpstr>
      <vt:lpstr>간단한 자바프로그램 작성</vt:lpstr>
      <vt:lpstr>간단한 자바프로그램 작성</vt:lpstr>
      <vt:lpstr>간단한 자바프로그램 작성</vt:lpstr>
      <vt:lpstr>간단한 자바프로그램 작성</vt:lpstr>
      <vt:lpstr>IntelliJ 편리한 설정(1)</vt:lpstr>
      <vt:lpstr>IntelliJ 편리한 설정(2)</vt:lpstr>
      <vt:lpstr>GitHub(1) </vt:lpstr>
      <vt:lpstr>GitHub(2) </vt:lpstr>
      <vt:lpstr>GitHub(3) </vt:lpstr>
      <vt:lpstr>GitHub 가입</vt:lpstr>
      <vt:lpstr>GitHub와 IntelliJ 연동</vt:lpstr>
      <vt:lpstr>GitHub와 IntelliJ 연동</vt:lpstr>
      <vt:lpstr>GitHub와 IntelliJ 연동</vt:lpstr>
      <vt:lpstr>GitHub와 IntelliJ 연동</vt:lpstr>
      <vt:lpstr>GitHub와 IntelliJ 연동</vt:lpstr>
      <vt:lpstr>GitHub와 IntelliJ 연동</vt:lpstr>
      <vt:lpstr>GitHub와 IntelliJ 연동</vt:lpstr>
      <vt:lpstr>GitHub와 IntelliJ 연동 (필수 아님)</vt:lpstr>
      <vt:lpstr>GitHub와 IntelliJ 연동</vt:lpstr>
      <vt:lpstr>GitHub와 IntelliJ 연동</vt:lpstr>
      <vt:lpstr>GitHub 파일 업로드</vt:lpstr>
      <vt:lpstr>GitHub 파일 업로드</vt:lpstr>
      <vt:lpstr>GitHub 파일 업로드</vt:lpstr>
      <vt:lpstr>GitHub 파일 업로드</vt:lpstr>
      <vt:lpstr>GitHub 파일 업로드</vt:lpstr>
      <vt:lpstr>GitHub 새로 만든 자바 파일 업로드(1)</vt:lpstr>
      <vt:lpstr>GitHub 새로 만든 자바 파일 업로드(2)</vt:lpstr>
      <vt:lpstr>GitHub 새로 만든 자바 파일 업로드(3)</vt:lpstr>
      <vt:lpstr>GitHub 새로 만든 자바 파일 업로드(4)</vt:lpstr>
      <vt:lpstr>GitHub 새로 만든 자바 파일 업로드(5)</vt:lpstr>
      <vt:lpstr>GitHub 주요 메뉴 버튼</vt:lpstr>
      <vt:lpstr>Q&amp;A 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1416</cp:revision>
  <dcterms:created xsi:type="dcterms:W3CDTF">2008-05-14T14:35:49Z</dcterms:created>
  <dcterms:modified xsi:type="dcterms:W3CDTF">2023-03-03T04:15:31Z</dcterms:modified>
</cp:coreProperties>
</file>