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389" r:id="rId2"/>
    <p:sldId id="334" r:id="rId3"/>
    <p:sldId id="331" r:id="rId4"/>
    <p:sldId id="332" r:id="rId5"/>
    <p:sldId id="333" r:id="rId6"/>
    <p:sldId id="335" r:id="rId7"/>
    <p:sldId id="338" r:id="rId8"/>
    <p:sldId id="339" r:id="rId9"/>
    <p:sldId id="342" r:id="rId10"/>
    <p:sldId id="343" r:id="rId11"/>
    <p:sldId id="346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6" r:id="rId49"/>
    <p:sldId id="387" r:id="rId50"/>
    <p:sldId id="38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5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7E4A2934-31A6-490B-B8CF-44E58BADF5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29A9EDB7-5E11-4228-86FD-B1FA33401E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400402-E917-4F47-9ED6-3A6A823C026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변수와 데이터 형식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24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" y="773705"/>
            <a:ext cx="7958431" cy="349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554" y="4427208"/>
            <a:ext cx="7544091" cy="16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자릿수를 맞춘 출력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5624"/>
            <a:ext cx="6525725" cy="43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145" y="3744035"/>
            <a:ext cx="2655295" cy="278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5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8331" y="1860550"/>
            <a:ext cx="5314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5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722384"/>
            <a:ext cx="7737394" cy="30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4554125"/>
            <a:ext cx="5974758" cy="186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7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기능의 서식 문자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76400"/>
            <a:ext cx="6924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2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서식 지정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23" y="683695"/>
            <a:ext cx="7065092" cy="333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94085"/>
            <a:ext cx="7352865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3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어떤 값을 저장하기 위한 메모리 공간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/>
              <a:t>정수형 </a:t>
            </a: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는 </a:t>
            </a:r>
            <a:r>
              <a:rPr lang="en-US" altLang="ko-KR" dirty="0"/>
              <a:t>4byte, </a:t>
            </a: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은 </a:t>
            </a:r>
            <a:r>
              <a:rPr lang="en-US" altLang="ko-KR" dirty="0"/>
              <a:t>8byte. </a:t>
            </a:r>
          </a:p>
          <a:p>
            <a:pPr marL="457200" lvl="1" indent="0">
              <a:buNone/>
            </a:pPr>
            <a:r>
              <a:rPr lang="en-US" altLang="ko-KR" dirty="0"/>
              <a:t>         [</a:t>
            </a:r>
            <a:r>
              <a:rPr lang="ko-KR" altLang="en-US" dirty="0"/>
              <a:t>그림 </a:t>
            </a:r>
            <a:r>
              <a:rPr lang="en-US" altLang="ko-KR" dirty="0"/>
              <a:t>3-12]</a:t>
            </a:r>
            <a:r>
              <a:rPr lang="ko-KR" altLang="en-US" dirty="0"/>
              <a:t>는 </a:t>
            </a:r>
            <a:r>
              <a:rPr lang="ko-KR" altLang="en-US" dirty="0" err="1"/>
              <a:t>실수형이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이라고 가정한 상태임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4" y="1943835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1943185"/>
            <a:ext cx="4476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861810" y="2477235"/>
            <a:ext cx="765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다양한 변수 선언 방식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1583795"/>
            <a:ext cx="4495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8" y="3248980"/>
            <a:ext cx="7162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9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값을 대입하는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ko-KR" altLang="en-US" dirty="0" err="1"/>
              <a:t>실수형인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에 값을 대입할 때는 숫자의 맨 뒤에 </a:t>
            </a:r>
            <a:r>
              <a:rPr lang="en-US" altLang="ko-KR" dirty="0"/>
              <a:t>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a, b</a:t>
            </a:r>
            <a:r>
              <a:rPr lang="ko-KR" altLang="en-US" dirty="0"/>
              <a:t>가 모두 정수형 변수일 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3" y="1601504"/>
            <a:ext cx="3704137" cy="129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29378"/>
            <a:ext cx="3972212" cy="162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45185" y="2335742"/>
            <a:ext cx="495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1" y="4554125"/>
            <a:ext cx="4856938" cy="15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6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709928"/>
            <a:ext cx="6660740" cy="379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689141"/>
            <a:ext cx="7875875" cy="16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77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메소드와 필드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특정 기능을 처리</a:t>
            </a:r>
            <a:r>
              <a:rPr lang="en-US" altLang="ko-KR" dirty="0"/>
              <a:t>, </a:t>
            </a:r>
            <a:r>
              <a:rPr lang="ko-KR" altLang="en-US" dirty="0"/>
              <a:t>다른 프로그래밍 언어에서는 함수 또는 멤버 </a:t>
            </a:r>
            <a:r>
              <a:rPr lang="ko-KR" altLang="en-US" dirty="0" err="1"/>
              <a:t>함수라함</a:t>
            </a:r>
            <a:r>
              <a:rPr lang="en-US" altLang="ko-KR" dirty="0"/>
              <a:t>. </a:t>
            </a:r>
            <a:r>
              <a:rPr lang="ko-KR" altLang="en-US" dirty="0" err="1"/>
              <a:t>메소드의</a:t>
            </a:r>
            <a:r>
              <a:rPr lang="ko-KR" altLang="en-US" dirty="0"/>
              <a:t> 형태는 ‘</a:t>
            </a:r>
            <a:r>
              <a:rPr lang="ko-KR" altLang="en-US" dirty="0" err="1"/>
              <a:t>메소드이름</a:t>
            </a:r>
            <a:r>
              <a:rPr lang="en-US" altLang="ko-KR" dirty="0"/>
              <a:t>( )’</a:t>
            </a:r>
            <a:r>
              <a:rPr lang="ko-KR" altLang="en-US" dirty="0"/>
              <a:t>처럼 뒤에 괄호가 붙는데</a:t>
            </a:r>
            <a:r>
              <a:rPr lang="en-US" altLang="ko-KR" dirty="0"/>
              <a:t>, </a:t>
            </a:r>
            <a:r>
              <a:rPr lang="ko-KR" altLang="en-US" dirty="0" err="1"/>
              <a:t>메소드에</a:t>
            </a:r>
            <a:r>
              <a:rPr lang="ko-KR" altLang="en-US" dirty="0"/>
              <a:t> 따라 괄호 안에 </a:t>
            </a:r>
            <a:r>
              <a:rPr lang="ko-KR" altLang="en-US" dirty="0" err="1"/>
              <a:t>파라미터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r>
              <a:rPr lang="ko-KR" altLang="en-US" dirty="0"/>
              <a:t>가 필요한 경우도 있고</a:t>
            </a:r>
            <a:r>
              <a:rPr lang="en-US" altLang="ko-KR" dirty="0"/>
              <a:t>, </a:t>
            </a:r>
            <a:r>
              <a:rPr lang="ko-KR" altLang="en-US" dirty="0"/>
              <a:t>비어 있는 경우도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</a:t>
            </a:r>
            <a:endParaRPr lang="en-US" altLang="ko-KR" dirty="0"/>
          </a:p>
          <a:p>
            <a:pPr lvl="1"/>
            <a:r>
              <a:rPr lang="ko-KR" altLang="en-US" dirty="0"/>
              <a:t>객체의 상태를 나타내는 것으로 속성이라 함</a:t>
            </a:r>
            <a:r>
              <a:rPr lang="en-US" altLang="ko-KR" dirty="0"/>
              <a:t>. </a:t>
            </a:r>
            <a:r>
              <a:rPr lang="ko-KR" altLang="en-US" dirty="0"/>
              <a:t>주로 ‘클래스변수이름</a:t>
            </a:r>
            <a:r>
              <a:rPr lang="en-US" altLang="ko-KR" dirty="0"/>
              <a:t>.</a:t>
            </a:r>
            <a:r>
              <a:rPr lang="ko-KR" altLang="en-US" dirty="0"/>
              <a:t>속성’ 형식으로 사용</a:t>
            </a:r>
          </a:p>
        </p:txBody>
      </p:sp>
    </p:spTree>
    <p:extLst>
      <p:ext uri="{BB962C8B-B14F-4D97-AF65-F5344CB8AC3E}">
        <p14:creationId xmlns:p14="http://schemas.microsoft.com/office/powerpoint/2010/main" val="66745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 :</a:t>
            </a:r>
            <a:r>
              <a:rPr lang="ko-KR" altLang="en-US" dirty="0"/>
              <a:t> 정수형 변수에 실수를 대입할 때의 처리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실수형</a:t>
            </a:r>
            <a:r>
              <a:rPr lang="ko-KR" altLang="en-US" dirty="0"/>
              <a:t> 변수에 정수를 대입할 때의 처리 방식               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25" y="1259172"/>
            <a:ext cx="4154095" cy="279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5" y="4659248"/>
            <a:ext cx="4804345" cy="1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49" y="4659248"/>
            <a:ext cx="2504456" cy="12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2210" y="4351471"/>
            <a:ext cx="229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행을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86991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251" y="683695"/>
            <a:ext cx="5934929" cy="43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686" y="5139190"/>
            <a:ext cx="7417551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33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변수에 변수를 대입할 때의 처리 방식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2" y="1583795"/>
            <a:ext cx="4448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6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9" y="4239090"/>
            <a:ext cx="6258099" cy="16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639219"/>
            <a:ext cx="5991077" cy="3509862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130583"/>
            <a:ext cx="3511200" cy="14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16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숫자끼리의 계산 결과를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변수와 숫자의 계산 결과를 대입하는 방식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1251051"/>
            <a:ext cx="5475164" cy="213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4158667"/>
            <a:ext cx="5535615" cy="23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7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11</a:t>
            </a:r>
            <a:r>
              <a:rPr lang="ko-KR" altLang="en-US" dirty="0"/>
              <a:t>행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877694"/>
            <a:ext cx="4690304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2929884"/>
            <a:ext cx="7964515" cy="238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03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자신의 값에 계산 결과를 대입하는 방식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507004"/>
            <a:ext cx="61055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52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변수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연산자와 변수의 위치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사용하면 오른쪽의 것이 왼쪽에 대입됨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의 오른쪽에는 상수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계산 값이 모두 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  <a:r>
              <a:rPr lang="en-US" altLang="ko-KR" dirty="0">
                <a:solidFill>
                  <a:srgbClr val="FF0000"/>
                </a:solidFill>
              </a:rPr>
              <a:t>(  X  )                                                          (  O  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1" y="2369936"/>
            <a:ext cx="3382765" cy="33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60" y="2369936"/>
            <a:ext cx="2704785" cy="348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endParaRPr lang="en-US" altLang="ko-KR" dirty="0"/>
          </a:p>
          <a:p>
            <a:pPr lvl="1"/>
            <a:r>
              <a:rPr lang="en-US" altLang="ko-KR" dirty="0"/>
              <a:t>0(OFF)</a:t>
            </a:r>
            <a:r>
              <a:rPr lang="ko-KR" altLang="en-US" dirty="0"/>
              <a:t>과 </a:t>
            </a:r>
            <a:r>
              <a:rPr lang="en-US" altLang="ko-KR" dirty="0"/>
              <a:t>1(ON)</a:t>
            </a:r>
            <a:r>
              <a:rPr lang="ko-KR" altLang="en-US" dirty="0"/>
              <a:t>만 존재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전기 스위치로 표현할 수 있는 </a:t>
            </a:r>
            <a:r>
              <a:rPr lang="ko-KR" altLang="en-US" dirty="0" err="1"/>
              <a:t>가짓</a:t>
            </a:r>
            <a:r>
              <a:rPr lang="ko-KR" altLang="en-US" dirty="0"/>
              <a:t> 수</a:t>
            </a:r>
            <a:r>
              <a:rPr lang="en-US" altLang="ko-KR" dirty="0"/>
              <a:t>= 2</a:t>
            </a:r>
            <a:r>
              <a:rPr lang="en-US" altLang="ko-KR" baseline="30000" dirty="0"/>
              <a:t>n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en-US" altLang="ko-KR" dirty="0"/>
              <a:t>=8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가짓수는 </a:t>
            </a:r>
            <a:r>
              <a:rPr lang="en-US" altLang="ko-KR" dirty="0"/>
              <a:t>2</a:t>
            </a:r>
            <a:r>
              <a:rPr lang="en-US" altLang="ko-KR" baseline="30000" dirty="0"/>
              <a:t>4</a:t>
            </a:r>
            <a:r>
              <a:rPr lang="en-US" altLang="ko-KR" dirty="0"/>
              <a:t>=16</a:t>
            </a:r>
            <a:r>
              <a:rPr lang="ko-KR" altLang="en-US" dirty="0"/>
              <a:t>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1533309"/>
            <a:ext cx="4770530" cy="347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4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953725"/>
            <a:ext cx="4567922" cy="553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68" y="5516556"/>
            <a:ext cx="2857903" cy="92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8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화면에 내용을 출력</a:t>
            </a:r>
            <a:endParaRPr lang="en-US" altLang="ko-KR" dirty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띄움</a:t>
            </a:r>
            <a:endParaRPr lang="en-US" altLang="ko-KR" dirty="0"/>
          </a:p>
          <a:p>
            <a:pPr lvl="1"/>
            <a:r>
              <a:rPr lang="en-US" altLang="ko-KR" dirty="0" err="1"/>
              <a:t>System.out.print</a:t>
            </a:r>
            <a:r>
              <a:rPr lang="en-US" altLang="ko-KR" dirty="0"/>
              <a:t>( ) : </a:t>
            </a:r>
            <a:r>
              <a:rPr lang="ko-KR" altLang="en-US" dirty="0"/>
              <a:t>괄호 안의 내용을 출력한 후 한 행을 띄지 않고 유지</a:t>
            </a:r>
            <a:endParaRPr lang="en-US" altLang="ko-KR" dirty="0"/>
          </a:p>
          <a:p>
            <a:pPr lvl="1"/>
            <a:r>
              <a:rPr lang="en-US" altLang="ko-KR" dirty="0" err="1"/>
              <a:t>System.out.printf</a:t>
            </a:r>
            <a:r>
              <a:rPr lang="en-US" altLang="ko-KR" dirty="0"/>
              <a:t>( ) : </a:t>
            </a:r>
            <a:r>
              <a:rPr lang="ko-KR" altLang="en-US" dirty="0"/>
              <a:t>서식을 지정해서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22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가장 많이 사용되는 단위</a:t>
            </a:r>
            <a:r>
              <a:rPr lang="en-US" altLang="ko-KR" dirty="0"/>
              <a:t>. </a:t>
            </a:r>
            <a:r>
              <a:rPr lang="ko-KR" altLang="en-US" dirty="0"/>
              <a:t>바이트는 </a:t>
            </a:r>
            <a:r>
              <a:rPr lang="en-US" altLang="ko-KR" dirty="0"/>
              <a:t>8</a:t>
            </a:r>
            <a:r>
              <a:rPr lang="ko-KR" altLang="en-US" dirty="0"/>
              <a:t>개의 비트가 합쳐진 것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" y="2090545"/>
            <a:ext cx="8394460" cy="32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49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43130"/>
            <a:ext cx="7219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83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변환한 후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70" y="1327413"/>
            <a:ext cx="6575542" cy="496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04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연습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68" y="1943835"/>
            <a:ext cx="4162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18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</a:t>
            </a:r>
            <a:r>
              <a:rPr lang="en-US" altLang="ko-KR" dirty="0"/>
              <a:t>. 16</a:t>
            </a:r>
            <a:r>
              <a:rPr lang="ko-KR" altLang="en-US" dirty="0"/>
              <a:t>진수라는 것을 나타내기 위해 </a:t>
            </a:r>
            <a:r>
              <a:rPr lang="en-US" altLang="ko-KR" dirty="0"/>
              <a:t>13</a:t>
            </a:r>
            <a:r>
              <a:rPr lang="en-US" altLang="ko-KR" baseline="-25000" dirty="0"/>
              <a:t>16</a:t>
            </a:r>
            <a:r>
              <a:rPr lang="ko-KR" altLang="en-US" dirty="0"/>
              <a:t>과 같이 표현함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16</a:t>
            </a:r>
            <a:r>
              <a:rPr lang="ko-KR" altLang="en-US" dirty="0"/>
              <a:t>진수를 표현할 때는 숫자 앞에 ‘</a:t>
            </a:r>
            <a:r>
              <a:rPr lang="en-US" altLang="ko-KR" dirty="0"/>
              <a:t>0x’ </a:t>
            </a:r>
            <a:r>
              <a:rPr lang="ko-KR" altLang="en-US" dirty="0"/>
              <a:t>또는 ‘</a:t>
            </a:r>
            <a:r>
              <a:rPr lang="en-US" altLang="ko-KR" dirty="0"/>
              <a:t>0X’</a:t>
            </a:r>
            <a:r>
              <a:rPr lang="ko-KR" altLang="en-US" dirty="0"/>
              <a:t>를 붙이면 된다</a:t>
            </a:r>
            <a:r>
              <a:rPr lang="en-US" altLang="ko-KR" dirty="0"/>
              <a:t>. </a:t>
            </a:r>
            <a:r>
              <a:rPr lang="ko-KR" altLang="en-US" dirty="0"/>
              <a:t>예를 들어 ‘</a:t>
            </a:r>
            <a:r>
              <a:rPr lang="en-US" altLang="ko-KR" dirty="0"/>
              <a:t>a=10’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10</a:t>
            </a:r>
            <a:r>
              <a:rPr lang="ko-KR" altLang="en-US" dirty="0"/>
              <a:t>을 대입하라는 것이지만</a:t>
            </a:r>
            <a:r>
              <a:rPr lang="en-US" altLang="ko-KR" dirty="0"/>
              <a:t>, ‘a=0x10’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10(</a:t>
            </a:r>
            <a:r>
              <a:rPr lang="ko-KR" altLang="en-US" dirty="0"/>
              <a:t>일영이라 읽으며 </a:t>
            </a:r>
            <a:r>
              <a:rPr lang="en-US" altLang="ko-KR" dirty="0"/>
              <a:t>10</a:t>
            </a:r>
            <a:r>
              <a:rPr lang="ko-KR" altLang="en-US" dirty="0"/>
              <a:t>진수로는 </a:t>
            </a:r>
            <a:r>
              <a:rPr lang="en-US" altLang="ko-KR" dirty="0"/>
              <a:t>16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r>
              <a:rPr lang="ko-KR" altLang="en-US" dirty="0"/>
              <a:t>을 대입하라는 의미</a:t>
            </a:r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140155"/>
            <a:ext cx="4110012" cy="399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05" y="4509120"/>
            <a:ext cx="3013009" cy="19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진수와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ko-KR" altLang="en-US" dirty="0" err="1"/>
              <a:t>변환표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579" y="1481138"/>
            <a:ext cx="6194841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53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간편한 방법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7" y="1277696"/>
            <a:ext cx="3850810" cy="22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4" y="4078244"/>
            <a:ext cx="4261215" cy="22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08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없는 정수형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정수형 중에서 </a:t>
            </a:r>
            <a:r>
              <a:rPr lang="en-US" altLang="ko-KR" dirty="0" err="1"/>
              <a:t>int</a:t>
            </a:r>
            <a:r>
              <a:rPr lang="ko-KR" altLang="en-US" dirty="0"/>
              <a:t>형을 기본 </a:t>
            </a:r>
            <a:r>
              <a:rPr lang="ko-KR" altLang="en-US" dirty="0" err="1"/>
              <a:t>정수형으로</a:t>
            </a:r>
            <a:r>
              <a:rPr lang="ko-KR" altLang="en-US" dirty="0"/>
              <a:t> 취급함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497846"/>
            <a:ext cx="8145905" cy="22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2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807109"/>
            <a:ext cx="8152755" cy="22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6" y="3021916"/>
            <a:ext cx="8110425" cy="18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5004175"/>
            <a:ext cx="7640347" cy="157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0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정수의 연산 결과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" y="1313765"/>
            <a:ext cx="75247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0" y="4745193"/>
            <a:ext cx="3848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r>
              <a:rPr lang="ko-KR" altLang="en-US" dirty="0" err="1"/>
              <a:t>메소드의</a:t>
            </a:r>
            <a:r>
              <a:rPr lang="ko-KR" altLang="en-US" dirty="0"/>
              <a:t> 기본적인 사용법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5" y="1750367"/>
            <a:ext cx="8046699" cy="9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4" y="3417303"/>
            <a:ext cx="8046699" cy="9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133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소수점이 있는 </a:t>
            </a:r>
            <a:r>
              <a:rPr lang="ko-KR" altLang="en-US" dirty="0" err="1"/>
              <a:t>실수형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ko-KR" altLang="en-US" dirty="0" err="1"/>
              <a:t>실수형</a:t>
            </a:r>
            <a:r>
              <a:rPr lang="ko-KR" altLang="en-US" dirty="0"/>
              <a:t> 중에서 </a:t>
            </a:r>
            <a:r>
              <a:rPr lang="en-US" altLang="ko-KR" dirty="0"/>
              <a:t>double</a:t>
            </a:r>
            <a:r>
              <a:rPr lang="ko-KR" altLang="en-US" dirty="0"/>
              <a:t>형을 기본 </a:t>
            </a:r>
            <a:r>
              <a:rPr lang="ko-KR" altLang="en-US" dirty="0" err="1"/>
              <a:t>실수형으로</a:t>
            </a:r>
            <a:r>
              <a:rPr lang="ko-KR" altLang="en-US" dirty="0"/>
              <a:t> 취급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그래서 </a:t>
            </a:r>
            <a:r>
              <a:rPr lang="en-US" altLang="ko-KR" dirty="0"/>
              <a:t>3.14</a:t>
            </a:r>
            <a:r>
              <a:rPr lang="ko-KR" altLang="en-US" dirty="0"/>
              <a:t>라고 쓰면 </a:t>
            </a:r>
            <a:r>
              <a:rPr lang="en-US" altLang="ko-KR" dirty="0"/>
              <a:t>double</a:t>
            </a:r>
            <a:r>
              <a:rPr lang="ko-KR" altLang="en-US" dirty="0"/>
              <a:t>형 값으로 인식하고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en-US" altLang="ko-KR" dirty="0"/>
              <a:t>float</a:t>
            </a:r>
            <a:r>
              <a:rPr lang="ko-KR" altLang="en-US" dirty="0"/>
              <a:t>형으로 만들려면 숫자 뒤에   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float</a:t>
            </a:r>
            <a:r>
              <a:rPr lang="ko-KR" altLang="en-US" dirty="0"/>
              <a:t>를 의미하는 ‘</a:t>
            </a:r>
            <a:r>
              <a:rPr lang="en-US" altLang="ko-KR" dirty="0"/>
              <a:t>f’</a:t>
            </a:r>
            <a:r>
              <a:rPr lang="ko-KR" altLang="en-US" dirty="0"/>
              <a:t>를 붙여야 하므로 </a:t>
            </a:r>
            <a:r>
              <a:rPr lang="en-US" altLang="ko-KR" dirty="0"/>
              <a:t>3.14f</a:t>
            </a:r>
            <a:r>
              <a:rPr lang="ko-KR" altLang="en-US" dirty="0"/>
              <a:t>가 됨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3" y="1571611"/>
            <a:ext cx="8218206" cy="143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66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5" y="904659"/>
            <a:ext cx="8280920" cy="38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72" y="4840843"/>
            <a:ext cx="7261575" cy="1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390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문자형 데이터 형식 </a:t>
            </a:r>
            <a:r>
              <a:rPr lang="en-US" altLang="ko-KR" dirty="0"/>
              <a:t>- </a:t>
            </a:r>
            <a:r>
              <a:rPr lang="ko-KR" altLang="en-US" dirty="0"/>
              <a:t>아스키코드와 유니코드</a:t>
            </a:r>
            <a:endParaRPr lang="en-US" altLang="ko-KR" dirty="0"/>
          </a:p>
          <a:p>
            <a:pPr lvl="1"/>
            <a:r>
              <a:rPr lang="ko-KR" altLang="en-US" dirty="0"/>
              <a:t>아스키코드</a:t>
            </a:r>
            <a:r>
              <a:rPr lang="en-US" altLang="ko-KR" dirty="0"/>
              <a:t>(ASCII) : </a:t>
            </a:r>
            <a:r>
              <a:rPr lang="ko-KR" altLang="en-US" dirty="0"/>
              <a:t>컴퓨터에서 표현하는 문자</a:t>
            </a:r>
            <a:r>
              <a:rPr lang="en-US" altLang="ko-KR" dirty="0"/>
              <a:t>(</a:t>
            </a:r>
            <a:r>
              <a:rPr lang="ko-KR" altLang="en-US" dirty="0"/>
              <a:t>특히 키보드에 있는 영문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숫자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0~127</a:t>
            </a:r>
            <a:r>
              <a:rPr lang="ko-KR" altLang="en-US" dirty="0"/>
              <a:t>에 대응시킨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정수형 </a:t>
            </a:r>
            <a:r>
              <a:rPr lang="en-US" altLang="ko-KR" dirty="0"/>
              <a:t>97</a:t>
            </a:r>
            <a:r>
              <a:rPr lang="ko-KR" altLang="en-US" dirty="0"/>
              <a:t>을 </a:t>
            </a:r>
            <a:r>
              <a:rPr lang="ko-KR" altLang="en-US" dirty="0" err="1"/>
              <a:t>문자형으로</a:t>
            </a:r>
            <a:r>
              <a:rPr lang="ko-KR" altLang="en-US" dirty="0"/>
              <a:t> 표현하면 </a:t>
            </a:r>
            <a:r>
              <a:rPr lang="en-US" altLang="ko-KR" dirty="0"/>
              <a:t>a</a:t>
            </a:r>
            <a:r>
              <a:rPr lang="ko-KR" altLang="en-US" dirty="0"/>
              <a:t>가 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234320"/>
            <a:ext cx="52768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184195"/>
            <a:ext cx="5181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6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한 글자를 표현하는 문자형</a:t>
            </a:r>
            <a:r>
              <a:rPr lang="en-US" altLang="ko-KR" dirty="0"/>
              <a:t> - </a:t>
            </a:r>
            <a:r>
              <a:rPr lang="ko-KR" altLang="en-US" dirty="0"/>
              <a:t>문자형은 문자 또는 기호 하나를 저장하는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형에는 문자뿐만 아니라 값의 범위에 해당하는 정수를 대입할 수 있음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char</a:t>
            </a:r>
            <a:r>
              <a:rPr lang="ko-KR" altLang="en-US" dirty="0"/>
              <a:t>형을 </a:t>
            </a:r>
            <a:r>
              <a:rPr lang="en-US" altLang="ko-KR" dirty="0"/>
              <a:t>2</a:t>
            </a:r>
            <a:r>
              <a:rPr lang="ko-KR" altLang="en-US" dirty="0"/>
              <a:t>바이트 크기의 </a:t>
            </a:r>
            <a:r>
              <a:rPr lang="ko-KR" altLang="en-US" dirty="0" err="1"/>
              <a:t>정수형으로</a:t>
            </a:r>
            <a:r>
              <a:rPr lang="ko-KR" altLang="en-US" dirty="0"/>
              <a:t> 취급해도 상관없다는 의미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 </a:t>
            </a:r>
            <a:r>
              <a:rPr lang="en-US" altLang="ko-KR" dirty="0"/>
              <a:t>char</a:t>
            </a:r>
            <a:r>
              <a:rPr lang="ko-KR" altLang="en-US" dirty="0"/>
              <a:t>형의 크기가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(516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이므로 표현할 수 있는 글자 수는 </a:t>
            </a:r>
            <a:r>
              <a:rPr lang="en-US" altLang="ko-KR" dirty="0"/>
              <a:t>65536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값의 범위는 </a:t>
            </a:r>
            <a:r>
              <a:rPr lang="en-US" altLang="ko-KR" dirty="0"/>
              <a:t>0~65535. </a:t>
            </a:r>
            <a:r>
              <a:rPr lang="ko-KR" altLang="en-US" dirty="0"/>
              <a:t>따라서 아스키코드표의 </a:t>
            </a:r>
            <a:r>
              <a:rPr lang="en-US" altLang="ko-KR" dirty="0"/>
              <a:t>0~127</a:t>
            </a:r>
            <a:r>
              <a:rPr lang="ko-KR" altLang="en-US" dirty="0"/>
              <a:t>을 비롯해 한글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, </a:t>
            </a:r>
            <a:r>
              <a:rPr lang="ko-KR" altLang="en-US" dirty="0"/>
              <a:t>아랍어 등을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모두 표현할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501907"/>
            <a:ext cx="7821283" cy="10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32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601179"/>
            <a:ext cx="6282399" cy="273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1" y="3333795"/>
            <a:ext cx="6171264" cy="3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135" y="3609020"/>
            <a:ext cx="3190542" cy="164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03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3~7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문자 ‘</a:t>
            </a:r>
            <a:r>
              <a:rPr lang="en-US" altLang="ko-KR" dirty="0"/>
              <a:t>a’</a:t>
            </a:r>
            <a:r>
              <a:rPr lang="ko-KR" altLang="en-US" dirty="0"/>
              <a:t>를 대입</a:t>
            </a:r>
            <a:r>
              <a:rPr lang="en-US" altLang="ko-KR" dirty="0"/>
              <a:t>, 10</a:t>
            </a:r>
            <a:r>
              <a:rPr lang="ko-KR" altLang="en-US" dirty="0"/>
              <a:t>행에서 변수 </a:t>
            </a:r>
            <a:r>
              <a:rPr lang="en-US" altLang="ko-KR" dirty="0"/>
              <a:t>c</a:t>
            </a:r>
            <a:r>
              <a:rPr lang="ko-KR" altLang="en-US" dirty="0"/>
              <a:t>에 ‘변수 </a:t>
            </a:r>
            <a:r>
              <a:rPr lang="en-US" altLang="ko-KR" dirty="0"/>
              <a:t>b</a:t>
            </a:r>
            <a:r>
              <a:rPr lang="ko-KR" altLang="en-US" dirty="0"/>
              <a:t>의 값</a:t>
            </a:r>
            <a:r>
              <a:rPr lang="en-US" altLang="ko-KR" dirty="0"/>
              <a:t>11’</a:t>
            </a:r>
            <a:r>
              <a:rPr lang="ko-KR" altLang="en-US" dirty="0"/>
              <a:t>을 대입</a:t>
            </a:r>
            <a:r>
              <a:rPr lang="en-US" altLang="ko-KR" dirty="0"/>
              <a:t>. </a:t>
            </a:r>
            <a:r>
              <a:rPr lang="ko-KR" altLang="en-US" dirty="0"/>
              <a:t>그런데 변수 </a:t>
            </a:r>
            <a:r>
              <a:rPr lang="en-US" altLang="ko-KR" dirty="0"/>
              <a:t>b    </a:t>
            </a:r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에는 문자 ‘</a:t>
            </a:r>
            <a:r>
              <a:rPr lang="en-US" altLang="ko-KR" dirty="0"/>
              <a:t>a’</a:t>
            </a:r>
            <a:r>
              <a:rPr lang="ko-KR" altLang="en-US" dirty="0"/>
              <a:t>가 들어 있지만 이는 숫자 </a:t>
            </a:r>
            <a:r>
              <a:rPr lang="en-US" altLang="ko-KR" dirty="0"/>
              <a:t>97</a:t>
            </a:r>
            <a:r>
              <a:rPr lang="ko-KR" altLang="en-US" dirty="0"/>
              <a:t>과 동일하므로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를 더한 값인 </a:t>
            </a:r>
            <a:r>
              <a:rPr lang="en-US" altLang="ko-KR" dirty="0"/>
              <a:t>98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변수 </a:t>
            </a:r>
            <a:r>
              <a:rPr lang="en-US" altLang="ko-KR" dirty="0"/>
              <a:t>b</a:t>
            </a:r>
            <a:r>
              <a:rPr lang="ko-KR" altLang="en-US" dirty="0"/>
              <a:t>에 들어감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12</a:t>
            </a:r>
            <a:r>
              <a:rPr lang="ko-KR" altLang="en-US" dirty="0"/>
              <a:t>행에서 </a:t>
            </a:r>
            <a:r>
              <a:rPr lang="ko-KR" altLang="en-US" dirty="0" err="1"/>
              <a:t>문자형으로</a:t>
            </a:r>
            <a:r>
              <a:rPr lang="ko-KR" altLang="en-US" dirty="0"/>
              <a:t> 출력하면 문자 ‘</a:t>
            </a:r>
            <a:r>
              <a:rPr lang="en-US" altLang="ko-KR" dirty="0"/>
              <a:t>b’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: d</a:t>
            </a:r>
            <a:r>
              <a:rPr lang="ko-KR" altLang="en-US" dirty="0"/>
              <a:t>가 문자형 변수이지만 숫자 </a:t>
            </a:r>
            <a:r>
              <a:rPr lang="en-US" altLang="ko-KR" dirty="0"/>
              <a:t>90</a:t>
            </a:r>
            <a:r>
              <a:rPr lang="ko-KR" altLang="en-US" dirty="0"/>
              <a:t>일수도 있음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90</a:t>
            </a:r>
            <a:r>
              <a:rPr lang="ko-KR" altLang="en-US" dirty="0"/>
              <a:t>은 문자 ‘</a:t>
            </a:r>
            <a:r>
              <a:rPr lang="en-US" altLang="ko-KR" dirty="0"/>
              <a:t>Z’</a:t>
            </a:r>
            <a:r>
              <a:rPr lang="ko-KR" altLang="en-US" dirty="0"/>
              <a:t>와 동일하므로 결국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변수 </a:t>
            </a:r>
            <a:r>
              <a:rPr lang="en-US" altLang="ko-KR" dirty="0"/>
              <a:t>d</a:t>
            </a:r>
            <a:r>
              <a:rPr lang="ko-KR" altLang="en-US" dirty="0"/>
              <a:t>에 ‘</a:t>
            </a:r>
            <a:r>
              <a:rPr lang="en-US" altLang="ko-KR" dirty="0"/>
              <a:t>Z’</a:t>
            </a:r>
            <a:r>
              <a:rPr lang="ko-KR" altLang="en-US" dirty="0"/>
              <a:t>를 입력한 것과 같음</a:t>
            </a:r>
            <a:r>
              <a:rPr lang="en-US" altLang="ko-KR" dirty="0"/>
              <a:t>. </a:t>
            </a:r>
            <a:r>
              <a:rPr lang="ko-KR" altLang="en-US" dirty="0"/>
              <a:t>그 결과 ‘</a:t>
            </a:r>
            <a:r>
              <a:rPr lang="en-US" altLang="ko-KR" dirty="0"/>
              <a:t>Z’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변수 </a:t>
            </a:r>
            <a:r>
              <a:rPr lang="en-US" altLang="ko-KR" dirty="0"/>
              <a:t>d</a:t>
            </a:r>
            <a:r>
              <a:rPr lang="ko-KR" altLang="en-US" dirty="0"/>
              <a:t>에 한글 ‘가’를 대입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19</a:t>
            </a:r>
            <a:r>
              <a:rPr lang="ko-KR" altLang="en-US" dirty="0"/>
              <a:t>행에서 정수로 출력하니 한글 ‘가’는 </a:t>
            </a:r>
            <a:r>
              <a:rPr lang="en-US" altLang="ko-KR" dirty="0"/>
              <a:t>44032 </a:t>
            </a:r>
            <a:r>
              <a:rPr lang="ko-KR" altLang="en-US" dirty="0"/>
              <a:t>코드 값인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것이 확인</a:t>
            </a:r>
            <a:r>
              <a:rPr lang="en-US" altLang="ko-KR" dirty="0"/>
              <a:t>. 18</a:t>
            </a:r>
            <a:r>
              <a:rPr lang="ko-KR" altLang="en-US" dirty="0"/>
              <a:t>행에서 변수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증가시키고 </a:t>
            </a:r>
            <a:r>
              <a:rPr lang="en-US" altLang="ko-KR" dirty="0"/>
              <a:t>20</a:t>
            </a:r>
            <a:r>
              <a:rPr lang="ko-KR" altLang="en-US" dirty="0"/>
              <a:t>행에서 출력하여 ‘각’이 출력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79" y="664521"/>
            <a:ext cx="3749049" cy="26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93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53" y="721693"/>
            <a:ext cx="6679047" cy="39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3" y="4716387"/>
            <a:ext cx="7110790" cy="159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190" y="3086542"/>
            <a:ext cx="2385265" cy="16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724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참과 거짓을 표현하는 불</a:t>
            </a:r>
            <a:r>
              <a:rPr lang="en-US" altLang="ko-KR" dirty="0"/>
              <a:t>(Boole)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실제로 참을 </a:t>
            </a:r>
            <a:r>
              <a:rPr lang="en-US" altLang="ko-KR" dirty="0"/>
              <a:t>1, </a:t>
            </a:r>
            <a:r>
              <a:rPr lang="ko-KR" altLang="en-US" dirty="0"/>
              <a:t>거짓을 </a:t>
            </a:r>
            <a:r>
              <a:rPr lang="en-US" altLang="ko-KR" dirty="0"/>
              <a:t>0</a:t>
            </a:r>
            <a:r>
              <a:rPr lang="ko-KR" altLang="en-US" dirty="0"/>
              <a:t>으로 취급하면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가 아닌 </a:t>
            </a:r>
            <a:r>
              <a:rPr lang="en-US" altLang="ko-KR" dirty="0"/>
              <a:t>1</a:t>
            </a:r>
            <a:r>
              <a:rPr lang="ko-KR" altLang="en-US" dirty="0"/>
              <a:t>비트만으로도 표현이 가능하지만</a:t>
            </a:r>
            <a:r>
              <a:rPr lang="en-US" altLang="ko-KR" dirty="0"/>
              <a:t>, JAVA</a:t>
            </a:r>
            <a:r>
              <a:rPr lang="ko-KR" altLang="en-US" dirty="0"/>
              <a:t>는 최소 접근 단위가 </a:t>
            </a:r>
            <a:r>
              <a:rPr lang="en-US" altLang="ko-KR" dirty="0"/>
              <a:t>1</a:t>
            </a:r>
            <a:r>
              <a:rPr lang="ko-KR" altLang="en-US" dirty="0"/>
              <a:t>바이트이므로 크기는 </a:t>
            </a:r>
            <a:r>
              <a:rPr lang="en-US" altLang="ko-KR" dirty="0"/>
              <a:t>1</a:t>
            </a:r>
            <a:r>
              <a:rPr lang="ko-KR" altLang="en-US" dirty="0"/>
              <a:t>바이트를 사용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2" y="1612556"/>
            <a:ext cx="8100900" cy="105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행 </a:t>
            </a:r>
            <a:r>
              <a:rPr lang="en-US" altLang="ko-KR" dirty="0"/>
              <a:t>: (10 == 20)</a:t>
            </a:r>
            <a:r>
              <a:rPr lang="ko-KR" altLang="en-US" dirty="0"/>
              <a:t>은 ‘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이 같다’의 결과이므로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반환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5" y="784047"/>
            <a:ext cx="6529786" cy="35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3673" y="3519010"/>
            <a:ext cx="2803988" cy="17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841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글자를 표현하는 문자열</a:t>
            </a:r>
            <a:endParaRPr lang="en-US" altLang="ko-KR" dirty="0"/>
          </a:p>
          <a:p>
            <a:pPr lvl="1"/>
            <a:r>
              <a:rPr lang="ko-KR" altLang="en-US" dirty="0"/>
              <a:t>문자열의 개념은 ‘문자형의 집합’이고 ‘문자열’이라는 데이터 형식은 따로 존재하지 않음</a:t>
            </a:r>
          </a:p>
          <a:p>
            <a:pPr marL="457200" lvl="1" indent="0">
              <a:buNone/>
            </a:pPr>
            <a:r>
              <a:rPr lang="ko-KR" altLang="en-US" dirty="0"/>
              <a:t>  문자형 데이터 형식 </a:t>
            </a:r>
            <a:r>
              <a:rPr lang="en-US" altLang="ko-KR" dirty="0"/>
              <a:t>char</a:t>
            </a:r>
            <a:r>
              <a:rPr lang="ko-KR" altLang="en-US" dirty="0"/>
              <a:t>는 한 글자만 저장</a:t>
            </a:r>
          </a:p>
          <a:p>
            <a:pPr lvl="1"/>
            <a:r>
              <a:rPr lang="ko-KR" altLang="en-US" dirty="0"/>
              <a:t>문자열은 데이터 형식으로 지원되지 않고 </a:t>
            </a:r>
            <a:r>
              <a:rPr lang="en-US" altLang="ko-KR" dirty="0"/>
              <a:t>String </a:t>
            </a:r>
            <a:r>
              <a:rPr lang="ko-KR" altLang="en-US" dirty="0"/>
              <a:t>클래스로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150802"/>
            <a:ext cx="8217405" cy="10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TIP : </a:t>
            </a:r>
            <a:r>
              <a:rPr lang="en-US" altLang="ko-KR" dirty="0" err="1"/>
              <a:t>println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ln</a:t>
            </a:r>
            <a:r>
              <a:rPr lang="ko-KR" altLang="en-US" dirty="0"/>
              <a:t>은 </a:t>
            </a:r>
            <a:r>
              <a:rPr lang="en-US" altLang="ko-KR" dirty="0"/>
              <a:t>line feed</a:t>
            </a:r>
            <a:r>
              <a:rPr lang="ko-KR" altLang="en-US" dirty="0"/>
              <a:t>의 약자로 행을 넘긴다는 의미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format</a:t>
            </a:r>
            <a:r>
              <a:rPr lang="ko-KR" altLang="en-US" dirty="0"/>
              <a:t>의 약자로 서식을 지정한다는 의미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첫 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(“100”)</a:t>
            </a:r>
            <a:r>
              <a:rPr lang="ko-KR" altLang="en-US" dirty="0"/>
              <a:t>의 결과 </a:t>
            </a:r>
            <a:r>
              <a:rPr lang="en-US" altLang="ko-KR" dirty="0"/>
              <a:t>100</a:t>
            </a:r>
            <a:r>
              <a:rPr lang="ko-KR" altLang="en-US" dirty="0"/>
              <a:t>은 숫자 </a:t>
            </a:r>
            <a:r>
              <a:rPr lang="en-US" altLang="ko-KR" dirty="0"/>
              <a:t>100</a:t>
            </a:r>
            <a:r>
              <a:rPr lang="ko-KR" altLang="en-US" dirty="0"/>
              <a:t>이 아닌 글자 </a:t>
            </a:r>
            <a:r>
              <a:rPr lang="en-US" altLang="ko-KR" dirty="0"/>
              <a:t>100(</a:t>
            </a:r>
            <a:r>
              <a:rPr lang="ko-KR" altLang="en-US" dirty="0" err="1"/>
              <a:t>일영영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 err="1"/>
              <a:t>System.out.printf</a:t>
            </a:r>
            <a:r>
              <a:rPr lang="en-US" altLang="ko-KR" dirty="0"/>
              <a:t>(“%d”, 100)</a:t>
            </a:r>
            <a:r>
              <a:rPr lang="ko-KR" altLang="en-US" dirty="0"/>
              <a:t>의 결과 </a:t>
            </a:r>
            <a:r>
              <a:rPr lang="en-US" altLang="ko-KR" dirty="0"/>
              <a:t>100</a:t>
            </a:r>
            <a:r>
              <a:rPr lang="ko-KR" altLang="en-US" dirty="0"/>
              <a:t>은 숫자 </a:t>
            </a:r>
            <a:r>
              <a:rPr lang="en-US" altLang="ko-KR" dirty="0"/>
              <a:t>100</a:t>
            </a:r>
            <a:r>
              <a:rPr lang="ko-KR" altLang="en-US" dirty="0"/>
              <a:t>을 의미</a:t>
            </a:r>
            <a:r>
              <a:rPr lang="en-US" altLang="ko-KR" dirty="0"/>
              <a:t>. </a:t>
            </a:r>
            <a:r>
              <a:rPr lang="ko-KR" altLang="en-US" dirty="0"/>
              <a:t>서식</a:t>
            </a:r>
            <a:r>
              <a:rPr lang="en-US" altLang="ko-KR" dirty="0"/>
              <a:t>(%d)</a:t>
            </a:r>
            <a:r>
              <a:rPr lang="ko-KR" altLang="en-US" dirty="0"/>
              <a:t>이 지정된 ‘숫자’는 그대로 숫자의 의미임</a:t>
            </a:r>
            <a:r>
              <a:rPr lang="en-US" altLang="ko-KR" dirty="0"/>
              <a:t>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059886"/>
            <a:ext cx="8189444" cy="5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227700"/>
            <a:ext cx="8189444" cy="127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49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데이터 형식과 배열</a:t>
            </a:r>
            <a:r>
              <a:rPr lang="en-US" altLang="ko-KR" dirty="0"/>
              <a:t>(23)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05" y="683695"/>
            <a:ext cx="6983775" cy="41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59170"/>
            <a:ext cx="746266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행의 “</a:t>
            </a:r>
            <a:r>
              <a:rPr lang="en-US" altLang="ko-KR" dirty="0"/>
              <a:t>%d”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의미</a:t>
            </a:r>
            <a:r>
              <a:rPr lang="en-US" altLang="ko-KR" dirty="0"/>
              <a:t>, </a:t>
            </a:r>
            <a:r>
              <a:rPr lang="ko-KR" altLang="en-US" dirty="0"/>
              <a:t>서식의 개수와 큰따옴표 뒤에 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같아야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37" y="611395"/>
            <a:ext cx="7426949" cy="335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37" y="4020179"/>
            <a:ext cx="7380820" cy="142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2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4" y="618623"/>
            <a:ext cx="7091731" cy="307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846" y="3803577"/>
            <a:ext cx="6439619" cy="170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6" y="5628827"/>
            <a:ext cx="3389171" cy="111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9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 외에 자주 사용되는 서식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0" y="1345122"/>
            <a:ext cx="8119431" cy="27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02" y="4135127"/>
            <a:ext cx="7707375" cy="237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9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err="1"/>
              <a:t>System.out</a:t>
            </a:r>
            <a:r>
              <a:rPr lang="ko-KR" altLang="en-US" dirty="0"/>
              <a:t>의 기본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5" y="818710"/>
            <a:ext cx="5715635" cy="30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5" y="4284095"/>
            <a:ext cx="7363111" cy="198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04190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1435</Words>
  <Application>Microsoft Office PowerPoint</Application>
  <PresentationFormat>화면 슬라이드 쇼(4:3)</PresentationFormat>
  <Paragraphs>254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ch01_JAVA 들여다보기</vt:lpstr>
      <vt:lpstr>PowerPoint 프레젠테이션</vt:lpstr>
      <vt:lpstr>메소드와 필드</vt:lpstr>
      <vt:lpstr>Section 01 System.out의 기본(1) </vt:lpstr>
      <vt:lpstr>Section 01 System.out의 기본(2)</vt:lpstr>
      <vt:lpstr>Section 01 System.out의 기본(3)</vt:lpstr>
      <vt:lpstr>Section 01 System.out의 기본(4)</vt:lpstr>
      <vt:lpstr>Section 01 System.out의 기본(5)</vt:lpstr>
      <vt:lpstr>Section 01 System.out의 기본(6)</vt:lpstr>
      <vt:lpstr>Section 01 System.out의 기본(7)</vt:lpstr>
      <vt:lpstr>Section 01 System.out의 기본(8)</vt:lpstr>
      <vt:lpstr>Section 02 System.out.printf( ) 메소드의 서식 지정(1)</vt:lpstr>
      <vt:lpstr>Section 02 System.out.printf( ) 메소드의 서식 지정(2)</vt:lpstr>
      <vt:lpstr>Section 02 System.out.printf( ) 메소드의 서식 지정(3)</vt:lpstr>
      <vt:lpstr>Section 02 System.out.printf( ) 메소드의 서식 지정(4)</vt:lpstr>
      <vt:lpstr>Section 02 System.out.printf( ) 메소드의 서식 지정(5)</vt:lpstr>
      <vt:lpstr>Section 03 변수(1)</vt:lpstr>
      <vt:lpstr>Section 03 변수(2)</vt:lpstr>
      <vt:lpstr>Section 03 변수(3)</vt:lpstr>
      <vt:lpstr>Section 03 변수(4)</vt:lpstr>
      <vt:lpstr>Section 03 변수(5)</vt:lpstr>
      <vt:lpstr>Section 03 변수(6)</vt:lpstr>
      <vt:lpstr>Section 03 변수(7)</vt:lpstr>
      <vt:lpstr>Section 03 변수(8)</vt:lpstr>
      <vt:lpstr>Section 03 변수(9)</vt:lpstr>
      <vt:lpstr>Section 03 변수(10)</vt:lpstr>
      <vt:lpstr>Section 03 변수(11)</vt:lpstr>
      <vt:lpstr>Section 03 변수(12)</vt:lpstr>
      <vt:lpstr>Section 04 데이터 형식과 배열(1)</vt:lpstr>
      <vt:lpstr>Section 04 데이터 형식과 배열(2)</vt:lpstr>
      <vt:lpstr>Section 04 데이터 형식과 배열(3)</vt:lpstr>
      <vt:lpstr>Section 04 데이터 형식과 배열(4)</vt:lpstr>
      <vt:lpstr>Section 04 데이터 형식과 배열(5)</vt:lpstr>
      <vt:lpstr>Section 04 데이터 형식과 배열(6)</vt:lpstr>
      <vt:lpstr>Section 04 데이터 형식과 배열(7)</vt:lpstr>
      <vt:lpstr>Section 04 데이터 형식과 배열(8)</vt:lpstr>
      <vt:lpstr>Section 04 데이터 형식과 배열(9)</vt:lpstr>
      <vt:lpstr>Section 04 데이터 형식과 배열(10)</vt:lpstr>
      <vt:lpstr>Section 04 데이터 형식과 배열(11)</vt:lpstr>
      <vt:lpstr>Section 04 데이터 형식과 배열(12)</vt:lpstr>
      <vt:lpstr>Section 04 데이터 형식과 배열(13)</vt:lpstr>
      <vt:lpstr>Section 04 데이터 형식과 배열(14)</vt:lpstr>
      <vt:lpstr>Section 04 데이터 형식과 배열(15)</vt:lpstr>
      <vt:lpstr>Section 04 데이터 형식과 배열(16)</vt:lpstr>
      <vt:lpstr>Section 04 데이터 형식과 배열(17)</vt:lpstr>
      <vt:lpstr>Section 04 데이터 형식과 배열(18)</vt:lpstr>
      <vt:lpstr>Section 04 데이터 형식과 배열(19)</vt:lpstr>
      <vt:lpstr>Section 04 데이터 형식과 배열(20)</vt:lpstr>
      <vt:lpstr>Section 04 데이터 형식과 배열(21)</vt:lpstr>
      <vt:lpstr>Section 04 데이터 형식과 배열(22)</vt:lpstr>
      <vt:lpstr>Section 04 데이터 형식과 배열(23)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223</cp:revision>
  <dcterms:created xsi:type="dcterms:W3CDTF">2012-07-23T02:34:37Z</dcterms:created>
  <dcterms:modified xsi:type="dcterms:W3CDTF">2020-11-18T05:22:17Z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