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7"/>
  </p:notesMasterIdLst>
  <p:handoutMasterIdLst>
    <p:handoutMasterId r:id="rId38"/>
  </p:handoutMasterIdLst>
  <p:sldIdLst>
    <p:sldId id="405" r:id="rId2"/>
    <p:sldId id="352" r:id="rId3"/>
    <p:sldId id="370" r:id="rId4"/>
    <p:sldId id="371" r:id="rId5"/>
    <p:sldId id="373" r:id="rId6"/>
    <p:sldId id="372" r:id="rId7"/>
    <p:sldId id="374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64D9C94D-DAC6-493D-B629-900C49AA8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D77E1554-8912-4763-AA4E-06C6490D69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연산자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차이점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a++(</a:t>
            </a:r>
            <a:r>
              <a:rPr lang="ko-KR" altLang="en-US" dirty="0" err="1"/>
              <a:t>후치</a:t>
            </a:r>
            <a:r>
              <a:rPr lang="ko-KR" altLang="en-US" dirty="0"/>
              <a:t> 증가 연산자</a:t>
            </a:r>
            <a:r>
              <a:rPr lang="en-US" altLang="ko-KR" dirty="0"/>
              <a:t>) : a</a:t>
            </a:r>
            <a:r>
              <a:rPr lang="ko-KR" altLang="en-US" dirty="0"/>
              <a:t>가 있고</a:t>
            </a:r>
            <a:r>
              <a:rPr lang="en-US" altLang="ko-KR" dirty="0"/>
              <a:t>, a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++a(</a:t>
            </a:r>
            <a:r>
              <a:rPr lang="ko-KR" altLang="en-US" dirty="0"/>
              <a:t>전치 증가 연산자</a:t>
            </a:r>
            <a:r>
              <a:rPr lang="en-US" altLang="ko-KR" dirty="0"/>
              <a:t>) : a </a:t>
            </a:r>
            <a:r>
              <a:rPr lang="ko-KR" altLang="en-US" dirty="0"/>
              <a:t>값을 </a:t>
            </a:r>
            <a:r>
              <a:rPr lang="en-US" altLang="ko-KR" dirty="0"/>
              <a:t>1 </a:t>
            </a:r>
            <a:r>
              <a:rPr lang="ko-KR" altLang="en-US" dirty="0"/>
              <a:t>증가시키고</a:t>
            </a:r>
            <a:r>
              <a:rPr lang="en-US" altLang="ko-KR" dirty="0"/>
              <a:t>, a</a:t>
            </a:r>
            <a:r>
              <a:rPr lang="ko-KR" altLang="en-US" dirty="0"/>
              <a:t>가 있음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93686"/>
            <a:ext cx="4365485" cy="446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634" y="1898830"/>
            <a:ext cx="3372300" cy="22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18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76" y="638690"/>
            <a:ext cx="7430159" cy="4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19" y="5184195"/>
            <a:ext cx="7592081" cy="147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6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5</a:t>
            </a:r>
            <a:r>
              <a:rPr lang="ko-KR" altLang="en-US" dirty="0"/>
              <a:t>행</a:t>
            </a:r>
            <a:r>
              <a:rPr lang="en-US" altLang="ko-KR" dirty="0"/>
              <a:t>, 8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TIP : ++a</a:t>
            </a:r>
            <a:r>
              <a:rPr lang="ko-KR" altLang="en-US" dirty="0"/>
              <a:t>를 전치 증가 연산자</a:t>
            </a:r>
            <a:r>
              <a:rPr lang="en-US" altLang="ko-KR" dirty="0"/>
              <a:t>, --a</a:t>
            </a:r>
            <a:r>
              <a:rPr lang="ko-KR" altLang="en-US" dirty="0"/>
              <a:t>를 전치 감소 연산자</a:t>
            </a:r>
            <a:r>
              <a:rPr lang="en-US" altLang="ko-KR" dirty="0"/>
              <a:t>, a++</a:t>
            </a:r>
            <a:r>
              <a:rPr lang="ko-KR" altLang="en-US" dirty="0"/>
              <a:t>를 </a:t>
            </a:r>
            <a:r>
              <a:rPr lang="ko-KR" altLang="en-US" dirty="0" err="1"/>
              <a:t>후치</a:t>
            </a:r>
            <a:r>
              <a:rPr lang="ko-KR" altLang="en-US" dirty="0"/>
              <a:t> 증가 연산자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        a--</a:t>
            </a:r>
            <a:r>
              <a:rPr lang="ko-KR" altLang="en-US" dirty="0"/>
              <a:t>를 </a:t>
            </a:r>
            <a:r>
              <a:rPr lang="ko-KR" altLang="en-US" dirty="0" err="1"/>
              <a:t>후치</a:t>
            </a:r>
            <a:r>
              <a:rPr lang="ko-KR" altLang="en-US" dirty="0"/>
              <a:t> 감소 연산자라고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386066"/>
            <a:ext cx="7940702" cy="18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2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관계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연산자</a:t>
            </a:r>
            <a:endParaRPr lang="en-US" altLang="ko-KR" dirty="0"/>
          </a:p>
          <a:p>
            <a:pPr lvl="1"/>
            <a:r>
              <a:rPr lang="ko-KR" altLang="en-US" dirty="0"/>
              <a:t>두 값을 비교하는 관계 연산자의 결과는 항상 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으로 표현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826581"/>
            <a:ext cx="2551255" cy="117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254742"/>
            <a:ext cx="6393602" cy="315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00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관계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683695"/>
            <a:ext cx="6120680" cy="40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903048"/>
            <a:ext cx="6120680" cy="18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68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관계 연산자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12</a:t>
            </a:r>
            <a:r>
              <a:rPr lang="ko-KR" altLang="en-US" dirty="0"/>
              <a:t>행</a:t>
            </a:r>
            <a:endParaRPr lang="en-US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1" y="1358770"/>
            <a:ext cx="5342441" cy="287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63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논리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두 가지 이상의 조건을 표현하는 경우에는 논리 연산자를 사용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988840"/>
            <a:ext cx="7592672" cy="176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924055"/>
            <a:ext cx="5038455" cy="216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25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논리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0" y="718622"/>
            <a:ext cx="7785865" cy="17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562628"/>
            <a:ext cx="7695855" cy="16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4437800"/>
            <a:ext cx="7859462" cy="165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17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논리 연산자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1" y="750587"/>
            <a:ext cx="6570730" cy="421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4" y="5094184"/>
            <a:ext cx="7280711" cy="1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7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연산자</a:t>
            </a:r>
            <a:endParaRPr lang="en-US" altLang="ko-KR" dirty="0"/>
          </a:p>
          <a:p>
            <a:pPr lvl="1"/>
            <a:r>
              <a:rPr lang="ko-KR" altLang="en-US" dirty="0"/>
              <a:t>정수나 문자 등을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자리의 비트끼리 연산을 수행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1" y="2140787"/>
            <a:ext cx="7914747" cy="307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기본적인 연산자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628800"/>
            <a:ext cx="8220735" cy="298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논리곱 연산자 </a:t>
            </a:r>
            <a:r>
              <a:rPr lang="en-US" altLang="ko-KR" dirty="0"/>
              <a:t>&amp;</a:t>
            </a:r>
          </a:p>
          <a:p>
            <a:pPr lvl="1"/>
            <a:r>
              <a:rPr lang="en-US" altLang="ko-KR" dirty="0"/>
              <a:t>‘10 &amp; 7’ </a:t>
            </a:r>
          </a:p>
          <a:p>
            <a:pPr marL="457200" lvl="1" indent="0">
              <a:buNone/>
            </a:pPr>
            <a:r>
              <a:rPr lang="en-US" altLang="ko-KR" dirty="0"/>
              <a:t>          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다음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   2</a:t>
            </a:r>
            <a:r>
              <a:rPr lang="ko-KR" altLang="en-US" dirty="0"/>
              <a:t>진수로는 </a:t>
            </a:r>
            <a:r>
              <a:rPr lang="en-US" altLang="ko-KR" dirty="0"/>
              <a:t>00102, 10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" y="2843935"/>
            <a:ext cx="8029047" cy="270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4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51" y="683695"/>
            <a:ext cx="8429189" cy="333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4194085"/>
            <a:ext cx="8145905" cy="17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44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논리합 연산자 </a:t>
            </a:r>
            <a:r>
              <a:rPr lang="en-US" altLang="ko-KR" dirty="0"/>
              <a:t>|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10 | 7’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비트 논리합의 결과는 </a:t>
            </a:r>
            <a:r>
              <a:rPr lang="en-US" altLang="ko-KR" dirty="0"/>
              <a:t>1111</a:t>
            </a:r>
            <a:r>
              <a:rPr lang="en-US" altLang="ko-KR" baseline="-25000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15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923245"/>
            <a:ext cx="8112152" cy="281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89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818710"/>
            <a:ext cx="8263043" cy="336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4464435"/>
            <a:ext cx="8055894" cy="170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79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배타적 논리합 연산자 </a:t>
            </a:r>
            <a:r>
              <a:rPr lang="en-US" altLang="ko-KR" dirty="0"/>
              <a:t>^</a:t>
            </a:r>
          </a:p>
          <a:p>
            <a:pPr lvl="1"/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1^1</a:t>
            </a:r>
            <a:r>
              <a:rPr lang="ko-KR" altLang="en-US" dirty="0"/>
              <a:t>이나 </a:t>
            </a:r>
            <a:r>
              <a:rPr lang="en-US" altLang="ko-KR" dirty="0"/>
              <a:t>0^0</a:t>
            </a:r>
            <a:r>
              <a:rPr lang="ko-KR" altLang="en-US" dirty="0"/>
              <a:t>이면 결과가 거짓</a:t>
            </a:r>
            <a:r>
              <a:rPr lang="en-US" altLang="ko-KR" dirty="0"/>
              <a:t>(0)</a:t>
            </a:r>
            <a:r>
              <a:rPr lang="ko-KR" altLang="en-US" dirty="0"/>
              <a:t>이고</a:t>
            </a:r>
            <a:r>
              <a:rPr lang="en-US" altLang="ko-KR" dirty="0"/>
              <a:t>, 1^0</a:t>
            </a:r>
            <a:r>
              <a:rPr lang="ko-KR" altLang="en-US" dirty="0"/>
              <a:t>이나 </a:t>
            </a:r>
            <a:r>
              <a:rPr lang="en-US" altLang="ko-KR" dirty="0"/>
              <a:t>0^1</a:t>
            </a:r>
            <a:r>
              <a:rPr lang="ko-KR" altLang="en-US" dirty="0"/>
              <a:t>이면 결과가 참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10^7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비트 배타적 논리합 결과는 </a:t>
            </a:r>
            <a:r>
              <a:rPr lang="en-US" altLang="ko-KR" dirty="0"/>
              <a:t>1101</a:t>
            </a:r>
            <a:r>
              <a:rPr lang="en-US" altLang="ko-KR" baseline="-25000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13</a:t>
            </a:r>
          </a:p>
          <a:p>
            <a:pPr lvl="1"/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0" y="2517848"/>
            <a:ext cx="7810946" cy="274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70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6" y="728701"/>
            <a:ext cx="8010890" cy="341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4329100"/>
            <a:ext cx="7200800" cy="166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9" y="683695"/>
            <a:ext cx="7087101" cy="33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6" y="4104075"/>
            <a:ext cx="6673459" cy="210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165" y="3519010"/>
            <a:ext cx="2523618" cy="191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32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4</a:t>
            </a:r>
            <a:r>
              <a:rPr lang="ko-KR" altLang="en-US" dirty="0"/>
              <a:t>행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7686" y="1544391"/>
            <a:ext cx="5772150" cy="36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9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7</a:t>
            </a:r>
            <a:r>
              <a:rPr lang="ko-KR" altLang="en-US" dirty="0"/>
              <a:t>행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900" y="1525943"/>
            <a:ext cx="5410200" cy="309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180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부정 연산자 </a:t>
            </a:r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비트를</a:t>
            </a:r>
            <a:r>
              <a:rPr lang="ko-KR" altLang="en-US" dirty="0"/>
              <a:t> 반대로 만드는 연산자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로 바꾸고</a:t>
            </a:r>
            <a:r>
              <a:rPr lang="en-US" altLang="ko-KR" dirty="0"/>
              <a:t>, 1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바꿈</a:t>
            </a:r>
            <a:r>
              <a:rPr lang="en-US" altLang="ko-KR" dirty="0"/>
              <a:t>. </a:t>
            </a:r>
            <a:r>
              <a:rPr lang="ko-KR" altLang="en-US" dirty="0"/>
              <a:t>이렇게 반전된 값을 </a:t>
            </a:r>
            <a:r>
              <a:rPr lang="en-US" altLang="ko-KR" dirty="0"/>
              <a:t>1</a:t>
            </a:r>
            <a:r>
              <a:rPr lang="ko-KR" altLang="en-US" dirty="0"/>
              <a:t>의 보수라 하며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 함</a:t>
            </a:r>
            <a:r>
              <a:rPr lang="en-US" altLang="ko-KR" dirty="0"/>
              <a:t>. </a:t>
            </a:r>
            <a:r>
              <a:rPr lang="ko-KR" altLang="en-US" dirty="0"/>
              <a:t>비트 부정 연산자는 해당 값의 음수</a:t>
            </a:r>
            <a:r>
              <a:rPr lang="en-US" altLang="ko-KR" dirty="0"/>
              <a:t>(-)</a:t>
            </a:r>
            <a:r>
              <a:rPr lang="ko-KR" altLang="en-US" dirty="0"/>
              <a:t>값을 찾고자 할 때 사용</a:t>
            </a:r>
            <a:r>
              <a:rPr lang="en-US" altLang="ko-KR" dirty="0"/>
              <a:t>. 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5" y="2582027"/>
            <a:ext cx="6300700" cy="289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1910" y="4914165"/>
            <a:ext cx="4230470" cy="181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42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01" y="683695"/>
            <a:ext cx="6390710" cy="173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2483895"/>
            <a:ext cx="6416739" cy="40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065" y="3094507"/>
            <a:ext cx="3637594" cy="20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79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왼쪽 시프트 연산자 </a:t>
            </a:r>
            <a:r>
              <a:rPr lang="en-US" altLang="ko-KR" dirty="0"/>
              <a:t>&lt;&lt;</a:t>
            </a:r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왼쪽으로 시프트</a:t>
            </a:r>
            <a:r>
              <a:rPr lang="en-US" altLang="ko-KR" dirty="0"/>
              <a:t>(shift)</a:t>
            </a:r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을 왼쪽으로 두 칸 시프트 연산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33" y="2331171"/>
            <a:ext cx="7349920" cy="380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926595" y="1178750"/>
            <a:ext cx="5895655" cy="4860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971600" y="1178750"/>
            <a:ext cx="6120680" cy="36004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514" y="5828546"/>
            <a:ext cx="873097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시프트 연산은 자바에서 많이 사용하지 않기 때문에 개념만 이해하길 바랍니다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중요하지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83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199" y="728700"/>
            <a:ext cx="8043596" cy="343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4467565"/>
            <a:ext cx="7802280" cy="167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2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오른쪽 시프트 연산자 </a:t>
            </a:r>
            <a:r>
              <a:rPr lang="en-US" altLang="ko-KR" dirty="0"/>
              <a:t>&gt;&gt;</a:t>
            </a:r>
          </a:p>
          <a:p>
            <a:pPr lvl="1"/>
            <a:r>
              <a:rPr lang="ko-KR" altLang="en-US" dirty="0"/>
              <a:t>나열된 </a:t>
            </a:r>
            <a:r>
              <a:rPr lang="ko-KR" altLang="en-US" dirty="0" err="1"/>
              <a:t>비트를</a:t>
            </a:r>
            <a:r>
              <a:rPr lang="ko-KR" altLang="en-US" dirty="0"/>
              <a:t> 오른쪽으로 </a:t>
            </a:r>
            <a:r>
              <a:rPr lang="ko-KR" altLang="en-US" dirty="0" err="1"/>
              <a:t>시프트하는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en-US" altLang="ko-KR" dirty="0"/>
              <a:t>26</a:t>
            </a:r>
            <a:r>
              <a:rPr lang="ko-KR" altLang="en-US" dirty="0"/>
              <a:t>을 오른쪽으로 두 칸 시프트 연산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93885"/>
            <a:ext cx="7280158" cy="375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834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821" y="728700"/>
            <a:ext cx="808059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689140"/>
            <a:ext cx="7646547" cy="173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13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비트 연산자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818710"/>
            <a:ext cx="6120680" cy="38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13766"/>
            <a:ext cx="6533894" cy="477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7265" y="1320334"/>
            <a:ext cx="1935215" cy="287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102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연산자 우선순위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855" y="773113"/>
            <a:ext cx="8403903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3855" y="1133744"/>
            <a:ext cx="8403903" cy="1665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 1 2"/>
          <p:cNvSpPr/>
          <p:nvPr/>
        </p:nvSpPr>
        <p:spPr>
          <a:xfrm>
            <a:off x="3986935" y="375392"/>
            <a:ext cx="1170130" cy="9001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67055" y="635624"/>
            <a:ext cx="40054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빨간 사각형 항목은 반드시 외우자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3855" y="3429000"/>
            <a:ext cx="8403903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3855" y="4824155"/>
            <a:ext cx="8458615" cy="675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6535" y="5814265"/>
            <a:ext cx="8361223" cy="60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우선순위와 강제 형 변환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403775"/>
            <a:ext cx="7608441" cy="417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97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45" y="773705"/>
            <a:ext cx="7483025" cy="36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4734145"/>
            <a:ext cx="7069692" cy="189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79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7</a:t>
            </a:r>
            <a:r>
              <a:rPr lang="ko-KR" altLang="en-US" dirty="0"/>
              <a:t>행 </a:t>
            </a:r>
            <a:r>
              <a:rPr lang="en-US" altLang="ko-KR" dirty="0"/>
              <a:t>: </a:t>
            </a:r>
            <a:r>
              <a:rPr lang="ko-KR" altLang="en-US" dirty="0"/>
              <a:t>연산자 우선순위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덧셈과 뺄셈은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계산하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든 결과가 동일</a:t>
            </a:r>
            <a:r>
              <a:rPr lang="en-US" altLang="ko-KR" dirty="0"/>
              <a:t>. </a:t>
            </a:r>
            <a:r>
              <a:rPr lang="ko-KR" altLang="en-US" dirty="0"/>
              <a:t>괄호가 없으면 왼쪽에서 오른쪽 방향으로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같이 나오는 경우에는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 먼저 계산한 다음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을 계산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1268760"/>
            <a:ext cx="30861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4104282"/>
            <a:ext cx="5762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81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데이터형의</a:t>
            </a:r>
            <a:r>
              <a:rPr lang="ko-KR" altLang="en-US" dirty="0"/>
              <a:t> 강제 형 변환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4-2]</a:t>
            </a:r>
            <a:r>
              <a:rPr lang="ko-KR" altLang="en-US" dirty="0"/>
              <a:t>의 </a:t>
            </a:r>
            <a:r>
              <a:rPr lang="en-US" altLang="ko-KR" dirty="0"/>
              <a:t>13</a:t>
            </a:r>
            <a:r>
              <a:rPr lang="ko-KR" altLang="en-US" dirty="0"/>
              <a:t>행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2" y="1988840"/>
            <a:ext cx="3682465" cy="373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23" y="1998366"/>
            <a:ext cx="3760630" cy="372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1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연산자와 증감 연산자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1" y="1553216"/>
            <a:ext cx="8186920" cy="364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폭발 1 1"/>
          <p:cNvSpPr/>
          <p:nvPr/>
        </p:nvSpPr>
        <p:spPr>
          <a:xfrm>
            <a:off x="3626895" y="728700"/>
            <a:ext cx="945105" cy="99011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45498" y="1052235"/>
            <a:ext cx="22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매우 중요</a:t>
            </a:r>
          </a:p>
        </p:txBody>
      </p:sp>
    </p:spTree>
    <p:extLst>
      <p:ext uri="{BB962C8B-B14F-4D97-AF65-F5344CB8AC3E}">
        <p14:creationId xmlns:p14="http://schemas.microsoft.com/office/powerpoint/2010/main" val="277615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산술 연산자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9222" name="Picture 6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683695"/>
            <a:ext cx="7632973" cy="42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90902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658</Words>
  <Application>Microsoft Office PowerPoint</Application>
  <PresentationFormat>화면 슬라이드 쇼(4:3)</PresentationFormat>
  <Paragraphs>127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ch01_JAVA 들여다보기</vt:lpstr>
      <vt:lpstr>PowerPoint 프레젠테이션</vt:lpstr>
      <vt:lpstr>Section 01 산술 연산자(1)</vt:lpstr>
      <vt:lpstr>Section 01 산술 연산자(2)</vt:lpstr>
      <vt:lpstr>Section 01 산술 연산자(3)</vt:lpstr>
      <vt:lpstr>Section 01 산술 연산자(4)</vt:lpstr>
      <vt:lpstr>Section 01 산술 연산자(5)</vt:lpstr>
      <vt:lpstr>Section 01 산술 연산자(6)</vt:lpstr>
      <vt:lpstr>Section 01 산술 연산자(7)</vt:lpstr>
      <vt:lpstr>Section 01 산술 연산자(8)</vt:lpstr>
      <vt:lpstr>Section 01 산술 연산자(9)</vt:lpstr>
      <vt:lpstr>Section 01 산술 연산자(10)</vt:lpstr>
      <vt:lpstr>Section 01 산술 연산자(11)</vt:lpstr>
      <vt:lpstr>Section 02 관계 연산자(1)</vt:lpstr>
      <vt:lpstr>Section 02 관계 연산자(2)</vt:lpstr>
      <vt:lpstr>Section 02 관계 연산자(3)</vt:lpstr>
      <vt:lpstr>Section 03 논리 연산자(1)</vt:lpstr>
      <vt:lpstr>Section 03 논리 연산자(2)</vt:lpstr>
      <vt:lpstr>Section 03 논리 연산자(3)</vt:lpstr>
      <vt:lpstr>Section 04 비트 연산자(1)</vt:lpstr>
      <vt:lpstr>Section 04 비트 연산자(2)</vt:lpstr>
      <vt:lpstr>Section 04 비트 연산자(3)</vt:lpstr>
      <vt:lpstr>Section 04 비트 연산자(4)</vt:lpstr>
      <vt:lpstr>Section 04 비트 연산자(5)</vt:lpstr>
      <vt:lpstr>Section 04 비트 연산자(6)</vt:lpstr>
      <vt:lpstr>Section 04 비트 연산자(7)</vt:lpstr>
      <vt:lpstr>Section 04 비트 연산자(8)</vt:lpstr>
      <vt:lpstr>Section 04 비트 연산자(9)</vt:lpstr>
      <vt:lpstr>Section 04 비트 연산자(10)</vt:lpstr>
      <vt:lpstr>Section 04 비트 연산자(11)</vt:lpstr>
      <vt:lpstr>Section 04 비트 연산자(12)</vt:lpstr>
      <vt:lpstr>Section 04 비트 연산자(13)</vt:lpstr>
      <vt:lpstr>Section 04 비트 연산자(14)</vt:lpstr>
      <vt:lpstr>Section 04 비트 연산자(15)</vt:lpstr>
      <vt:lpstr>Section 04 비트 연산자(16)</vt:lpstr>
      <vt:lpstr>Section 05 연산자 우선순위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이협건</cp:lastModifiedBy>
  <cp:revision>215</cp:revision>
  <dcterms:created xsi:type="dcterms:W3CDTF">2012-07-23T02:34:37Z</dcterms:created>
  <dcterms:modified xsi:type="dcterms:W3CDTF">2022-03-22T08:17:26Z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