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5"/>
  </p:notesMasterIdLst>
  <p:handoutMasterIdLst>
    <p:handoutMasterId r:id="rId46"/>
  </p:handoutMasterIdLst>
  <p:sldIdLst>
    <p:sldId id="413" r:id="rId2"/>
    <p:sldId id="352" r:id="rId3"/>
    <p:sldId id="370" r:id="rId4"/>
    <p:sldId id="371" r:id="rId5"/>
    <p:sldId id="372" r:id="rId6"/>
    <p:sldId id="373" r:id="rId7"/>
    <p:sldId id="374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4" r:id="rId36"/>
    <p:sldId id="405" r:id="rId37"/>
    <p:sldId id="406" r:id="rId38"/>
    <p:sldId id="407" r:id="rId39"/>
    <p:sldId id="408" r:id="rId40"/>
    <p:sldId id="409" r:id="rId41"/>
    <p:sldId id="410" r:id="rId42"/>
    <p:sldId id="411" r:id="rId43"/>
    <p:sldId id="41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0899" autoAdjust="0"/>
  </p:normalViewPr>
  <p:slideViewPr>
    <p:cSldViewPr>
      <p:cViewPr varScale="1">
        <p:scale>
          <a:sx n="144" d="100"/>
          <a:sy n="144" d="100"/>
        </p:scale>
        <p:origin x="228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0">
            <a:extLst>
              <a:ext uri="{FF2B5EF4-FFF2-40B4-BE49-F238E27FC236}">
                <a16:creationId xmlns:a16="http://schemas.microsoft.com/office/drawing/2014/main" id="{4779CD1D-D57A-4200-9E8E-D0BF697EB2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9580"/>
            <a:ext cx="908655" cy="35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9">
            <a:extLst>
              <a:ext uri="{FF2B5EF4-FFF2-40B4-BE49-F238E27FC236}">
                <a16:creationId xmlns:a16="http://schemas.microsoft.com/office/drawing/2014/main" id="{0B64399B-7D20-4CBA-958C-38209F936E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06" y="6486793"/>
            <a:ext cx="818089" cy="29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2020-11-18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222981A-EB34-4257-8F37-ACECF59B26A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600" b="1" kern="1200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600">
                <a:latin typeface="+mn-ea"/>
                <a:ea typeface="+mn-ea"/>
              </a:rPr>
              <a:t>배열</a:t>
            </a:r>
            <a:endParaRPr lang="en-US" altLang="ko-KR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6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300700" cy="394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1" y="4825820"/>
            <a:ext cx="6972715" cy="189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7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행 </a:t>
            </a:r>
            <a:r>
              <a:rPr lang="en-US" altLang="ko-KR" dirty="0"/>
              <a:t>: 4</a:t>
            </a:r>
            <a:r>
              <a:rPr lang="ko-KR" altLang="en-US" dirty="0"/>
              <a:t>개의 변수를 더함</a:t>
            </a:r>
            <a:r>
              <a:rPr lang="en-US" altLang="ko-KR" dirty="0"/>
              <a:t>. </a:t>
            </a:r>
            <a:r>
              <a:rPr lang="ko-KR" altLang="en-US" dirty="0"/>
              <a:t>만약 배열이 </a:t>
            </a:r>
            <a:r>
              <a:rPr lang="en-US" altLang="ko-KR" dirty="0"/>
              <a:t>100</a:t>
            </a:r>
            <a:r>
              <a:rPr lang="ko-KR" altLang="en-US" dirty="0"/>
              <a:t>개라면 </a:t>
            </a:r>
            <a:r>
              <a:rPr lang="en-US" altLang="ko-KR" dirty="0"/>
              <a:t>14</a:t>
            </a:r>
            <a:r>
              <a:rPr lang="ko-KR" altLang="en-US" dirty="0"/>
              <a:t>행은 </a:t>
            </a:r>
            <a:r>
              <a:rPr lang="en-US" altLang="ko-KR" dirty="0"/>
              <a:t>hap = aa[0] + aa[1] + … + aa[99]</a:t>
            </a:r>
            <a:r>
              <a:rPr lang="ko-KR" altLang="en-US" dirty="0"/>
              <a:t>로 일일이 </a:t>
            </a:r>
            <a:r>
              <a:rPr lang="ko-KR" altLang="en-US" dirty="0" err="1"/>
              <a:t>코딩하는</a:t>
            </a:r>
            <a:r>
              <a:rPr lang="ko-KR" altLang="en-US" dirty="0"/>
              <a:t> 번거로움이 생김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for </a:t>
            </a:r>
            <a:r>
              <a:rPr lang="ko-KR" altLang="en-US" dirty="0"/>
              <a:t>문으로 변경해야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585" y="940279"/>
            <a:ext cx="7303017" cy="184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77" y="4300329"/>
            <a:ext cx="3825425" cy="16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0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초기화</a:t>
            </a:r>
            <a:endParaRPr lang="en-US" altLang="ko-KR" dirty="0"/>
          </a:p>
          <a:p>
            <a:pPr lvl="1"/>
            <a:r>
              <a:rPr lang="ko-KR" altLang="en-US" dirty="0"/>
              <a:t>배열을 정의하는 동시에 값을 대입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값을 담은 배열 </a:t>
            </a:r>
            <a:r>
              <a:rPr lang="en-US" altLang="ko-KR" dirty="0"/>
              <a:t>aa</a:t>
            </a:r>
            <a:r>
              <a:rPr lang="ko-KR" altLang="en-US" dirty="0"/>
              <a:t>의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다른 방식으로 먼저 선언한 뒤 </a:t>
            </a:r>
            <a:r>
              <a:rPr lang="ko-KR" altLang="en-US" dirty="0" err="1"/>
              <a:t>초깃값을</a:t>
            </a:r>
            <a:r>
              <a:rPr lang="ko-KR" altLang="en-US" dirty="0"/>
              <a:t> 대입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1178750"/>
            <a:ext cx="4314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055615"/>
            <a:ext cx="4276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2791938"/>
            <a:ext cx="30194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5174497"/>
            <a:ext cx="4305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22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배열을 선언하기만 하고 초기화하지 않을 경우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1571612"/>
            <a:ext cx="3933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65" y="2793404"/>
            <a:ext cx="29146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728700"/>
            <a:ext cx="7245805" cy="456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9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826293"/>
            <a:ext cx="6885765" cy="251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4" y="3382219"/>
            <a:ext cx="7290810" cy="169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830" y="4529721"/>
            <a:ext cx="5220580" cy="204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100</a:t>
            </a:r>
            <a:r>
              <a:rPr lang="ko-KR" altLang="en-US" dirty="0"/>
              <a:t>개의 배열 </a:t>
            </a:r>
            <a:r>
              <a:rPr lang="en-US" altLang="ko-KR" dirty="0"/>
              <a:t>aa</a:t>
            </a:r>
            <a:r>
              <a:rPr lang="ko-KR" altLang="en-US" dirty="0"/>
              <a:t>를 </a:t>
            </a:r>
            <a:r>
              <a:rPr lang="en-US" altLang="ko-KR" dirty="0"/>
              <a:t>0, 2, 4, 8, …(2</a:t>
            </a:r>
            <a:r>
              <a:rPr lang="ko-KR" altLang="en-US" dirty="0"/>
              <a:t>의 배수</a:t>
            </a:r>
            <a:r>
              <a:rPr lang="en-US" altLang="ko-KR" dirty="0"/>
              <a:t>)</a:t>
            </a:r>
            <a:r>
              <a:rPr lang="ko-KR" altLang="en-US" dirty="0"/>
              <a:t>로 초기화한 다음</a:t>
            </a:r>
            <a:r>
              <a:rPr lang="en-US" altLang="ko-KR" dirty="0"/>
              <a:t>, </a:t>
            </a:r>
            <a:r>
              <a:rPr lang="ko-KR" altLang="en-US" dirty="0"/>
              <a:t>배열 </a:t>
            </a:r>
            <a:r>
              <a:rPr lang="en-US" altLang="ko-KR" dirty="0"/>
              <a:t>bb</a:t>
            </a:r>
            <a:r>
              <a:rPr lang="ko-KR" altLang="en-US" dirty="0"/>
              <a:t>에 역순으로 넣기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403775"/>
            <a:ext cx="6930770" cy="486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9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(16)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6638782" cy="400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80" y="4860772"/>
            <a:ext cx="7116119" cy="160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1403775"/>
            <a:ext cx="2520280" cy="147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23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/>
              <a:t>(17)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요소의 개수 알아내기</a:t>
            </a:r>
            <a:endParaRPr lang="en-US" altLang="ko-KR" dirty="0"/>
          </a:p>
          <a:p>
            <a:pPr lvl="1"/>
            <a:r>
              <a:rPr lang="ko-KR" altLang="en-US" dirty="0"/>
              <a:t>배열 요소의 개수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aa[ ] = new </a:t>
            </a:r>
            <a:r>
              <a:rPr lang="en-US" altLang="ko-KR" dirty="0" err="1"/>
              <a:t>int</a:t>
            </a:r>
            <a:r>
              <a:rPr lang="en-US" altLang="ko-KR" dirty="0"/>
              <a:t>[4];</a:t>
            </a:r>
            <a:r>
              <a:rPr lang="ko-KR" altLang="en-US" dirty="0"/>
              <a:t> 의 배열의 크기 구하기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1881124"/>
            <a:ext cx="4324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680" y="3744035"/>
            <a:ext cx="4324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63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(18)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728700"/>
            <a:ext cx="6795755" cy="401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0" y="4914482"/>
            <a:ext cx="8066894" cy="157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34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변수를 나란히 나열한 것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209665"/>
            <a:ext cx="6286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개념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5" y="908720"/>
            <a:ext cx="2160240" cy="201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8990"/>
            <a:ext cx="8097865" cy="28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B417B-8C85-442A-A6DF-451FF6A4EB66}"/>
              </a:ext>
            </a:extLst>
          </p:cNvPr>
          <p:cNvSpPr txBox="1"/>
          <p:nvPr/>
        </p:nvSpPr>
        <p:spPr>
          <a:xfrm>
            <a:off x="468997" y="2455596"/>
            <a:ext cx="486054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배열은 </a:t>
            </a:r>
            <a:r>
              <a:rPr lang="en-US" altLang="ko-KR" dirty="0"/>
              <a:t>1</a:t>
            </a:r>
            <a:r>
              <a:rPr lang="ko-KR" altLang="en-US" dirty="0"/>
              <a:t>차원만 제대로 알자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, 3</a:t>
            </a:r>
            <a:r>
              <a:rPr lang="ko-KR" altLang="en-US" dirty="0"/>
              <a:t>차원은 자바에서 안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en-US" altLang="ko-KR" dirty="0"/>
              <a:t>Collection </a:t>
            </a:r>
            <a:r>
              <a:rPr lang="ko-KR" altLang="en-US" dirty="0"/>
              <a:t>객체를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Collection </a:t>
            </a:r>
            <a:r>
              <a:rPr lang="ko-KR" altLang="en-US" dirty="0"/>
              <a:t>객체를 잘 알자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0A25DB-7A98-47DD-BDA8-E3696AF4C096}"/>
              </a:ext>
            </a:extLst>
          </p:cNvPr>
          <p:cNvCxnSpPr>
            <a:cxnSpLocks/>
          </p:cNvCxnSpPr>
          <p:nvPr/>
        </p:nvCxnSpPr>
        <p:spPr>
          <a:xfrm flipH="1">
            <a:off x="2138696" y="1223755"/>
            <a:ext cx="5178609" cy="4447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362A628-FFE2-4FE6-A485-DFCE1FAD5431}"/>
              </a:ext>
            </a:extLst>
          </p:cNvPr>
          <p:cNvCxnSpPr/>
          <p:nvPr/>
        </p:nvCxnSpPr>
        <p:spPr>
          <a:xfrm>
            <a:off x="2456765" y="1178750"/>
            <a:ext cx="4680520" cy="4680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511" y="728700"/>
            <a:ext cx="6750750" cy="480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8796" y="5004175"/>
            <a:ext cx="2214132" cy="1648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66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7065785" cy="428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08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773705"/>
            <a:ext cx="6848760" cy="322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4149079"/>
            <a:ext cx="7716316" cy="184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20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초기화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1358769"/>
            <a:ext cx="6435715" cy="515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행</a:t>
            </a:r>
            <a:r>
              <a:rPr lang="en-US" altLang="ko-KR" dirty="0"/>
              <a:t>~7</a:t>
            </a:r>
            <a:r>
              <a:rPr lang="ko-KR" altLang="en-US" dirty="0"/>
              <a:t>행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65" y="916755"/>
            <a:ext cx="7065785" cy="1680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3319817"/>
            <a:ext cx="7065785" cy="30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46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크기의 동적 할당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1" y="1301800"/>
            <a:ext cx="6480720" cy="466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3" y="6070577"/>
            <a:ext cx="233596" cy="1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81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029" y="818710"/>
            <a:ext cx="6372216" cy="46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6570" y="4412415"/>
            <a:ext cx="2375721" cy="218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5606700"/>
            <a:ext cx="1562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44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이상의 배열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91" y="1504950"/>
            <a:ext cx="8163237" cy="3608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69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02 2</a:t>
            </a:r>
            <a:r>
              <a:rPr lang="ko-KR" altLang="en-US" dirty="0"/>
              <a:t>차원 배열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8-19]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배열 초기화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89" y="1223755"/>
            <a:ext cx="4832137" cy="528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6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6" y="773706"/>
            <a:ext cx="7470829" cy="142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9" y="2281358"/>
            <a:ext cx="6885765" cy="432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994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스택의</a:t>
            </a:r>
            <a:r>
              <a:rPr lang="ko-KR" altLang="en-US" dirty="0"/>
              <a:t> 개념</a:t>
            </a:r>
            <a:endParaRPr lang="en-US" altLang="ko-KR" dirty="0"/>
          </a:p>
          <a:p>
            <a:pPr lvl="1"/>
            <a:r>
              <a:rPr lang="ko-KR" altLang="en-US" dirty="0"/>
              <a:t>한쪽 끝이 막힌 터널과 같은 자료 구조</a:t>
            </a:r>
            <a:r>
              <a:rPr lang="en-US" altLang="ko-KR" dirty="0"/>
              <a:t>, </a:t>
            </a:r>
            <a:r>
              <a:rPr lang="ko-KR" altLang="en-US" dirty="0"/>
              <a:t>가장 나중에 들어간 것이 가장 먼저 나오는</a:t>
            </a:r>
            <a:r>
              <a:rPr lang="en-US" altLang="ko-KR" dirty="0"/>
              <a:t>L IFO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7" y="2357439"/>
            <a:ext cx="8432905" cy="198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389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</a:t>
            </a:r>
            <a:r>
              <a:rPr lang="ko-KR" altLang="en-US" dirty="0" err="1"/>
              <a:t>스택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7" y="1763815"/>
            <a:ext cx="7470830" cy="86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4" y="3023955"/>
            <a:ext cx="7830870" cy="22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07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1</a:t>
            </a:r>
            <a:r>
              <a:rPr lang="ko-KR" altLang="en-US" dirty="0"/>
              <a:t>대 넣기</a:t>
            </a:r>
            <a:r>
              <a:rPr lang="en-US" altLang="ko-KR" dirty="0"/>
              <a:t>(push)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B,C</a:t>
            </a:r>
            <a:r>
              <a:rPr lang="ko-KR" altLang="en-US" dirty="0"/>
              <a:t> 터널에 넣기</a:t>
            </a:r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7" y="1132280"/>
            <a:ext cx="8100900" cy="231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45" y="4063480"/>
            <a:ext cx="7437075" cy="21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94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자동차 </a:t>
            </a:r>
            <a:r>
              <a:rPr lang="en-US" altLang="ko-KR" dirty="0"/>
              <a:t>1</a:t>
            </a:r>
            <a:r>
              <a:rPr lang="ko-KR" altLang="en-US" dirty="0"/>
              <a:t>대 빼기</a:t>
            </a:r>
            <a:endParaRPr lang="en-US" altLang="ko-K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1313424"/>
            <a:ext cx="8127395" cy="227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35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21" y="773113"/>
            <a:ext cx="6470854" cy="462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5" y="5505881"/>
            <a:ext cx="2430270" cy="6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01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818710"/>
            <a:ext cx="6480720" cy="361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251" y="4599130"/>
            <a:ext cx="7011342" cy="211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21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때 자동차를 빼내라는 명령이 들어오거나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일 때 자동차를 넣으라는 명령의 경우 오류 발생</a:t>
            </a:r>
            <a:r>
              <a:rPr lang="en-US" altLang="ko-KR" dirty="0"/>
              <a:t>. </a:t>
            </a:r>
            <a:r>
              <a:rPr lang="ko-KR" altLang="en-US" dirty="0"/>
              <a:t>따라서 다음과 같이 수정해줘야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</a:p>
          <a:p>
            <a:pPr marL="457200" lvl="1" indent="0">
              <a:buNone/>
            </a:pPr>
            <a:r>
              <a:rPr lang="en-US" altLang="ko-KR" dirty="0"/>
              <a:t>  6~8</a:t>
            </a:r>
            <a:r>
              <a:rPr lang="ko-KR" altLang="en-US" dirty="0"/>
              <a:t>행 수정 </a:t>
            </a:r>
            <a:r>
              <a:rPr lang="en-US" altLang="ko-KR" dirty="0"/>
              <a:t>(10~12</a:t>
            </a:r>
            <a:r>
              <a:rPr lang="ko-KR" altLang="en-US" dirty="0"/>
              <a:t>행</a:t>
            </a:r>
            <a:r>
              <a:rPr lang="en-US" altLang="ko-KR" dirty="0"/>
              <a:t>, 14~16</a:t>
            </a:r>
            <a:r>
              <a:rPr lang="ko-KR" altLang="en-US" dirty="0"/>
              <a:t>행도 수정</a:t>
            </a:r>
            <a:r>
              <a:rPr lang="en-US" altLang="ko-KR" dirty="0"/>
              <a:t>)	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1" y="2483895"/>
            <a:ext cx="7708062" cy="277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391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자동차가 빠져나가는 </a:t>
            </a:r>
            <a:r>
              <a:rPr lang="en-US" altLang="ko-KR" dirty="0"/>
              <a:t>20~22</a:t>
            </a:r>
            <a:r>
              <a:rPr lang="ko-KR" altLang="en-US" dirty="0"/>
              <a:t>행 수정 </a:t>
            </a:r>
            <a:r>
              <a:rPr lang="en-US" altLang="ko-KR" dirty="0"/>
              <a:t>(24~26</a:t>
            </a:r>
            <a:r>
              <a:rPr lang="ko-KR" altLang="en-US" dirty="0"/>
              <a:t>행</a:t>
            </a:r>
            <a:r>
              <a:rPr lang="en-US" altLang="ko-KR" dirty="0"/>
              <a:t>, 28~30</a:t>
            </a:r>
            <a:r>
              <a:rPr lang="ko-KR" altLang="en-US" dirty="0"/>
              <a:t>행도 수정</a:t>
            </a:r>
            <a:r>
              <a:rPr lang="en-US" altLang="ko-KR" dirty="0"/>
              <a:t>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1403775"/>
            <a:ext cx="798140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557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818710"/>
            <a:ext cx="8678889" cy="27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3" y="3609020"/>
            <a:ext cx="8131375" cy="301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530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35" y="908720"/>
            <a:ext cx="7695855" cy="407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35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908721"/>
            <a:ext cx="7785865" cy="180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101698"/>
            <a:ext cx="7748305" cy="208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68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30" y="773704"/>
            <a:ext cx="7297648" cy="490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011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(12)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69" y="773706"/>
            <a:ext cx="6926722" cy="272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525" y="3470121"/>
            <a:ext cx="3060340" cy="301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42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ko-KR" altLang="en-US" dirty="0"/>
              <a:t>❶ 자동차 넣기</a:t>
            </a:r>
          </a:p>
          <a:p>
            <a:pPr marL="457200" lvl="1" indent="0">
              <a:buNone/>
            </a:pPr>
            <a:r>
              <a:rPr lang="en-US" altLang="ko-KR" dirty="0"/>
              <a:t> 17~25</a:t>
            </a:r>
            <a:r>
              <a:rPr lang="ko-KR" altLang="en-US" dirty="0"/>
              <a:t>행 처리</a:t>
            </a:r>
            <a:r>
              <a:rPr lang="en-US" altLang="ko-KR" dirty="0"/>
              <a:t>. 18</a:t>
            </a:r>
            <a:r>
              <a:rPr lang="ko-KR" altLang="en-US" dirty="0"/>
              <a:t>행에서 자동차를 넣는데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5</a:t>
            </a:r>
            <a:r>
              <a:rPr lang="ko-KR" altLang="en-US" dirty="0"/>
              <a:t>라면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ko-KR" altLang="en-US" dirty="0" err="1"/>
              <a:t>스택이</a:t>
            </a:r>
            <a:r>
              <a:rPr lang="ko-KR" altLang="en-US" dirty="0"/>
              <a:t> 꽉 차 있다면 </a:t>
            </a:r>
            <a:r>
              <a:rPr lang="en-US" altLang="ko-KR" dirty="0"/>
              <a:t>19</a:t>
            </a:r>
            <a:r>
              <a:rPr lang="ko-KR" altLang="en-US" dirty="0"/>
              <a:t>행에서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더 이상 자동차가 들어가지 못한다는 메시지를 출력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25</a:t>
            </a:r>
            <a:r>
              <a:rPr lang="ko-KR" altLang="en-US" dirty="0"/>
              <a:t>행으로 감</a:t>
            </a:r>
            <a:r>
              <a:rPr lang="en-US" altLang="ko-KR" dirty="0"/>
              <a:t>. 25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의해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이동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5 </a:t>
            </a:r>
            <a:r>
              <a:rPr lang="ko-KR" altLang="en-US" dirty="0"/>
              <a:t>미만이면 </a:t>
            </a:r>
            <a:r>
              <a:rPr lang="en-US" altLang="ko-KR" dirty="0"/>
              <a:t>21~23</a:t>
            </a:r>
            <a:r>
              <a:rPr lang="ko-KR" altLang="en-US" dirty="0"/>
              <a:t>행을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수행</a:t>
            </a:r>
            <a:r>
              <a:rPr lang="en-US" altLang="ko-KR" dirty="0"/>
              <a:t>. 21</a:t>
            </a:r>
            <a:r>
              <a:rPr lang="ko-KR" altLang="en-US" dirty="0"/>
              <a:t>행에서 </a:t>
            </a:r>
            <a:r>
              <a:rPr lang="ko-KR" altLang="en-US" dirty="0" err="1"/>
              <a:t>스택에</a:t>
            </a:r>
            <a:r>
              <a:rPr lang="ko-KR" altLang="en-US" dirty="0"/>
              <a:t> 현재의 자동차</a:t>
            </a:r>
            <a:r>
              <a:rPr lang="en-US" altLang="ko-KR" dirty="0"/>
              <a:t>(</a:t>
            </a:r>
            <a:r>
              <a:rPr lang="ko-KR" altLang="en-US" dirty="0"/>
              <a:t>처음에는 </a:t>
            </a:r>
            <a:r>
              <a:rPr lang="en-US" altLang="ko-KR" dirty="0"/>
              <a:t>A)</a:t>
            </a:r>
            <a:r>
              <a:rPr lang="ko-KR" altLang="en-US" dirty="0"/>
              <a:t>를 넣은 다음 자동차의 이름을 증가시킴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(</a:t>
            </a:r>
            <a:r>
              <a:rPr lang="ko-KR" altLang="en-US" dirty="0"/>
              <a:t>처음이 </a:t>
            </a:r>
            <a:r>
              <a:rPr lang="en-US" altLang="ko-KR" dirty="0"/>
              <a:t>A</a:t>
            </a:r>
            <a:r>
              <a:rPr lang="ko-KR" altLang="en-US" dirty="0"/>
              <a:t>이므로 </a:t>
            </a:r>
            <a:r>
              <a:rPr lang="en-US" altLang="ko-KR" dirty="0"/>
              <a:t>B</a:t>
            </a:r>
            <a:r>
              <a:rPr lang="ko-KR" altLang="en-US" dirty="0"/>
              <a:t>가 됨</a:t>
            </a:r>
            <a:r>
              <a:rPr lang="en-US" altLang="ko-KR" dirty="0"/>
              <a:t>). </a:t>
            </a:r>
            <a:r>
              <a:rPr lang="ko-KR" altLang="en-US" dirty="0"/>
              <a:t>그리고 </a:t>
            </a:r>
            <a:r>
              <a:rPr lang="en-US" altLang="ko-KR" dirty="0"/>
              <a:t>22, 23</a:t>
            </a:r>
            <a:r>
              <a:rPr lang="ko-KR" altLang="en-US" dirty="0"/>
              <a:t>행에서 들어간 자동차의 이름을 출력한 다음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1 </a:t>
            </a:r>
            <a:r>
              <a:rPr lang="ko-KR" altLang="en-US" dirty="0"/>
              <a:t>증가시킴</a:t>
            </a:r>
            <a:r>
              <a:rPr lang="en-US" altLang="ko-KR" dirty="0"/>
              <a:t>. 25</a:t>
            </a:r>
            <a:r>
              <a:rPr lang="ko-KR" altLang="en-US" dirty="0"/>
              <a:t>행을 실행하여 </a:t>
            </a:r>
            <a:r>
              <a:rPr lang="en-US" altLang="ko-KR" dirty="0"/>
              <a:t>switch </a:t>
            </a:r>
            <a:r>
              <a:rPr lang="ko-KR" altLang="en-US" dirty="0"/>
              <a:t>문을 빠져나감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❷ 자동차 빼기</a:t>
            </a:r>
          </a:p>
          <a:p>
            <a:pPr marL="457200" lvl="1" indent="0">
              <a:buNone/>
            </a:pPr>
            <a:r>
              <a:rPr lang="en-US" altLang="ko-KR" dirty="0"/>
              <a:t>  27~35</a:t>
            </a:r>
            <a:r>
              <a:rPr lang="ko-KR" altLang="en-US" dirty="0"/>
              <a:t>행 처리</a:t>
            </a:r>
            <a:r>
              <a:rPr lang="en-US" altLang="ko-KR" dirty="0"/>
              <a:t>. 28</a:t>
            </a:r>
            <a:r>
              <a:rPr lang="ko-KR" altLang="en-US" dirty="0"/>
              <a:t>행에서 자동차를 빼내야 하는데</a:t>
            </a:r>
            <a:r>
              <a:rPr lang="en-US" altLang="ko-KR" dirty="0"/>
              <a:t>, 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이라면</a:t>
            </a:r>
            <a:r>
              <a:rPr lang="en-US" altLang="ko-KR" dirty="0"/>
              <a:t>(</a:t>
            </a:r>
            <a:r>
              <a:rPr lang="ko-KR" altLang="en-US" dirty="0"/>
              <a:t>자동차가 </a:t>
            </a:r>
            <a:r>
              <a:rPr lang="en-US" altLang="ko-KR" dirty="0"/>
              <a:t>1</a:t>
            </a:r>
            <a:r>
              <a:rPr lang="ko-KR" altLang="en-US" dirty="0"/>
              <a:t>대도 없다면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 29</a:t>
            </a:r>
            <a:r>
              <a:rPr lang="ko-KR" altLang="en-US" dirty="0"/>
              <a:t>행에서 더 이상 빼낼 자동차가 없다는 메시지를 출력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35</a:t>
            </a:r>
            <a:r>
              <a:rPr lang="ko-KR" altLang="en-US" dirty="0"/>
              <a:t>행 이동</a:t>
            </a:r>
            <a:r>
              <a:rPr lang="en-US" altLang="ko-KR" dirty="0"/>
              <a:t>. 35</a:t>
            </a:r>
            <a:r>
              <a:rPr lang="ko-KR" altLang="en-US" dirty="0"/>
              <a:t>행의 </a:t>
            </a:r>
            <a:r>
              <a:rPr lang="en-US" altLang="ko-KR" dirty="0"/>
              <a:t>break </a:t>
            </a:r>
            <a:r>
              <a:rPr lang="ko-KR" altLang="en-US" dirty="0"/>
              <a:t>문에 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해 </a:t>
            </a:r>
            <a:r>
              <a:rPr lang="en-US" altLang="ko-KR" dirty="0"/>
              <a:t>44</a:t>
            </a:r>
            <a:r>
              <a:rPr lang="ko-KR" altLang="en-US" dirty="0"/>
              <a:t>행의 밖으로 나간 후 다시 </a:t>
            </a:r>
            <a:r>
              <a:rPr lang="en-US" altLang="ko-KR" dirty="0"/>
              <a:t>12</a:t>
            </a:r>
            <a:r>
              <a:rPr lang="ko-KR" altLang="en-US" dirty="0"/>
              <a:t>행의 </a:t>
            </a:r>
            <a:r>
              <a:rPr lang="en-US" altLang="ko-KR" dirty="0"/>
              <a:t>while </a:t>
            </a:r>
            <a:r>
              <a:rPr lang="ko-KR" altLang="en-US" dirty="0"/>
              <a:t>문으로 이동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top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31~33</a:t>
            </a:r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행을 수행</a:t>
            </a:r>
            <a:r>
              <a:rPr lang="en-US" altLang="ko-KR" dirty="0"/>
              <a:t>. 31</a:t>
            </a:r>
            <a:r>
              <a:rPr lang="ko-KR" altLang="en-US" dirty="0"/>
              <a:t>행에서 빼낼 자동차의 위치는 현재의 </a:t>
            </a:r>
            <a:r>
              <a:rPr lang="en-US" altLang="ko-KR" dirty="0"/>
              <a:t>top</a:t>
            </a:r>
            <a:r>
              <a:rPr lang="ko-KR" altLang="en-US" dirty="0"/>
              <a:t>보다 한 칸 아래에 있기 때문에 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저 </a:t>
            </a:r>
            <a:r>
              <a:rPr lang="en-US" altLang="ko-KR" dirty="0"/>
              <a:t>top</a:t>
            </a:r>
            <a:r>
              <a:rPr lang="ko-KR" altLang="en-US" dirty="0"/>
              <a:t>을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  <a:r>
              <a:rPr lang="en-US" altLang="ko-KR" dirty="0"/>
              <a:t>. 32, 33</a:t>
            </a:r>
            <a:r>
              <a:rPr lang="ko-KR" altLang="en-US" dirty="0"/>
              <a:t>행에서 빠져나간 자동차의 이름을 출력한 다음 자동차가 빠진 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치에 공백</a:t>
            </a:r>
            <a:r>
              <a:rPr lang="en-US" altLang="ko-KR" dirty="0"/>
              <a:t>(‘ ’)</a:t>
            </a:r>
            <a:r>
              <a:rPr lang="ko-KR" altLang="en-US" dirty="0"/>
              <a:t>을 채움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35</a:t>
            </a:r>
            <a:r>
              <a:rPr lang="ko-KR" altLang="en-US" dirty="0"/>
              <a:t>행 실행하여 </a:t>
            </a:r>
            <a:r>
              <a:rPr lang="en-US" altLang="ko-KR" dirty="0"/>
              <a:t>switch </a:t>
            </a:r>
            <a:r>
              <a:rPr lang="ko-KR" altLang="en-US" dirty="0"/>
              <a:t>문을 빠져나감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649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03 </a:t>
            </a:r>
            <a:r>
              <a:rPr lang="ko-KR" altLang="en-US" dirty="0"/>
              <a:t>배열의 활용 </a:t>
            </a:r>
            <a:r>
              <a:rPr lang="en-US" altLang="ko-KR" dirty="0"/>
              <a:t>: </a:t>
            </a:r>
            <a:r>
              <a:rPr lang="ko-KR" altLang="en-US" dirty="0" err="1"/>
              <a:t>스택</a:t>
            </a:r>
            <a:r>
              <a:rPr lang="en-US" altLang="ko-KR" dirty="0"/>
              <a:t>(14)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dirty="0"/>
              <a:t>❸ 끝</a:t>
            </a:r>
          </a:p>
          <a:p>
            <a:pPr marL="457200" lvl="1" indent="0">
              <a:buNone/>
            </a:pPr>
            <a:r>
              <a:rPr lang="en-US" altLang="ko-KR" dirty="0"/>
              <a:t>    37~40</a:t>
            </a:r>
            <a:r>
              <a:rPr lang="ko-KR" altLang="en-US" dirty="0"/>
              <a:t>행이 처리</a:t>
            </a:r>
            <a:r>
              <a:rPr lang="en-US" altLang="ko-KR" dirty="0"/>
              <a:t>. 38, 39</a:t>
            </a:r>
            <a:r>
              <a:rPr lang="ko-KR" altLang="en-US" dirty="0"/>
              <a:t>행에서 현재 터널에 들어 있는 자동차의 대수</a:t>
            </a:r>
            <a:r>
              <a:rPr lang="en-US" altLang="ko-KR" dirty="0"/>
              <a:t>(top)</a:t>
            </a:r>
            <a:r>
              <a:rPr lang="ko-KR" altLang="en-US" dirty="0"/>
              <a:t>를 출력한 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음 프로그램을 종료한다는 메시지를 출력</a:t>
            </a:r>
            <a:r>
              <a:rPr lang="en-US" altLang="ko-KR" dirty="0"/>
              <a:t>. 40</a:t>
            </a:r>
            <a:r>
              <a:rPr lang="ko-KR" altLang="en-US" dirty="0"/>
              <a:t>행에 의해 </a:t>
            </a:r>
            <a:r>
              <a:rPr lang="en-US" altLang="ko-KR" dirty="0"/>
              <a:t>switch </a:t>
            </a:r>
            <a:r>
              <a:rPr lang="ko-KR" altLang="en-US" dirty="0"/>
              <a:t>문을 빠져나간 후 </a:t>
            </a:r>
            <a:r>
              <a:rPr lang="en-US" altLang="ko-KR" dirty="0"/>
              <a:t>12</a:t>
            </a:r>
            <a:r>
              <a:rPr lang="ko-KR" altLang="en-US" dirty="0"/>
              <a:t>행을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다시 수행</a:t>
            </a:r>
            <a:r>
              <a:rPr lang="en-US" altLang="ko-KR" dirty="0"/>
              <a:t>, 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이므로 </a:t>
            </a:r>
            <a:r>
              <a:rPr lang="en-US" altLang="ko-KR" dirty="0"/>
              <a:t>while </a:t>
            </a:r>
            <a:r>
              <a:rPr lang="ko-KR" altLang="en-US" dirty="0"/>
              <a:t>문도 종료</a:t>
            </a:r>
            <a:r>
              <a:rPr lang="en-US" altLang="ko-KR" dirty="0"/>
              <a:t>,</a:t>
            </a:r>
            <a:r>
              <a:rPr lang="ko-KR" altLang="en-US" dirty="0"/>
              <a:t> 전체 프로그램을 빠져나감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❹ </a:t>
            </a:r>
            <a:r>
              <a:rPr lang="ko-KR" altLang="en-US" dirty="0"/>
              <a:t>그 외의 값</a:t>
            </a:r>
          </a:p>
          <a:p>
            <a:pPr marL="457200" lvl="1" indent="0">
              <a:buNone/>
            </a:pPr>
            <a:r>
              <a:rPr lang="ko-KR" altLang="en-US" dirty="0"/>
              <a:t>    그 외의 값을 입력하면 </a:t>
            </a:r>
            <a:r>
              <a:rPr lang="en-US" altLang="ko-KR" dirty="0"/>
              <a:t>42</a:t>
            </a:r>
            <a:r>
              <a:rPr lang="ko-KR" altLang="en-US" dirty="0"/>
              <a:t>행의 </a:t>
            </a:r>
            <a:r>
              <a:rPr lang="en-US" altLang="ko-KR" dirty="0"/>
              <a:t>default: </a:t>
            </a:r>
            <a:r>
              <a:rPr lang="ko-KR" altLang="en-US" dirty="0"/>
              <a:t>부분이 수행</a:t>
            </a:r>
            <a:r>
              <a:rPr lang="en-US" altLang="ko-KR" dirty="0"/>
              <a:t>. 43</a:t>
            </a:r>
            <a:r>
              <a:rPr lang="ko-KR" altLang="en-US" dirty="0"/>
              <a:t>행에서 잘못 입력했다는 메시지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를 출력하고 다시 </a:t>
            </a:r>
            <a:r>
              <a:rPr lang="en-US" altLang="ko-KR" dirty="0"/>
              <a:t>12</a:t>
            </a:r>
            <a:r>
              <a:rPr lang="ko-KR" altLang="en-US" dirty="0"/>
              <a:t>행 이동</a:t>
            </a:r>
            <a:r>
              <a:rPr lang="en-US" altLang="ko-KR" dirty="0"/>
              <a:t>. select</a:t>
            </a:r>
            <a:r>
              <a:rPr lang="ko-KR" altLang="en-US" dirty="0"/>
              <a:t>가 </a:t>
            </a:r>
            <a:r>
              <a:rPr lang="en-US" altLang="ko-KR" dirty="0"/>
              <a:t>3</a:t>
            </a:r>
            <a:r>
              <a:rPr lang="ko-KR" altLang="en-US" dirty="0"/>
              <a:t>이 아니므로 다시 </a:t>
            </a:r>
            <a:r>
              <a:rPr lang="en-US" altLang="ko-KR" dirty="0"/>
              <a:t>13</a:t>
            </a:r>
            <a:r>
              <a:rPr lang="ko-KR" altLang="en-US" dirty="0"/>
              <a:t>행부터 수행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6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변수를</a:t>
            </a:r>
            <a:r>
              <a:rPr lang="en-US" altLang="ko-KR" dirty="0"/>
              <a:t>100</a:t>
            </a:r>
            <a:r>
              <a:rPr lang="ko-KR" altLang="en-US" dirty="0"/>
              <a:t>개 선언하려면 알파벳으로는 부족</a:t>
            </a:r>
            <a:r>
              <a:rPr lang="en-US" altLang="ko-KR" dirty="0"/>
              <a:t>. </a:t>
            </a:r>
            <a:r>
              <a:rPr lang="ko-KR" altLang="en-US" dirty="0"/>
              <a:t>따라서 변수 이름을 </a:t>
            </a:r>
            <a:r>
              <a:rPr lang="en-US" altLang="ko-KR" dirty="0"/>
              <a:t>a1, a2, a3, …, a100</a:t>
            </a:r>
            <a:r>
              <a:rPr lang="ko-KR" altLang="en-US" dirty="0"/>
              <a:t>과 같이 선언하고 </a:t>
            </a:r>
            <a:r>
              <a:rPr lang="en-US" altLang="ko-KR" dirty="0"/>
              <a:t>100</a:t>
            </a:r>
            <a:r>
              <a:rPr lang="ko-KR" altLang="en-US" dirty="0"/>
              <a:t>개의 변수에 숫자를 입력해야 함</a:t>
            </a:r>
            <a:r>
              <a:rPr lang="en-US" altLang="ko-KR" dirty="0"/>
              <a:t>. </a:t>
            </a:r>
            <a:r>
              <a:rPr lang="ko-KR" altLang="en-US" dirty="0"/>
              <a:t>이런 경우에 배열을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변수를 담은 정수형 배열을 선언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1681927"/>
            <a:ext cx="4218949" cy="125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3" y="3045725"/>
            <a:ext cx="4185465" cy="92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784" y="4524481"/>
            <a:ext cx="4050450" cy="216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선언과 배열 선언을 비교</a:t>
            </a:r>
            <a:endParaRPr lang="en-US" altLang="ko-KR" dirty="0"/>
          </a:p>
          <a:p>
            <a:pPr lvl="1"/>
            <a:r>
              <a:rPr lang="ko-KR" altLang="en-US" dirty="0"/>
              <a:t>변수 선언 </a:t>
            </a:r>
            <a:r>
              <a:rPr lang="en-US" altLang="ko-KR" dirty="0"/>
              <a:t>: </a:t>
            </a:r>
            <a:r>
              <a:rPr lang="ko-KR" altLang="en-US" dirty="0"/>
              <a:t>각각의 변수를 </a:t>
            </a:r>
            <a:r>
              <a:rPr lang="en-US" altLang="ko-KR" dirty="0" err="1"/>
              <a:t>int</a:t>
            </a:r>
            <a:r>
              <a:rPr lang="en-US" altLang="ko-KR" dirty="0"/>
              <a:t> a, b, c, d;</a:t>
            </a:r>
            <a:r>
              <a:rPr lang="ko-KR" altLang="en-US" dirty="0"/>
              <a:t>와 같이 선언</a:t>
            </a:r>
            <a:endParaRPr lang="en-US" altLang="ko-KR" dirty="0"/>
          </a:p>
          <a:p>
            <a:pPr lvl="1"/>
            <a:r>
              <a:rPr lang="ko-KR" altLang="en-US" dirty="0"/>
              <a:t>배열 선언 </a:t>
            </a:r>
            <a:r>
              <a:rPr lang="en-US" altLang="ko-KR" dirty="0"/>
              <a:t>: </a:t>
            </a:r>
            <a:r>
              <a:rPr lang="ko-KR" altLang="en-US" dirty="0"/>
              <a:t>첨자를 넣어 </a:t>
            </a:r>
            <a:r>
              <a:rPr lang="en-US" altLang="ko-KR" dirty="0"/>
              <a:t>aa[0], aa[1], aa[2], aa[3]. </a:t>
            </a:r>
          </a:p>
          <a:p>
            <a:pPr marL="457200" lvl="1" indent="0">
              <a:buNone/>
            </a:pPr>
            <a:r>
              <a:rPr lang="en-US" altLang="ko-KR" dirty="0"/>
              <a:t>                 </a:t>
            </a:r>
            <a:r>
              <a:rPr lang="ko-KR" altLang="en-US" dirty="0"/>
              <a:t>이때 배열을 </a:t>
            </a:r>
            <a:r>
              <a:rPr lang="en-US" altLang="ko-KR" dirty="0"/>
              <a:t>4</a:t>
            </a:r>
            <a:r>
              <a:rPr lang="ko-KR" altLang="en-US" dirty="0"/>
              <a:t>개 선언한다면 첨자는 </a:t>
            </a:r>
            <a:r>
              <a:rPr lang="en-US" altLang="ko-KR" dirty="0"/>
              <a:t>1~4</a:t>
            </a:r>
            <a:r>
              <a:rPr lang="ko-KR" altLang="en-US" dirty="0"/>
              <a:t>가 아니라 </a:t>
            </a:r>
            <a:r>
              <a:rPr lang="en-US" altLang="ko-KR" dirty="0"/>
              <a:t>0~3</a:t>
            </a:r>
            <a:r>
              <a:rPr lang="ko-KR" altLang="en-US" dirty="0"/>
              <a:t>을 사용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925823"/>
            <a:ext cx="64103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10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05" y="683695"/>
            <a:ext cx="7523835" cy="451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7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515" y="908720"/>
            <a:ext cx="6929646" cy="27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58" y="3834045"/>
            <a:ext cx="7601467" cy="209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15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/>
              <a:t>배열의 이해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활용 범위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문을 활용하여 배열 값 입력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4" y="1966644"/>
            <a:ext cx="7234031" cy="42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885772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</TotalTime>
  <Words>1035</Words>
  <Application>Microsoft Office PowerPoint</Application>
  <PresentationFormat>화면 슬라이드 쇼(4:3)</PresentationFormat>
  <Paragraphs>145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맑은 고딕</vt:lpstr>
      <vt:lpstr>Arial</vt:lpstr>
      <vt:lpstr>Wingdings</vt:lpstr>
      <vt:lpstr>ch01_JAVA 들여다보기</vt:lpstr>
      <vt:lpstr>PowerPoint 프레젠테이션</vt:lpstr>
      <vt:lpstr>Section 01 배열의 이해(1)</vt:lpstr>
      <vt:lpstr>Section 01 배열의 이해(2)</vt:lpstr>
      <vt:lpstr>Section 01 배열의 이해(3)</vt:lpstr>
      <vt:lpstr>Section 01 배열의 이해(4)</vt:lpstr>
      <vt:lpstr>Section 01 배열의 이해(5)</vt:lpstr>
      <vt:lpstr>Section 01 배열의 이해(6)</vt:lpstr>
      <vt:lpstr>Section 01 배열의 이해(7)</vt:lpstr>
      <vt:lpstr>Section 01 배열의 이해(8)</vt:lpstr>
      <vt:lpstr>Section 01 배열의 이해(9)</vt:lpstr>
      <vt:lpstr>Section 01 배열의 이해(10)</vt:lpstr>
      <vt:lpstr>Section 01 배열의 이해(11)</vt:lpstr>
      <vt:lpstr>Section 01 배열의 이해(12)</vt:lpstr>
      <vt:lpstr>Section 01 배열의 이해(13)</vt:lpstr>
      <vt:lpstr>Section 01 배열의 이해(14)</vt:lpstr>
      <vt:lpstr>Section 01 배열의 이해(15)</vt:lpstr>
      <vt:lpstr>Section 01 배열의 이해(16)</vt:lpstr>
      <vt:lpstr>Section 01 배열의 이해(17)</vt:lpstr>
      <vt:lpstr>Section 01 배열의 이해(18)</vt:lpstr>
      <vt:lpstr>Section 02 2차원 배열(1)</vt:lpstr>
      <vt:lpstr>Section 02 2차원 배열(2)</vt:lpstr>
      <vt:lpstr>Section 02 2차원 배열(3)</vt:lpstr>
      <vt:lpstr>Section 02 2차원 배열(4)</vt:lpstr>
      <vt:lpstr>Section 02 2차원 배열(5)</vt:lpstr>
      <vt:lpstr>Section 02 2차원 배열(6)</vt:lpstr>
      <vt:lpstr>Section 02 2차원 배열(7)</vt:lpstr>
      <vt:lpstr>Section 02 2차원 배열(8)</vt:lpstr>
      <vt:lpstr>Section 02 2차원 배열(9)</vt:lpstr>
      <vt:lpstr>Section 02 2차원 배열(10)</vt:lpstr>
      <vt:lpstr>Section 03 배열의 활용 : 스택(1)</vt:lpstr>
      <vt:lpstr>Section 03 배열의 활용 : 스택(2)</vt:lpstr>
      <vt:lpstr>Section 03 배열의 활용 : 스택(3)</vt:lpstr>
      <vt:lpstr>Section 03 배열의 활용 : 스택(4)</vt:lpstr>
      <vt:lpstr>Section 03 배열의 활용 : 스택(5)</vt:lpstr>
      <vt:lpstr>Section 03 배열의 활용 : 스택(6)</vt:lpstr>
      <vt:lpstr>Section 03 배열의 활용 : 스택(7)</vt:lpstr>
      <vt:lpstr>Section 03 배열의 활용 : 스택(8)</vt:lpstr>
      <vt:lpstr>Section 03 배열의 활용 : 스택(9)</vt:lpstr>
      <vt:lpstr>Section 03 배열의 활용 : 스택(10)</vt:lpstr>
      <vt:lpstr>Section 03 배열의 활용 : 스택(11)</vt:lpstr>
      <vt:lpstr>Section 03 배열의 활용 : 스택(12)</vt:lpstr>
      <vt:lpstr>Section 03 배열의 활용 : 스택(13)</vt:lpstr>
      <vt:lpstr>Section 03 배열의 활용 : 스택(14)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협건 이</cp:lastModifiedBy>
  <cp:revision>219</cp:revision>
  <dcterms:created xsi:type="dcterms:W3CDTF">2012-07-23T02:34:37Z</dcterms:created>
  <dcterms:modified xsi:type="dcterms:W3CDTF">2020-11-18T05:27:36Z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