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1"/>
  </p:sldMasterIdLst>
  <p:notesMasterIdLst>
    <p:notesMasterId r:id="rId28"/>
  </p:notesMasterIdLst>
  <p:sldIdLst>
    <p:sldId id="391" r:id="rId2"/>
    <p:sldId id="378" r:id="rId3"/>
    <p:sldId id="379" r:id="rId4"/>
    <p:sldId id="380" r:id="rId5"/>
    <p:sldId id="381" r:id="rId6"/>
    <p:sldId id="382" r:id="rId7"/>
    <p:sldId id="386" r:id="rId8"/>
    <p:sldId id="387" r:id="rId9"/>
    <p:sldId id="422" r:id="rId10"/>
    <p:sldId id="423" r:id="rId11"/>
    <p:sldId id="412" r:id="rId12"/>
    <p:sldId id="413" r:id="rId13"/>
    <p:sldId id="389" r:id="rId14"/>
    <p:sldId id="383" r:id="rId15"/>
    <p:sldId id="410" r:id="rId16"/>
    <p:sldId id="385" r:id="rId17"/>
    <p:sldId id="414" r:id="rId18"/>
    <p:sldId id="415" r:id="rId19"/>
    <p:sldId id="416" r:id="rId20"/>
    <p:sldId id="417" r:id="rId21"/>
    <p:sldId id="418" r:id="rId22"/>
    <p:sldId id="419" r:id="rId23"/>
    <p:sldId id="420" r:id="rId24"/>
    <p:sldId id="421" r:id="rId25"/>
    <p:sldId id="424" r:id="rId26"/>
    <p:sldId id="425" r:id="rId2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miga" initials="a" lastIdx="6" clrIdx="0">
    <p:extLst>
      <p:ext uri="{19B8F6BF-5375-455C-9EA6-DF929625EA0E}">
        <p15:presenceInfo xmlns:p15="http://schemas.microsoft.com/office/powerpoint/2012/main" userId="amig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DF62"/>
    <a:srgbClr val="242424"/>
    <a:srgbClr val="728574"/>
    <a:srgbClr val="F2F2F2"/>
    <a:srgbClr val="EAEF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1746" y="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4C9EC8-2009-4890-843E-AC122F09E04A}" type="datetimeFigureOut">
              <a:rPr lang="ko-KR" altLang="en-US" smtClean="0"/>
              <a:t>2023-02-06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2DD2F9-49A2-419E-BD07-AF9D3DB1CF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908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장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lnSpc>
                <a:spcPct val="120000"/>
              </a:lnSpc>
              <a:spcAft>
                <a:spcPts val="0"/>
              </a:spcAft>
              <a:defRPr sz="3600" b="0"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ctr" anchorCtr="0"/>
          <a:lstStyle>
            <a:lvl1pPr marL="0" indent="0" algn="ctr">
              <a:spcAft>
                <a:spcPts val="300"/>
              </a:spcAft>
              <a:buNone/>
              <a:defRPr sz="2000">
                <a:solidFill>
                  <a:schemeClr val="tx1">
                    <a:tint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</a:t>
            </a:r>
            <a:r>
              <a:rPr lang="ko-KR" altLang="en-US" dirty="0"/>
              <a:t>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928270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섹션 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539552" y="1063579"/>
            <a:ext cx="8208912" cy="5400600"/>
          </a:xfrm>
        </p:spPr>
        <p:txBody>
          <a:bodyPr/>
          <a:lstStyle>
            <a:lvl1pPr marL="271463" indent="-271463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l"/>
              <a:defRPr sz="14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  <a:defRPr sz="14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8358188" y="6550025"/>
            <a:ext cx="705642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49AC353A-281A-4504-9FE1-662E9EF17D8A}" type="slidenum">
              <a:rPr lang="ko-KR" altLang="en-US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pPr eaLnBrk="1" hangingPunct="1"/>
              <a:t>‹#›</a:t>
            </a:fld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/26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6" name="직선 연결선 15"/>
          <p:cNvCxnSpPr/>
          <p:nvPr userDrawn="1"/>
        </p:nvCxnSpPr>
        <p:spPr>
          <a:xfrm>
            <a:off x="167265" y="6601519"/>
            <a:ext cx="42709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4719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장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lnSpc>
                <a:spcPct val="120000"/>
              </a:lnSpc>
              <a:spcAft>
                <a:spcPts val="0"/>
              </a:spcAft>
              <a:defRPr sz="3600" b="0"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ctr" anchorCtr="0"/>
          <a:lstStyle>
            <a:lvl1pPr marL="0" indent="0" algn="ctr">
              <a:spcAft>
                <a:spcPts val="300"/>
              </a:spcAft>
              <a:buNone/>
              <a:defRPr sz="2000">
                <a:solidFill>
                  <a:schemeClr val="tx1">
                    <a:tint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</a:t>
            </a:r>
            <a:r>
              <a:rPr lang="ko-KR" altLang="en-US" dirty="0"/>
              <a:t>부제목 스타일 편집</a:t>
            </a:r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222234" y="6551273"/>
            <a:ext cx="42709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34" y="6665481"/>
            <a:ext cx="900000" cy="124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612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섹션 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539552" y="1063579"/>
            <a:ext cx="8208912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l"/>
              <a:defRPr sz="14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  <a:defRPr sz="14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8358188" y="6550025"/>
            <a:ext cx="705642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49AC353A-281A-4504-9FE1-662E9EF17D8A}" type="slidenum">
              <a:rPr lang="ko-KR" altLang="en-US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pPr eaLnBrk="1" hangingPunct="1"/>
              <a:t>‹#›</a:t>
            </a:fld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/27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7" name="직선 연결선 16"/>
          <p:cNvCxnSpPr/>
          <p:nvPr userDrawn="1"/>
        </p:nvCxnSpPr>
        <p:spPr>
          <a:xfrm>
            <a:off x="222234" y="6551273"/>
            <a:ext cx="42709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34" y="6665481"/>
            <a:ext cx="900000" cy="124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126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섹션 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AutoShape 3"/>
          <p:cNvSpPr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6" name="Text Box 4"/>
          <p:cNvSpPr txBox="1"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2735263" y="3048000"/>
            <a:ext cx="3657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4400" b="1" dirty="0">
                <a:solidFill>
                  <a:schemeClr val="bg1">
                    <a:lumMod val="50000"/>
                  </a:schemeClr>
                </a:solidFill>
                <a:latin typeface="HY견명조" pitchFamily="18" charset="-127"/>
                <a:ea typeface="HY견명조" pitchFamily="18" charset="-127"/>
              </a:rPr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2190496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rgbClr val="481C1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63500" y="35744"/>
            <a:ext cx="7785100" cy="474662"/>
          </a:xfrm>
        </p:spPr>
        <p:txBody>
          <a:bodyPr>
            <a:noAutofit/>
          </a:bodyPr>
          <a:lstStyle>
            <a:lvl1pPr algn="l">
              <a:defRPr sz="2600" b="1" spc="-100" baseline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>
            <a:lvl1pPr marL="355600" indent="-2619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SzPct val="70000"/>
              <a:buFont typeface="맑은 고딕" panose="020B0503020000020004" pitchFamily="50" charset="-127"/>
              <a:buChar char="■"/>
              <a:defRPr sz="2000" b="1"/>
            </a:lvl1pPr>
            <a:lvl2pPr marL="627063" indent="-169863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8048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826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168400" indent="-1857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pic>
        <p:nvPicPr>
          <p:cNvPr id="2" name="그림 10">
            <a:extLst>
              <a:ext uri="{FF2B5EF4-FFF2-40B4-BE49-F238E27FC236}">
                <a16:creationId xmlns:a16="http://schemas.microsoft.com/office/drawing/2014/main" id="{4048DDBA-FF5F-44EF-9713-8839BA167A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6479580"/>
            <a:ext cx="908655" cy="357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그림 9">
            <a:extLst>
              <a:ext uri="{FF2B5EF4-FFF2-40B4-BE49-F238E27FC236}">
                <a16:creationId xmlns:a16="http://schemas.microsoft.com/office/drawing/2014/main" id="{EF9DF187-8855-451B-82F5-93DB3F44E28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9406" y="6486793"/>
            <a:ext cx="818089" cy="2992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34682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FCE2CCD7-46DA-43B8-9485-F80AE0B71404}" type="datetimeFigureOut">
              <a:rPr lang="ko-KR" altLang="en-US"/>
              <a:pPr>
                <a:defRPr/>
              </a:pPr>
              <a:t>2023-02-06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8FDCCC83-B7EF-4631-BB3A-67DA1AB7935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5104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7222981A-EB34-4257-8F37-ACECF59B26AA}"/>
              </a:ext>
            </a:extLst>
          </p:cNvPr>
          <p:cNvSpPr txBox="1">
            <a:spLocks noChangeArrowheads="1"/>
          </p:cNvSpPr>
          <p:nvPr/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600" b="1" kern="1200" spc="-100" baseline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algn="ctr">
              <a:defRPr/>
            </a:pPr>
            <a:r>
              <a:rPr lang="ko-KR" altLang="en-US" sz="3600" dirty="0">
                <a:latin typeface="+mn-ea"/>
                <a:ea typeface="+mn-ea"/>
              </a:rPr>
              <a:t>컬렉션 프레임워크</a:t>
            </a:r>
            <a:endParaRPr lang="en-US" altLang="ko-KR" sz="3600" dirty="0">
              <a:latin typeface="+mn-ea"/>
              <a:ea typeface="+mn-ea"/>
            </a:endParaRPr>
          </a:p>
          <a:p>
            <a:pPr algn="ctr">
              <a:defRPr/>
            </a:pPr>
            <a:r>
              <a:rPr lang="en-US" altLang="ko-KR" sz="3600" dirty="0">
                <a:latin typeface="+mn-ea"/>
                <a:ea typeface="+mn-ea"/>
              </a:rPr>
              <a:t>(</a:t>
            </a:r>
            <a:r>
              <a:rPr lang="ko-KR" altLang="en-US" sz="3600" dirty="0">
                <a:latin typeface="+mn-ea"/>
                <a:ea typeface="+mn-ea"/>
              </a:rPr>
              <a:t>교재 </a:t>
            </a:r>
            <a:r>
              <a:rPr lang="ko-KR" altLang="en-US" sz="3600" dirty="0" err="1">
                <a:latin typeface="+mn-ea"/>
                <a:ea typeface="+mn-ea"/>
              </a:rPr>
              <a:t>미제공</a:t>
            </a:r>
            <a:r>
              <a:rPr lang="ko-KR" altLang="en-US" sz="3600" dirty="0">
                <a:latin typeface="+mn-ea"/>
                <a:ea typeface="+mn-ea"/>
              </a:rPr>
              <a:t> 내용</a:t>
            </a:r>
            <a:r>
              <a:rPr lang="en-US" altLang="ko-KR" sz="3600" dirty="0">
                <a:latin typeface="+mn-ea"/>
                <a:ea typeface="+mn-ea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469611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List </a:t>
            </a:r>
            <a:r>
              <a:rPr lang="ko-KR" altLang="en-US" dirty="0"/>
              <a:t>컬렉션</a:t>
            </a:r>
            <a:r>
              <a:rPr lang="en-US" altLang="ko-KR" dirty="0"/>
              <a:t>-</a:t>
            </a:r>
            <a:r>
              <a:rPr lang="en-US" altLang="ko-KR" dirty="0" err="1"/>
              <a:t>ArrayList</a:t>
            </a:r>
            <a:r>
              <a:rPr lang="ko-KR" altLang="en-US" dirty="0"/>
              <a:t> 예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979B303-F249-61AA-8D46-82DEED4E98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141" y="1021932"/>
            <a:ext cx="8869905" cy="522847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F8D210EE-43F1-F4B9-AD4D-984493BA9B7B}"/>
              </a:ext>
            </a:extLst>
          </p:cNvPr>
          <p:cNvSpPr/>
          <p:nvPr/>
        </p:nvSpPr>
        <p:spPr>
          <a:xfrm>
            <a:off x="192505" y="4932947"/>
            <a:ext cx="6960269" cy="11911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폭발: 8pt 9">
            <a:extLst>
              <a:ext uri="{FF2B5EF4-FFF2-40B4-BE49-F238E27FC236}">
                <a16:creationId xmlns:a16="http://schemas.microsoft.com/office/drawing/2014/main" id="{88553634-4D9D-F665-F099-F7F992F87492}"/>
              </a:ext>
            </a:extLst>
          </p:cNvPr>
          <p:cNvSpPr/>
          <p:nvPr/>
        </p:nvSpPr>
        <p:spPr>
          <a:xfrm>
            <a:off x="6527132" y="4547937"/>
            <a:ext cx="794084" cy="806116"/>
          </a:xfrm>
          <a:prstGeom prst="irregularSeal1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51621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List </a:t>
            </a:r>
            <a:r>
              <a:rPr lang="ko-KR" altLang="en-US" dirty="0"/>
              <a:t>컬렉션</a:t>
            </a:r>
            <a:r>
              <a:rPr lang="en-US" altLang="ko-KR" dirty="0"/>
              <a:t>-</a:t>
            </a:r>
            <a:r>
              <a:rPr lang="en-US" altLang="ko-KR" dirty="0" err="1"/>
              <a:t>ArrayList</a:t>
            </a:r>
            <a:r>
              <a:rPr lang="ko-KR" altLang="en-US" dirty="0"/>
              <a:t> 예</a:t>
            </a:r>
            <a:r>
              <a:rPr lang="en-US" altLang="ko-KR" dirty="0"/>
              <a:t>(3)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2CCB866-4249-B23C-D7B9-1166C67158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90" y="1029202"/>
            <a:ext cx="8723337" cy="415039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59709A90-2A20-B3C0-258A-A5FEF8AD6EB5}"/>
              </a:ext>
            </a:extLst>
          </p:cNvPr>
          <p:cNvSpPr/>
          <p:nvPr/>
        </p:nvSpPr>
        <p:spPr>
          <a:xfrm>
            <a:off x="539552" y="1118937"/>
            <a:ext cx="5999611" cy="132948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폭발: 8pt 14">
            <a:extLst>
              <a:ext uri="{FF2B5EF4-FFF2-40B4-BE49-F238E27FC236}">
                <a16:creationId xmlns:a16="http://schemas.microsoft.com/office/drawing/2014/main" id="{0FE64F99-D738-3A71-6C2E-6BBC2A6CE3C3}"/>
              </a:ext>
            </a:extLst>
          </p:cNvPr>
          <p:cNvSpPr/>
          <p:nvPr/>
        </p:nvSpPr>
        <p:spPr>
          <a:xfrm>
            <a:off x="6142121" y="889835"/>
            <a:ext cx="794084" cy="806116"/>
          </a:xfrm>
          <a:prstGeom prst="irregularSeal1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0A32A067-A23F-C753-AA69-2232DCC073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2425" y="2448426"/>
            <a:ext cx="1133475" cy="10668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48A6D6E-939A-EEB7-3B86-D06615F28998}"/>
              </a:ext>
            </a:extLst>
          </p:cNvPr>
          <p:cNvSpPr txBox="1"/>
          <p:nvPr/>
        </p:nvSpPr>
        <p:spPr>
          <a:xfrm>
            <a:off x="5277553" y="3547082"/>
            <a:ext cx="2523218" cy="830997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실행결과 </a:t>
            </a:r>
            <a:r>
              <a:rPr lang="en-US" altLang="ko-KR" sz="1200" dirty="0"/>
              <a:t>: </a:t>
            </a:r>
            <a:r>
              <a:rPr lang="ko-KR" altLang="en-US" sz="1200" dirty="0" err="1"/>
              <a:t>비동식은</a:t>
            </a:r>
            <a:r>
              <a:rPr lang="ko-KR" altLang="en-US" sz="1200" dirty="0"/>
              <a:t> 저장 순서에 상관없이 처리 결과를 가져옴</a:t>
            </a:r>
            <a:endParaRPr lang="en-US" altLang="ko-KR" sz="1200" dirty="0"/>
          </a:p>
          <a:p>
            <a:pPr algn="ctr"/>
            <a:endParaRPr lang="en-US" altLang="ko-KR" sz="1200" dirty="0"/>
          </a:p>
          <a:p>
            <a:pPr algn="ctr"/>
            <a:r>
              <a:rPr lang="ko-KR" altLang="en-US" sz="1200" dirty="0"/>
              <a:t>속도는 가장 빠름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5D83534E-3216-AC1A-3352-9974373ECE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4958" y="4460900"/>
            <a:ext cx="3201229" cy="171612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A7C1B609-3658-C9EF-5C75-14F256802784}"/>
              </a:ext>
            </a:extLst>
          </p:cNvPr>
          <p:cNvSpPr txBox="1"/>
          <p:nvPr/>
        </p:nvSpPr>
        <p:spPr>
          <a:xfrm>
            <a:off x="7262763" y="5690298"/>
            <a:ext cx="1532321" cy="276999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저장 순서</a:t>
            </a:r>
          </a:p>
        </p:txBody>
      </p:sp>
    </p:spTree>
    <p:extLst>
      <p:ext uri="{BB962C8B-B14F-4D97-AF65-F5344CB8AC3E}">
        <p14:creationId xmlns:p14="http://schemas.microsoft.com/office/powerpoint/2010/main" val="42463681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List </a:t>
            </a:r>
            <a:r>
              <a:rPr lang="ko-KR" altLang="en-US" dirty="0"/>
              <a:t>컬렉션</a:t>
            </a:r>
            <a:r>
              <a:rPr lang="en-US" altLang="ko-KR" dirty="0"/>
              <a:t>-</a:t>
            </a:r>
            <a:r>
              <a:rPr lang="en-US" altLang="ko-KR" dirty="0" err="1"/>
              <a:t>ArrayList</a:t>
            </a:r>
            <a:r>
              <a:rPr lang="ko-KR" altLang="en-US" dirty="0"/>
              <a:t> 실행 결과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D9C4687-5AC1-BBE5-C377-07D6B1AB35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776" y="1054016"/>
            <a:ext cx="7481387" cy="553052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10D59413-43FD-ECBC-35EF-4846B7A32E41}"/>
              </a:ext>
            </a:extLst>
          </p:cNvPr>
          <p:cNvSpPr/>
          <p:nvPr/>
        </p:nvSpPr>
        <p:spPr>
          <a:xfrm>
            <a:off x="200776" y="4469732"/>
            <a:ext cx="1778419" cy="9986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3FCC7A-D44A-0C4D-08DB-CF4842D58B7E}"/>
              </a:ext>
            </a:extLst>
          </p:cNvPr>
          <p:cNvSpPr txBox="1"/>
          <p:nvPr/>
        </p:nvSpPr>
        <p:spPr>
          <a:xfrm>
            <a:off x="1577842" y="4781914"/>
            <a:ext cx="2735479" cy="276999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비동기 처리로 저장 순서가 다름</a:t>
            </a:r>
          </a:p>
        </p:txBody>
      </p:sp>
    </p:spTree>
    <p:extLst>
      <p:ext uri="{BB962C8B-B14F-4D97-AF65-F5344CB8AC3E}">
        <p14:creationId xmlns:p14="http://schemas.microsoft.com/office/powerpoint/2010/main" val="2175596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List </a:t>
            </a:r>
            <a:r>
              <a:rPr lang="ko-KR" altLang="en-US" dirty="0"/>
              <a:t>컬렉션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 err="1"/>
              <a:t>ArrayList</a:t>
            </a:r>
            <a:r>
              <a:rPr lang="ko-KR" altLang="en-US" dirty="0"/>
              <a:t>와 </a:t>
            </a:r>
            <a:r>
              <a:rPr lang="en-US" altLang="ko-KR" dirty="0" err="1"/>
              <a:t>LinkedList</a:t>
            </a:r>
            <a:r>
              <a:rPr lang="ko-KR" altLang="en-US" dirty="0"/>
              <a:t>의 비교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802" y="1610455"/>
            <a:ext cx="5467350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2784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Map </a:t>
            </a:r>
            <a:r>
              <a:rPr lang="ko-KR" altLang="en-US" dirty="0"/>
              <a:t>인터페이스 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06320"/>
            <a:ext cx="8196131" cy="5400600"/>
          </a:xfrm>
        </p:spPr>
        <p:txBody>
          <a:bodyPr/>
          <a:lstStyle/>
          <a:p>
            <a:r>
              <a:rPr lang="ko-KR" altLang="en-US" dirty="0"/>
              <a:t>특징</a:t>
            </a:r>
            <a:endParaRPr lang="en-US" altLang="ko-KR" dirty="0"/>
          </a:p>
          <a:p>
            <a:pPr lvl="1"/>
            <a:r>
              <a:rPr lang="ko-KR" altLang="en-US" dirty="0"/>
              <a:t>키와 값을 쌍으로 저장하는 데이터 구조를 가지고 있음</a:t>
            </a:r>
            <a:endParaRPr lang="en-US" altLang="ko-KR" dirty="0"/>
          </a:p>
          <a:p>
            <a:pPr lvl="1"/>
            <a:r>
              <a:rPr lang="ko-KR" altLang="en-US" dirty="0"/>
              <a:t>키에 저장되는 값은 중복되지 않는 유일한 값이어야만 함</a:t>
            </a:r>
            <a:endParaRPr lang="en-US" altLang="ko-KR" dirty="0"/>
          </a:p>
          <a:p>
            <a:pPr lvl="2"/>
            <a:r>
              <a:rPr lang="ko-KR" altLang="en-US" dirty="0"/>
              <a:t>데이터베이스 테이블의 기본 키와 같은 개념</a:t>
            </a:r>
            <a:endParaRPr lang="en-US" altLang="ko-KR" dirty="0"/>
          </a:p>
          <a:p>
            <a:pPr lvl="1"/>
            <a:r>
              <a:rPr lang="ko-KR" altLang="en-US" dirty="0"/>
              <a:t>사용되는 키가 중복되지 않기 않기 때문에 데이터에서 원하는 값을 빠르게 가져오기에 적합함</a:t>
            </a:r>
            <a:endParaRPr lang="en-US" altLang="ko-KR" dirty="0"/>
          </a:p>
          <a:p>
            <a:pPr lvl="1"/>
            <a:r>
              <a:rPr lang="ko-KR" altLang="en-US" dirty="0"/>
              <a:t>이러한 구조로 인해 자바 객체들 간의 데이터 전송하는 </a:t>
            </a:r>
            <a:r>
              <a:rPr lang="ko-KR" altLang="en-US" dirty="0" err="1"/>
              <a:t>파라미터로</a:t>
            </a:r>
            <a:r>
              <a:rPr lang="ko-KR" altLang="en-US" dirty="0"/>
              <a:t> 많이 사용됨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93472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Map </a:t>
            </a:r>
            <a:r>
              <a:rPr lang="ko-KR" altLang="en-US" dirty="0"/>
              <a:t>인터페이스 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06320"/>
            <a:ext cx="9035769" cy="5400600"/>
          </a:xfrm>
        </p:spPr>
        <p:txBody>
          <a:bodyPr/>
          <a:lstStyle/>
          <a:p>
            <a:r>
              <a:rPr lang="ko-KR" altLang="en-US" dirty="0"/>
              <a:t>특징과 구현 클래스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973" y="1581949"/>
            <a:ext cx="5880259" cy="405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1243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Map </a:t>
            </a:r>
            <a:r>
              <a:rPr lang="ko-KR" altLang="en-US" dirty="0"/>
              <a:t>인터페이스 </a:t>
            </a:r>
            <a:r>
              <a:rPr lang="en-US" altLang="ko-KR" dirty="0"/>
              <a:t>(3)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 err="1"/>
              <a:t>Map.Entry</a:t>
            </a:r>
            <a:r>
              <a:rPr lang="en-US" altLang="ko-KR" dirty="0"/>
              <a:t>&lt;K, V&gt; </a:t>
            </a:r>
            <a:r>
              <a:rPr lang="ko-KR" altLang="en-US" dirty="0"/>
              <a:t>인터페이스가 제공하는 주요 메서드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683" y="1678602"/>
            <a:ext cx="3876675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1010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HashMap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1A16E89-DE2E-B0AC-5A21-92C72C5844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384" y="1014720"/>
            <a:ext cx="7797712" cy="573624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E037C181-255A-B172-6448-FD8DC05E1991}"/>
              </a:ext>
            </a:extLst>
          </p:cNvPr>
          <p:cNvSpPr/>
          <p:nvPr/>
        </p:nvSpPr>
        <p:spPr>
          <a:xfrm>
            <a:off x="709863" y="4024563"/>
            <a:ext cx="3627521" cy="8121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8FDA2B4-14A6-3410-68C6-0594B14CF672}"/>
              </a:ext>
            </a:extLst>
          </p:cNvPr>
          <p:cNvSpPr/>
          <p:nvPr/>
        </p:nvSpPr>
        <p:spPr>
          <a:xfrm>
            <a:off x="709863" y="4938962"/>
            <a:ext cx="4668253" cy="133550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BD7D3409-2356-5C17-7984-360CFCDB7F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5116" y="2338387"/>
            <a:ext cx="3619500" cy="218122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EB722D7-51C9-323F-7D83-3D7269F36EA6}"/>
              </a:ext>
            </a:extLst>
          </p:cNvPr>
          <p:cNvSpPr txBox="1"/>
          <p:nvPr/>
        </p:nvSpPr>
        <p:spPr>
          <a:xfrm>
            <a:off x="6478651" y="4452287"/>
            <a:ext cx="1232429" cy="276999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실행 결과</a:t>
            </a:r>
          </a:p>
        </p:txBody>
      </p:sp>
    </p:spTree>
    <p:extLst>
      <p:ext uri="{BB962C8B-B14F-4D97-AF65-F5344CB8AC3E}">
        <p14:creationId xmlns:p14="http://schemas.microsoft.com/office/powerpoint/2010/main" val="22514946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ArrayList</a:t>
            </a:r>
            <a:r>
              <a:rPr lang="ko-KR" altLang="en-US" dirty="0"/>
              <a:t>와 </a:t>
            </a:r>
            <a:r>
              <a:rPr lang="en-US" altLang="ko-KR" dirty="0" err="1"/>
              <a:t>HashMap</a:t>
            </a:r>
            <a:r>
              <a:rPr lang="en-US" altLang="ko-KR" dirty="0"/>
              <a:t> </a:t>
            </a:r>
            <a:r>
              <a:rPr lang="ko-KR" altLang="en-US" dirty="0"/>
              <a:t>응용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2295763"/>
              </p:ext>
            </p:extLst>
          </p:nvPr>
        </p:nvGraphicFramePr>
        <p:xfrm>
          <a:off x="373813" y="2276889"/>
          <a:ext cx="8545900" cy="22321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45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45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45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45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45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459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5459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5459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5459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5459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9482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List(0)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List(1)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List(2)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List(3)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List(4)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HashMap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/>
                        <a:t>HashMap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/>
                        <a:t>HashMap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/>
                        <a:t>HashMap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/>
                        <a:t>HashMap</a:t>
                      </a:r>
                      <a:endParaRPr lang="en-US" altLang="ko-K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값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값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값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값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값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Name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/>
                        <a:t>이협건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Name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김영운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Name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홍길동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Name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임꺽정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Name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고길동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70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Email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h.lee</a:t>
                      </a:r>
                      <a:r>
                        <a:rPr lang="en-US" altLang="ko-KR" sz="1200" dirty="0"/>
                        <a:t>@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Email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y.kim</a:t>
                      </a:r>
                      <a:r>
                        <a:rPr lang="en-US" altLang="ko-KR" sz="1200" dirty="0"/>
                        <a:t>@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Email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g.hong</a:t>
                      </a:r>
                      <a:r>
                        <a:rPr lang="en-US" altLang="ko-KR" sz="1200" dirty="0"/>
                        <a:t>@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Email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k.im@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Email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g.go</a:t>
                      </a:r>
                      <a:r>
                        <a:rPr lang="en-US" altLang="ko-KR" sz="1200" dirty="0"/>
                        <a:t>@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Addr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서울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Addr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서울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Addr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경기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Addr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대구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Addr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인천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Dept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/>
                        <a:t>데분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Dept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/>
                        <a:t>데분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Dept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시각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Dept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/>
                        <a:t>디콘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Dept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의료정보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373813" y="2771951"/>
            <a:ext cx="1713780" cy="17371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539552" y="1063579"/>
            <a:ext cx="8208912" cy="5400600"/>
          </a:xfrm>
        </p:spPr>
        <p:txBody>
          <a:bodyPr/>
          <a:lstStyle/>
          <a:p>
            <a:r>
              <a:rPr lang="en-US" altLang="ko-KR" dirty="0" err="1"/>
              <a:t>ArrayList</a:t>
            </a:r>
            <a:r>
              <a:rPr lang="ko-KR" altLang="en-US" dirty="0"/>
              <a:t>에 저장되는 자바 객체를 </a:t>
            </a:r>
            <a:r>
              <a:rPr lang="en-US" altLang="ko-KR" dirty="0" err="1"/>
              <a:t>HashMap</a:t>
            </a:r>
            <a:r>
              <a:rPr lang="ko-KR" altLang="en-US" dirty="0"/>
              <a:t>으로 정의했을 때</a:t>
            </a:r>
            <a:r>
              <a:rPr lang="en-US" altLang="ko-KR" dirty="0"/>
              <a:t>, </a:t>
            </a:r>
            <a:r>
              <a:rPr lang="ko-KR" altLang="en-US" dirty="0"/>
              <a:t>데이터구조</a:t>
            </a:r>
            <a:endParaRPr lang="en-US" altLang="ko-KR" dirty="0"/>
          </a:p>
          <a:p>
            <a:r>
              <a:rPr lang="ko-KR" altLang="en-US" dirty="0"/>
              <a:t>즉</a:t>
            </a:r>
            <a:r>
              <a:rPr lang="en-US" altLang="ko-KR" dirty="0"/>
              <a:t>, List(0)</a:t>
            </a:r>
            <a:r>
              <a:rPr lang="ko-KR" altLang="en-US" dirty="0"/>
              <a:t>번째부터 </a:t>
            </a:r>
            <a:r>
              <a:rPr lang="en-US" altLang="ko-KR" dirty="0"/>
              <a:t>List(4)</a:t>
            </a:r>
            <a:r>
              <a:rPr lang="ko-KR" altLang="en-US" dirty="0"/>
              <a:t>번째까지 각각 </a:t>
            </a:r>
            <a:r>
              <a:rPr lang="en-US" altLang="ko-KR" dirty="0" err="1"/>
              <a:t>HashMap</a:t>
            </a:r>
            <a:r>
              <a:rPr lang="en-US" altLang="ko-KR" dirty="0"/>
              <a:t> </a:t>
            </a:r>
            <a:r>
              <a:rPr lang="ko-KR" altLang="en-US" dirty="0"/>
              <a:t>자바 객체가 저장</a:t>
            </a:r>
          </a:p>
        </p:txBody>
      </p:sp>
    </p:spTree>
    <p:extLst>
      <p:ext uri="{BB962C8B-B14F-4D97-AF65-F5344CB8AC3E}">
        <p14:creationId xmlns:p14="http://schemas.microsoft.com/office/powerpoint/2010/main" val="33513367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ArrayList</a:t>
            </a:r>
            <a:r>
              <a:rPr lang="ko-KR" altLang="en-US" dirty="0"/>
              <a:t>와 </a:t>
            </a:r>
            <a:r>
              <a:rPr lang="en-US" altLang="ko-KR" dirty="0" err="1"/>
              <a:t>HashMap</a:t>
            </a:r>
            <a:r>
              <a:rPr lang="en-US" altLang="ko-KR" dirty="0"/>
              <a:t> </a:t>
            </a:r>
            <a:r>
              <a:rPr lang="ko-KR" altLang="en-US" dirty="0"/>
              <a:t>응용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56993E6-2B10-5700-9438-7B343E47AE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758" y="1054459"/>
            <a:ext cx="8560468" cy="340635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DEFB63DF-3430-2180-3C75-AD5779295D40}"/>
              </a:ext>
            </a:extLst>
          </p:cNvPr>
          <p:cNvSpPr/>
          <p:nvPr/>
        </p:nvSpPr>
        <p:spPr>
          <a:xfrm>
            <a:off x="764005" y="3308684"/>
            <a:ext cx="4764506" cy="11521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6C0C72-8618-935C-0F0C-07E24C1F3FCE}"/>
              </a:ext>
            </a:extLst>
          </p:cNvPr>
          <p:cNvSpPr txBox="1"/>
          <p:nvPr/>
        </p:nvSpPr>
        <p:spPr>
          <a:xfrm>
            <a:off x="4912296" y="3893876"/>
            <a:ext cx="1232429" cy="276999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저장 구조</a:t>
            </a:r>
          </a:p>
        </p:txBody>
      </p:sp>
    </p:spTree>
    <p:extLst>
      <p:ext uri="{BB962C8B-B14F-4D97-AF65-F5344CB8AC3E}">
        <p14:creationId xmlns:p14="http://schemas.microsoft.com/office/powerpoint/2010/main" val="2007480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자바 컬렉션 프레임워크</a:t>
            </a:r>
            <a:r>
              <a:rPr lang="en-US" altLang="ko-KR" dirty="0"/>
              <a:t>(</a:t>
            </a:r>
            <a:r>
              <a:rPr lang="ko-KR" altLang="en-US" dirty="0"/>
              <a:t>보통 컬렉션 </a:t>
            </a:r>
            <a:r>
              <a:rPr lang="ko-KR" altLang="en-US" dirty="0" err="1"/>
              <a:t>객체으로</a:t>
            </a:r>
            <a:r>
              <a:rPr lang="ko-KR" altLang="en-US" dirty="0"/>
              <a:t> 부름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유사한 객체를 여러 개 저장하고 조작해야 할 때가 빈번</a:t>
            </a:r>
            <a:endParaRPr lang="en-US" altLang="ko-KR" dirty="0"/>
          </a:p>
          <a:p>
            <a:r>
              <a:rPr lang="ko-KR" altLang="en-US" dirty="0">
                <a:solidFill>
                  <a:srgbClr val="FF0000"/>
                </a:solidFill>
              </a:rPr>
              <a:t>고정된 크기의 배열의 불편</a:t>
            </a:r>
            <a:r>
              <a:rPr lang="ko-KR" altLang="en-US" dirty="0"/>
              <a:t>함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연결 리스트를 사용하면 데이터 추가</a:t>
            </a:r>
            <a:r>
              <a:rPr lang="en-US" altLang="ko-KR" dirty="0"/>
              <a:t>, </a:t>
            </a:r>
            <a:r>
              <a:rPr lang="ko-KR" altLang="en-US" dirty="0"/>
              <a:t>삭제가 쉬움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520" y="1861530"/>
            <a:ext cx="7124700" cy="16573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100" y="4598537"/>
            <a:ext cx="6648450" cy="1676400"/>
          </a:xfrm>
          <a:prstGeom prst="rect">
            <a:avLst/>
          </a:prstGeom>
        </p:spPr>
      </p:pic>
      <p:sp>
        <p:nvSpPr>
          <p:cNvPr id="6" name="폭발 1 5"/>
          <p:cNvSpPr/>
          <p:nvPr/>
        </p:nvSpPr>
        <p:spPr>
          <a:xfrm>
            <a:off x="7972087" y="0"/>
            <a:ext cx="776377" cy="925187"/>
          </a:xfrm>
          <a:prstGeom prst="irregularSeal1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6754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ArrayList</a:t>
            </a:r>
            <a:r>
              <a:rPr lang="ko-KR" altLang="en-US" dirty="0"/>
              <a:t>와 </a:t>
            </a:r>
            <a:r>
              <a:rPr lang="en-US" altLang="ko-KR" dirty="0" err="1"/>
              <a:t>HashMap</a:t>
            </a:r>
            <a:r>
              <a:rPr lang="en-US" altLang="ko-KR" dirty="0"/>
              <a:t> </a:t>
            </a:r>
            <a:r>
              <a:rPr lang="ko-KR" altLang="en-US" dirty="0"/>
              <a:t>응용</a:t>
            </a:r>
            <a:r>
              <a:rPr lang="en-US" altLang="ko-KR" dirty="0"/>
              <a:t>(3)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6F66869-8C4B-1719-28B5-948EDB812F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412" y="1053505"/>
            <a:ext cx="8639175" cy="56197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BDDB5E82-36B6-C711-9D5E-342530DDEE31}"/>
              </a:ext>
            </a:extLst>
          </p:cNvPr>
          <p:cNvSpPr/>
          <p:nvPr/>
        </p:nvSpPr>
        <p:spPr>
          <a:xfrm>
            <a:off x="330868" y="1076826"/>
            <a:ext cx="5522495" cy="44456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5FAD75-5DE7-79E9-33A4-704246D5E9F5}"/>
              </a:ext>
            </a:extLst>
          </p:cNvPr>
          <p:cNvSpPr txBox="1"/>
          <p:nvPr/>
        </p:nvSpPr>
        <p:spPr>
          <a:xfrm>
            <a:off x="5417622" y="3022661"/>
            <a:ext cx="2682770" cy="276999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3</a:t>
            </a:r>
            <a:r>
              <a:rPr lang="ko-KR" altLang="en-US" sz="1200" dirty="0"/>
              <a:t>명의 이름</a:t>
            </a:r>
            <a:r>
              <a:rPr lang="en-US" altLang="ko-KR" sz="1200" dirty="0"/>
              <a:t>, </a:t>
            </a:r>
            <a:r>
              <a:rPr lang="ko-KR" altLang="en-US" sz="1200" dirty="0"/>
              <a:t>이메일</a:t>
            </a:r>
            <a:r>
              <a:rPr lang="en-US" altLang="ko-KR" sz="1200" dirty="0"/>
              <a:t>, </a:t>
            </a:r>
            <a:r>
              <a:rPr lang="ko-KR" altLang="en-US" sz="1200" dirty="0"/>
              <a:t>부서 </a:t>
            </a:r>
            <a:r>
              <a:rPr lang="ko-KR" altLang="en-US" sz="1200" dirty="0" err="1"/>
              <a:t>입력받기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5229235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ArrayList</a:t>
            </a:r>
            <a:r>
              <a:rPr lang="ko-KR" altLang="en-US" dirty="0"/>
              <a:t>와 </a:t>
            </a:r>
            <a:r>
              <a:rPr lang="en-US" altLang="ko-KR" dirty="0" err="1"/>
              <a:t>HashMap</a:t>
            </a:r>
            <a:r>
              <a:rPr lang="en-US" altLang="ko-KR" dirty="0"/>
              <a:t> </a:t>
            </a:r>
            <a:r>
              <a:rPr lang="ko-KR" altLang="en-US" dirty="0"/>
              <a:t>응용</a:t>
            </a:r>
            <a:r>
              <a:rPr lang="en-US" altLang="ko-KR" dirty="0"/>
              <a:t>(4)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BA651D6-2C8D-D6BC-26DE-C2D37C7443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412" y="1111417"/>
            <a:ext cx="8639175" cy="314325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8180770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ArrayList</a:t>
            </a:r>
            <a:r>
              <a:rPr lang="ko-KR" altLang="en-US" dirty="0"/>
              <a:t>와 </a:t>
            </a:r>
            <a:r>
              <a:rPr lang="en-US" altLang="ko-KR" dirty="0" err="1"/>
              <a:t>HashMap</a:t>
            </a:r>
            <a:r>
              <a:rPr lang="en-US" altLang="ko-KR" dirty="0"/>
              <a:t> </a:t>
            </a:r>
            <a:r>
              <a:rPr lang="ko-KR" altLang="en-US" dirty="0"/>
              <a:t>응용</a:t>
            </a:r>
            <a:r>
              <a:rPr lang="en-US" altLang="ko-KR" dirty="0"/>
              <a:t>(5)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F4B3FB5-0B80-B9D4-43AA-66BB13F677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75" y="1095375"/>
            <a:ext cx="8782050" cy="233362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4176856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ArrayList</a:t>
            </a:r>
            <a:r>
              <a:rPr lang="ko-KR" altLang="en-US" dirty="0"/>
              <a:t>와 </a:t>
            </a:r>
            <a:r>
              <a:rPr lang="en-US" altLang="ko-KR" dirty="0" err="1"/>
              <a:t>HashMap</a:t>
            </a:r>
            <a:r>
              <a:rPr lang="en-US" altLang="ko-KR" dirty="0"/>
              <a:t> </a:t>
            </a:r>
            <a:r>
              <a:rPr lang="ko-KR" altLang="en-US" dirty="0"/>
              <a:t>응용</a:t>
            </a:r>
            <a:r>
              <a:rPr lang="en-US" altLang="ko-KR" dirty="0"/>
              <a:t>(6)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FBD94F9-07FA-49DC-A542-62ECA361F3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50" y="1069808"/>
            <a:ext cx="8648700" cy="241935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7275988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ArrayList</a:t>
            </a:r>
            <a:r>
              <a:rPr lang="ko-KR" altLang="en-US" dirty="0"/>
              <a:t>와 </a:t>
            </a:r>
            <a:r>
              <a:rPr lang="en-US" altLang="ko-KR" dirty="0" err="1"/>
              <a:t>HashMap</a:t>
            </a:r>
            <a:r>
              <a:rPr lang="en-US" altLang="ko-KR" dirty="0"/>
              <a:t> </a:t>
            </a:r>
            <a:r>
              <a:rPr lang="ko-KR" altLang="en-US" dirty="0"/>
              <a:t>응용</a:t>
            </a:r>
            <a:r>
              <a:rPr lang="en-US" altLang="ko-KR"/>
              <a:t>(7)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954C4B2-6CB6-7F5A-80C6-8D8EE9D21B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75" y="1065798"/>
            <a:ext cx="8705850" cy="24765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8088926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ArrayList</a:t>
            </a:r>
            <a:r>
              <a:rPr lang="ko-KR" altLang="en-US" dirty="0"/>
              <a:t>와 </a:t>
            </a:r>
            <a:r>
              <a:rPr lang="en-US" altLang="ko-KR" dirty="0" err="1"/>
              <a:t>HashMap</a:t>
            </a:r>
            <a:r>
              <a:rPr lang="en-US" altLang="ko-KR" dirty="0"/>
              <a:t> </a:t>
            </a:r>
            <a:r>
              <a:rPr lang="ko-KR" altLang="en-US" dirty="0"/>
              <a:t>응용</a:t>
            </a:r>
            <a:r>
              <a:rPr lang="en-US" altLang="ko-KR" dirty="0"/>
              <a:t>(8)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78958E6-DC72-0048-8842-71F0B24E23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5" y="1058779"/>
            <a:ext cx="8858250" cy="41148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5617577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ArrayList</a:t>
            </a:r>
            <a:r>
              <a:rPr lang="ko-KR" altLang="en-US" dirty="0"/>
              <a:t>와 </a:t>
            </a:r>
            <a:r>
              <a:rPr lang="en-US" altLang="ko-KR" dirty="0" err="1"/>
              <a:t>HashMap</a:t>
            </a:r>
            <a:r>
              <a:rPr lang="en-US" altLang="ko-KR" dirty="0"/>
              <a:t> </a:t>
            </a:r>
            <a:r>
              <a:rPr lang="ko-KR" altLang="en-US" dirty="0"/>
              <a:t>응용</a:t>
            </a:r>
            <a:r>
              <a:rPr lang="en-US" altLang="ko-KR" dirty="0"/>
              <a:t>(9) </a:t>
            </a:r>
            <a:r>
              <a:rPr lang="ko-KR" altLang="en-US" dirty="0"/>
              <a:t>결과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6906BE2-3C75-7AB5-6A51-20D2FB50FE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601" y="1063540"/>
            <a:ext cx="3143250" cy="22764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B1403E8-6688-38B7-71C5-21D6F7E1BFB4}"/>
              </a:ext>
            </a:extLst>
          </p:cNvPr>
          <p:cNvSpPr txBox="1"/>
          <p:nvPr/>
        </p:nvSpPr>
        <p:spPr>
          <a:xfrm>
            <a:off x="1991226" y="2305707"/>
            <a:ext cx="1232429" cy="276999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/>
              <a:t>입력받은</a:t>
            </a:r>
            <a:r>
              <a:rPr lang="ko-KR" altLang="en-US" sz="1200" dirty="0"/>
              <a:t> 값</a:t>
            </a:r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587FB1BF-11CB-100F-B052-C76D9F70DC56}"/>
              </a:ext>
            </a:extLst>
          </p:cNvPr>
          <p:cNvSpPr/>
          <p:nvPr/>
        </p:nvSpPr>
        <p:spPr>
          <a:xfrm>
            <a:off x="3513221" y="2201777"/>
            <a:ext cx="366963" cy="31883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EA13F2A-2044-2621-688C-50A449BD7B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1763" y="987341"/>
            <a:ext cx="2514600" cy="44862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7D256BD6-A505-BE07-4D88-3C27A14AE76F}"/>
              </a:ext>
            </a:extLst>
          </p:cNvPr>
          <p:cNvSpPr/>
          <p:nvPr/>
        </p:nvSpPr>
        <p:spPr>
          <a:xfrm>
            <a:off x="4481763" y="3340015"/>
            <a:ext cx="2514600" cy="18997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269126-A61D-BCDF-AE97-2C0B7AC49473}"/>
              </a:ext>
            </a:extLst>
          </p:cNvPr>
          <p:cNvSpPr txBox="1"/>
          <p:nvPr/>
        </p:nvSpPr>
        <p:spPr>
          <a:xfrm>
            <a:off x="5981400" y="4289884"/>
            <a:ext cx="2735479" cy="276999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비동기 처리로 저장 순서가 다름</a:t>
            </a:r>
          </a:p>
        </p:txBody>
      </p:sp>
    </p:spTree>
    <p:extLst>
      <p:ext uri="{BB962C8B-B14F-4D97-AF65-F5344CB8AC3E}">
        <p14:creationId xmlns:p14="http://schemas.microsoft.com/office/powerpoint/2010/main" val="2000185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자바 컬렉션 프레임워크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FF0000"/>
                </a:solidFill>
              </a:rPr>
              <a:t>간단한 데이터 구조의 프로그램 구현이 아닐 경우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ko-KR" altLang="en-US" dirty="0">
                <a:solidFill>
                  <a:srgbClr val="FF0000"/>
                </a:solidFill>
              </a:rPr>
              <a:t>무조건 컬렉션 프레임워크 사용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>
                <a:solidFill>
                  <a:srgbClr val="FF0000"/>
                </a:solidFill>
              </a:rPr>
              <a:t>컬렉션 프레임워크에 저장될 데이터는 모든 자바 객체가 가능함</a:t>
            </a:r>
            <a:endParaRPr lang="en-US" altLang="ko-KR" dirty="0">
              <a:solidFill>
                <a:srgbClr val="FF0000"/>
              </a:solidFill>
            </a:endParaRPr>
          </a:p>
          <a:p>
            <a:endParaRPr lang="en-US" altLang="ko-KR" dirty="0"/>
          </a:p>
          <a:p>
            <a:r>
              <a:rPr lang="ko-KR" altLang="en-US" dirty="0"/>
              <a:t>컬렉션 </a:t>
            </a:r>
            <a:endParaRPr lang="en-US" altLang="ko-KR" dirty="0"/>
          </a:p>
          <a:p>
            <a:pPr lvl="1"/>
            <a:r>
              <a:rPr lang="ko-KR" altLang="en-US" dirty="0"/>
              <a:t>데이터를 한곳에 모아 편리하게 저장 및 관리하는 가변 크기의 객체 컨테이너</a:t>
            </a:r>
            <a:endParaRPr lang="en-US" altLang="ko-KR" dirty="0"/>
          </a:p>
          <a:p>
            <a:r>
              <a:rPr lang="ko-KR" altLang="en-US" dirty="0"/>
              <a:t>컬렉션 프레임워크 </a:t>
            </a:r>
            <a:endParaRPr lang="en-US" altLang="ko-KR" dirty="0"/>
          </a:p>
          <a:p>
            <a:pPr lvl="1"/>
            <a:r>
              <a:rPr lang="ko-KR" altLang="en-US" dirty="0"/>
              <a:t>객체를 한곳에 모아 효율적으로 관리하고 편리하게 사용할 수 있도록 제공하는 환경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012" y="3635501"/>
            <a:ext cx="5128825" cy="2748730"/>
          </a:xfrm>
          <a:prstGeom prst="rect">
            <a:avLst/>
          </a:prstGeom>
        </p:spPr>
      </p:pic>
      <p:sp>
        <p:nvSpPr>
          <p:cNvPr id="5" name="오른쪽 화살표 4"/>
          <p:cNvSpPr/>
          <p:nvPr/>
        </p:nvSpPr>
        <p:spPr>
          <a:xfrm>
            <a:off x="5831457" y="4433977"/>
            <a:ext cx="540588" cy="69011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6458309" y="4548201"/>
            <a:ext cx="2070340" cy="46166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자료구조</a:t>
            </a:r>
            <a:r>
              <a:rPr lang="en-US" altLang="ko-KR" sz="1200" dirty="0"/>
              <a:t>, </a:t>
            </a:r>
            <a:r>
              <a:rPr lang="ko-KR" altLang="en-US" sz="1200" dirty="0" err="1"/>
              <a:t>컴퓨터구조에서배우는</a:t>
            </a:r>
            <a:r>
              <a:rPr lang="ko-KR" altLang="en-US" sz="1200" dirty="0"/>
              <a:t> 데이터 구조들</a:t>
            </a:r>
          </a:p>
        </p:txBody>
      </p:sp>
    </p:spTree>
    <p:extLst>
      <p:ext uri="{BB962C8B-B14F-4D97-AF65-F5344CB8AC3E}">
        <p14:creationId xmlns:p14="http://schemas.microsoft.com/office/powerpoint/2010/main" val="1246608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컬렉션 프레임워크의 구조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컬렉션 프레임워크는 인터페이스와 클래스로 구성</a:t>
            </a:r>
            <a:endParaRPr lang="en-US" altLang="ko-KR" dirty="0"/>
          </a:p>
          <a:p>
            <a:r>
              <a:rPr lang="ko-KR" altLang="en-US" dirty="0"/>
              <a:t>인터페이스는 컬렉션에서 수행할 수 있는 각종 연산을 제네릭 타입으로 정의해 </a:t>
            </a:r>
            <a:br>
              <a:rPr lang="en-US" altLang="ko-KR" dirty="0"/>
            </a:br>
            <a:r>
              <a:rPr lang="ko-KR" altLang="en-US" dirty="0"/>
              <a:t>유사한 클래스에 일관성 있게 접근하게 함</a:t>
            </a:r>
            <a:endParaRPr lang="en-US" altLang="ko-KR" dirty="0"/>
          </a:p>
          <a:p>
            <a:r>
              <a:rPr lang="ko-KR" altLang="en-US" dirty="0"/>
              <a:t>클래스는 컬렉션 프레임워크 인터페이스를 구현한 클래스</a:t>
            </a:r>
            <a:endParaRPr lang="en-US" altLang="ko-KR" dirty="0"/>
          </a:p>
          <a:p>
            <a:r>
              <a:rPr lang="en-US" altLang="ko-KR" dirty="0" err="1"/>
              <a:t>java.util</a:t>
            </a:r>
            <a:r>
              <a:rPr lang="en-US" altLang="ko-KR" dirty="0"/>
              <a:t> </a:t>
            </a:r>
            <a:r>
              <a:rPr lang="ko-KR" altLang="en-US" dirty="0"/>
              <a:t>패키지에 포함 </a:t>
            </a:r>
            <a:r>
              <a:rPr lang="en-US" altLang="ko-KR" dirty="0"/>
              <a:t>(</a:t>
            </a:r>
            <a:r>
              <a:rPr lang="en-US" altLang="ko-KR" dirty="0" err="1"/>
              <a:t>DelayQueue</a:t>
            </a:r>
            <a:r>
              <a:rPr lang="ko-KR" altLang="en-US" dirty="0"/>
              <a:t>는 </a:t>
            </a:r>
            <a:r>
              <a:rPr lang="en-US" altLang="ko-KR" dirty="0" err="1"/>
              <a:t>java.util.concurrent</a:t>
            </a:r>
            <a:r>
              <a:rPr lang="en-US" altLang="ko-KR" dirty="0"/>
              <a:t> </a:t>
            </a:r>
            <a:r>
              <a:rPr lang="ko-KR" altLang="en-US" dirty="0"/>
              <a:t>패키지에 포함</a:t>
            </a:r>
            <a:r>
              <a:rPr lang="en-US" altLang="ko-KR" dirty="0"/>
              <a:t>)</a:t>
            </a:r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3176410"/>
            <a:ext cx="7572375" cy="302895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994913" y="4514491"/>
            <a:ext cx="1167442" cy="4658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994912" y="5147094"/>
            <a:ext cx="1161691" cy="4658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682596" y="3720860"/>
            <a:ext cx="1109932" cy="4485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폭발 1 7"/>
          <p:cNvSpPr/>
          <p:nvPr/>
        </p:nvSpPr>
        <p:spPr>
          <a:xfrm>
            <a:off x="810883" y="4364966"/>
            <a:ext cx="500332" cy="333555"/>
          </a:xfrm>
          <a:prstGeom prst="irregularSeal1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폭발 1 8"/>
          <p:cNvSpPr/>
          <p:nvPr/>
        </p:nvSpPr>
        <p:spPr>
          <a:xfrm>
            <a:off x="810883" y="5028675"/>
            <a:ext cx="500332" cy="333555"/>
          </a:xfrm>
          <a:prstGeom prst="irregularSeal1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폭발 1 9"/>
          <p:cNvSpPr/>
          <p:nvPr/>
        </p:nvSpPr>
        <p:spPr>
          <a:xfrm>
            <a:off x="6363197" y="3554082"/>
            <a:ext cx="500332" cy="333555"/>
          </a:xfrm>
          <a:prstGeom prst="irregularSeal1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7367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Collection </a:t>
            </a:r>
            <a:r>
              <a:rPr lang="ko-KR" altLang="en-US" dirty="0"/>
              <a:t>인터페이스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Collection </a:t>
            </a:r>
            <a:r>
              <a:rPr lang="ko-KR" altLang="en-US" dirty="0"/>
              <a:t>인터페이스와</a:t>
            </a:r>
            <a:r>
              <a:rPr lang="en-US" altLang="ko-KR" dirty="0"/>
              <a:t> </a:t>
            </a:r>
            <a:r>
              <a:rPr lang="ko-KR" altLang="en-US" dirty="0"/>
              <a:t>구현 클래스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694" y="1711971"/>
            <a:ext cx="7543800" cy="236220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633268" y="2070340"/>
            <a:ext cx="6665343" cy="6498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5570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Collection </a:t>
            </a:r>
            <a:r>
              <a:rPr lang="ko-KR" altLang="en-US" dirty="0"/>
              <a:t>인터페이스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Collection </a:t>
            </a:r>
            <a:r>
              <a:rPr lang="ko-KR" altLang="en-US" dirty="0"/>
              <a:t>인터페이스가 제공하는 주요 메서드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174" y="1667230"/>
            <a:ext cx="6076950" cy="324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6092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List </a:t>
            </a:r>
            <a:r>
              <a:rPr lang="ko-KR" altLang="en-US" dirty="0"/>
              <a:t>컬렉션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순서가 있는 객체를 중복 여부와 상관없이 저장하는 리스트 자료구조 지원</a:t>
            </a:r>
            <a:endParaRPr lang="en-US" altLang="ko-KR" dirty="0"/>
          </a:p>
          <a:p>
            <a:r>
              <a:rPr lang="ko-KR" altLang="en-US" dirty="0">
                <a:solidFill>
                  <a:srgbClr val="FF0000"/>
                </a:solidFill>
              </a:rPr>
              <a:t>배열과 매우 유사하지만 배열과 달리 크기가 가변적임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/>
              <a:t>List </a:t>
            </a:r>
            <a:r>
              <a:rPr lang="ko-KR" altLang="en-US" dirty="0"/>
              <a:t>인터페이스가 제공하는 주요 메서드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892" y="2850415"/>
            <a:ext cx="5962650" cy="25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741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List </a:t>
            </a:r>
            <a:r>
              <a:rPr lang="ko-KR" altLang="en-US" dirty="0"/>
              <a:t>컬렉션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배열</a:t>
            </a:r>
            <a:r>
              <a:rPr lang="en-US" altLang="ko-KR" dirty="0"/>
              <a:t> </a:t>
            </a:r>
            <a:r>
              <a:rPr lang="ko-KR" altLang="en-US" dirty="0"/>
              <a:t>타입 → </a:t>
            </a:r>
            <a:r>
              <a:rPr lang="en-US" altLang="ko-KR" dirty="0"/>
              <a:t>List </a:t>
            </a:r>
            <a:r>
              <a:rPr lang="ko-KR" altLang="en-US" dirty="0"/>
              <a:t>타입</a:t>
            </a:r>
            <a:endParaRPr lang="en-US" altLang="ko-KR" dirty="0"/>
          </a:p>
          <a:p>
            <a:pPr lvl="1"/>
            <a:r>
              <a:rPr lang="en-US" altLang="ko-KR" dirty="0"/>
              <a:t>List</a:t>
            </a:r>
            <a:r>
              <a:rPr lang="ko-KR" altLang="en-US" dirty="0" err="1"/>
              <a:t>타입변수</a:t>
            </a:r>
            <a:r>
              <a:rPr lang="ko-KR" altLang="en-US" dirty="0"/>
              <a:t> </a:t>
            </a:r>
            <a:r>
              <a:rPr lang="en-US" altLang="ko-KR" dirty="0"/>
              <a:t>= </a:t>
            </a:r>
            <a:r>
              <a:rPr lang="en-US" altLang="ko-KR" dirty="0" err="1"/>
              <a:t>Arrays.asList</a:t>
            </a:r>
            <a:r>
              <a:rPr lang="en-US" altLang="ko-KR" dirty="0"/>
              <a:t>(</a:t>
            </a:r>
            <a:r>
              <a:rPr lang="ko-KR" altLang="en-US" dirty="0" err="1"/>
              <a:t>배열객체</a:t>
            </a:r>
            <a:r>
              <a:rPr lang="en-US" altLang="ko-KR" dirty="0"/>
              <a:t>);</a:t>
            </a:r>
          </a:p>
          <a:p>
            <a:pPr lvl="1"/>
            <a:endParaRPr lang="en-US" altLang="ko-KR" dirty="0"/>
          </a:p>
          <a:p>
            <a:r>
              <a:rPr lang="ko-KR" altLang="en-US" dirty="0"/>
              <a:t>배열</a:t>
            </a:r>
            <a:r>
              <a:rPr lang="en-US" altLang="ko-KR" dirty="0"/>
              <a:t> </a:t>
            </a:r>
            <a:r>
              <a:rPr lang="ko-KR" altLang="en-US" dirty="0"/>
              <a:t>타입 ← </a:t>
            </a:r>
            <a:r>
              <a:rPr lang="en-US" altLang="ko-KR" dirty="0"/>
              <a:t>List </a:t>
            </a:r>
            <a:r>
              <a:rPr lang="ko-KR" altLang="en-US" dirty="0"/>
              <a:t>타입</a:t>
            </a:r>
            <a:endParaRPr lang="en-US" altLang="ko-KR" dirty="0"/>
          </a:p>
          <a:p>
            <a:pPr lvl="1"/>
            <a:r>
              <a:rPr lang="ko-KR" altLang="en-US" dirty="0"/>
              <a:t>배열참조변수 </a:t>
            </a:r>
            <a:r>
              <a:rPr lang="en-US" altLang="ko-KR" dirty="0"/>
              <a:t>= List</a:t>
            </a:r>
            <a:r>
              <a:rPr lang="ko-KR" altLang="en-US" dirty="0"/>
              <a:t>객체</a:t>
            </a:r>
            <a:r>
              <a:rPr lang="en-US" altLang="ko-KR" dirty="0"/>
              <a:t>.</a:t>
            </a:r>
            <a:r>
              <a:rPr lang="en-US" altLang="ko-KR" dirty="0" err="1"/>
              <a:t>toArray</a:t>
            </a:r>
            <a:r>
              <a:rPr lang="en-US" altLang="ko-KR" dirty="0"/>
              <a:t>(new </a:t>
            </a:r>
            <a:r>
              <a:rPr lang="ko-KR" altLang="en-US" dirty="0" err="1"/>
              <a:t>배열타입</a:t>
            </a:r>
            <a:r>
              <a:rPr lang="en-US" altLang="ko-KR" dirty="0"/>
              <a:t>(List</a:t>
            </a:r>
            <a:r>
              <a:rPr lang="ko-KR" altLang="en-US" dirty="0"/>
              <a:t>객체</a:t>
            </a:r>
            <a:r>
              <a:rPr lang="en-US" altLang="ko-KR" dirty="0"/>
              <a:t>.size()));</a:t>
            </a:r>
          </a:p>
          <a:p>
            <a:pPr lvl="1"/>
            <a:r>
              <a:rPr lang="en-US" altLang="ko-KR" dirty="0"/>
              <a:t>List </a:t>
            </a:r>
            <a:r>
              <a:rPr lang="ko-KR" altLang="en-US" dirty="0"/>
              <a:t>객체를 배열로 변환하려면 먼저 </a:t>
            </a:r>
            <a:r>
              <a:rPr lang="en-US" altLang="ko-KR" dirty="0"/>
              <a:t>List </a:t>
            </a:r>
            <a:r>
              <a:rPr lang="ko-KR" altLang="en-US" dirty="0"/>
              <a:t>객체의 크기만큼 배열 객체를 생성해야 한다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1FAF736-A93F-3E18-FA2B-47811775BD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4050" y="2638425"/>
            <a:ext cx="5295900" cy="15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6321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List </a:t>
            </a:r>
            <a:r>
              <a:rPr lang="ko-KR" altLang="en-US" dirty="0"/>
              <a:t>컬렉션</a:t>
            </a:r>
            <a:r>
              <a:rPr lang="en-US" altLang="ko-KR" dirty="0"/>
              <a:t>-</a:t>
            </a:r>
            <a:r>
              <a:rPr lang="en-US" altLang="ko-KR" dirty="0" err="1"/>
              <a:t>ArrayList</a:t>
            </a:r>
            <a:r>
              <a:rPr lang="ko-KR" altLang="en-US" dirty="0"/>
              <a:t> 예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66FA293-207E-8E19-BFB7-1A96438FA9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878" y="1067639"/>
            <a:ext cx="8710091" cy="477970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7FE1270A-BEA4-FA30-089E-33CA26F8CFEC}"/>
              </a:ext>
            </a:extLst>
          </p:cNvPr>
          <p:cNvSpPr/>
          <p:nvPr/>
        </p:nvSpPr>
        <p:spPr>
          <a:xfrm>
            <a:off x="824163" y="3801982"/>
            <a:ext cx="2358190" cy="11369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AAF226-D52B-EB16-FE7F-8647BF5B8A7F}"/>
              </a:ext>
            </a:extLst>
          </p:cNvPr>
          <p:cNvSpPr txBox="1"/>
          <p:nvPr/>
        </p:nvSpPr>
        <p:spPr>
          <a:xfrm>
            <a:off x="2906434" y="4309397"/>
            <a:ext cx="1232429" cy="276999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데이터 저장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973D640-C9F3-3B18-4298-371BACA75C42}"/>
              </a:ext>
            </a:extLst>
          </p:cNvPr>
          <p:cNvSpPr/>
          <p:nvPr/>
        </p:nvSpPr>
        <p:spPr>
          <a:xfrm>
            <a:off x="824162" y="3392909"/>
            <a:ext cx="3188369" cy="2769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55C5AD7-EF24-EC2C-5929-EE870357C0EA}"/>
              </a:ext>
            </a:extLst>
          </p:cNvPr>
          <p:cNvSpPr txBox="1"/>
          <p:nvPr/>
        </p:nvSpPr>
        <p:spPr>
          <a:xfrm>
            <a:off x="3703757" y="3392909"/>
            <a:ext cx="3719727" cy="276999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ArrayList</a:t>
            </a:r>
            <a:r>
              <a:rPr lang="ko-KR" altLang="en-US" sz="1200" dirty="0"/>
              <a:t> 구현 방식으로 메모리에 올리기</a:t>
            </a:r>
          </a:p>
        </p:txBody>
      </p:sp>
    </p:spTree>
    <p:extLst>
      <p:ext uri="{BB962C8B-B14F-4D97-AF65-F5344CB8AC3E}">
        <p14:creationId xmlns:p14="http://schemas.microsoft.com/office/powerpoint/2010/main" val="106511379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EE9qJ3A1uChqGXbC2ta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dN8Ho1F7ROPKA1bGalCcV"/>
</p:tagLst>
</file>

<file path=ppt/theme/theme1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12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3125</TotalTime>
  <Words>563</Words>
  <Application>Microsoft Office PowerPoint</Application>
  <PresentationFormat>화면 슬라이드 쇼(4:3)</PresentationFormat>
  <Paragraphs>153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2" baseType="lpstr">
      <vt:lpstr>HY견명조</vt:lpstr>
      <vt:lpstr>HY헤드라인M</vt:lpstr>
      <vt:lpstr>맑은 고딕</vt:lpstr>
      <vt:lpstr>Arial</vt:lpstr>
      <vt:lpstr>Wingdings</vt:lpstr>
      <vt:lpstr>2_Office 테마</vt:lpstr>
      <vt:lpstr>PowerPoint 프레젠테이션</vt:lpstr>
      <vt:lpstr>자바 컬렉션 프레임워크(보통 컬렉션 객체으로 부름)</vt:lpstr>
      <vt:lpstr>자바 컬렉션 프레임워크</vt:lpstr>
      <vt:lpstr>컬렉션 프레임워크의 구조</vt:lpstr>
      <vt:lpstr>Collection 인터페이스</vt:lpstr>
      <vt:lpstr>Collection 인터페이스</vt:lpstr>
      <vt:lpstr>List 컬렉션</vt:lpstr>
      <vt:lpstr>List 컬렉션</vt:lpstr>
      <vt:lpstr>List 컬렉션-ArrayList 예(1)</vt:lpstr>
      <vt:lpstr>List 컬렉션-ArrayList 예(2)</vt:lpstr>
      <vt:lpstr>List 컬렉션-ArrayList 예(3)</vt:lpstr>
      <vt:lpstr>List 컬렉션-ArrayList 실행 결과</vt:lpstr>
      <vt:lpstr>List 컬렉션</vt:lpstr>
      <vt:lpstr>Map 인터페이스 (1)</vt:lpstr>
      <vt:lpstr>Map 인터페이스 (2)</vt:lpstr>
      <vt:lpstr>Map 인터페이스 (3)</vt:lpstr>
      <vt:lpstr>HashMap</vt:lpstr>
      <vt:lpstr>ArrayList와 HashMap 응용(1)</vt:lpstr>
      <vt:lpstr>ArrayList와 HashMap 응용(2)</vt:lpstr>
      <vt:lpstr>ArrayList와 HashMap 응용(3)</vt:lpstr>
      <vt:lpstr>ArrayList와 HashMap 응용(4)</vt:lpstr>
      <vt:lpstr>ArrayList와 HashMap 응용(5)</vt:lpstr>
      <vt:lpstr>ArrayList와 HashMap 응용(6)</vt:lpstr>
      <vt:lpstr>ArrayList와 HashMap 응용(7)</vt:lpstr>
      <vt:lpstr>ArrayList와 HashMap 응용(8)</vt:lpstr>
      <vt:lpstr>ArrayList와 HashMap 응용(9) 결과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amiga</dc:creator>
  <cp:lastModifiedBy>이협건</cp:lastModifiedBy>
  <cp:revision>357</cp:revision>
  <dcterms:created xsi:type="dcterms:W3CDTF">2017-01-09T05:29:11Z</dcterms:created>
  <dcterms:modified xsi:type="dcterms:W3CDTF">2023-02-06T05:52:52Z</dcterms:modified>
</cp:coreProperties>
</file>