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6"/>
  </p:notesMasterIdLst>
  <p:handoutMasterIdLst>
    <p:handoutMasterId r:id="rId47"/>
  </p:handoutMasterIdLst>
  <p:sldIdLst>
    <p:sldId id="414" r:id="rId2"/>
    <p:sldId id="352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69" r:id="rId11"/>
    <p:sldId id="377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1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0899" autoAdjust="0"/>
  </p:normalViewPr>
  <p:slideViewPr>
    <p:cSldViewPr>
      <p:cViewPr varScale="1">
        <p:scale>
          <a:sx n="144" d="100"/>
          <a:sy n="144" d="100"/>
        </p:scale>
        <p:origin x="228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8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그림 10">
            <a:extLst>
              <a:ext uri="{FF2B5EF4-FFF2-40B4-BE49-F238E27FC236}">
                <a16:creationId xmlns:a16="http://schemas.microsoft.com/office/drawing/2014/main" id="{0BCD9F68-7DB2-495B-B977-C97C4B84BC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9">
            <a:extLst>
              <a:ext uri="{FF2B5EF4-FFF2-40B4-BE49-F238E27FC236}">
                <a16:creationId xmlns:a16="http://schemas.microsoft.com/office/drawing/2014/main" id="{5125C217-1840-46F1-BF5A-911B2DCA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latin typeface="+mn-ea"/>
                <a:ea typeface="+mn-ea"/>
              </a:rPr>
              <a:t>예외 처리와 파일 입출력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타입의 종류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타입은 클래스로서 서로 상속 관계이다</a:t>
            </a:r>
            <a:r>
              <a:rPr lang="en-US" altLang="ko-KR" dirty="0"/>
              <a:t>. </a:t>
            </a:r>
            <a:r>
              <a:rPr lang="ko-KR" altLang="en-US" dirty="0"/>
              <a:t>다음은 자주 사용되는 예외의 상속 관계를 그림으로 나타낸 것이다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 err="1"/>
              <a:t>RunTimeException</a:t>
            </a:r>
            <a:r>
              <a:rPr lang="en-US" altLang="ko-KR" dirty="0"/>
              <a:t> </a:t>
            </a:r>
            <a:r>
              <a:rPr lang="ko-KR" altLang="en-US" dirty="0"/>
              <a:t>예외를 사용하면 </a:t>
            </a:r>
            <a:r>
              <a:rPr lang="en-US" altLang="ko-KR" dirty="0" err="1"/>
              <a:t>ArithmeticException</a:t>
            </a:r>
            <a:r>
              <a:rPr lang="en-US" altLang="ko-KR" dirty="0"/>
              <a:t> </a:t>
            </a:r>
            <a:r>
              <a:rPr lang="ko-KR" altLang="en-US" dirty="0"/>
              <a:t>등 그 아래의 예외가 모두 해당된다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1" y="2888940"/>
            <a:ext cx="80486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표준 입력은 키보드로 입력하는 것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Scanner </a:t>
            </a:r>
            <a:r>
              <a:rPr lang="ko-KR" altLang="en-US" dirty="0"/>
              <a:t>클래스를 사용</a:t>
            </a:r>
            <a:r>
              <a:rPr lang="en-US" altLang="ko-KR" dirty="0"/>
              <a:t>. </a:t>
            </a:r>
            <a:r>
              <a:rPr lang="ko-KR" altLang="en-US" dirty="0"/>
              <a:t>표준 출력은 화면에 출력하는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사용하는데 대표적으로 </a:t>
            </a:r>
            <a:r>
              <a:rPr lang="en-US" altLang="ko-KR" dirty="0" err="1"/>
              <a:t>System.out.printf</a:t>
            </a:r>
            <a:r>
              <a:rPr lang="en-US" altLang="ko-KR" dirty="0"/>
              <a:t>( )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0" y="2213865"/>
            <a:ext cx="7858461" cy="32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3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출력 </a:t>
            </a:r>
            <a:r>
              <a:rPr lang="en-US" altLang="ko-KR" dirty="0"/>
              <a:t>: </a:t>
            </a:r>
            <a:r>
              <a:rPr lang="en-US" altLang="ko-KR" dirty="0" err="1"/>
              <a:t>System.out.printf</a:t>
            </a:r>
            <a:r>
              <a:rPr lang="en-US" altLang="ko-KR" dirty="0"/>
              <a:t>( 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9" y="1538790"/>
            <a:ext cx="8160907" cy="7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9" y="2708920"/>
            <a:ext cx="3739476" cy="291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28700"/>
            <a:ext cx="7522243" cy="544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8" y="6353207"/>
            <a:ext cx="7634072" cy="7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190" y="1178750"/>
            <a:ext cx="2367627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입력 </a:t>
            </a:r>
            <a:r>
              <a:rPr lang="en-US" altLang="ko-KR" dirty="0"/>
              <a:t>: Scanner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1409301"/>
            <a:ext cx="49720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6" y="2708920"/>
            <a:ext cx="7400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56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863715"/>
            <a:ext cx="8083023" cy="46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74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638691"/>
            <a:ext cx="7605844" cy="35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4329100"/>
            <a:ext cx="7335815" cy="24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41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20</a:t>
            </a:r>
            <a:r>
              <a:rPr lang="ko-KR" altLang="en-US" dirty="0"/>
              <a:t>행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93785"/>
            <a:ext cx="6896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8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683695"/>
            <a:ext cx="7380820" cy="596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060" y="1781398"/>
            <a:ext cx="3435239" cy="155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3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문자 입력 </a:t>
            </a:r>
            <a:r>
              <a:rPr lang="en-US" altLang="ko-KR" dirty="0"/>
              <a:t>: </a:t>
            </a:r>
            <a:r>
              <a:rPr lang="en-US" altLang="ko-KR" dirty="0" err="1"/>
              <a:t>System.in.read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[Enter]</a:t>
            </a:r>
            <a:r>
              <a:rPr lang="ko-KR" altLang="en-US" dirty="0"/>
              <a:t>를 누를 때까지 키를 </a:t>
            </a:r>
            <a:r>
              <a:rPr lang="ko-KR" altLang="en-US" dirty="0" err="1"/>
              <a:t>입력받고</a:t>
            </a:r>
            <a:r>
              <a:rPr lang="ko-KR" altLang="en-US" dirty="0"/>
              <a:t> 입력한 결과가 “</a:t>
            </a:r>
            <a:r>
              <a:rPr lang="en-US" altLang="ko-KR" dirty="0" err="1"/>
              <a:t>hanbit</a:t>
            </a:r>
            <a:r>
              <a:rPr lang="en-US" altLang="ko-KR" dirty="0"/>
              <a:t>”</a:t>
            </a:r>
            <a:r>
              <a:rPr lang="ko-KR" altLang="en-US" dirty="0"/>
              <a:t>이면 통과하는 프로그램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97135"/>
            <a:ext cx="7224430" cy="461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5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처리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 처리</a:t>
            </a:r>
            <a:r>
              <a:rPr lang="en-US" altLang="ko-KR" dirty="0"/>
              <a:t>(exception handling)</a:t>
            </a:r>
            <a:r>
              <a:rPr lang="ko-KR" altLang="en-US" dirty="0"/>
              <a:t>는 오류가 발생할 경우 프로그래머가 작성한 부분이 실행되도록 </a:t>
            </a:r>
            <a:r>
              <a:rPr lang="en-US" altLang="ko-KR" dirty="0" err="1"/>
              <a:t>try~catch</a:t>
            </a:r>
            <a:r>
              <a:rPr lang="ko-KR" altLang="en-US" dirty="0"/>
              <a:t>로 준비하는 것</a:t>
            </a:r>
            <a:endParaRPr lang="en-US" altLang="ko-KR" dirty="0"/>
          </a:p>
          <a:p>
            <a:r>
              <a:rPr lang="ko-KR" altLang="en-US" dirty="0"/>
              <a:t>구문 오류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550" y="2168859"/>
            <a:ext cx="5872496" cy="413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표준 입출력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163" y="728700"/>
            <a:ext cx="6705745" cy="369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4644135"/>
            <a:ext cx="8010900" cy="166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97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파일 입출력 </a:t>
            </a:r>
            <a:r>
              <a:rPr lang="ko-KR" altLang="en-US" dirty="0" err="1"/>
              <a:t>메소드는</a:t>
            </a:r>
            <a:r>
              <a:rPr lang="ko-KR" altLang="en-US" dirty="0"/>
              <a:t> 입력과 출력을 표준 입출력 장치가 아닌 파일로 처리하는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표준 입출력과 파일 입출력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4" y="1795172"/>
            <a:ext cx="7650850" cy="449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입출력의 기본 과정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❶ 파일 열기</a:t>
            </a:r>
            <a:r>
              <a:rPr lang="en-US" altLang="ko-KR" dirty="0"/>
              <a:t>(1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❷ 파일 처리</a:t>
            </a:r>
            <a:r>
              <a:rPr lang="en-US" altLang="ko-KR" dirty="0"/>
              <a:t>(2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    데이터를 쓰거나 파일로부터 데이터를 읽어올 수 있는 상태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❸ 파일 닫기</a:t>
            </a:r>
            <a:r>
              <a:rPr lang="en-US" altLang="ko-KR" dirty="0"/>
              <a:t>(3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3" y="1268760"/>
            <a:ext cx="5265585" cy="96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3" y="2863109"/>
            <a:ext cx="7437694" cy="87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2" y="5287853"/>
            <a:ext cx="32480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61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이용한 입력</a:t>
            </a:r>
            <a:endParaRPr lang="en-US" altLang="ko-KR" dirty="0"/>
          </a:p>
          <a:p>
            <a:pPr lvl="1"/>
            <a:r>
              <a:rPr lang="ko-KR" altLang="en-US" dirty="0"/>
              <a:t>파일 입력과 표준 출력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3" y="1975160"/>
            <a:ext cx="7733181" cy="256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21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</a:t>
            </a:r>
            <a:r>
              <a:rPr lang="ko-KR" altLang="en-US" dirty="0"/>
              <a:t>바이트씩 </a:t>
            </a:r>
            <a:r>
              <a:rPr lang="ko-KR" altLang="en-US" dirty="0" err="1"/>
              <a:t>읽어들이기</a:t>
            </a:r>
            <a:endParaRPr lang="en-US" altLang="ko-KR" dirty="0"/>
          </a:p>
          <a:p>
            <a:pPr lvl="2"/>
            <a:r>
              <a:rPr lang="en-US" altLang="ko-KR" dirty="0" err="1"/>
              <a:t>FileInputStream</a:t>
            </a:r>
            <a:r>
              <a:rPr lang="en-US" altLang="ko-KR" dirty="0"/>
              <a:t> </a:t>
            </a:r>
            <a:r>
              <a:rPr lang="ko-KR" altLang="en-US" dirty="0"/>
              <a:t>클래스를 사용하면 파일의 내용을 </a:t>
            </a:r>
            <a:r>
              <a:rPr lang="en-US" altLang="ko-KR" dirty="0"/>
              <a:t>1</a:t>
            </a:r>
            <a:r>
              <a:rPr lang="ko-KR" altLang="en-US" dirty="0"/>
              <a:t>바이트씩 읽음</a:t>
            </a:r>
            <a:r>
              <a:rPr lang="en-US" altLang="ko-KR" dirty="0"/>
              <a:t>. 1</a:t>
            </a:r>
            <a:r>
              <a:rPr lang="ko-KR" altLang="en-US" dirty="0"/>
              <a:t>바이트씩 읽어오는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read( )</a:t>
            </a:r>
          </a:p>
          <a:p>
            <a:pPr lvl="2"/>
            <a:r>
              <a:rPr lang="ko-KR" altLang="en-US" dirty="0"/>
              <a:t>메모장을 실행하여 ‘</a:t>
            </a:r>
            <a:r>
              <a:rPr lang="en-US" altLang="ko-KR" dirty="0"/>
              <a:t>File Read Sample</a:t>
            </a:r>
            <a:r>
              <a:rPr lang="ko-KR" altLang="en-US" dirty="0"/>
              <a:t>입니다</a:t>
            </a:r>
            <a:r>
              <a:rPr lang="en-US" altLang="ko-KR" dirty="0"/>
              <a:t>.’</a:t>
            </a:r>
            <a:r>
              <a:rPr lang="ko-KR" altLang="en-US" dirty="0"/>
              <a:t>라는 문장을 한 줄 쓰고 파일명을 ‘</a:t>
            </a:r>
            <a:r>
              <a:rPr lang="en-US" altLang="ko-KR" dirty="0"/>
              <a:t>c:\temp\data1.txt’</a:t>
            </a:r>
            <a:r>
              <a:rPr lang="ko-KR" altLang="en-US" dirty="0"/>
              <a:t>로 하여 저장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092" y="2843935"/>
            <a:ext cx="6885765" cy="318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31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6" y="753943"/>
            <a:ext cx="6820527" cy="493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735" y="5100006"/>
            <a:ext cx="2542655" cy="15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08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10-9]</a:t>
            </a:r>
            <a:r>
              <a:rPr lang="ko-KR" altLang="en-US" dirty="0"/>
              <a:t>는 파일 처리의 핵심을 알려주는 예제이니 잘 익힘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파일을 읽을 때 발생될 예외 처리를 위해 </a:t>
            </a:r>
            <a:r>
              <a:rPr lang="en-US" altLang="ko-KR" dirty="0"/>
              <a:t>throws Exception </a:t>
            </a:r>
            <a:r>
              <a:rPr lang="ko-KR" altLang="en-US" dirty="0"/>
              <a:t>문을 추가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입력을 위한 </a:t>
            </a:r>
            <a:r>
              <a:rPr lang="en-US" altLang="ko-KR" dirty="0" err="1"/>
              <a:t>FileInputStream</a:t>
            </a:r>
            <a:r>
              <a:rPr lang="ko-KR" altLang="en-US" dirty="0"/>
              <a:t>형의 </a:t>
            </a:r>
            <a:r>
              <a:rPr lang="en-US" altLang="ko-KR" dirty="0" err="1"/>
              <a:t>fis</a:t>
            </a:r>
            <a:r>
              <a:rPr lang="en-US" altLang="ko-KR" dirty="0"/>
              <a:t> </a:t>
            </a:r>
            <a:r>
              <a:rPr lang="ko-KR" altLang="en-US" dirty="0"/>
              <a:t>변수를 선언하면서 동시에 </a:t>
            </a:r>
            <a:r>
              <a:rPr lang="en-US" altLang="ko-KR" dirty="0"/>
              <a:t>c:\temp\data1.txt </a:t>
            </a:r>
          </a:p>
          <a:p>
            <a:pPr marL="457200" lvl="1" indent="0">
              <a:buNone/>
            </a:pPr>
            <a:r>
              <a:rPr lang="ko-KR" altLang="en-US" dirty="0"/>
              <a:t>          파일을 오픈</a:t>
            </a:r>
            <a:r>
              <a:rPr lang="en-US" altLang="ko-KR" dirty="0"/>
              <a:t>. </a:t>
            </a:r>
            <a:r>
              <a:rPr lang="en-US" altLang="ko-KR" dirty="0" err="1"/>
              <a:t>FileInputStream</a:t>
            </a:r>
            <a:r>
              <a:rPr lang="ko-KR" altLang="en-US" dirty="0"/>
              <a:t>이 읽기 모드로 열림</a:t>
            </a:r>
            <a:endParaRPr lang="en-US" altLang="ko-KR" dirty="0"/>
          </a:p>
          <a:p>
            <a:pPr lvl="1"/>
            <a:r>
              <a:rPr lang="en-US" altLang="ko-KR" dirty="0"/>
              <a:t>8, 9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파일의 끝까지 </a:t>
            </a:r>
            <a:r>
              <a:rPr lang="en-US" altLang="ko-KR" dirty="0"/>
              <a:t>1</a:t>
            </a:r>
            <a:r>
              <a:rPr lang="ko-KR" altLang="en-US" dirty="0"/>
              <a:t>바이트씩 읽음</a:t>
            </a:r>
            <a:r>
              <a:rPr lang="en-US" altLang="ko-KR" dirty="0"/>
              <a:t>. </a:t>
            </a:r>
            <a:r>
              <a:rPr lang="ko-KR" altLang="en-US" dirty="0"/>
              <a:t>만약 파일의 끝을 만나면 </a:t>
            </a:r>
            <a:r>
              <a:rPr lang="en-US" altLang="ko-KR" dirty="0"/>
              <a:t>read( )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      반환하므로 </a:t>
            </a:r>
            <a:r>
              <a:rPr lang="en-US" altLang="ko-KR" dirty="0"/>
              <a:t>while </a:t>
            </a:r>
            <a:r>
              <a:rPr lang="ko-KR" altLang="en-US" dirty="0"/>
              <a:t>문을 </a:t>
            </a:r>
            <a:r>
              <a:rPr lang="ko-KR" altLang="en-US" dirty="0" err="1"/>
              <a:t>빠져나옴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행 </a:t>
            </a:r>
            <a:r>
              <a:rPr lang="en-US" altLang="ko-KR" dirty="0"/>
              <a:t>:  </a:t>
            </a:r>
            <a:r>
              <a:rPr lang="ko-KR" altLang="en-US" dirty="0"/>
              <a:t>파일 사용이 끝났으므로 </a:t>
            </a:r>
            <a:r>
              <a:rPr lang="ko-KR" altLang="en-US" dirty="0" err="1"/>
              <a:t>파일닫음</a:t>
            </a:r>
            <a:r>
              <a:rPr lang="en-US" altLang="ko-KR" dirty="0"/>
              <a:t>. read( 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바이트씩 읽으므로 </a:t>
            </a:r>
            <a:r>
              <a:rPr lang="en-US" altLang="ko-KR" dirty="0"/>
              <a:t>2</a:t>
            </a:r>
            <a:r>
              <a:rPr lang="ko-KR" altLang="en-US" dirty="0"/>
              <a:t>바이트를 차지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하는 한글은 잘라서 읽고 바로 출력했기 때문에 깨짐</a:t>
            </a:r>
            <a:endParaRPr lang="en-US" altLang="ko-KR" dirty="0"/>
          </a:p>
          <a:p>
            <a:pPr lvl="1"/>
            <a:r>
              <a:rPr lang="en-US" altLang="ko-KR" dirty="0"/>
              <a:t>TIP :  </a:t>
            </a:r>
            <a:r>
              <a:rPr lang="ko-KR" altLang="en-US" dirty="0"/>
              <a:t>파일 경로도 문자열이므로 폴더를 구분하기 위해 </a:t>
            </a:r>
            <a:r>
              <a:rPr lang="en-US" altLang="ko-KR" dirty="0"/>
              <a:t>/</a:t>
            </a:r>
            <a:r>
              <a:rPr lang="ko-KR" altLang="en-US" dirty="0"/>
              <a:t>를 사용한다면 하나만 넣어도 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지만 </a:t>
            </a:r>
            <a:r>
              <a:rPr lang="en-US" altLang="ko-KR" dirty="0"/>
              <a:t>\</a:t>
            </a:r>
            <a:r>
              <a:rPr lang="ko-KR" altLang="en-US" dirty="0"/>
              <a:t>를 사용하려면 </a:t>
            </a:r>
            <a:r>
              <a:rPr lang="en-US" altLang="ko-KR" dirty="0"/>
              <a:t>\\</a:t>
            </a:r>
            <a:r>
              <a:rPr lang="ko-KR" altLang="en-US" dirty="0"/>
              <a:t>와 같이 </a:t>
            </a:r>
            <a:r>
              <a:rPr lang="en-US" altLang="ko-KR" dirty="0"/>
              <a:t>2</a:t>
            </a:r>
            <a:r>
              <a:rPr lang="ko-KR" altLang="en-US" dirty="0"/>
              <a:t>개를 넣어야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31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646817"/>
            <a:ext cx="6480720" cy="415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1" y="4888998"/>
            <a:ext cx="6683643" cy="154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7185" y="1673573"/>
            <a:ext cx="2475275" cy="158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5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type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모든 프로그램</a:t>
            </a:r>
            <a:r>
              <a:rPr lang="en-US" altLang="ko-KR" dirty="0"/>
              <a:t>]→[</a:t>
            </a:r>
            <a:r>
              <a:rPr lang="ko-KR" altLang="en-US" dirty="0"/>
              <a:t>보조 프로그램</a:t>
            </a:r>
            <a:r>
              <a:rPr lang="en-US" altLang="ko-KR" dirty="0"/>
              <a:t>]→[</a:t>
            </a:r>
            <a:r>
              <a:rPr lang="ko-KR" altLang="en-US" dirty="0"/>
              <a:t>명령 프롬프트</a:t>
            </a:r>
            <a:r>
              <a:rPr lang="en-US" altLang="ko-KR" dirty="0"/>
              <a:t>]</a:t>
            </a:r>
            <a:r>
              <a:rPr lang="ko-KR" altLang="en-US" dirty="0"/>
              <a:t>를 실행하거나 또는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실행</a:t>
            </a:r>
            <a:r>
              <a:rPr lang="en-US" altLang="ko-KR" dirty="0"/>
              <a:t>]</a:t>
            </a:r>
            <a:r>
              <a:rPr lang="ko-KR" altLang="en-US" dirty="0"/>
              <a:t>을 선택한 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명령을 입력하여 명령 프롬프트를 오픈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프로그램 순서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5" y="998730"/>
            <a:ext cx="3451737" cy="56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6" y="2456599"/>
            <a:ext cx="3240360" cy="54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41" y="3158970"/>
            <a:ext cx="5637053" cy="168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41" y="5409220"/>
            <a:ext cx="5940660" cy="9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68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728700"/>
            <a:ext cx="7650850" cy="364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7" y="4464115"/>
            <a:ext cx="7579334" cy="156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44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처리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구문에 오류가 없는데 실행 시 오류가 발생하는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오류가 발생하면 오류의 원인과 행 번호가 표시되는데</a:t>
            </a:r>
            <a:r>
              <a:rPr lang="en-US" altLang="ko-KR" dirty="0"/>
              <a:t>, </a:t>
            </a:r>
            <a:r>
              <a:rPr lang="ko-KR" altLang="en-US" dirty="0"/>
              <a:t>그 구분을 클릭하면 오류가 발생한 행으로 커서가 이동함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5" y="1403775"/>
            <a:ext cx="7901177" cy="373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8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6" y="773705"/>
            <a:ext cx="7830870" cy="214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3211158"/>
            <a:ext cx="7830870" cy="202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63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를 활용한 파일 읽기</a:t>
            </a:r>
            <a:endParaRPr lang="en-US" altLang="ko-KR" dirty="0"/>
          </a:p>
          <a:p>
            <a:pPr lvl="2"/>
            <a:r>
              <a:rPr lang="ko-KR" altLang="en-US" dirty="0"/>
              <a:t>여러 줄에 숫자가 쓰인 파일의 합계를 내는 코드를 작성하기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다음과 같이 다섯 줄의 숫자를 메모장에 쓰고 파일명을 ‘</a:t>
            </a:r>
            <a:r>
              <a:rPr lang="en-US" altLang="ko-KR" dirty="0"/>
              <a:t>c:\temp\data2.txt’</a:t>
            </a:r>
            <a:r>
              <a:rPr lang="ko-KR" altLang="en-US" dirty="0"/>
              <a:t>로 하여 저장</a:t>
            </a:r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213865"/>
            <a:ext cx="4876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248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" y="789750"/>
            <a:ext cx="7110790" cy="538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100" y="5094185"/>
            <a:ext cx="2655295" cy="157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627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이용한 출력</a:t>
            </a:r>
            <a:endParaRPr lang="en-US" altLang="ko-KR" dirty="0"/>
          </a:p>
          <a:p>
            <a:pPr lvl="1"/>
            <a:r>
              <a:rPr lang="ko-KR" altLang="en-US" dirty="0"/>
              <a:t>표준 입력과 파일 출력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7" y="1823150"/>
            <a:ext cx="8268928" cy="30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115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FileOutputStream</a:t>
            </a:r>
            <a:r>
              <a:rPr lang="ko-KR" altLang="en-US" dirty="0"/>
              <a:t>을 이용하여 </a:t>
            </a:r>
            <a:r>
              <a:rPr lang="en-US" altLang="ko-KR" dirty="0"/>
              <a:t>1</a:t>
            </a:r>
            <a:r>
              <a:rPr lang="ko-KR" altLang="en-US" dirty="0"/>
              <a:t>바이트씩 파일에 쓰기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바이트씩 쓰는 </a:t>
            </a:r>
            <a:r>
              <a:rPr lang="en-US" altLang="ko-KR" dirty="0"/>
              <a:t>write(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0" y="1622936"/>
            <a:ext cx="7020780" cy="132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4" y="2995500"/>
            <a:ext cx="7057384" cy="366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22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입력을 위한 </a:t>
            </a:r>
            <a:r>
              <a:rPr lang="en-US" altLang="ko-KR" dirty="0" err="1"/>
              <a:t>FileOutputStream</a:t>
            </a:r>
            <a:r>
              <a:rPr lang="ko-KR" altLang="en-US" dirty="0"/>
              <a:t>형의 </a:t>
            </a:r>
            <a:r>
              <a:rPr lang="en-US" altLang="ko-KR" dirty="0" err="1"/>
              <a:t>fos</a:t>
            </a:r>
            <a:r>
              <a:rPr lang="en-US" altLang="ko-KR" dirty="0"/>
              <a:t> </a:t>
            </a:r>
            <a:r>
              <a:rPr lang="ko-KR" altLang="en-US" dirty="0"/>
              <a:t>변수를 선언하면서 동시에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C:\temp\data3.txt </a:t>
            </a:r>
            <a:r>
              <a:rPr lang="ko-KR" altLang="en-US" dirty="0"/>
              <a:t>파일 오픈</a:t>
            </a:r>
            <a:r>
              <a:rPr lang="en-US" altLang="ko-KR" dirty="0"/>
              <a:t>. </a:t>
            </a:r>
            <a:r>
              <a:rPr lang="en-US" altLang="ko-KR" dirty="0" err="1"/>
              <a:t>FileOutputStream</a:t>
            </a:r>
            <a:r>
              <a:rPr lang="ko-KR" altLang="en-US" dirty="0"/>
              <a:t>이 쓰기 모드로 열림</a:t>
            </a:r>
            <a:endParaRPr lang="en-US" altLang="ko-KR" dirty="0"/>
          </a:p>
          <a:p>
            <a:pPr lvl="1"/>
            <a:r>
              <a:rPr lang="en-US" altLang="ko-KR" dirty="0"/>
              <a:t>8, 9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키보드로 </a:t>
            </a:r>
            <a:r>
              <a:rPr lang="en-US" altLang="ko-KR" dirty="0"/>
              <a:t>1</a:t>
            </a:r>
            <a:r>
              <a:rPr lang="ko-KR" altLang="en-US" dirty="0"/>
              <a:t>바이트씩 </a:t>
            </a:r>
            <a:r>
              <a:rPr lang="ko-KR" altLang="en-US" dirty="0" err="1"/>
              <a:t>입력받는데</a:t>
            </a:r>
            <a:r>
              <a:rPr lang="en-US" altLang="ko-KR" dirty="0"/>
              <a:t>, </a:t>
            </a:r>
            <a:r>
              <a:rPr lang="ko-KR" altLang="en-US" dirty="0"/>
              <a:t>만약 의 아스키코드인 </a:t>
            </a:r>
            <a:r>
              <a:rPr lang="en-US" altLang="ko-KR" dirty="0"/>
              <a:t>13</a:t>
            </a:r>
            <a:r>
              <a:rPr lang="ko-KR" altLang="en-US" dirty="0"/>
              <a:t>을 만나면 </a:t>
            </a:r>
            <a:r>
              <a:rPr lang="en-US" altLang="ko-KR" dirty="0"/>
              <a:t>while </a:t>
            </a:r>
            <a:r>
              <a:rPr lang="ko-KR" altLang="en-US" dirty="0"/>
              <a:t>문을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</a:t>
            </a:r>
            <a:r>
              <a:rPr lang="ko-KR" altLang="en-US" dirty="0" err="1"/>
              <a:t>빠져나옴</a:t>
            </a:r>
            <a:r>
              <a:rPr lang="en-US" altLang="ko-KR" dirty="0"/>
              <a:t>. </a:t>
            </a:r>
            <a:r>
              <a:rPr lang="ko-KR" altLang="en-US" dirty="0"/>
              <a:t>읽어온 문자를 </a:t>
            </a:r>
            <a:r>
              <a:rPr lang="en-US" altLang="ko-KR" dirty="0"/>
              <a:t>byte</a:t>
            </a:r>
            <a:r>
              <a:rPr lang="ko-KR" altLang="en-US" dirty="0"/>
              <a:t>형으로 변환해서 파일에 씀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파일의 사용이 끝났으므로 파일 닫음</a:t>
            </a:r>
            <a:r>
              <a:rPr lang="en-US" altLang="ko-KR" dirty="0"/>
              <a:t>. </a:t>
            </a:r>
            <a:r>
              <a:rPr lang="ko-KR" altLang="en-US" dirty="0"/>
              <a:t>파일 탐색기에서 결과 파일을 확인해보면 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      저장되어 있음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55" y="837426"/>
            <a:ext cx="7605845" cy="141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4959170"/>
            <a:ext cx="4174545" cy="14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027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FileWriter</a:t>
            </a:r>
            <a:r>
              <a:rPr lang="ko-KR" altLang="en-US" dirty="0"/>
              <a:t>를 이용하여 파일에 한 줄씩 쓰기</a:t>
            </a:r>
            <a:r>
              <a:rPr lang="en-US" altLang="ko-KR" dirty="0"/>
              <a:t> - </a:t>
            </a:r>
            <a:r>
              <a:rPr lang="ko-KR" altLang="en-US" dirty="0"/>
              <a:t>문자열을 직접 파일에 씀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570" y="1178750"/>
            <a:ext cx="7245805" cy="559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203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!(</a:t>
            </a:r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dirty="0" err="1"/>
              <a:t>sc.nextLine</a:t>
            </a:r>
            <a:r>
              <a:rPr lang="en-US" altLang="ko-KR" dirty="0"/>
              <a:t>( )).equals(“”) </a:t>
            </a:r>
            <a:r>
              <a:rPr lang="ko-KR" altLang="en-US" dirty="0"/>
              <a:t>부분은 </a:t>
            </a:r>
            <a:r>
              <a:rPr lang="en-US" altLang="ko-KR" dirty="0" err="1"/>
              <a:t>sc.nextLine</a:t>
            </a:r>
            <a:r>
              <a:rPr lang="en-US" altLang="ko-KR" dirty="0"/>
              <a:t>( )</a:t>
            </a:r>
            <a:r>
              <a:rPr lang="ko-KR" altLang="en-US" dirty="0"/>
              <a:t>으로 키보드에서 한 행을 읽어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들이고 그 결과를 </a:t>
            </a:r>
            <a:r>
              <a:rPr lang="en-US" altLang="ko-KR" dirty="0" err="1"/>
              <a:t>str</a:t>
            </a:r>
            <a:r>
              <a:rPr lang="ko-KR" altLang="en-US" dirty="0"/>
              <a:t>에 저장</a:t>
            </a:r>
            <a:r>
              <a:rPr lang="en-US" altLang="ko-KR" dirty="0"/>
              <a:t>. </a:t>
            </a:r>
            <a:r>
              <a:rPr lang="ko-KR" altLang="en-US" dirty="0"/>
              <a:t>그런데 그냥 </a:t>
            </a:r>
            <a:r>
              <a:rPr lang="en-US" altLang="ko-KR" dirty="0"/>
              <a:t>enter</a:t>
            </a:r>
            <a:r>
              <a:rPr lang="ko-KR" altLang="en-US" dirty="0"/>
              <a:t>를 누르면 “”만 반환되므로 </a:t>
            </a:r>
            <a:r>
              <a:rPr lang="en-US" altLang="ko-KR" dirty="0" err="1"/>
              <a:t>str</a:t>
            </a:r>
            <a:r>
              <a:rPr lang="ko-KR" altLang="en-US" dirty="0"/>
              <a:t>이 “”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와 같은지 비교해서 “”가 아닐</a:t>
            </a:r>
            <a:r>
              <a:rPr lang="en-US" altLang="ko-KR" dirty="0"/>
              <a:t>(!) </a:t>
            </a:r>
            <a:r>
              <a:rPr lang="ko-KR" altLang="en-US" dirty="0"/>
              <a:t>경우 </a:t>
            </a:r>
            <a:r>
              <a:rPr lang="en-US" altLang="ko-KR" dirty="0"/>
              <a:t>11</a:t>
            </a:r>
            <a:r>
              <a:rPr lang="ko-KR" altLang="en-US" dirty="0"/>
              <a:t>행을 반복함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575" y="959257"/>
            <a:ext cx="7184432" cy="32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848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copy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모든 프로그램</a:t>
            </a:r>
            <a:r>
              <a:rPr lang="en-US" altLang="ko-KR" dirty="0"/>
              <a:t>]→[</a:t>
            </a:r>
            <a:r>
              <a:rPr lang="ko-KR" altLang="en-US" dirty="0"/>
              <a:t>보조 프로그램</a:t>
            </a:r>
            <a:r>
              <a:rPr lang="en-US" altLang="ko-KR" dirty="0"/>
              <a:t>]→[</a:t>
            </a:r>
            <a:r>
              <a:rPr lang="ko-KR" altLang="en-US" dirty="0"/>
              <a:t>명령 프롬프트</a:t>
            </a:r>
            <a:r>
              <a:rPr lang="en-US" altLang="ko-KR" dirty="0"/>
              <a:t>]</a:t>
            </a:r>
            <a:r>
              <a:rPr lang="ko-KR" altLang="en-US" dirty="0"/>
              <a:t>를 실행하거나 또는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실행</a:t>
            </a:r>
            <a:r>
              <a:rPr lang="en-US" altLang="ko-KR" dirty="0"/>
              <a:t>]</a:t>
            </a:r>
            <a:r>
              <a:rPr lang="ko-KR" altLang="en-US" dirty="0"/>
              <a:t>을 선택한 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명령을 입력하여 명령 프롬프트를 오픈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413362"/>
            <a:ext cx="533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3562058"/>
            <a:ext cx="6372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94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  copy </a:t>
            </a:r>
            <a:r>
              <a:rPr lang="ko-KR" altLang="en-US" dirty="0"/>
              <a:t>명령 구현을 위한 파일 입력과 파일 출력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6" y="1552438"/>
            <a:ext cx="7288007" cy="273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처리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처리의 기본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예외 타입 다음의 </a:t>
            </a:r>
            <a:r>
              <a:rPr lang="en-US" altLang="ko-KR" dirty="0"/>
              <a:t>e</a:t>
            </a:r>
            <a:r>
              <a:rPr lang="ko-KR" altLang="en-US" dirty="0"/>
              <a:t>는 변수로서 오류 내용이 여기에 포함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10-2]</a:t>
            </a:r>
            <a:r>
              <a:rPr lang="ko-KR" altLang="en-US" dirty="0"/>
              <a:t>의 오류를 예외 처리로 코딩 해봄 </a:t>
            </a:r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1583795"/>
            <a:ext cx="42576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434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(20)</a:t>
            </a:r>
            <a:endParaRPr lang="ko-KR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683695"/>
            <a:ext cx="7515835" cy="60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76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(21)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163" y="953726"/>
            <a:ext cx="8360278" cy="363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85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명령 프롬프트에서 실행할 때 파일 이름 </a:t>
            </a:r>
            <a:r>
              <a:rPr lang="ko-KR" altLang="en-US" dirty="0" err="1"/>
              <a:t>입력받기</a:t>
            </a:r>
            <a:endParaRPr lang="en-US" altLang="ko-KR" dirty="0"/>
          </a:p>
          <a:p>
            <a:pPr lvl="2"/>
            <a:r>
              <a:rPr lang="ko-KR" altLang="en-US" dirty="0"/>
              <a:t>명령 프롬프트에서 다음과 같이 *</a:t>
            </a:r>
            <a:r>
              <a:rPr lang="en-US" altLang="ko-KR" dirty="0"/>
              <a:t>.class </a:t>
            </a:r>
            <a:r>
              <a:rPr lang="ko-KR" altLang="en-US" dirty="0"/>
              <a:t>파일이 실행되도록 코드를 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JAVA </a:t>
            </a:r>
            <a:r>
              <a:rPr lang="ko-KR" altLang="en-US" dirty="0"/>
              <a:t>바이트코드</a:t>
            </a:r>
            <a:r>
              <a:rPr lang="en-US" altLang="ko-KR" dirty="0"/>
              <a:t>(*.class)</a:t>
            </a:r>
            <a:r>
              <a:rPr lang="ko-KR" altLang="en-US" dirty="0"/>
              <a:t>를 다음과 같은 형식으로 실행</a:t>
            </a:r>
            <a:endParaRPr lang="en-US" altLang="ko-K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266" y="1677164"/>
            <a:ext cx="5915097" cy="313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6" y="5635395"/>
            <a:ext cx="4497917" cy="51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998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10-15]</a:t>
            </a:r>
            <a:r>
              <a:rPr lang="ko-KR" altLang="en-US" dirty="0"/>
              <a:t>를 수정</a:t>
            </a:r>
            <a:endParaRPr lang="en-US" altLang="ko-K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235981"/>
            <a:ext cx="7865206" cy="44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114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파일 입출력</a:t>
            </a:r>
            <a:r>
              <a:rPr lang="en-US" altLang="ko-KR" dirty="0"/>
              <a:t>(24)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908720"/>
            <a:ext cx="7881896" cy="211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3326339"/>
            <a:ext cx="7271811" cy="16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1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처리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</a:t>
            </a:r>
            <a:r>
              <a:rPr lang="ko-KR" altLang="en-US" dirty="0"/>
              <a:t>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10-2]</a:t>
            </a:r>
            <a:r>
              <a:rPr lang="ko-KR" altLang="en-US" dirty="0"/>
              <a:t>와 같이 </a:t>
            </a:r>
            <a:r>
              <a:rPr lang="en-US" altLang="ko-KR" dirty="0"/>
              <a:t>5</a:t>
            </a:r>
            <a:r>
              <a:rPr lang="ko-KR" altLang="en-US" dirty="0"/>
              <a:t>행이 실행되는데 </a:t>
            </a:r>
            <a:r>
              <a:rPr lang="en-US" altLang="ko-KR" dirty="0"/>
              <a:t>try{ }</a:t>
            </a:r>
            <a:r>
              <a:rPr lang="ko-KR" altLang="en-US" dirty="0"/>
              <a:t>로 묶여 있다는 것이 다름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try{ } </a:t>
            </a:r>
            <a:r>
              <a:rPr lang="ko-KR" altLang="en-US" dirty="0"/>
              <a:t>안에서 오류가 발생하고 그 오류가 </a:t>
            </a:r>
            <a:r>
              <a:rPr lang="en-US" altLang="ko-KR" dirty="0" err="1"/>
              <a:t>ArrayIndexOutOfBoundsException</a:t>
            </a:r>
            <a:r>
              <a:rPr lang="en-US" altLang="ko-KR" dirty="0"/>
              <a:t> </a:t>
            </a:r>
            <a:r>
              <a:rPr lang="ko-KR" altLang="en-US" dirty="0"/>
              <a:t>오류에 해당한다면 </a:t>
            </a:r>
            <a:r>
              <a:rPr lang="en-US" altLang="ko-KR" dirty="0"/>
              <a:t>catch{ } </a:t>
            </a:r>
            <a:r>
              <a:rPr lang="ko-KR" altLang="en-US" dirty="0"/>
              <a:t>내부를 수행</a:t>
            </a:r>
            <a:r>
              <a:rPr lang="en-US" altLang="ko-KR" dirty="0"/>
              <a:t>. </a:t>
            </a:r>
            <a:r>
              <a:rPr lang="en-US" altLang="ko-KR" dirty="0" err="1"/>
              <a:t>ArrayIndexOutOfBoundsException</a:t>
            </a:r>
            <a:r>
              <a:rPr lang="ko-KR" altLang="en-US" dirty="0"/>
              <a:t>은 배열의 인덱스가 실제 크기보다 큰 경우에 발생하는 오류</a:t>
            </a:r>
            <a:r>
              <a:rPr lang="en-US" altLang="ko-KR" dirty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773705"/>
            <a:ext cx="7124438" cy="386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7014" y="3747447"/>
            <a:ext cx="3481515" cy="140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처리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처리의 전체 형식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33538"/>
            <a:ext cx="46482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01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처리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28700"/>
            <a:ext cx="7653636" cy="541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995" y="5191507"/>
            <a:ext cx="3600400" cy="147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39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처리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행의 </a:t>
            </a:r>
            <a:r>
              <a:rPr lang="en-US" altLang="ko-KR" dirty="0" err="1"/>
              <a:t>ArithmeticException</a:t>
            </a:r>
            <a:r>
              <a:rPr lang="en-US" altLang="ko-KR" dirty="0"/>
              <a:t> </a:t>
            </a:r>
            <a:r>
              <a:rPr lang="ko-KR" altLang="en-US" dirty="0"/>
              <a:t>클래스 타입의 변수 </a:t>
            </a:r>
            <a:r>
              <a:rPr lang="en-US" altLang="ko-KR" dirty="0"/>
              <a:t>e</a:t>
            </a:r>
            <a:r>
              <a:rPr lang="ko-KR" altLang="en-US" dirty="0"/>
              <a:t>에 대해 </a:t>
            </a:r>
            <a:r>
              <a:rPr lang="en-US" altLang="ko-KR" dirty="0"/>
              <a:t>9</a:t>
            </a:r>
            <a:r>
              <a:rPr lang="ko-KR" altLang="en-US" dirty="0"/>
              <a:t>행의 </a:t>
            </a:r>
            <a:r>
              <a:rPr lang="en-US" altLang="ko-KR" dirty="0" err="1"/>
              <a:t>getMessage</a:t>
            </a:r>
            <a:r>
              <a:rPr lang="en-US" altLang="ko-KR" dirty="0"/>
              <a:t>( ) </a:t>
            </a:r>
            <a:r>
              <a:rPr lang="ko-KR" altLang="en-US" dirty="0" err="1"/>
              <a:t>메소드로</a:t>
            </a:r>
            <a:r>
              <a:rPr lang="ko-KR" altLang="en-US" dirty="0"/>
              <a:t> 오류 내용을 추출해서 출력</a:t>
            </a:r>
            <a:r>
              <a:rPr lang="en-US" altLang="ko-KR" dirty="0"/>
              <a:t>. </a:t>
            </a:r>
            <a:r>
              <a:rPr lang="ko-KR" altLang="en-US" dirty="0"/>
              <a:t> ‘</a:t>
            </a:r>
            <a:r>
              <a:rPr lang="en-US" altLang="ko-KR" dirty="0"/>
              <a:t>/ by zero’ </a:t>
            </a:r>
            <a:r>
              <a:rPr lang="ko-KR" altLang="en-US" dirty="0"/>
              <a:t>오류 메시지</a:t>
            </a:r>
            <a:r>
              <a:rPr lang="en-US" altLang="ko-KR" dirty="0"/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818709"/>
            <a:ext cx="7433596" cy="436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7065" y="1278038"/>
            <a:ext cx="3679722" cy="15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65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처리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오류 메시지 직접 만들기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294741"/>
            <a:ext cx="4813907" cy="5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882860"/>
            <a:ext cx="6660740" cy="443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7055" y="5307451"/>
            <a:ext cx="3211942" cy="131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203877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1129</Words>
  <Application>Microsoft Office PowerPoint</Application>
  <PresentationFormat>화면 슬라이드 쇼(4:3)</PresentationFormat>
  <Paragraphs>194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Wingdings</vt:lpstr>
      <vt:lpstr>ch01_JAVA 들여다보기</vt:lpstr>
      <vt:lpstr>PowerPoint 프레젠테이션</vt:lpstr>
      <vt:lpstr>Section 01 예외 처리(1)</vt:lpstr>
      <vt:lpstr>Section 01 예외 처리(2)</vt:lpstr>
      <vt:lpstr>Section 01 예외 처리(3)</vt:lpstr>
      <vt:lpstr>Section 01 예외 처리(4)</vt:lpstr>
      <vt:lpstr>Section 01 예외 처리(5)</vt:lpstr>
      <vt:lpstr>Section 01 예외 처리(6)</vt:lpstr>
      <vt:lpstr>Section 01 예외 처리(7)</vt:lpstr>
      <vt:lpstr>Section 01 예외 처리(8)</vt:lpstr>
      <vt:lpstr>예외 타입의 종류</vt:lpstr>
      <vt:lpstr>Section 02 표준 입출력(1)</vt:lpstr>
      <vt:lpstr>Section 02 표준 입출력(2)</vt:lpstr>
      <vt:lpstr>Section 02 표준 입출력(3)</vt:lpstr>
      <vt:lpstr>Section 02 표준 입출력(4)</vt:lpstr>
      <vt:lpstr>Section 02 표준 입출력(5)</vt:lpstr>
      <vt:lpstr>Section 02 표준 입출력(6)</vt:lpstr>
      <vt:lpstr>Section 02 표준 입출력(7)</vt:lpstr>
      <vt:lpstr>Section 02 표준 입출력(8)</vt:lpstr>
      <vt:lpstr>Section 02 표준 입출력(9)</vt:lpstr>
      <vt:lpstr>Section 02 표준 입출력(10)</vt:lpstr>
      <vt:lpstr>Section 03 파일 입출력(1)</vt:lpstr>
      <vt:lpstr>Section 03 파일 입출력(2)</vt:lpstr>
      <vt:lpstr>Section 03 파일 입출력(3)</vt:lpstr>
      <vt:lpstr>Section 03 파일 입출력(4)</vt:lpstr>
      <vt:lpstr>Section 03 파일 입출력(5)</vt:lpstr>
      <vt:lpstr>Section 03 파일 입출력(6)</vt:lpstr>
      <vt:lpstr>Section 03 파일 입출력(7)</vt:lpstr>
      <vt:lpstr>Section 03 파일 입출력(8)</vt:lpstr>
      <vt:lpstr>Section 03 파일 입출력(9)</vt:lpstr>
      <vt:lpstr>Section 03 파일 입출력(10)</vt:lpstr>
      <vt:lpstr>Section 03 파일 입출력(11)</vt:lpstr>
      <vt:lpstr>Section 03 파일 입출력(12)</vt:lpstr>
      <vt:lpstr>Section 03 파일 입출력(13)</vt:lpstr>
      <vt:lpstr>Section 03 파일 입출력(14)</vt:lpstr>
      <vt:lpstr>Section 03 파일 입출력(15)</vt:lpstr>
      <vt:lpstr>Section 03 파일 입출력(16)</vt:lpstr>
      <vt:lpstr>Section 03 파일 입출력(17)</vt:lpstr>
      <vt:lpstr>Section 03 파일 입출력(18)</vt:lpstr>
      <vt:lpstr>Section 03 파일 입출력(19)</vt:lpstr>
      <vt:lpstr>Section 03 파일 입출력(20)</vt:lpstr>
      <vt:lpstr>Section 03 파일 입출력(21)</vt:lpstr>
      <vt:lpstr>Section 03 파일 입출력(22)</vt:lpstr>
      <vt:lpstr>Section 03 파일 입출력(23)</vt:lpstr>
      <vt:lpstr>Section 03 파일 입출력(24)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협건 이</cp:lastModifiedBy>
  <cp:revision>227</cp:revision>
  <dcterms:created xsi:type="dcterms:W3CDTF">2012-07-23T02:34:37Z</dcterms:created>
  <dcterms:modified xsi:type="dcterms:W3CDTF">2020-11-18T05:35:18Z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