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4"/>
  </p:notesMasterIdLst>
  <p:handoutMasterIdLst>
    <p:handoutMasterId r:id="rId65"/>
  </p:handoutMasterIdLst>
  <p:sldIdLst>
    <p:sldId id="485" r:id="rId2"/>
    <p:sldId id="468" r:id="rId3"/>
    <p:sldId id="464" r:id="rId4"/>
    <p:sldId id="469" r:id="rId5"/>
    <p:sldId id="465" r:id="rId6"/>
    <p:sldId id="466" r:id="rId7"/>
    <p:sldId id="467" r:id="rId8"/>
    <p:sldId id="470" r:id="rId9"/>
    <p:sldId id="471" r:id="rId10"/>
    <p:sldId id="472" r:id="rId11"/>
    <p:sldId id="478" r:id="rId12"/>
    <p:sldId id="479" r:id="rId13"/>
    <p:sldId id="473" r:id="rId14"/>
    <p:sldId id="432" r:id="rId15"/>
    <p:sldId id="474" r:id="rId16"/>
    <p:sldId id="480" r:id="rId17"/>
    <p:sldId id="475" r:id="rId18"/>
    <p:sldId id="482" r:id="rId19"/>
    <p:sldId id="481" r:id="rId20"/>
    <p:sldId id="476" r:id="rId21"/>
    <p:sldId id="477" r:id="rId22"/>
    <p:sldId id="352" r:id="rId23"/>
    <p:sldId id="370" r:id="rId24"/>
    <p:sldId id="371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1" r:id="rId61"/>
    <p:sldId id="410" r:id="rId62"/>
    <p:sldId id="412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0899" autoAdjust="0"/>
  </p:normalViewPr>
  <p:slideViewPr>
    <p:cSldViewPr>
      <p:cViewPr varScale="1">
        <p:scale>
          <a:sx n="144" d="100"/>
          <a:sy n="144" d="100"/>
        </p:scale>
        <p:origin x="228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8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4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D7C5AB1C-9567-4B8D-9E09-F3668D2EF1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6A8C3192-5CB9-4D1D-BB6D-552934F8EC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JPG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2981A-EB34-4257-8F37-ACECF59B26A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latin typeface="+mn-ea"/>
                <a:ea typeface="+mn-ea"/>
              </a:rPr>
              <a:t>객체지향 </a:t>
            </a:r>
            <a:r>
              <a:rPr lang="ko-KR" altLang="en-US" sz="3600">
                <a:latin typeface="+mn-ea"/>
                <a:ea typeface="+mn-ea"/>
              </a:rPr>
              <a:t>프로그래밍 이해</a:t>
            </a:r>
            <a:endParaRPr lang="en-US" altLang="ko-KR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9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지향을 구성하는 주요 개념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(1/4)</a:t>
            </a:r>
          </a:p>
          <a:p>
            <a:pPr lvl="1"/>
            <a:r>
              <a:rPr lang="ko-KR" altLang="en-US" dirty="0"/>
              <a:t>클래스를 추상화하거나 구체화하는 과정에서 발생</a:t>
            </a:r>
            <a:endParaRPr lang="en-US" altLang="ko-KR" dirty="0"/>
          </a:p>
          <a:p>
            <a:pPr lvl="1"/>
            <a:r>
              <a:rPr lang="ko-KR" altLang="en-US" dirty="0"/>
              <a:t>특정 클래스와 유사하지만 좀 더 내용이 구체적인 클래스를 정의할 때 사용</a:t>
            </a:r>
            <a:endParaRPr lang="en-US" altLang="ko-KR" dirty="0"/>
          </a:p>
          <a:p>
            <a:pPr lvl="1"/>
            <a:r>
              <a:rPr lang="ko-KR" altLang="en-US" dirty="0"/>
              <a:t>부모 클래스가 가진 모든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및 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은 자식이 그대로 사용할 수 있음</a:t>
            </a:r>
            <a:endParaRPr lang="en-US" altLang="ko-KR" dirty="0"/>
          </a:p>
          <a:p>
            <a:pPr lvl="1"/>
            <a:r>
              <a:rPr lang="ko-KR" altLang="en-US" dirty="0"/>
              <a:t>자바는 기본적으로 모든 객체를 상속받도록 설정되며</a:t>
            </a:r>
            <a:r>
              <a:rPr lang="en-US" altLang="ko-KR" dirty="0"/>
              <a:t>, </a:t>
            </a:r>
            <a:r>
              <a:rPr lang="ko-KR" altLang="en-US" dirty="0"/>
              <a:t>최상위 부모</a:t>
            </a:r>
            <a:r>
              <a:rPr lang="en-US" altLang="ko-KR" dirty="0"/>
              <a:t>(</a:t>
            </a:r>
            <a:r>
              <a:rPr lang="ko-KR" altLang="en-US" dirty="0"/>
              <a:t>시조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 err="1"/>
              <a:t>java.lang.Object</a:t>
            </a:r>
            <a:r>
              <a:rPr lang="en-US" altLang="ko-KR" dirty="0"/>
              <a:t> </a:t>
            </a:r>
            <a:r>
              <a:rPr lang="ko-KR" altLang="en-US" dirty="0"/>
              <a:t>객체임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20" y="2840965"/>
            <a:ext cx="3037127" cy="36004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8020" y="4462732"/>
            <a:ext cx="3123391" cy="1897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031411" y="4451230"/>
            <a:ext cx="368061" cy="230038"/>
          </a:xfrm>
          <a:prstGeom prst="rightArrow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5736" y="4234456"/>
            <a:ext cx="4572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자바는 기본으로  </a:t>
            </a:r>
            <a:r>
              <a:rPr lang="en-US" altLang="ko-KR" sz="1200" dirty="0" err="1"/>
              <a:t>java.lang.Object</a:t>
            </a:r>
            <a:r>
              <a:rPr lang="ko-KR" altLang="en-US" sz="1200" dirty="0"/>
              <a:t>를 상속받게 되어 있으며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java.lang.Object</a:t>
            </a:r>
            <a:r>
              <a:rPr lang="en-US" altLang="ko-KR" sz="1200" dirty="0"/>
              <a:t> </a:t>
            </a:r>
            <a:r>
              <a:rPr lang="ko-KR" altLang="en-US" sz="1200" dirty="0"/>
              <a:t>상속받는 경우에는 </a:t>
            </a:r>
            <a:endParaRPr lang="en-US" altLang="ko-KR" sz="1200" dirty="0"/>
          </a:p>
          <a:p>
            <a:r>
              <a:rPr lang="ko-KR" altLang="en-US" sz="1200" dirty="0"/>
              <a:t>자바소스에 별도로 표기하지 않아도 </a:t>
            </a:r>
            <a:r>
              <a:rPr lang="ko-KR" altLang="en-US" sz="1200" dirty="0" err="1"/>
              <a:t>컴파일시</a:t>
            </a:r>
            <a:r>
              <a:rPr lang="ko-KR" altLang="en-US" sz="1200" dirty="0"/>
              <a:t> 자동으로 상속됨</a:t>
            </a:r>
          </a:p>
        </p:txBody>
      </p:sp>
      <p:sp>
        <p:nvSpPr>
          <p:cNvPr id="8" name="폭발 1 7"/>
          <p:cNvSpPr/>
          <p:nvPr/>
        </p:nvSpPr>
        <p:spPr>
          <a:xfrm>
            <a:off x="4169434" y="3697857"/>
            <a:ext cx="805132" cy="649856"/>
          </a:xfrm>
          <a:prstGeom prst="irregularSeal1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지향을 구성하는 주요 개념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(2/4)</a:t>
            </a:r>
          </a:p>
          <a:p>
            <a:pPr lvl="1"/>
            <a:r>
              <a:rPr lang="en-US" altLang="ko-KR" dirty="0" err="1"/>
              <a:t>java.lang.Object</a:t>
            </a:r>
            <a:r>
              <a:rPr lang="ko-KR" altLang="en-US" dirty="0"/>
              <a:t>에 정의된 함수들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8" y="1872925"/>
            <a:ext cx="3671252" cy="16024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952" y="2929043"/>
            <a:ext cx="4311724" cy="31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지향을 구성하는 주요 개념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(3/4)</a:t>
            </a:r>
          </a:p>
          <a:p>
            <a:pPr lvl="1"/>
            <a:r>
              <a:rPr lang="ko-KR" altLang="en-US" dirty="0"/>
              <a:t>자기 자신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를 서브 클래스로 정의하며</a:t>
            </a:r>
            <a:r>
              <a:rPr lang="en-US" altLang="ko-KR" dirty="0"/>
              <a:t>, </a:t>
            </a:r>
            <a:r>
              <a:rPr lang="ko-KR" altLang="en-US" dirty="0"/>
              <a:t>부모 클래스는 슈퍼 클래스로 정의함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010740" y="2059317"/>
          <a:ext cx="326653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과실수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부모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슈퍼클래스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)]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꽃의 색상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다양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행위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메서드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열매를 맺는다</a:t>
                      </a:r>
                      <a:r>
                        <a:rPr lang="en-US" altLang="ko-KR" dirty="0"/>
                        <a:t>.-&gt;</a:t>
                      </a:r>
                      <a:r>
                        <a:rPr lang="ko-KR" altLang="en-US" dirty="0"/>
                        <a:t>리턴 열매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71389" y="4191174"/>
          <a:ext cx="365184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사과나무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자식 클래스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자기자신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)]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꽃의 색상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분홍빛이 도는 흰색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열매의 색상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빨간색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행위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메서드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열매를 맺는다</a:t>
                      </a:r>
                      <a:r>
                        <a:rPr lang="en-US" altLang="ko-KR" dirty="0"/>
                        <a:t>.-&gt;</a:t>
                      </a:r>
                      <a:r>
                        <a:rPr lang="ko-KR" altLang="en-US" dirty="0"/>
                        <a:t>리턴 사과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908551" y="4191174"/>
          <a:ext cx="365184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배나무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자식 클래스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자기자신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)]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꽃의 색상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흰색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열매의 색상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옅은 갈색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행위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메서드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열매를 맺는다</a:t>
                      </a:r>
                      <a:r>
                        <a:rPr lang="en-US" altLang="ko-KR" dirty="0"/>
                        <a:t>.-&gt;</a:t>
                      </a:r>
                      <a:r>
                        <a:rPr lang="ko-KR" altLang="en-US" dirty="0"/>
                        <a:t>리턴 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V="1">
            <a:off x="2536166" y="3705236"/>
            <a:ext cx="1564257" cy="48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101087" y="3705236"/>
            <a:ext cx="1782792" cy="48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7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지향을 구성하는 주요 개념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(4/4)</a:t>
            </a:r>
          </a:p>
          <a:p>
            <a:pPr lvl="1"/>
            <a:r>
              <a:rPr lang="ko-KR" altLang="en-US" dirty="0"/>
              <a:t>부모 클래스</a:t>
            </a:r>
            <a:r>
              <a:rPr lang="en-US" altLang="ko-KR" dirty="0"/>
              <a:t>(</a:t>
            </a:r>
            <a:r>
              <a:rPr lang="ko-KR" altLang="en-US" dirty="0"/>
              <a:t>슈퍼클래스</a:t>
            </a:r>
            <a:r>
              <a:rPr lang="en-US" altLang="ko-KR" dirty="0"/>
              <a:t>)</a:t>
            </a:r>
            <a:r>
              <a:rPr lang="ko-KR" altLang="en-US" dirty="0"/>
              <a:t>를 기반으로 다양한 자식 클래스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생성할 수 있음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다양한 자식 클래스들의 기능 수정이 발생할 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부모 클래스만 수정하며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자식 클래스도 같이 적용되기 때문에 소스 수정에 용이하고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운영 비용이 감소함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자바 객체는 반드시 하나의 자바 객체만 상속받을 수 있음</a:t>
            </a:r>
            <a:r>
              <a:rPr lang="en-US" altLang="ko-KR" b="1" dirty="0">
                <a:solidFill>
                  <a:srgbClr val="FF0000"/>
                </a:solidFill>
              </a:rPr>
              <a:t>(C++</a:t>
            </a:r>
            <a:r>
              <a:rPr lang="ko-KR" altLang="en-US" b="1" dirty="0">
                <a:solidFill>
                  <a:srgbClr val="FF0000"/>
                </a:solidFill>
              </a:rPr>
              <a:t>은 다중 상속 가능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2" y="3080428"/>
            <a:ext cx="2726190" cy="36485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080428"/>
            <a:ext cx="3095625" cy="1371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16966" y="6001908"/>
            <a:ext cx="2481236" cy="4830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50611" y="3701531"/>
            <a:ext cx="1564257" cy="2357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659913">
            <a:off x="4779305" y="3588157"/>
            <a:ext cx="287547" cy="3019553"/>
          </a:xfrm>
          <a:prstGeom prst="downArrow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26566" y="3080428"/>
            <a:ext cx="569343" cy="287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2302" y="2994165"/>
            <a:ext cx="1196196" cy="3738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2495909" y="3216028"/>
            <a:ext cx="3870385" cy="212784"/>
          </a:xfrm>
          <a:prstGeom prst="left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73524" y="6482371"/>
            <a:ext cx="20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부모 클래스</a:t>
            </a:r>
            <a:r>
              <a:rPr lang="en-US" altLang="ko-KR" sz="1200" dirty="0"/>
              <a:t>(</a:t>
            </a:r>
            <a:r>
              <a:rPr lang="ko-KR" altLang="en-US" sz="1200" dirty="0"/>
              <a:t>슈퍼클래스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006860" y="4116153"/>
            <a:ext cx="20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자식 클래스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6670" y="5811156"/>
            <a:ext cx="45717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자식 클래스들에게 공통적으로 실행되는 기능을 부모 클래스에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작성하면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부모 클래스만 수정하면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자식 클래스들이 같이 적용됨</a:t>
            </a:r>
          </a:p>
        </p:txBody>
      </p:sp>
      <p:sp>
        <p:nvSpPr>
          <p:cNvPr id="16" name="폭발 1 15"/>
          <p:cNvSpPr/>
          <p:nvPr/>
        </p:nvSpPr>
        <p:spPr>
          <a:xfrm>
            <a:off x="4827918" y="5242186"/>
            <a:ext cx="734524" cy="615351"/>
          </a:xfrm>
          <a:prstGeom prst="irregularSeal1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6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정보 은닉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관련된 필드와 메서드를 하나의 캡슐처럼 포장해 세부 내용을 외부에서 알 수 없도록 감추는 것</a:t>
            </a:r>
            <a:endParaRPr lang="en-US" altLang="ko-KR" dirty="0"/>
          </a:p>
          <a:p>
            <a:pPr lvl="1"/>
            <a:r>
              <a:rPr lang="ko-KR" altLang="en-US" dirty="0"/>
              <a:t>일반적으로 함수를 통해 캡슐화 구현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자바 함수</a:t>
            </a:r>
            <a:r>
              <a:rPr lang="en-US" altLang="ko-KR" dirty="0"/>
              <a:t>, Open API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86928" y="3243532"/>
            <a:ext cx="2329132" cy="131696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실행 객체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자동화 객체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63436" y="3243532"/>
            <a:ext cx="1313969" cy="1313969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메서드</a:t>
            </a:r>
            <a:endParaRPr lang="en-US" altLang="ko-KR" dirty="0"/>
          </a:p>
          <a:p>
            <a:pPr algn="ctr"/>
            <a:r>
              <a:rPr lang="en-US" altLang="ko-KR" dirty="0"/>
              <a:t>sum()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5" idx="3"/>
            <a:endCxn id="6" idx="2"/>
          </p:cNvCxnSpPr>
          <p:nvPr/>
        </p:nvCxnSpPr>
        <p:spPr>
          <a:xfrm flipV="1">
            <a:off x="3416060" y="3900517"/>
            <a:ext cx="547376" cy="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227930" y="2921479"/>
            <a:ext cx="1570008" cy="50608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외부 객체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27930" y="3776815"/>
            <a:ext cx="1570008" cy="50608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외부 객체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27930" y="4624845"/>
            <a:ext cx="1570008" cy="50608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외부 객체</a:t>
            </a:r>
          </a:p>
        </p:txBody>
      </p:sp>
      <p:cxnSp>
        <p:nvCxnSpPr>
          <p:cNvPr id="13" name="직선 화살표 연결선 12"/>
          <p:cNvCxnSpPr>
            <a:stCxn id="9" idx="1"/>
          </p:cNvCxnSpPr>
          <p:nvPr/>
        </p:nvCxnSpPr>
        <p:spPr>
          <a:xfrm flipH="1">
            <a:off x="5204604" y="3174521"/>
            <a:ext cx="1023326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1"/>
            <a:endCxn id="6" idx="6"/>
          </p:cNvCxnSpPr>
          <p:nvPr/>
        </p:nvCxnSpPr>
        <p:spPr>
          <a:xfrm flipH="1" flipV="1">
            <a:off x="5277405" y="3900517"/>
            <a:ext cx="950525" cy="1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1"/>
          </p:cNvCxnSpPr>
          <p:nvPr/>
        </p:nvCxnSpPr>
        <p:spPr>
          <a:xfrm flipH="1" flipV="1">
            <a:off x="5204604" y="4282898"/>
            <a:ext cx="1023326" cy="59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3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(1/2)</a:t>
            </a:r>
          </a:p>
          <a:p>
            <a:pPr lvl="1"/>
            <a:r>
              <a:rPr lang="ko-KR" altLang="en-US" dirty="0"/>
              <a:t>앞서 설명한 상속 내용 참고</a:t>
            </a:r>
            <a:endParaRPr lang="en-US" altLang="ko-KR" dirty="0"/>
          </a:p>
          <a:p>
            <a:pPr lvl="1"/>
            <a:r>
              <a:rPr lang="ko-KR" altLang="en-US" dirty="0"/>
              <a:t>자바는 </a:t>
            </a:r>
            <a:r>
              <a:rPr lang="en-US" altLang="ko-KR" dirty="0"/>
              <a:t>C++</a:t>
            </a:r>
            <a:r>
              <a:rPr lang="ko-KR" altLang="en-US" dirty="0"/>
              <a:t>과 달리 다중 상속을 제공하지 않음</a:t>
            </a:r>
            <a:r>
              <a:rPr lang="en-US" altLang="ko-KR" dirty="0"/>
              <a:t>(</a:t>
            </a:r>
            <a:r>
              <a:rPr lang="ko-KR" altLang="en-US" dirty="0"/>
              <a:t>한 개의 자바 객체만 </a:t>
            </a:r>
            <a:r>
              <a:rPr lang="ko-KR" altLang="en-US" dirty="0" err="1"/>
              <a:t>상속가능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/>
              <a:t>Interface</a:t>
            </a:r>
            <a:r>
              <a:rPr lang="ko-KR" altLang="en-US" dirty="0"/>
              <a:t>를 활용하여 다중 상속 유사하게 구현 가능</a:t>
            </a:r>
          </a:p>
          <a:p>
            <a:pPr lvl="1"/>
            <a:r>
              <a:rPr lang="en-US" altLang="ko-KR" dirty="0"/>
              <a:t>extents </a:t>
            </a:r>
            <a:r>
              <a:rPr lang="ko-KR" altLang="en-US" dirty="0"/>
              <a:t>키워드 사용함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24" y="2888352"/>
            <a:ext cx="7486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0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(2/2)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74323"/>
            <a:ext cx="7289616" cy="45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클래스의 상속 관계를 이용하여 슈퍼 클래스가 같은 서브 클래스</a:t>
            </a:r>
            <a:r>
              <a:rPr lang="en-US" altLang="ko-KR" dirty="0"/>
              <a:t>(</a:t>
            </a:r>
            <a:r>
              <a:rPr lang="ko-KR" altLang="en-US" dirty="0"/>
              <a:t>부모가 같은 클래스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동일한 요청을 다르게 처리할 수 있는 특징을 가짐</a:t>
            </a:r>
            <a:endParaRPr lang="en-US" altLang="ko-KR" dirty="0"/>
          </a:p>
          <a:p>
            <a:pPr lvl="1"/>
            <a:r>
              <a:rPr lang="ko-KR" altLang="en-US" dirty="0"/>
              <a:t>다형성의 대표적 예는 </a:t>
            </a:r>
            <a:r>
              <a:rPr lang="ko-KR" altLang="en-US" dirty="0" err="1"/>
              <a:t>오버라이딩과</a:t>
            </a:r>
            <a:r>
              <a:rPr lang="ko-KR" altLang="en-US" dirty="0"/>
              <a:t> 오버로딩이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err="1"/>
              <a:t>오버라이딩</a:t>
            </a:r>
            <a:endParaRPr lang="en-US" altLang="ko-KR" b="1" dirty="0"/>
          </a:p>
          <a:p>
            <a:pPr lvl="2"/>
            <a:r>
              <a:rPr lang="ko-KR" altLang="en-US" dirty="0"/>
              <a:t>슈퍼 클래스에서 정의한 </a:t>
            </a:r>
            <a:r>
              <a:rPr lang="ko-KR" altLang="en-US" dirty="0" err="1"/>
              <a:t>메서드</a:t>
            </a:r>
            <a:r>
              <a:rPr lang="ko-KR" altLang="en-US" dirty="0"/>
              <a:t> 내용을 상속받은 서브 클래스에서 다시 정의하는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8" y="3500244"/>
            <a:ext cx="6547812" cy="13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1" dirty="0" err="1"/>
              <a:t>오버라이딩</a:t>
            </a:r>
            <a:r>
              <a:rPr lang="ko-KR" altLang="en-US" b="1" dirty="0"/>
              <a:t> 예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16063"/>
            <a:ext cx="4276725" cy="1990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48" y="1321671"/>
            <a:ext cx="2928416" cy="39191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6634" y="2813505"/>
            <a:ext cx="3999643" cy="713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78446" y="4455666"/>
            <a:ext cx="2670018" cy="485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 rot="3131095">
            <a:off x="4501353" y="3737623"/>
            <a:ext cx="1878193" cy="316302"/>
          </a:xfrm>
          <a:prstGeom prst="left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4894" y="4078173"/>
            <a:ext cx="45432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출력 결과 </a:t>
            </a:r>
            <a:r>
              <a:rPr lang="en-US" altLang="ko-KR" sz="1200" dirty="0"/>
              <a:t>: </a:t>
            </a:r>
            <a:r>
              <a:rPr lang="ko-KR" altLang="en-US" sz="1200" dirty="0"/>
              <a:t>슈퍼클래스에서 정의한 함수를 이것으로 변경함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582174" y="3391029"/>
            <a:ext cx="310551" cy="665012"/>
          </a:xfrm>
          <a:prstGeom prst="down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47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1" dirty="0"/>
              <a:t>오버라이딩의 사용 규칙</a:t>
            </a:r>
            <a:endParaRPr lang="en-US" altLang="ko-KR" b="1" dirty="0"/>
          </a:p>
          <a:p>
            <a:pPr lvl="1"/>
            <a:r>
              <a:rPr lang="ko-KR" altLang="en-US" dirty="0"/>
              <a:t>부모 클래스의 함수와 </a:t>
            </a:r>
            <a:r>
              <a:rPr lang="ko-KR" altLang="en-US" b="1" dirty="0">
                <a:solidFill>
                  <a:srgbClr val="FF0000"/>
                </a:solidFill>
              </a:rPr>
              <a:t>동일한 함수 정의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반환 타입 동일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부모 클래스의 함수보다 </a:t>
            </a:r>
            <a:r>
              <a:rPr lang="ko-KR" altLang="en-US" b="1" dirty="0">
                <a:solidFill>
                  <a:srgbClr val="FF0000"/>
                </a:solidFill>
              </a:rPr>
              <a:t>접근 범위를 더 좁게 수정할 수 없음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추가적인 예외</a:t>
            </a:r>
            <a:r>
              <a:rPr lang="en-US" altLang="ko-KR" b="1" dirty="0">
                <a:solidFill>
                  <a:srgbClr val="FF0000"/>
                </a:solidFill>
              </a:rPr>
              <a:t>(Exception)</a:t>
            </a:r>
            <a:r>
              <a:rPr lang="ko-KR" altLang="en-US" b="1" dirty="0">
                <a:solidFill>
                  <a:srgbClr val="FF0000"/>
                </a:solidFill>
              </a:rPr>
              <a:t>가 발생할 수 있음을 나타낼 수 없음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오버라이딩</a:t>
            </a:r>
            <a:r>
              <a:rPr lang="ko-KR" altLang="en-US" dirty="0"/>
              <a:t> 불가 조건</a:t>
            </a:r>
            <a:endParaRPr lang="en-US" altLang="ko-KR" b="1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부모 클래스 전용이므로 자식 클래스에 상속되지 않음</a:t>
            </a:r>
          </a:p>
          <a:p>
            <a:pPr lvl="1"/>
            <a:r>
              <a:rPr lang="en-US" altLang="ko-KR" dirty="0"/>
              <a:t>final </a:t>
            </a:r>
            <a:r>
              <a:rPr lang="ko-KR" altLang="en-US" dirty="0"/>
              <a:t>함수</a:t>
            </a:r>
            <a:r>
              <a:rPr lang="en-US" altLang="ko-KR" dirty="0"/>
              <a:t>: final </a:t>
            </a:r>
            <a:r>
              <a:rPr lang="ko-KR" altLang="en-US" dirty="0"/>
              <a:t>함수는 더 이상 수정할 수 없으므로 자식 클래스가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없음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7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클래스의 기본 구조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7" y="1059880"/>
            <a:ext cx="3509565" cy="53466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8611" y="1334219"/>
            <a:ext cx="2398144" cy="50033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076754" y="1452113"/>
            <a:ext cx="1604513" cy="264543"/>
          </a:xfrm>
          <a:prstGeom prst="rightArrow">
            <a:avLst/>
          </a:prstGeom>
          <a:solidFill>
            <a:srgbClr val="F79646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8611" y="1938068"/>
            <a:ext cx="3293301" cy="184030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8611" y="3881887"/>
            <a:ext cx="3293301" cy="223136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3811" y="1000663"/>
            <a:ext cx="6136257" cy="54058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26280" y="1439657"/>
            <a:ext cx="113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속성</a:t>
            </a:r>
            <a:r>
              <a:rPr lang="en-US" altLang="ko-KR" sz="1200" dirty="0"/>
              <a:t>(</a:t>
            </a:r>
            <a:r>
              <a:rPr lang="ko-KR" altLang="en-US" sz="1200" dirty="0"/>
              <a:t>변수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3971912" y="2737449"/>
            <a:ext cx="754368" cy="264543"/>
          </a:xfrm>
          <a:prstGeom prst="rightArrow">
            <a:avLst/>
          </a:prstGeom>
          <a:solidFill>
            <a:srgbClr val="F79646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71293" y="2724993"/>
            <a:ext cx="167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행위</a:t>
            </a:r>
            <a:r>
              <a:rPr lang="en-US" altLang="ko-KR" sz="1200" dirty="0"/>
              <a:t>(</a:t>
            </a:r>
            <a:r>
              <a:rPr lang="ko-KR" altLang="en-US" sz="1200" dirty="0"/>
              <a:t>함수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오른쪽 화살표 13"/>
          <p:cNvSpPr/>
          <p:nvPr/>
        </p:nvSpPr>
        <p:spPr>
          <a:xfrm>
            <a:off x="3993921" y="4799163"/>
            <a:ext cx="754368" cy="264543"/>
          </a:xfrm>
          <a:prstGeom prst="rightArrow">
            <a:avLst/>
          </a:prstGeom>
          <a:solidFill>
            <a:srgbClr val="F79646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71293" y="4799163"/>
            <a:ext cx="167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행위</a:t>
            </a:r>
            <a:r>
              <a:rPr lang="en-US" altLang="ko-KR" sz="1200" dirty="0"/>
              <a:t>(</a:t>
            </a:r>
            <a:r>
              <a:rPr lang="ko-KR" altLang="en-US" sz="1200" dirty="0"/>
              <a:t>함수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오른쪽 화살표 16"/>
          <p:cNvSpPr/>
          <p:nvPr/>
        </p:nvSpPr>
        <p:spPr>
          <a:xfrm>
            <a:off x="6510068" y="1439657"/>
            <a:ext cx="569344" cy="498411"/>
          </a:xfrm>
          <a:prstGeom prst="rightArrow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24424" y="1488807"/>
            <a:ext cx="11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977094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1" dirty="0"/>
              <a:t>오버로딩</a:t>
            </a:r>
            <a:r>
              <a:rPr lang="en-US" altLang="ko-KR" b="1" dirty="0"/>
              <a:t>(1/2)</a:t>
            </a:r>
          </a:p>
          <a:p>
            <a:pPr lvl="2"/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의 이름은 동일하지만 </a:t>
            </a:r>
            <a:r>
              <a:rPr lang="ko-KR" altLang="en-US" dirty="0" err="1"/>
              <a:t>파라미터가</a:t>
            </a:r>
            <a:r>
              <a:rPr lang="ko-KR" altLang="en-US" dirty="0"/>
              <a:t> 다른 여러 </a:t>
            </a:r>
            <a:r>
              <a:rPr lang="ko-KR" altLang="en-US" dirty="0" err="1"/>
              <a:t>메서드를</a:t>
            </a:r>
            <a:r>
              <a:rPr lang="ko-KR" altLang="en-US" dirty="0"/>
              <a:t> 만든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0" y="2220133"/>
            <a:ext cx="4314825" cy="2981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90" y="2220133"/>
            <a:ext cx="3771900" cy="2324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95668" y="2806460"/>
            <a:ext cx="3243622" cy="621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4422475" y="2918603"/>
            <a:ext cx="1173193" cy="396815"/>
          </a:xfrm>
          <a:prstGeom prst="left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0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1" dirty="0"/>
              <a:t>오버로딩</a:t>
            </a:r>
            <a:r>
              <a:rPr lang="en-US" altLang="ko-KR" b="1" dirty="0"/>
              <a:t>(2/2)</a:t>
            </a:r>
          </a:p>
          <a:p>
            <a:pPr lvl="2"/>
            <a:r>
              <a:rPr lang="ko-KR" altLang="en-US" dirty="0"/>
              <a:t>자바에서 가장 흔하게 사용하는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10" y="2065487"/>
            <a:ext cx="4267200" cy="27241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95034" y="2306128"/>
            <a:ext cx="3243622" cy="1679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5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클래스의 개념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 완전한 객체지향 프로그래밍 언어</a:t>
            </a:r>
            <a:r>
              <a:rPr lang="en-US" altLang="ko-KR" dirty="0"/>
              <a:t>, </a:t>
            </a:r>
            <a:r>
              <a:rPr lang="ko-KR" altLang="en-US" dirty="0"/>
              <a:t>가장 핵심적인 개념</a:t>
            </a:r>
            <a:endParaRPr lang="en-US" altLang="ko-KR" dirty="0"/>
          </a:p>
          <a:p>
            <a:r>
              <a:rPr lang="ko-KR" altLang="en-US" dirty="0"/>
              <a:t>클래스의 형태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TIP : public</a:t>
            </a:r>
            <a:r>
              <a:rPr lang="ko-KR" altLang="en-US" dirty="0"/>
              <a:t>은 접근 제어 수식어</a:t>
            </a:r>
            <a:r>
              <a:rPr lang="en-US" altLang="ko-KR" dirty="0"/>
              <a:t>(access control modifier) </a:t>
            </a:r>
            <a:r>
              <a:rPr lang="ko-KR" altLang="en-US" dirty="0"/>
              <a:t>또는 접근 제한자라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350954"/>
            <a:ext cx="43148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3836479"/>
            <a:ext cx="434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생성하기</a:t>
            </a:r>
            <a:endParaRPr lang="en-US" altLang="ko-KR" dirty="0"/>
          </a:p>
          <a:p>
            <a:pPr lvl="1"/>
            <a:r>
              <a:rPr lang="ko-KR" altLang="en-US" dirty="0"/>
              <a:t>자동차 클래스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66900"/>
            <a:ext cx="75628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69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자동차 클래스 코드 구현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1" y="1403776"/>
            <a:ext cx="4256862" cy="347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93" y="1410907"/>
            <a:ext cx="4249731" cy="346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753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r>
              <a:rPr lang="ko-KR" altLang="en-US" dirty="0"/>
              <a:t>자동차 제작 </a:t>
            </a:r>
            <a:r>
              <a:rPr lang="en-US" altLang="ko-KR" dirty="0"/>
              <a:t>- </a:t>
            </a:r>
            <a:r>
              <a:rPr lang="ko-KR" altLang="en-US" dirty="0"/>
              <a:t>‘객체’ 또는 ‘</a:t>
            </a:r>
            <a:r>
              <a:rPr lang="ko-KR" altLang="en-US" dirty="0" err="1"/>
              <a:t>인스턴스</a:t>
            </a:r>
            <a:r>
              <a:rPr lang="ko-KR" altLang="en-US" dirty="0"/>
              <a:t>’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059470"/>
            <a:ext cx="57054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483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실제 클래스와 </a:t>
            </a:r>
            <a:r>
              <a:rPr lang="ko-KR" altLang="en-US" dirty="0" err="1"/>
              <a:t>인스턴스의</a:t>
            </a:r>
            <a:r>
              <a:rPr lang="ko-KR" altLang="en-US" dirty="0"/>
              <a:t> 형식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00200"/>
            <a:ext cx="7229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85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자동차 </a:t>
            </a:r>
            <a:r>
              <a:rPr lang="en-US" altLang="ko-KR" dirty="0"/>
              <a:t>3</a:t>
            </a:r>
            <a:r>
              <a:rPr lang="ko-KR" altLang="en-US" dirty="0"/>
              <a:t>대의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실제 코드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406981"/>
            <a:ext cx="39338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158970"/>
            <a:ext cx="42957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2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필드에 값 대입하기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11-3]</a:t>
            </a:r>
            <a:r>
              <a:rPr lang="ko-KR" altLang="en-US" dirty="0"/>
              <a:t>을 코드 표현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17" y="1493785"/>
            <a:ext cx="4083881" cy="29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30" y="4644135"/>
            <a:ext cx="3578522" cy="208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20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호출하기</a:t>
            </a:r>
            <a:endParaRPr lang="en-US" altLang="ko-KR" dirty="0"/>
          </a:p>
          <a:p>
            <a:pPr lvl="1"/>
            <a:r>
              <a:rPr lang="ko-KR" altLang="en-US" dirty="0" err="1"/>
              <a:t>메소드의</a:t>
            </a:r>
            <a:r>
              <a:rPr lang="ko-KR" altLang="en-US" dirty="0"/>
              <a:t> 호출은 ‘</a:t>
            </a:r>
            <a:r>
              <a:rPr lang="ko-KR" altLang="en-US" dirty="0" err="1"/>
              <a:t>인스턴스이름</a:t>
            </a:r>
            <a:r>
              <a:rPr lang="en-US" altLang="ko-KR" dirty="0"/>
              <a:t>.</a:t>
            </a:r>
            <a:r>
              <a:rPr lang="ko-KR" altLang="en-US" dirty="0" err="1"/>
              <a:t>메소드이름</a:t>
            </a:r>
            <a:r>
              <a:rPr lang="en-US" altLang="ko-KR" dirty="0"/>
              <a:t>( )’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TIP : </a:t>
            </a:r>
            <a:r>
              <a:rPr lang="ko-KR" altLang="en-US" dirty="0"/>
              <a:t>실제 </a:t>
            </a:r>
            <a:r>
              <a:rPr lang="ko-KR" altLang="en-US" dirty="0" err="1"/>
              <a:t>메소드는</a:t>
            </a:r>
            <a:r>
              <a:rPr lang="ko-KR" altLang="en-US" dirty="0"/>
              <a:t> 각 </a:t>
            </a:r>
            <a:r>
              <a:rPr lang="ko-KR" altLang="en-US" dirty="0" err="1"/>
              <a:t>인스턴스별로</a:t>
            </a:r>
            <a:r>
              <a:rPr lang="ko-KR" altLang="en-US" dirty="0"/>
              <a:t> 존재하지 않고 모든 </a:t>
            </a:r>
            <a:r>
              <a:rPr lang="ko-KR" altLang="en-US" dirty="0" err="1"/>
              <a:t>인스턴스가</a:t>
            </a:r>
            <a:r>
              <a:rPr lang="ko-KR" altLang="en-US" dirty="0"/>
              <a:t> 공유하는 개념이다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상태를 저장한 것이 아니라 동작을 표현한 것이기 때문에 공유해도 문제가 없다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인스턴스마다</a:t>
            </a:r>
            <a:r>
              <a:rPr lang="ko-KR" altLang="en-US" dirty="0"/>
              <a:t> 각각의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있다고 생각해도 괜찮다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067518"/>
            <a:ext cx="34480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객체지향의 개념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객체지향</a:t>
            </a:r>
            <a:endParaRPr lang="en-US" altLang="ko-KR" dirty="0"/>
          </a:p>
          <a:p>
            <a:pPr lvl="1"/>
            <a:r>
              <a:rPr lang="ko-KR" altLang="en-US" dirty="0"/>
              <a:t>현실 세계의 객체 모델</a:t>
            </a:r>
            <a:r>
              <a:rPr lang="en-US" altLang="ko-KR" dirty="0"/>
              <a:t>(</a:t>
            </a:r>
            <a:r>
              <a:rPr lang="ko-KR" altLang="en-US" dirty="0"/>
              <a:t>객체와 필드</a:t>
            </a:r>
            <a:r>
              <a:rPr lang="en-US" altLang="ko-KR" dirty="0"/>
              <a:t>)</a:t>
            </a:r>
            <a:r>
              <a:rPr lang="ko-KR" altLang="en-US" dirty="0"/>
              <a:t>을 바탕으로 프로그램을 구조화하고 개발하는 프로그래밍 기법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프로그래밍 언어 분류는 크게 </a:t>
            </a:r>
            <a:r>
              <a:rPr lang="en-US" altLang="ko-KR" dirty="0"/>
              <a:t>2</a:t>
            </a:r>
            <a:r>
              <a:rPr lang="ko-KR" altLang="en-US" dirty="0"/>
              <a:t>가지임</a:t>
            </a:r>
            <a:endParaRPr lang="en-US" altLang="ko-KR" dirty="0"/>
          </a:p>
          <a:p>
            <a:pPr lvl="1"/>
            <a:r>
              <a:rPr lang="ko-KR" altLang="en-US" dirty="0"/>
              <a:t>절차지향 프로그래밍 언어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 언어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절차지향 프로그래밍 언어</a:t>
            </a:r>
            <a:endParaRPr lang="en-US" altLang="ko-KR" dirty="0"/>
          </a:p>
          <a:p>
            <a:pPr lvl="1"/>
            <a:r>
              <a:rPr lang="ko-KR" altLang="en-US" dirty="0"/>
              <a:t>일련의 동작을 순서에 맞추어 단계적으로 실행하도록 명령어를 나열</a:t>
            </a:r>
            <a:endParaRPr lang="en-US" altLang="ko-KR" dirty="0"/>
          </a:p>
          <a:p>
            <a:pPr lvl="1"/>
            <a:r>
              <a:rPr lang="ko-KR" altLang="en-US" dirty="0"/>
              <a:t>데이터를 정의하는 방법보다는 명령어의 순서와 흐름에 중점</a:t>
            </a:r>
            <a:endParaRPr lang="en-US" altLang="ko-KR" dirty="0"/>
          </a:p>
          <a:p>
            <a:pPr lvl="1"/>
            <a:r>
              <a:rPr lang="ko-KR" altLang="en-US" dirty="0"/>
              <a:t>수행할 작업을 예상할 수 있어 직관적인데</a:t>
            </a:r>
            <a:r>
              <a:rPr lang="en-US" altLang="ko-KR" dirty="0"/>
              <a:t>, </a:t>
            </a:r>
            <a:r>
              <a:rPr lang="ko-KR" altLang="en-US" dirty="0"/>
              <a:t>규모가 작을 때는 프로그래밍과 이해하기가 용이</a:t>
            </a:r>
            <a:endParaRPr lang="en-US" altLang="ko-KR" dirty="0"/>
          </a:p>
          <a:p>
            <a:pPr lvl="1"/>
            <a:r>
              <a:rPr lang="ko-KR" altLang="en-US" dirty="0"/>
              <a:t>소프트웨어는 계산 위주이므로 절차 지향 프로그래밍이 적합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포트란</a:t>
            </a:r>
            <a:r>
              <a:rPr lang="en-US" altLang="ko-KR" dirty="0"/>
              <a:t>, </a:t>
            </a:r>
            <a:r>
              <a:rPr lang="ko-KR" altLang="en-US" dirty="0"/>
              <a:t>베이직</a:t>
            </a:r>
            <a:r>
              <a:rPr lang="en-US" altLang="ko-KR" dirty="0"/>
              <a:t>, </a:t>
            </a:r>
            <a:r>
              <a:rPr lang="ko-KR" altLang="en-US" dirty="0"/>
              <a:t>일반적인 스크립트 언어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객체지향 프로그래밍 언어</a:t>
            </a:r>
            <a:endParaRPr lang="en-US" altLang="ko-KR" dirty="0"/>
          </a:p>
          <a:p>
            <a:pPr lvl="1"/>
            <a:r>
              <a:rPr lang="ko-KR" altLang="en-US" dirty="0"/>
              <a:t>자바</a:t>
            </a:r>
            <a:r>
              <a:rPr lang="en-US" altLang="ko-KR" dirty="0"/>
              <a:t>, C++. C#, </a:t>
            </a:r>
            <a:r>
              <a:rPr lang="ko-KR" altLang="en-US" dirty="0" err="1"/>
              <a:t>파이썬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86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클래스의 실제 코딩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82364"/>
            <a:ext cx="7211518" cy="49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758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998730"/>
            <a:ext cx="81915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127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818710"/>
            <a:ext cx="8039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4242350"/>
            <a:ext cx="7227761" cy="18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23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클래스 사용 순서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3" y="1437568"/>
            <a:ext cx="7794637" cy="42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11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필드와 </a:t>
            </a:r>
            <a:r>
              <a:rPr lang="ko-KR" altLang="en-US" dirty="0" err="1"/>
              <a:t>메소드에</a:t>
            </a:r>
            <a:r>
              <a:rPr lang="ko-KR" altLang="en-US" dirty="0"/>
              <a:t> 대한 접근 제한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341061"/>
            <a:ext cx="7126325" cy="51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23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73705"/>
            <a:ext cx="6030670" cy="180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1" y="2723428"/>
            <a:ext cx="7399839" cy="376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987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13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en-US" altLang="ko-KR" dirty="0" err="1"/>
              <a:t>getColor</a:t>
            </a:r>
            <a:r>
              <a:rPr lang="en-US" altLang="ko-KR" dirty="0"/>
              <a:t>( ) </a:t>
            </a:r>
            <a:r>
              <a:rPr lang="ko-KR" altLang="en-US" dirty="0" err="1"/>
              <a:t>메소드는</a:t>
            </a:r>
            <a:r>
              <a:rPr lang="ko-KR" altLang="en-US" dirty="0"/>
              <a:t> 현재 </a:t>
            </a:r>
            <a:r>
              <a:rPr lang="ko-KR" altLang="en-US" dirty="0" err="1"/>
              <a:t>인스턴스에</a:t>
            </a:r>
            <a:r>
              <a:rPr lang="ko-KR" altLang="en-US" dirty="0"/>
              <a:t> 설정된 색상을 반환</a:t>
            </a:r>
            <a:endParaRPr lang="en-US" altLang="ko-KR" dirty="0"/>
          </a:p>
          <a:p>
            <a:pPr lvl="1"/>
            <a:r>
              <a:rPr lang="en-US" altLang="ko-KR" dirty="0"/>
              <a:t>17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메소드는</a:t>
            </a:r>
            <a:r>
              <a:rPr lang="ko-KR" altLang="en-US" dirty="0"/>
              <a:t> 현재 </a:t>
            </a:r>
            <a:r>
              <a:rPr lang="ko-KR" altLang="en-US" dirty="0" err="1"/>
              <a:t>인스턴스에</a:t>
            </a:r>
            <a:r>
              <a:rPr lang="ko-KR" altLang="en-US" dirty="0"/>
              <a:t> 설정된 속도를 반환</a:t>
            </a:r>
            <a:endParaRPr lang="en-US" altLang="ko-KR" dirty="0"/>
          </a:p>
          <a:p>
            <a:pPr lvl="1"/>
            <a:r>
              <a:rPr lang="en-US" altLang="ko-KR" dirty="0"/>
              <a:t>29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직접 </a:t>
            </a:r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speed </a:t>
            </a:r>
            <a:r>
              <a:rPr lang="ko-KR" altLang="en-US" dirty="0"/>
              <a:t>필드에 접근</a:t>
            </a:r>
            <a:endParaRPr lang="en-US" altLang="ko-KR" dirty="0"/>
          </a:p>
          <a:p>
            <a:pPr lvl="1"/>
            <a:r>
              <a:rPr lang="en-US" altLang="ko-KR" dirty="0"/>
              <a:t>30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en-US" altLang="ko-KR" dirty="0" err="1"/>
              <a:t>getColor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호출함으로써 간접적으로 </a:t>
            </a:r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speed </a:t>
            </a:r>
            <a:r>
              <a:rPr lang="ko-KR" altLang="en-US" dirty="0"/>
              <a:t>필드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에 접근</a:t>
            </a:r>
            <a:r>
              <a:rPr lang="en-US" altLang="ko-KR" dirty="0"/>
              <a:t>, 30</a:t>
            </a:r>
            <a:r>
              <a:rPr lang="ko-KR" altLang="en-US" dirty="0"/>
              <a:t>행의 간접적인 접근 방식을 사용하는 것이 바람직함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646" y="918942"/>
            <a:ext cx="7515835" cy="150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053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접근 제어 수식어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에서는 필드에 직접 접근하지 못하도록 </a:t>
            </a:r>
            <a:r>
              <a:rPr lang="en-US" altLang="ko-KR" dirty="0"/>
              <a:t>private </a:t>
            </a:r>
            <a:r>
              <a:rPr lang="ko-KR" altLang="en-US" dirty="0"/>
              <a:t>접근 제어 수식어를 제공</a:t>
            </a:r>
            <a:r>
              <a:rPr lang="en-US" altLang="ko-KR" dirty="0"/>
              <a:t>. </a:t>
            </a:r>
            <a:r>
              <a:rPr lang="ko-KR" altLang="en-US" dirty="0"/>
              <a:t>필드 앞에 </a:t>
            </a:r>
            <a:r>
              <a:rPr lang="en-US" altLang="ko-KR" dirty="0"/>
              <a:t>private</a:t>
            </a:r>
            <a:r>
              <a:rPr lang="ko-KR" altLang="en-US" dirty="0"/>
              <a:t>를 붙이면 클래스 안의 </a:t>
            </a:r>
            <a:r>
              <a:rPr lang="ko-KR" altLang="en-US" dirty="0" err="1"/>
              <a:t>메소드에서는</a:t>
            </a:r>
            <a:r>
              <a:rPr lang="ko-KR" altLang="en-US" dirty="0"/>
              <a:t> 접근이 가능하지만</a:t>
            </a:r>
            <a:r>
              <a:rPr lang="en-US" altLang="ko-KR" dirty="0"/>
              <a:t>, </a:t>
            </a:r>
            <a:r>
              <a:rPr lang="ko-KR" altLang="en-US" dirty="0" err="1"/>
              <a:t>인스턴스를</a:t>
            </a:r>
            <a:r>
              <a:rPr lang="ko-KR" altLang="en-US" dirty="0"/>
              <a:t> 통해 직접 필드에 접근할 수는 없음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42" y="2508595"/>
            <a:ext cx="6705745" cy="39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40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(17)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6" y="728701"/>
            <a:ext cx="6642529" cy="317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24" y="4005676"/>
            <a:ext cx="5557567" cy="270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2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(18)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6795755" cy="207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161" y="3203975"/>
            <a:ext cx="7169900" cy="123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76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객체지향의 개념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절차지향 프로그래밍 언어</a:t>
            </a:r>
            <a:endParaRPr lang="en-US" altLang="ko-KR" dirty="0"/>
          </a:p>
          <a:p>
            <a:pPr lvl="1"/>
            <a:r>
              <a:rPr lang="ko-KR" altLang="en-US" dirty="0"/>
              <a:t>일련의 동작을 순서에 맞추어 단계적으로 실행하도록 명령어를 나열</a:t>
            </a:r>
            <a:endParaRPr lang="en-US" altLang="ko-KR" dirty="0"/>
          </a:p>
          <a:p>
            <a:pPr lvl="1"/>
            <a:r>
              <a:rPr lang="ko-KR" altLang="en-US" dirty="0"/>
              <a:t>데이터를 정의하는 방법보다는 명령어의 순서와 흐름에 중점</a:t>
            </a:r>
            <a:endParaRPr lang="en-US" altLang="ko-KR" dirty="0"/>
          </a:p>
          <a:p>
            <a:pPr lvl="1"/>
            <a:r>
              <a:rPr lang="ko-KR" altLang="en-US" dirty="0"/>
              <a:t>수행할 작업을 예상할 수 있어 직관적인데</a:t>
            </a:r>
            <a:r>
              <a:rPr lang="en-US" altLang="ko-KR" dirty="0"/>
              <a:t>, </a:t>
            </a:r>
            <a:r>
              <a:rPr lang="ko-KR" altLang="en-US" dirty="0"/>
              <a:t>규모가 작을 때는 프로그래밍과 이해하기가 용이</a:t>
            </a:r>
            <a:endParaRPr lang="en-US" altLang="ko-KR" dirty="0"/>
          </a:p>
          <a:p>
            <a:pPr lvl="1"/>
            <a:r>
              <a:rPr lang="ko-KR" altLang="en-US" dirty="0"/>
              <a:t>소프트웨어는 계산 위주이므로 절차 지향 프로그래밍이 적합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포트란</a:t>
            </a:r>
            <a:r>
              <a:rPr lang="en-US" altLang="ko-KR" dirty="0"/>
              <a:t>, </a:t>
            </a:r>
            <a:r>
              <a:rPr lang="ko-KR" altLang="en-US" dirty="0"/>
              <a:t>베이직</a:t>
            </a:r>
            <a:r>
              <a:rPr lang="en-US" altLang="ko-KR" dirty="0"/>
              <a:t>, </a:t>
            </a:r>
            <a:r>
              <a:rPr lang="ko-KR" altLang="en-US" dirty="0"/>
              <a:t>일반적인 스크립트 언어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객체지향 프로그래밍 언어</a:t>
            </a:r>
            <a:endParaRPr lang="en-US" altLang="ko-KR" dirty="0"/>
          </a:p>
          <a:p>
            <a:pPr lvl="1"/>
            <a:r>
              <a:rPr lang="ko-KR" altLang="en-US" dirty="0"/>
              <a:t>소프트웨어의 규모가 커지면서 동작과 분리되어 전 과정에서 서로 복잡하게 얽혀 있는 데이터를 사용했기 때문에 절차 지향 프로그래밍 방식의 한계</a:t>
            </a:r>
            <a:endParaRPr lang="en-US" altLang="ko-KR" dirty="0"/>
          </a:p>
          <a:p>
            <a:pPr lvl="1"/>
            <a:r>
              <a:rPr lang="ko-KR" altLang="en-US" dirty="0"/>
              <a:t>절차 지향 프로그램은 추후 변경하거나 확장하기도 어려움</a:t>
            </a:r>
            <a:endParaRPr lang="en-US" altLang="ko-KR" dirty="0"/>
          </a:p>
          <a:p>
            <a:pPr lvl="1"/>
            <a:r>
              <a:rPr lang="ko-KR" altLang="en-US" dirty="0"/>
              <a:t>현실 세계를 객체 단위로 프로그래밍하며</a:t>
            </a:r>
            <a:r>
              <a:rPr lang="en-US" altLang="ko-KR" dirty="0"/>
              <a:t>, </a:t>
            </a:r>
            <a:r>
              <a:rPr lang="ko-KR" altLang="en-US" dirty="0"/>
              <a:t>객체는 필드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를 하나로 묶어 표현</a:t>
            </a:r>
            <a:endParaRPr lang="en-US" altLang="ko-KR" dirty="0"/>
          </a:p>
          <a:p>
            <a:pPr lvl="1"/>
            <a:r>
              <a:rPr lang="ko-KR" altLang="en-US" dirty="0"/>
              <a:t>자바</a:t>
            </a:r>
            <a:r>
              <a:rPr lang="en-US" altLang="ko-KR" dirty="0"/>
              <a:t>, C++. C#, </a:t>
            </a:r>
            <a:r>
              <a:rPr lang="ko-KR" altLang="en-US" dirty="0" err="1"/>
              <a:t>파이썬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540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8</a:t>
            </a:r>
            <a:r>
              <a:rPr lang="ko-KR" altLang="en-US" dirty="0"/>
              <a:t>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setColor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안에는 </a:t>
            </a:r>
            <a:r>
              <a:rPr lang="en-US" altLang="ko-KR" dirty="0"/>
              <a:t>color</a:t>
            </a:r>
            <a:r>
              <a:rPr lang="ko-KR" altLang="en-US" dirty="0"/>
              <a:t>라는 변수가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변수 </a:t>
            </a:r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Car </a:t>
            </a:r>
            <a:r>
              <a:rPr lang="ko-KR" altLang="en-US" dirty="0"/>
              <a:t>클래스의 필드 </a:t>
            </a:r>
            <a:r>
              <a:rPr lang="en-US" altLang="ko-KR" dirty="0"/>
              <a:t>color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 둘은 이름이 같기 때문에 구분하기 위해 </a:t>
            </a:r>
            <a:r>
              <a:rPr lang="en-US" altLang="ko-KR" dirty="0"/>
              <a:t>Car </a:t>
            </a:r>
            <a:r>
              <a:rPr lang="ko-KR" altLang="en-US" dirty="0"/>
              <a:t>클래스의 필드에는 자신의 클래스를 의미하는 </a:t>
            </a:r>
            <a:r>
              <a:rPr lang="en-US" altLang="ko-KR" dirty="0"/>
              <a:t>this</a:t>
            </a:r>
            <a:r>
              <a:rPr lang="ko-KR" altLang="en-US" dirty="0"/>
              <a:t>를 붙임</a:t>
            </a:r>
            <a:r>
              <a:rPr lang="en-US" altLang="ko-KR" dirty="0"/>
              <a:t>. </a:t>
            </a:r>
            <a:r>
              <a:rPr lang="ko-KR" altLang="en-US" dirty="0"/>
              <a:t>아무것도 붙이지 않고 </a:t>
            </a:r>
            <a:r>
              <a:rPr lang="en-US" altLang="ko-KR" dirty="0"/>
              <a:t>color</a:t>
            </a:r>
            <a:r>
              <a:rPr lang="ko-KR" altLang="en-US" dirty="0"/>
              <a:t>라고 하면 </a:t>
            </a:r>
            <a:r>
              <a:rPr lang="ko-KR" altLang="en-US" dirty="0" err="1"/>
              <a:t>파라미터</a:t>
            </a:r>
            <a:r>
              <a:rPr lang="ko-KR" altLang="en-US" dirty="0"/>
              <a:t> 변수를 가리킴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214168"/>
            <a:ext cx="6715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587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접근 제어 수식어</a:t>
            </a:r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접근 제어 수식어는 </a:t>
            </a:r>
            <a:r>
              <a:rPr lang="en-US" altLang="ko-KR" dirty="0"/>
              <a:t>private</a:t>
            </a:r>
            <a:r>
              <a:rPr lang="ko-KR" altLang="en-US" dirty="0"/>
              <a:t>과 반대로 외부</a:t>
            </a:r>
            <a:r>
              <a:rPr lang="en-US" altLang="ko-KR" dirty="0"/>
              <a:t>(</a:t>
            </a:r>
            <a:r>
              <a:rPr lang="ko-KR" altLang="en-US" dirty="0"/>
              <a:t>모든 클래스</a:t>
            </a:r>
            <a:r>
              <a:rPr lang="en-US" altLang="ko-KR" dirty="0"/>
              <a:t>)</a:t>
            </a:r>
            <a:r>
              <a:rPr lang="ko-KR" altLang="en-US" dirty="0"/>
              <a:t>에서 접근이 가능하도록 하는 </a:t>
            </a:r>
            <a:r>
              <a:rPr lang="ko-KR" altLang="en-US" dirty="0" err="1"/>
              <a:t>예약어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private</a:t>
            </a:r>
            <a:r>
              <a:rPr lang="ko-KR" altLang="en-US" dirty="0"/>
              <a:t>은 필드 앞에 붙여서 사용</a:t>
            </a:r>
            <a:r>
              <a:rPr lang="en-US" altLang="ko-KR" dirty="0"/>
              <a:t>, public</a:t>
            </a:r>
            <a:r>
              <a:rPr lang="ko-KR" altLang="en-US" dirty="0"/>
              <a:t>은 </a:t>
            </a:r>
            <a:r>
              <a:rPr lang="ko-KR" altLang="en-US" dirty="0" err="1"/>
              <a:t>메소드</a:t>
            </a:r>
            <a:r>
              <a:rPr lang="ko-KR" altLang="en-US" dirty="0"/>
              <a:t> 앞에 붙여서 사용</a:t>
            </a:r>
            <a:r>
              <a:rPr lang="en-US" altLang="ko-KR" dirty="0"/>
              <a:t>. </a:t>
            </a:r>
            <a:r>
              <a:rPr lang="ko-KR" altLang="en-US" dirty="0"/>
              <a:t>따라서 필드는 외부에서 함부로 변경할 수 없도록 하고</a:t>
            </a:r>
            <a:r>
              <a:rPr lang="en-US" altLang="ko-KR" dirty="0"/>
              <a:t>, </a:t>
            </a:r>
            <a:r>
              <a:rPr lang="ko-KR" altLang="en-US" dirty="0"/>
              <a:t>외부에 공개된 </a:t>
            </a:r>
            <a:r>
              <a:rPr lang="ko-KR" altLang="en-US" dirty="0" err="1"/>
              <a:t>메소드를</a:t>
            </a:r>
            <a:r>
              <a:rPr lang="ko-KR" altLang="en-US" dirty="0"/>
              <a:t> 통해 접근하도록 함</a:t>
            </a:r>
            <a:r>
              <a:rPr lang="en-US" altLang="ko-KR" dirty="0"/>
              <a:t>.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049320"/>
            <a:ext cx="29432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498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(21)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52164"/>
            <a:ext cx="80867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45" y="5011676"/>
            <a:ext cx="7021150" cy="12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334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private, public </a:t>
            </a:r>
            <a:r>
              <a:rPr lang="ko-KR" altLang="en-US" dirty="0"/>
              <a:t>접근 제어 수식어의 활용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93785"/>
            <a:ext cx="7631748" cy="423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732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(23)</a:t>
            </a:r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1" y="908721"/>
            <a:ext cx="7020780" cy="425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" y="5310821"/>
            <a:ext cx="4374179" cy="110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446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클래스</a:t>
            </a:r>
            <a:r>
              <a:rPr lang="en-US" altLang="ko-KR" dirty="0"/>
              <a:t>(24)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683695"/>
            <a:ext cx="7650850" cy="263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3482180"/>
            <a:ext cx="7110607" cy="186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846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클래스의 이름과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말함</a:t>
            </a:r>
            <a:r>
              <a:rPr lang="en-US" altLang="ko-KR" dirty="0"/>
              <a:t>, </a:t>
            </a:r>
            <a:r>
              <a:rPr lang="ko-KR" altLang="en-US" dirty="0"/>
              <a:t>주로 초기화할 때 사용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</a:t>
            </a:r>
            <a:r>
              <a:rPr lang="ko-KR" altLang="en-US" dirty="0"/>
              <a:t>의 </a:t>
            </a:r>
            <a:r>
              <a:rPr lang="en-US" altLang="ko-KR" dirty="0"/>
              <a:t>16~18</a:t>
            </a:r>
            <a:r>
              <a:rPr lang="ko-KR" altLang="en-US" dirty="0"/>
              <a:t>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16</a:t>
            </a:r>
            <a:r>
              <a:rPr lang="ko-KR" altLang="en-US" dirty="0"/>
              <a:t>행에서 </a:t>
            </a:r>
            <a:r>
              <a:rPr lang="en-US" altLang="ko-KR" dirty="0"/>
              <a:t>myCar1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 후</a:t>
            </a:r>
            <a:r>
              <a:rPr lang="en-US" altLang="ko-KR" dirty="0"/>
              <a:t>, 17</a:t>
            </a:r>
            <a:r>
              <a:rPr lang="ko-KR" altLang="en-US" dirty="0"/>
              <a:t>행에서 색상을 빨강으로 초기화하고</a:t>
            </a:r>
            <a:r>
              <a:rPr lang="en-US" altLang="ko-KR" dirty="0"/>
              <a:t>, 18</a:t>
            </a:r>
            <a:r>
              <a:rPr lang="ko-KR" altLang="en-US" dirty="0"/>
              <a:t>행에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서는속도를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  16</a:t>
            </a:r>
            <a:r>
              <a:rPr lang="ko-KR" altLang="en-US" dirty="0"/>
              <a:t>행에서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생성하면서 동시에 빨강과 </a:t>
            </a:r>
            <a:r>
              <a:rPr lang="en-US" altLang="ko-KR" dirty="0"/>
              <a:t>0</a:t>
            </a:r>
            <a:r>
              <a:rPr lang="ko-KR" altLang="en-US" dirty="0"/>
              <a:t>으로 초기화 할 경우 코드가 </a:t>
            </a:r>
            <a:r>
              <a:rPr lang="ko-KR" altLang="en-US" dirty="0" err="1"/>
              <a:t>간결해지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고</a:t>
            </a:r>
            <a:r>
              <a:rPr lang="en-US" altLang="ko-KR" dirty="0"/>
              <a:t>,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생성하면서 값을 초기화하기 때문에 필드에 </a:t>
            </a:r>
            <a:r>
              <a:rPr lang="ko-KR" altLang="en-US" dirty="0" err="1"/>
              <a:t>초깃값을</a:t>
            </a:r>
            <a:r>
              <a:rPr lang="ko-KR" altLang="en-US" dirty="0"/>
              <a:t> 대입하는 것을 잊어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버리는 일도 없을 것임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53" y="2258870"/>
            <a:ext cx="4086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778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생성자의 기본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클래스와 이름이 동일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</a:t>
            </a:r>
            <a:r>
              <a:rPr lang="ko-KR" altLang="en-US" dirty="0"/>
              <a:t>의 </a:t>
            </a:r>
            <a:r>
              <a:rPr lang="en-US" altLang="ko-KR" dirty="0"/>
              <a:t>16~18</a:t>
            </a:r>
            <a:r>
              <a:rPr lang="ko-KR" altLang="en-US" dirty="0"/>
              <a:t>행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96" y="953725"/>
            <a:ext cx="3594475" cy="16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96" y="3318805"/>
            <a:ext cx="3619729" cy="15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17" y="4836338"/>
            <a:ext cx="3594475" cy="84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5876978"/>
            <a:ext cx="3690410" cy="49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880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268760"/>
            <a:ext cx="7255147" cy="51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725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46" y="773706"/>
            <a:ext cx="6750750" cy="200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0" y="2832075"/>
            <a:ext cx="7415393" cy="193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657" y="4959170"/>
            <a:ext cx="7040865" cy="148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02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객체지향의 개념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절차지향 프로그래밍</a:t>
            </a:r>
            <a:r>
              <a:rPr lang="en-US" altLang="ko-KR" dirty="0"/>
              <a:t>, </a:t>
            </a:r>
            <a:r>
              <a:rPr lang="ko-KR" altLang="en-US" dirty="0"/>
              <a:t>객체지향 프로그래밍 언어 특징 비교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719053"/>
          <a:ext cx="7971843" cy="286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절차지향 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객체지향 프로그래밍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호출 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메서드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함수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처리 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모듈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함수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객체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저장소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확장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라이브러리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상속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추상클래스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대표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r>
                        <a:rPr lang="ko-KR" altLang="en-US" sz="1600" dirty="0"/>
                        <a:t>언어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포트란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베이직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자바</a:t>
                      </a:r>
                      <a:r>
                        <a:rPr lang="en-US" altLang="ko-KR" sz="1600" dirty="0"/>
                        <a:t>, C++,</a:t>
                      </a:r>
                      <a:r>
                        <a:rPr lang="en-US" altLang="ko-KR" sz="1600" baseline="0" dirty="0"/>
                        <a:t> C#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54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파라미터가</a:t>
            </a:r>
            <a:r>
              <a:rPr lang="ko-KR" altLang="en-US" dirty="0"/>
              <a:t> 있는 </a:t>
            </a:r>
            <a:r>
              <a:rPr lang="ko-KR" altLang="en-US" dirty="0" err="1"/>
              <a:t>생성자</a:t>
            </a:r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282408"/>
            <a:ext cx="7444692" cy="50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52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863715"/>
            <a:ext cx="79438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61" y="4194085"/>
            <a:ext cx="7169165" cy="138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812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오버로딩</a:t>
            </a:r>
            <a:r>
              <a:rPr lang="en-US" altLang="ko-KR" dirty="0"/>
              <a:t>(overloading)</a:t>
            </a:r>
          </a:p>
          <a:p>
            <a:pPr lvl="1"/>
            <a:r>
              <a:rPr lang="ko-KR" altLang="en-US" dirty="0"/>
              <a:t>같은 클래스 내에서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이름이 같아도 </a:t>
            </a:r>
            <a:r>
              <a:rPr lang="ko-KR" altLang="en-US" dirty="0" err="1"/>
              <a:t>파라미터의</a:t>
            </a:r>
            <a:r>
              <a:rPr lang="ko-KR" altLang="en-US" dirty="0"/>
              <a:t> 개수나 데이터 형식만 다르면 여러 개를 선언할 수 있음</a:t>
            </a:r>
            <a:r>
              <a:rPr lang="en-US" altLang="ko-KR" dirty="0"/>
              <a:t>. </a:t>
            </a:r>
            <a:r>
              <a:rPr lang="ko-KR" altLang="en-US" dirty="0" err="1"/>
              <a:t>생성자도</a:t>
            </a:r>
            <a:r>
              <a:rPr lang="ko-KR" altLang="en-US" dirty="0"/>
              <a:t> </a:t>
            </a:r>
            <a:r>
              <a:rPr lang="ko-KR" altLang="en-US" dirty="0" err="1"/>
              <a:t>메소드의</a:t>
            </a:r>
            <a:r>
              <a:rPr lang="ko-KR" altLang="en-US" dirty="0"/>
              <a:t> 일종이므로 </a:t>
            </a:r>
            <a:r>
              <a:rPr lang="ko-KR" altLang="en-US" dirty="0" err="1"/>
              <a:t>메소드</a:t>
            </a:r>
            <a:r>
              <a:rPr lang="ko-KR" altLang="en-US" dirty="0"/>
              <a:t> 오버로딩이 가능</a:t>
            </a:r>
            <a:endParaRPr lang="en-US" altLang="ko-KR" dirty="0"/>
          </a:p>
          <a:p>
            <a:pPr lvl="1"/>
            <a:r>
              <a:rPr lang="en-US" altLang="ko-KR" dirty="0"/>
              <a:t>Car </a:t>
            </a:r>
            <a:r>
              <a:rPr lang="ko-KR" altLang="en-US" dirty="0"/>
              <a:t>클래스에 다음과 같이 여러 개의 </a:t>
            </a:r>
            <a:r>
              <a:rPr lang="ko-KR" altLang="en-US" dirty="0" err="1"/>
              <a:t>생성자를</a:t>
            </a:r>
            <a:r>
              <a:rPr lang="ko-KR" altLang="en-US" dirty="0"/>
              <a:t> 만들 수 있음</a:t>
            </a:r>
            <a:endParaRPr lang="en-US" altLang="ko-K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3" y="2632558"/>
            <a:ext cx="4031735" cy="351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45" y="3861292"/>
            <a:ext cx="3744996" cy="122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56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773705"/>
            <a:ext cx="7886627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7311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6" y="908720"/>
            <a:ext cx="6750750" cy="271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7" y="3763410"/>
            <a:ext cx="6871233" cy="242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8367" y="953725"/>
            <a:ext cx="3271627" cy="163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99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 err="1"/>
              <a:t>생성자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683695"/>
            <a:ext cx="6435715" cy="310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9" y="3870661"/>
            <a:ext cx="6869058" cy="212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6084295"/>
            <a:ext cx="3829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149" y="5139190"/>
            <a:ext cx="2385265" cy="153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253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변수는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생성해야 공간이 할당되고</a:t>
            </a:r>
            <a:r>
              <a:rPr lang="en-US" altLang="ko-KR" dirty="0"/>
              <a:t>, </a:t>
            </a:r>
            <a:r>
              <a:rPr lang="ko-KR" altLang="en-US" dirty="0"/>
              <a:t>클래스 변수는 클래스 자체에 변수의 공간이 할당되어 있음</a:t>
            </a:r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/>
              <a:t>앞에서 살펴본 </a:t>
            </a:r>
            <a:r>
              <a:rPr lang="en-US" altLang="ko-KR" dirty="0"/>
              <a:t>Car </a:t>
            </a:r>
            <a:r>
              <a:rPr lang="ko-KR" altLang="en-US" dirty="0"/>
              <a:t>클래스의 </a:t>
            </a:r>
            <a:r>
              <a:rPr lang="en-US" altLang="ko-KR" dirty="0"/>
              <a:t>color</a:t>
            </a:r>
            <a:r>
              <a:rPr lang="ko-KR" altLang="en-US" dirty="0"/>
              <a:t>나 </a:t>
            </a:r>
            <a:r>
              <a:rPr lang="en-US" altLang="ko-KR" dirty="0"/>
              <a:t>speed </a:t>
            </a:r>
            <a:r>
              <a:rPr lang="ko-KR" altLang="en-US" dirty="0"/>
              <a:t>필드는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. </a:t>
            </a:r>
            <a:r>
              <a:rPr lang="ko-KR" altLang="en-US" dirty="0" err="1"/>
              <a:t>인스턴스</a:t>
            </a:r>
            <a:r>
              <a:rPr lang="ko-KR" altLang="en-US" dirty="0"/>
              <a:t> 변수는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생성해야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설계도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를 이용하여 </a:t>
            </a:r>
            <a:r>
              <a:rPr lang="en-US" altLang="ko-KR" dirty="0"/>
              <a:t>main( ) </a:t>
            </a:r>
            <a:r>
              <a:rPr lang="ko-KR" altLang="en-US" dirty="0" err="1"/>
              <a:t>메소드에서</a:t>
            </a:r>
            <a:r>
              <a:rPr lang="ko-KR" altLang="en-US" dirty="0"/>
              <a:t> 자동차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84" y="2933945"/>
            <a:ext cx="4026157" cy="14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84" y="5137317"/>
            <a:ext cx="4438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288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변수의 개념</a:t>
            </a:r>
            <a:endParaRPr lang="en-US" altLang="ko-K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08640"/>
            <a:ext cx="80010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26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안에 공간이 할당된 변수</a:t>
            </a:r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11" y="1718810"/>
            <a:ext cx="6840760" cy="491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902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28700"/>
            <a:ext cx="6740140" cy="376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573963"/>
            <a:ext cx="6660740" cy="216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53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객체지향의 개념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 프로그래밍 탄생 배경</a:t>
            </a:r>
            <a:endParaRPr lang="en-US" altLang="ko-KR" dirty="0"/>
          </a:p>
          <a:p>
            <a:pPr lvl="1"/>
            <a:r>
              <a:rPr lang="ko-KR" altLang="en-US" dirty="0"/>
              <a:t>비용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소프트웨어공학 관점에서의 객체 지향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92" y="2701357"/>
            <a:ext cx="5957978" cy="3245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10687" y="5267864"/>
            <a:ext cx="1259456" cy="8568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 화살표 7"/>
          <p:cNvSpPr/>
          <p:nvPr/>
        </p:nvSpPr>
        <p:spPr>
          <a:xfrm>
            <a:off x="6380673" y="4600755"/>
            <a:ext cx="345056" cy="667109"/>
          </a:xfrm>
          <a:prstGeom prst="upArrow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1639" y="5669929"/>
            <a:ext cx="507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소프트웨어 개발생명주기</a:t>
            </a:r>
            <a:r>
              <a:rPr lang="en-US" altLang="ko-KR" sz="1200" dirty="0"/>
              <a:t>(Software Development Life Cycle, SDLC)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729254" y="3436203"/>
            <a:ext cx="4414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/>
              <a:t>소프트웨어 개발에 필요한 전체 비용 중 유지보수 비용이 약 </a:t>
            </a:r>
            <a:r>
              <a:rPr lang="en-US" altLang="ko-KR" sz="1200" dirty="0"/>
              <a:t>60% </a:t>
            </a:r>
            <a:r>
              <a:rPr lang="ko-KR" altLang="en-US" sz="1200" dirty="0"/>
              <a:t>차지함</a:t>
            </a:r>
            <a:endParaRPr lang="en-US" altLang="ko-KR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/>
              <a:t>이 비용을 최소화하는 것에 대한 소프트웨어공학이 연구됨</a:t>
            </a:r>
            <a:endParaRPr lang="en-US" altLang="ko-KR" sz="1200" dirty="0"/>
          </a:p>
          <a:p>
            <a:r>
              <a:rPr lang="en-US" altLang="ko-KR" sz="1200" dirty="0"/>
              <a:t>     =&gt;</a:t>
            </a:r>
            <a:r>
              <a:rPr lang="ko-KR" altLang="en-US" sz="1200" dirty="0"/>
              <a:t>객체지향프로그래밍 탄생</a:t>
            </a:r>
          </a:p>
        </p:txBody>
      </p:sp>
      <p:sp>
        <p:nvSpPr>
          <p:cNvPr id="11" name="폭발 1 10"/>
          <p:cNvSpPr/>
          <p:nvPr/>
        </p:nvSpPr>
        <p:spPr>
          <a:xfrm>
            <a:off x="3024446" y="2571480"/>
            <a:ext cx="896928" cy="681432"/>
          </a:xfrm>
          <a:prstGeom prst="irregularSeal1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55623" y="2773697"/>
            <a:ext cx="522168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소프트웨어공학에서 궁극적인 연구 목표는 비용 최소화 방법에 대한 연구</a:t>
            </a:r>
          </a:p>
        </p:txBody>
      </p:sp>
    </p:spTree>
    <p:extLst>
      <p:ext uri="{BB962C8B-B14F-4D97-AF65-F5344CB8AC3E}">
        <p14:creationId xmlns:p14="http://schemas.microsoft.com/office/powerpoint/2010/main" val="659344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클래스 변수 </a:t>
            </a:r>
            <a:r>
              <a:rPr lang="en-US" altLang="ko-KR" dirty="0"/>
              <a:t>count</a:t>
            </a:r>
            <a:r>
              <a:rPr lang="ko-KR" altLang="en-US" dirty="0"/>
              <a:t>를 선언하면 이 변수는 클래스 자체에 공간이 할당</a:t>
            </a:r>
            <a:endParaRPr lang="en-US" altLang="ko-KR" dirty="0"/>
          </a:p>
          <a:p>
            <a:pPr lvl="1"/>
            <a:r>
              <a:rPr lang="en-US" altLang="ko-KR" dirty="0"/>
              <a:t>13, 16, 19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생성해도 </a:t>
            </a:r>
            <a:r>
              <a:rPr lang="en-US" altLang="ko-KR" dirty="0"/>
              <a:t>count</a:t>
            </a:r>
            <a:r>
              <a:rPr lang="ko-KR" altLang="en-US" dirty="0"/>
              <a:t>는 </a:t>
            </a:r>
            <a:r>
              <a:rPr lang="ko-KR" altLang="en-US" dirty="0" err="1"/>
              <a:t>인스턴스에</a:t>
            </a:r>
            <a:r>
              <a:rPr lang="ko-KR" altLang="en-US" dirty="0"/>
              <a:t> 속하지 않고 클래스에 남아 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  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 </a:t>
            </a:r>
            <a:r>
              <a:rPr lang="en-US" altLang="ko-KR" dirty="0"/>
              <a:t>6~8</a:t>
            </a:r>
            <a:r>
              <a:rPr lang="ko-KR" altLang="en-US" dirty="0"/>
              <a:t>행의 생성자가 호출되며</a:t>
            </a:r>
            <a:r>
              <a:rPr lang="en-US" altLang="ko-KR" dirty="0"/>
              <a:t>, </a:t>
            </a:r>
            <a:r>
              <a:rPr lang="ko-KR" altLang="en-US" dirty="0" err="1"/>
              <a:t>생성자에는</a:t>
            </a:r>
            <a:r>
              <a:rPr lang="ko-KR" altLang="en-US" dirty="0"/>
              <a:t> </a:t>
            </a:r>
            <a:r>
              <a:rPr lang="en-US" altLang="ko-KR" dirty="0"/>
              <a:t>count(</a:t>
            </a:r>
            <a:r>
              <a:rPr lang="ko-KR" altLang="en-US" dirty="0"/>
              <a:t>생산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   </a:t>
            </a:r>
            <a:r>
              <a:rPr lang="ko-KR" altLang="en-US" dirty="0"/>
              <a:t>된 자동차의 </a:t>
            </a:r>
            <a:r>
              <a:rPr lang="ko-KR" altLang="en-US" dirty="0" err="1"/>
              <a:t>총대수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증가시킴</a:t>
            </a:r>
            <a:endParaRPr lang="en-US" altLang="ko-KR" dirty="0"/>
          </a:p>
          <a:p>
            <a:pPr lvl="1"/>
            <a:r>
              <a:rPr lang="en-US" altLang="ko-KR" dirty="0"/>
              <a:t>20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‘클래스이름</a:t>
            </a:r>
            <a:r>
              <a:rPr lang="en-US" altLang="ko-KR" dirty="0"/>
              <a:t>.count’. </a:t>
            </a:r>
            <a:r>
              <a:rPr lang="ko-KR" altLang="en-US" dirty="0"/>
              <a:t>즉 클래스 변수 </a:t>
            </a:r>
            <a:r>
              <a:rPr lang="en-US" altLang="ko-KR" dirty="0"/>
              <a:t>count</a:t>
            </a:r>
            <a:r>
              <a:rPr lang="ko-KR" altLang="en-US" dirty="0"/>
              <a:t>에 접근하기 위해 ‘</a:t>
            </a:r>
            <a:r>
              <a:rPr lang="ko-KR" altLang="en-US" dirty="0" err="1"/>
              <a:t>인스턴스이름</a:t>
            </a:r>
            <a:r>
              <a:rPr lang="en-US" altLang="ko-KR" dirty="0"/>
              <a:t>.count’ </a:t>
            </a:r>
            <a:r>
              <a:rPr lang="ko-KR" altLang="en-US" dirty="0"/>
              <a:t>또</a:t>
            </a:r>
            <a:r>
              <a:rPr lang="en-US" altLang="ko-KR" dirty="0"/>
              <a:t>    </a:t>
            </a:r>
          </a:p>
          <a:p>
            <a:pPr marL="457200" lvl="1" indent="0">
              <a:buNone/>
            </a:pPr>
            <a:r>
              <a:rPr lang="en-US" altLang="ko-KR" dirty="0"/>
              <a:t>                    </a:t>
            </a:r>
            <a:r>
              <a:rPr lang="ko-KR" altLang="en-US" dirty="0"/>
              <a:t>는 ‘클래스이름</a:t>
            </a:r>
            <a:r>
              <a:rPr lang="en-US" altLang="ko-KR" dirty="0"/>
              <a:t>.count’ </a:t>
            </a:r>
            <a:r>
              <a:rPr lang="ko-KR" altLang="en-US" dirty="0"/>
              <a:t>모두 사용할 수 있음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728700"/>
            <a:ext cx="6660740" cy="69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55" y="1589817"/>
            <a:ext cx="7510138" cy="179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77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메소드와</a:t>
            </a:r>
            <a:r>
              <a:rPr lang="ko-KR" altLang="en-US" dirty="0"/>
              <a:t> 클래스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먼저 생성한 다음 ‘</a:t>
            </a:r>
            <a:r>
              <a:rPr lang="ko-KR" altLang="en-US" dirty="0" err="1"/>
              <a:t>인스턴스이름</a:t>
            </a:r>
            <a:r>
              <a:rPr lang="en-US" altLang="ko-KR" dirty="0"/>
              <a:t>.</a:t>
            </a:r>
            <a:r>
              <a:rPr lang="ko-KR" altLang="en-US" dirty="0" err="1"/>
              <a:t>메소드이름</a:t>
            </a:r>
            <a:r>
              <a:rPr lang="en-US" altLang="ko-KR" dirty="0"/>
              <a:t>( )’ </a:t>
            </a:r>
            <a:r>
              <a:rPr lang="ko-KR" altLang="en-US" dirty="0"/>
              <a:t>방식으로 호출하는 것을 말함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이름 앞에 ‘</a:t>
            </a:r>
            <a:r>
              <a:rPr lang="en-US" altLang="ko-KR" dirty="0"/>
              <a:t>static’ </a:t>
            </a:r>
            <a:r>
              <a:rPr lang="ko-KR" altLang="en-US" dirty="0"/>
              <a:t>키워드를 붙임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3" y="2577966"/>
            <a:ext cx="7109144" cy="176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4" y="4312558"/>
            <a:ext cx="6409884" cy="220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318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 </a:t>
            </a:r>
            <a:r>
              <a:rPr lang="en-US" altLang="ko-KR" dirty="0"/>
              <a:t>: count</a:t>
            </a:r>
            <a:r>
              <a:rPr lang="ko-KR" altLang="en-US" dirty="0"/>
              <a:t>에 직접 접근하지 못하도록 </a:t>
            </a:r>
            <a:r>
              <a:rPr lang="en-US" altLang="ko-KR" dirty="0"/>
              <a:t>private</a:t>
            </a:r>
            <a:r>
              <a:rPr lang="ko-KR" altLang="en-US" dirty="0"/>
              <a:t>을 붙임</a:t>
            </a:r>
            <a:r>
              <a:rPr lang="en-US" altLang="ko-KR" dirty="0"/>
              <a:t>. </a:t>
            </a:r>
            <a:r>
              <a:rPr lang="ko-KR" altLang="en-US" dirty="0"/>
              <a:t>이제 </a:t>
            </a:r>
            <a:r>
              <a:rPr lang="en-US" altLang="ko-KR" dirty="0"/>
              <a:t>count</a:t>
            </a:r>
            <a:r>
              <a:rPr lang="ko-KR" altLang="en-US" dirty="0"/>
              <a:t>는 </a:t>
            </a:r>
            <a:r>
              <a:rPr lang="en-US" altLang="ko-KR" dirty="0"/>
              <a:t>6</a:t>
            </a:r>
            <a:r>
              <a:rPr lang="ko-KR" altLang="en-US" dirty="0"/>
              <a:t>행의 </a:t>
            </a:r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행의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 </a:t>
            </a:r>
            <a:r>
              <a:rPr lang="en-US" altLang="ko-KR" dirty="0" err="1"/>
              <a:t>getCount</a:t>
            </a:r>
            <a:r>
              <a:rPr lang="en-US" altLang="ko-KR" dirty="0"/>
              <a:t>( ) </a:t>
            </a:r>
            <a:r>
              <a:rPr lang="ko-KR" altLang="en-US" dirty="0" err="1"/>
              <a:t>메소드에서만</a:t>
            </a:r>
            <a:r>
              <a:rPr lang="ko-KR" altLang="en-US" dirty="0"/>
              <a:t> 접근이 가능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: static </a:t>
            </a:r>
            <a:r>
              <a:rPr lang="ko-KR" altLang="en-US" dirty="0"/>
              <a:t>키워드를 붙여서 </a:t>
            </a:r>
            <a:r>
              <a:rPr lang="en-US" altLang="ko-KR" dirty="0" err="1"/>
              <a:t>getCount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클래스 </a:t>
            </a:r>
            <a:r>
              <a:rPr lang="ko-KR" altLang="en-US" dirty="0" err="1"/>
              <a:t>메소드로</a:t>
            </a:r>
            <a:r>
              <a:rPr lang="ko-KR" altLang="en-US" dirty="0"/>
              <a:t> 지정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인스턴스가</a:t>
            </a:r>
            <a:r>
              <a:rPr lang="ko-KR" altLang="en-US" dirty="0"/>
              <a:t> 생성되기 전에도 </a:t>
            </a:r>
            <a:r>
              <a:rPr lang="en-US" altLang="ko-KR" dirty="0"/>
              <a:t>18</a:t>
            </a:r>
            <a:r>
              <a:rPr lang="ko-KR" altLang="en-US" dirty="0"/>
              <a:t>행에서 </a:t>
            </a:r>
            <a:r>
              <a:rPr lang="en-US" altLang="ko-KR" dirty="0" err="1"/>
              <a:t>getCount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‘클래스이름</a:t>
            </a:r>
            <a:r>
              <a:rPr lang="en-US" altLang="ko-KR" dirty="0"/>
              <a:t>.</a:t>
            </a:r>
            <a:r>
              <a:rPr lang="ko-KR" altLang="en-US" dirty="0" err="1"/>
              <a:t>메소드이름</a:t>
            </a:r>
            <a:r>
              <a:rPr lang="en-US" altLang="ko-KR" dirty="0"/>
              <a:t>( )’ </a:t>
            </a:r>
            <a:r>
              <a:rPr lang="ko-KR" altLang="en-US" dirty="0"/>
              <a:t>형식으로 호출 가능</a:t>
            </a:r>
            <a:endParaRPr lang="en-US" altLang="ko-KR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643504"/>
            <a:ext cx="6750750" cy="406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7235" y="821931"/>
            <a:ext cx="2160240" cy="137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지향을 구성하는 주요 개념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소프트웨어 객체는 현실 세계의 객체를 필드와 메서드로 모델링한 것</a:t>
            </a:r>
          </a:p>
          <a:p>
            <a:pPr lvl="1"/>
            <a:r>
              <a:rPr lang="ko-KR" altLang="en-US" dirty="0"/>
              <a:t>소프트웨어 객체는 상태를 필드</a:t>
            </a:r>
            <a:r>
              <a:rPr lang="en-US" altLang="ko-KR" dirty="0"/>
              <a:t>(Field)</a:t>
            </a:r>
            <a:r>
              <a:rPr lang="ko-KR" altLang="en-US" dirty="0"/>
              <a:t>로 정의하고</a:t>
            </a:r>
            <a:r>
              <a:rPr lang="en-US" altLang="ko-KR" dirty="0"/>
              <a:t>, </a:t>
            </a:r>
            <a:r>
              <a:rPr lang="ko-KR" altLang="en-US" dirty="0"/>
              <a:t>동작을 메서드</a:t>
            </a:r>
            <a:r>
              <a:rPr lang="en-US" altLang="ko-KR" dirty="0"/>
              <a:t>(Method)</a:t>
            </a:r>
            <a:r>
              <a:rPr lang="ko-KR" altLang="en-US" dirty="0"/>
              <a:t>로 정의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필드는 객체 내부에 선언된 변수를 의미하고</a:t>
            </a:r>
            <a:r>
              <a:rPr lang="en-US" altLang="ko-KR" dirty="0"/>
              <a:t>, </a:t>
            </a:r>
            <a:r>
              <a:rPr lang="ko-KR" altLang="en-US" dirty="0"/>
              <a:t>메서드는 객체 내부에 정의된 동작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84740"/>
            <a:ext cx="2832248" cy="281221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133600" y="5486400"/>
            <a:ext cx="1685026" cy="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93343" y="4779034"/>
            <a:ext cx="1725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093343" y="3990135"/>
            <a:ext cx="1725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02789" y="4021356"/>
            <a:ext cx="446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잎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2030" y="4810254"/>
            <a:ext cx="51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가지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2030" y="5563773"/>
            <a:ext cx="51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몸통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016715" y="3920179"/>
          <a:ext cx="4757196" cy="151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클래스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class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] =&gt; </a:t>
                      </a:r>
                      <a:r>
                        <a:rPr lang="ko-KR" altLang="en-US" sz="1200" dirty="0"/>
                        <a:t>변수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잎의 재질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섬유질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잎의 성질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부드러움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잎의 색상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초록색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몸통의 성질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딱딱하다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몸통의 크기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크다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행위</a:t>
                      </a:r>
                      <a:r>
                        <a:rPr lang="en-US" altLang="ko-KR" sz="1200" dirty="0"/>
                        <a:t>] =&gt;</a:t>
                      </a:r>
                      <a:r>
                        <a:rPr lang="ko-KR" altLang="en-US" sz="1200" dirty="0"/>
                        <a:t>함수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메서드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광합성을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햇빛에 따라 방향을 바꾼다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자라난다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꽃을 피운다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33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지향을 구성하는 주요 개념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속성이 같은 객체들을 대표할 수 있는 대상</a:t>
            </a:r>
            <a:endParaRPr lang="en-US" altLang="ko-KR" dirty="0"/>
          </a:p>
          <a:p>
            <a:pPr lvl="1"/>
            <a:r>
              <a:rPr lang="ko-KR" altLang="en-US" dirty="0"/>
              <a:t>소나무를 객체로 정의하면</a:t>
            </a:r>
            <a:r>
              <a:rPr lang="en-US" altLang="ko-KR" dirty="0"/>
              <a:t>, </a:t>
            </a:r>
            <a:r>
              <a:rPr lang="ko-KR" altLang="en-US" dirty="0"/>
              <a:t>주변에 있는 소나무들은 클래스의 </a:t>
            </a:r>
            <a:r>
              <a:rPr lang="ko-KR" altLang="en-US" b="1" dirty="0" err="1">
                <a:solidFill>
                  <a:srgbClr val="FF0000"/>
                </a:solidFill>
              </a:rPr>
              <a:t>인스턴스</a:t>
            </a:r>
            <a:r>
              <a:rPr lang="ko-KR" altLang="en-US" dirty="0"/>
              <a:t> 된다고 표현함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6" y="2973092"/>
            <a:ext cx="2343512" cy="30549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13" y="2973092"/>
            <a:ext cx="2343512" cy="30549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02" y="2973092"/>
            <a:ext cx="2343512" cy="3054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7478" y="6100305"/>
            <a:ext cx="115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나무 클래스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2906278" y="4205075"/>
            <a:ext cx="576596" cy="471761"/>
          </a:xfrm>
          <a:prstGeom prst="rightArrow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887128" y="4205075"/>
            <a:ext cx="576596" cy="471761"/>
          </a:xfrm>
          <a:prstGeom prst="rightArrow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51669" y="6100305"/>
            <a:ext cx="115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나무 </a:t>
            </a:r>
            <a:r>
              <a:rPr lang="ko-KR" altLang="en-US" sz="1200" dirty="0" err="1"/>
              <a:t>인스턴스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92892" y="6100305"/>
            <a:ext cx="115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나무 </a:t>
            </a:r>
            <a:r>
              <a:rPr lang="ko-KR" altLang="en-US" sz="1200" dirty="0" err="1"/>
              <a:t>인스턴스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65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지향을 구성하는 주요 개념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r>
              <a:rPr lang="ko-KR" altLang="en-US" dirty="0"/>
              <a:t>클래스에서 생성된 객체</a:t>
            </a:r>
            <a:endParaRPr lang="en-US" altLang="ko-KR" dirty="0"/>
          </a:p>
          <a:p>
            <a:pPr lvl="1"/>
            <a:r>
              <a:rPr lang="ko-KR" altLang="en-US" dirty="0"/>
              <a:t>메모리에 올라온 상태</a:t>
            </a:r>
            <a:r>
              <a:rPr lang="en-US" altLang="ko-KR" dirty="0"/>
              <a:t>(new </a:t>
            </a:r>
            <a:r>
              <a:rPr lang="ko-KR" altLang="en-US" dirty="0"/>
              <a:t>객체</a:t>
            </a:r>
            <a:r>
              <a:rPr lang="en-US" altLang="ko-KR" dirty="0"/>
              <a:t>(), static)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6" y="2138987"/>
            <a:ext cx="3738249" cy="18262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4" y="4328526"/>
            <a:ext cx="7610475" cy="2095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57" y="2448038"/>
            <a:ext cx="3295650" cy="143827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750278" y="4433977"/>
            <a:ext cx="3922144" cy="2116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2079</Words>
  <Application>Microsoft Office PowerPoint</Application>
  <PresentationFormat>화면 슬라이드 쇼(4:3)</PresentationFormat>
  <Paragraphs>396</Paragraphs>
  <Slides>62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맑은 고딕</vt:lpstr>
      <vt:lpstr>Arial</vt:lpstr>
      <vt:lpstr>Wingdings</vt:lpstr>
      <vt:lpstr>ch01_JAVA 들여다보기</vt:lpstr>
      <vt:lpstr>PowerPoint 프레젠테이션</vt:lpstr>
      <vt:lpstr>자바 클래스의 기본 구조</vt:lpstr>
      <vt:lpstr>객체지향의 개념(1)</vt:lpstr>
      <vt:lpstr>객체지향의 개념(2)</vt:lpstr>
      <vt:lpstr>객체지향의 개념(3)</vt:lpstr>
      <vt:lpstr>객체지향의 개념(4)</vt:lpstr>
      <vt:lpstr>객체 지향을 구성하는 주요 개념(1)</vt:lpstr>
      <vt:lpstr>객체 지향을 구성하는 주요 개념(2)</vt:lpstr>
      <vt:lpstr>객체 지향을 구성하는 주요 개념(3)</vt:lpstr>
      <vt:lpstr>객체 지향을 구성하는 주요 개념(4)</vt:lpstr>
      <vt:lpstr>객체 지향을 구성하는 주요 개념(4)</vt:lpstr>
      <vt:lpstr>객체 지향을 구성하는 주요 개념(4)</vt:lpstr>
      <vt:lpstr>객체 지향을 구성하는 주요 개념(4)</vt:lpstr>
      <vt:lpstr>객체 지향 프로그래밍의 특징(1)</vt:lpstr>
      <vt:lpstr>객체 지향 프로그래밍의 특징(2)</vt:lpstr>
      <vt:lpstr>객체 지향 프로그래밍의 특징(2)</vt:lpstr>
      <vt:lpstr>객체 지향 프로그래밍의 특징(3)</vt:lpstr>
      <vt:lpstr>객체 지향 프로그래밍의 특징(3)</vt:lpstr>
      <vt:lpstr>객체 지향 프로그래밍의 특징(3)</vt:lpstr>
      <vt:lpstr>객체 지향 프로그래밍의 특징(3)</vt:lpstr>
      <vt:lpstr>객체 지향 프로그래밍의 특징(3)</vt:lpstr>
      <vt:lpstr>Section 01 클래스(1)</vt:lpstr>
      <vt:lpstr>Section 01 클래스(2)</vt:lpstr>
      <vt:lpstr>Section 01 클래스(3)</vt:lpstr>
      <vt:lpstr>Section 01 클래스(4)</vt:lpstr>
      <vt:lpstr>Section 01 클래스(5)</vt:lpstr>
      <vt:lpstr>Section 01 클래스(6)</vt:lpstr>
      <vt:lpstr>Section 01 클래스(7)</vt:lpstr>
      <vt:lpstr>Section 01 클래스(8)</vt:lpstr>
      <vt:lpstr>Section 01 클래스(9)</vt:lpstr>
      <vt:lpstr>Section 01 클래스(10)</vt:lpstr>
      <vt:lpstr>Section 01 클래스(11)</vt:lpstr>
      <vt:lpstr>Section 01 클래스(12)</vt:lpstr>
      <vt:lpstr>Section 01 클래스(13)</vt:lpstr>
      <vt:lpstr>Section 01 클래스(14)</vt:lpstr>
      <vt:lpstr>Section 01 클래스(15)</vt:lpstr>
      <vt:lpstr>Section 01 클래스(16)</vt:lpstr>
      <vt:lpstr>Section 01 클래스(17)</vt:lpstr>
      <vt:lpstr>Section 01 클래스(18)</vt:lpstr>
      <vt:lpstr>Section 01 클래스(19)</vt:lpstr>
      <vt:lpstr>Section 01 클래스(20)</vt:lpstr>
      <vt:lpstr>Section 01 클래스(21)</vt:lpstr>
      <vt:lpstr>Section 01 클래스(22)</vt:lpstr>
      <vt:lpstr>Section 01 클래스(23)</vt:lpstr>
      <vt:lpstr>Section 01 클래스(24)</vt:lpstr>
      <vt:lpstr>Section 02 생성자(1)</vt:lpstr>
      <vt:lpstr>Section 02 생성자(2)</vt:lpstr>
      <vt:lpstr>Section 02 생성자(3)</vt:lpstr>
      <vt:lpstr>Section 02 생성자(4)</vt:lpstr>
      <vt:lpstr>Section 02 생성자(5)</vt:lpstr>
      <vt:lpstr>Section 02 생성자(6)</vt:lpstr>
      <vt:lpstr>Section 02 생성자(7)</vt:lpstr>
      <vt:lpstr>Section 02 생성자(8)</vt:lpstr>
      <vt:lpstr>Section 02 생성자(9)</vt:lpstr>
      <vt:lpstr>Section 02 생성자(10)</vt:lpstr>
      <vt:lpstr>Section 03 인스턴스 변수와 클래스 변수(1)</vt:lpstr>
      <vt:lpstr>Section 03 인스턴스 변수와 클래스 변수(2)</vt:lpstr>
      <vt:lpstr>Section 03 인스턴스 변수와 클래스 변수(3)</vt:lpstr>
      <vt:lpstr>Section 03 인스턴스 변수와 클래스 변수(4)</vt:lpstr>
      <vt:lpstr>Section 03 인스턴스 변수와 클래스 변수(5)</vt:lpstr>
      <vt:lpstr>Section 03 인스턴스 변수와 클래스 변수(6)</vt:lpstr>
      <vt:lpstr>Section 03 인스턴스 변수와 클래스 변수(7)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협건 이</cp:lastModifiedBy>
  <cp:revision>211</cp:revision>
  <dcterms:created xsi:type="dcterms:W3CDTF">2012-07-23T02:34:37Z</dcterms:created>
  <dcterms:modified xsi:type="dcterms:W3CDTF">2020-11-18T05:40:20Z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