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6"/>
  </p:notesMasterIdLst>
  <p:sldIdLst>
    <p:sldId id="391" r:id="rId2"/>
    <p:sldId id="378" r:id="rId3"/>
    <p:sldId id="419" r:id="rId4"/>
    <p:sldId id="420" r:id="rId5"/>
    <p:sldId id="421" r:id="rId6"/>
    <p:sldId id="463" r:id="rId7"/>
    <p:sldId id="422" r:id="rId8"/>
    <p:sldId id="423" r:id="rId9"/>
    <p:sldId id="424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26" r:id="rId22"/>
    <p:sldId id="427" r:id="rId23"/>
    <p:sldId id="475" r:id="rId24"/>
    <p:sldId id="430" r:id="rId25"/>
    <p:sldId id="476" r:id="rId26"/>
    <p:sldId id="477" r:id="rId27"/>
    <p:sldId id="478" r:id="rId28"/>
    <p:sldId id="479" r:id="rId29"/>
    <p:sldId id="431" r:id="rId30"/>
    <p:sldId id="480" r:id="rId31"/>
    <p:sldId id="481" r:id="rId32"/>
    <p:sldId id="482" r:id="rId33"/>
    <p:sldId id="483" r:id="rId34"/>
    <p:sldId id="484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74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88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063579"/>
            <a:ext cx="8208912" cy="5400600"/>
          </a:xfrm>
        </p:spPr>
        <p:txBody>
          <a:bodyPr/>
          <a:lstStyle>
            <a:lvl1pPr marL="271463" indent="-271463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167265" y="6601519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665481"/>
            <a:ext cx="900000" cy="1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1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063579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665481"/>
            <a:ext cx="900000" cy="1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19049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" name="그림 10">
            <a:extLst>
              <a:ext uri="{FF2B5EF4-FFF2-40B4-BE49-F238E27FC236}">
                <a16:creationId xmlns:a16="http://schemas.microsoft.com/office/drawing/2014/main" id="{4048DDBA-FF5F-44EF-9713-8839BA167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79580"/>
            <a:ext cx="908655" cy="3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9">
            <a:extLst>
              <a:ext uri="{FF2B5EF4-FFF2-40B4-BE49-F238E27FC236}">
                <a16:creationId xmlns:a16="http://schemas.microsoft.com/office/drawing/2014/main" id="{EF9DF187-8855-451B-82F5-93DB3F44E2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06" y="6486793"/>
            <a:ext cx="818089" cy="29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36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oracle.com/database/technologies/jdbcdriver-ucp-download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222981A-EB34-4257-8F37-ACECF59B26A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>
                <a:latin typeface="+mn-ea"/>
                <a:ea typeface="+mn-ea"/>
              </a:rPr>
              <a:t>데이터베이스 프로그래밍</a:t>
            </a:r>
            <a:endParaRPr lang="en-US" altLang="ko-KR" sz="3600" dirty="0"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3600" dirty="0">
                <a:latin typeface="+mn-ea"/>
                <a:ea typeface="+mn-ea"/>
              </a:rPr>
              <a:t>(</a:t>
            </a:r>
            <a:r>
              <a:rPr lang="ko-KR" altLang="en-US" sz="3600" dirty="0">
                <a:latin typeface="+mn-ea"/>
                <a:ea typeface="+mn-ea"/>
              </a:rPr>
              <a:t>교재 </a:t>
            </a:r>
            <a:r>
              <a:rPr lang="ko-KR" altLang="en-US" sz="3600">
                <a:latin typeface="+mn-ea"/>
                <a:ea typeface="+mn-ea"/>
              </a:rPr>
              <a:t>미제공 </a:t>
            </a:r>
            <a:r>
              <a:rPr lang="ko-KR" altLang="en-US" sz="3600" dirty="0">
                <a:latin typeface="+mn-ea"/>
                <a:ea typeface="+mn-ea"/>
              </a:rPr>
              <a:t>내용</a:t>
            </a:r>
            <a:r>
              <a:rPr lang="en-US" altLang="ko-KR" sz="3600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696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연결을 위한 패키지 및 자바파일 구조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3ABDF4-B5B6-4B0B-A9A5-82AFA02C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47" y="870534"/>
            <a:ext cx="4346658" cy="41935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623F38A-781E-42EC-B0A5-F70FA23391BA}"/>
              </a:ext>
            </a:extLst>
          </p:cNvPr>
          <p:cNvSpPr/>
          <p:nvPr/>
        </p:nvSpPr>
        <p:spPr>
          <a:xfrm>
            <a:off x="1612233" y="1846846"/>
            <a:ext cx="2447896" cy="333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8C76C9-CE7D-4F19-8CAE-4A07AB4A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698" y="1479382"/>
            <a:ext cx="3515851" cy="160793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03E1D7A-7F68-4730-BA91-373D263D514B}"/>
              </a:ext>
            </a:extLst>
          </p:cNvPr>
          <p:cNvSpPr/>
          <p:nvPr/>
        </p:nvSpPr>
        <p:spPr>
          <a:xfrm>
            <a:off x="3555333" y="1846846"/>
            <a:ext cx="560818" cy="33330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9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연결을 위한 패키지 및 자바파일 구조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B7707D-8381-4D31-8D55-292A4D89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8" y="1082841"/>
            <a:ext cx="3608726" cy="43045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26F6DD-4D37-456C-9EC1-AEE93AC2674B}"/>
              </a:ext>
            </a:extLst>
          </p:cNvPr>
          <p:cNvSpPr/>
          <p:nvPr/>
        </p:nvSpPr>
        <p:spPr>
          <a:xfrm>
            <a:off x="1010653" y="1985211"/>
            <a:ext cx="2033336" cy="246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4A9DEF-A1CC-4868-81DE-C3346236EBDE}"/>
              </a:ext>
            </a:extLst>
          </p:cNvPr>
          <p:cNvSpPr/>
          <p:nvPr/>
        </p:nvSpPr>
        <p:spPr>
          <a:xfrm>
            <a:off x="1010653" y="2490537"/>
            <a:ext cx="2292015" cy="246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998412-DE58-4B59-B851-DD91708E0174}"/>
              </a:ext>
            </a:extLst>
          </p:cNvPr>
          <p:cNvSpPr/>
          <p:nvPr/>
        </p:nvSpPr>
        <p:spPr>
          <a:xfrm>
            <a:off x="1010653" y="3838074"/>
            <a:ext cx="1858879" cy="282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BA55EC-5C54-46B9-AF0D-41AAAE8AC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97" y="1108755"/>
            <a:ext cx="3019425" cy="138112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05D3671-A900-4AF4-8857-C916934A45DA}"/>
              </a:ext>
            </a:extLst>
          </p:cNvPr>
          <p:cNvSpPr/>
          <p:nvPr/>
        </p:nvSpPr>
        <p:spPr>
          <a:xfrm>
            <a:off x="3859507" y="1708484"/>
            <a:ext cx="661737" cy="3489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7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연결을 위한 패키지 및 자바파일 구조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B7707D-8381-4D31-8D55-292A4D89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8" y="1082841"/>
            <a:ext cx="3608726" cy="43045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26F6DD-4D37-456C-9EC1-AEE93AC2674B}"/>
              </a:ext>
            </a:extLst>
          </p:cNvPr>
          <p:cNvSpPr/>
          <p:nvPr/>
        </p:nvSpPr>
        <p:spPr>
          <a:xfrm>
            <a:off x="1010653" y="1985211"/>
            <a:ext cx="2033336" cy="246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4A9DEF-A1CC-4868-81DE-C3346236EBDE}"/>
              </a:ext>
            </a:extLst>
          </p:cNvPr>
          <p:cNvSpPr/>
          <p:nvPr/>
        </p:nvSpPr>
        <p:spPr>
          <a:xfrm>
            <a:off x="1010653" y="2490537"/>
            <a:ext cx="2292015" cy="246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998412-DE58-4B59-B851-DD91708E0174}"/>
              </a:ext>
            </a:extLst>
          </p:cNvPr>
          <p:cNvSpPr/>
          <p:nvPr/>
        </p:nvSpPr>
        <p:spPr>
          <a:xfrm>
            <a:off x="1010653" y="3838074"/>
            <a:ext cx="1858879" cy="282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BA55EC-5C54-46B9-AF0D-41AAAE8AC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97" y="1108755"/>
            <a:ext cx="3019425" cy="138112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05D3671-A900-4AF4-8857-C916934A45DA}"/>
              </a:ext>
            </a:extLst>
          </p:cNvPr>
          <p:cNvSpPr/>
          <p:nvPr/>
        </p:nvSpPr>
        <p:spPr>
          <a:xfrm>
            <a:off x="3859507" y="1708484"/>
            <a:ext cx="661737" cy="3489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55EB0-C538-4621-8042-D71D8DDBFB69}"/>
              </a:ext>
            </a:extLst>
          </p:cNvPr>
          <p:cNvSpPr txBox="1"/>
          <p:nvPr/>
        </p:nvSpPr>
        <p:spPr>
          <a:xfrm>
            <a:off x="4190375" y="2380130"/>
            <a:ext cx="39307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오라클</a:t>
            </a:r>
            <a:r>
              <a:rPr lang="ko-KR" altLang="en-US" sz="1200" dirty="0"/>
              <a:t> 접속 연결 및 접속 해제하는 역할을 하는 자바</a:t>
            </a:r>
          </a:p>
        </p:txBody>
      </p:sp>
    </p:spTree>
    <p:extLst>
      <p:ext uri="{BB962C8B-B14F-4D97-AF65-F5344CB8AC3E}">
        <p14:creationId xmlns:p14="http://schemas.microsoft.com/office/powerpoint/2010/main" val="293134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계정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 생성하기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08E41F-F7DF-4CD3-B7D1-32CF4C93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3" y="1040731"/>
            <a:ext cx="7650361" cy="554664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4F69B8-EC35-4C68-8D15-1EAFBC73F74C}"/>
              </a:ext>
            </a:extLst>
          </p:cNvPr>
          <p:cNvSpPr/>
          <p:nvPr/>
        </p:nvSpPr>
        <p:spPr>
          <a:xfrm>
            <a:off x="272433" y="4535905"/>
            <a:ext cx="1123230" cy="222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9C857-CCF4-4E1F-B610-5653BE8723AC}"/>
              </a:ext>
            </a:extLst>
          </p:cNvPr>
          <p:cNvSpPr txBox="1"/>
          <p:nvPr/>
        </p:nvSpPr>
        <p:spPr>
          <a:xfrm>
            <a:off x="1976565" y="3513084"/>
            <a:ext cx="393073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sys </a:t>
            </a:r>
            <a:r>
              <a:rPr lang="ko-KR" altLang="en-US" sz="1200" dirty="0"/>
              <a:t>계정으로 접속</a:t>
            </a:r>
            <a:endParaRPr lang="en-US" altLang="ko-KR" sz="1200" dirty="0"/>
          </a:p>
          <a:p>
            <a:pPr algn="ctr"/>
            <a:r>
              <a:rPr lang="en-US" altLang="ko-KR" sz="1200" dirty="0"/>
              <a:t>sys </a:t>
            </a:r>
            <a:r>
              <a:rPr lang="ko-KR" altLang="en-US" sz="1200" dirty="0"/>
              <a:t>계정은 </a:t>
            </a:r>
            <a:r>
              <a:rPr lang="en-US" altLang="ko-KR" sz="1200" dirty="0"/>
              <a:t>DB </a:t>
            </a:r>
            <a:r>
              <a:rPr lang="ko-KR" altLang="en-US" sz="1200" dirty="0"/>
              <a:t>계정 생성이 가능함</a:t>
            </a:r>
          </a:p>
        </p:txBody>
      </p:sp>
    </p:spTree>
    <p:extLst>
      <p:ext uri="{BB962C8B-B14F-4D97-AF65-F5344CB8AC3E}">
        <p14:creationId xmlns:p14="http://schemas.microsoft.com/office/powerpoint/2010/main" val="279834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A62EFE-72B0-400C-BB32-EA39A1BD7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054769"/>
            <a:ext cx="2952750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6F012D6-4EB1-4547-978E-30B9E06F6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737" y="1827447"/>
            <a:ext cx="5484162" cy="42938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계정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 생성하기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81955F-DEC8-4C69-AEFE-FAEFD5E705D1}"/>
              </a:ext>
            </a:extLst>
          </p:cNvPr>
          <p:cNvSpPr/>
          <p:nvPr/>
        </p:nvSpPr>
        <p:spPr>
          <a:xfrm>
            <a:off x="1383632" y="1931068"/>
            <a:ext cx="1118936" cy="240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9D1F74-7CA8-4362-AB60-7D2149EDA15A}"/>
              </a:ext>
            </a:extLst>
          </p:cNvPr>
          <p:cNvSpPr/>
          <p:nvPr/>
        </p:nvSpPr>
        <p:spPr>
          <a:xfrm>
            <a:off x="4162926" y="2709185"/>
            <a:ext cx="4030579" cy="719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2AF5FD-6314-4FFB-9384-BE550062C77A}"/>
              </a:ext>
            </a:extLst>
          </p:cNvPr>
          <p:cNvSpPr/>
          <p:nvPr/>
        </p:nvSpPr>
        <p:spPr>
          <a:xfrm>
            <a:off x="3094623" y="3873280"/>
            <a:ext cx="5171072" cy="56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E6A48137-8F60-4F18-B3EE-4A931F0D3CD3}"/>
              </a:ext>
            </a:extLst>
          </p:cNvPr>
          <p:cNvSpPr/>
          <p:nvPr/>
        </p:nvSpPr>
        <p:spPr>
          <a:xfrm>
            <a:off x="5301165" y="4449309"/>
            <a:ext cx="378994" cy="41024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68A23A-F505-4CE6-876B-B02E3B6C2068}"/>
              </a:ext>
            </a:extLst>
          </p:cNvPr>
          <p:cNvSpPr txBox="1"/>
          <p:nvPr/>
        </p:nvSpPr>
        <p:spPr>
          <a:xfrm>
            <a:off x="3427625" y="4922656"/>
            <a:ext cx="39307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ORCL</a:t>
            </a:r>
            <a:r>
              <a:rPr lang="ko-KR" altLang="en-US" sz="1200" dirty="0"/>
              <a:t>이 존재하면 </a:t>
            </a:r>
            <a:r>
              <a:rPr lang="en-US" altLang="ko-KR" sz="1200" dirty="0"/>
              <a:t>ORCL </a:t>
            </a:r>
            <a:r>
              <a:rPr lang="ko-KR" altLang="en-US" sz="1200" dirty="0"/>
              <a:t>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4CD09-9FE1-436D-B156-DC140F73200A}"/>
              </a:ext>
            </a:extLst>
          </p:cNvPr>
          <p:cNvSpPr txBox="1"/>
          <p:nvPr/>
        </p:nvSpPr>
        <p:spPr>
          <a:xfrm>
            <a:off x="5385721" y="2941085"/>
            <a:ext cx="215946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비밀번호 </a:t>
            </a:r>
            <a:r>
              <a:rPr lang="en-US" altLang="ko-KR" sz="1200" dirty="0"/>
              <a:t>: 1234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297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계정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 생성하기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64DB9B-B5B7-424E-A16F-159D2C641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8" y="1067551"/>
            <a:ext cx="5924550" cy="46386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2168770-9C61-48C3-9BB5-E56667D092C6}"/>
              </a:ext>
            </a:extLst>
          </p:cNvPr>
          <p:cNvSpPr/>
          <p:nvPr/>
        </p:nvSpPr>
        <p:spPr>
          <a:xfrm>
            <a:off x="4217068" y="1690437"/>
            <a:ext cx="1034716" cy="330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49C28-870D-478E-80B4-B09060FA6740}"/>
              </a:ext>
            </a:extLst>
          </p:cNvPr>
          <p:cNvSpPr txBox="1"/>
          <p:nvPr/>
        </p:nvSpPr>
        <p:spPr>
          <a:xfrm>
            <a:off x="4533018" y="1342929"/>
            <a:ext cx="18136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모두 기본 값 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070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계정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 생성하기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2F7304-AD8A-4E5E-8B47-DB8953D6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109662"/>
            <a:ext cx="5924550" cy="46386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0F0B5F-B17E-42E1-9D6D-2C008C1DB64D}"/>
              </a:ext>
            </a:extLst>
          </p:cNvPr>
          <p:cNvSpPr/>
          <p:nvPr/>
        </p:nvSpPr>
        <p:spPr>
          <a:xfrm>
            <a:off x="409074" y="1720516"/>
            <a:ext cx="1191126" cy="330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9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계정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 생성하기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316816-33BC-46DE-B88D-A46A4913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48" y="1077578"/>
            <a:ext cx="1990725" cy="3114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A1734D-60FC-4BA8-A759-8805A5EAE3A5}"/>
              </a:ext>
            </a:extLst>
          </p:cNvPr>
          <p:cNvSpPr/>
          <p:nvPr/>
        </p:nvSpPr>
        <p:spPr>
          <a:xfrm>
            <a:off x="469232" y="2953753"/>
            <a:ext cx="152801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762020-6577-4511-90E4-F2A39C17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514" y="2589515"/>
            <a:ext cx="5782427" cy="32054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4A36F3-A74C-4890-A24F-CED32B144471}"/>
              </a:ext>
            </a:extLst>
          </p:cNvPr>
          <p:cNvSpPr/>
          <p:nvPr/>
        </p:nvSpPr>
        <p:spPr>
          <a:xfrm>
            <a:off x="4620126" y="2833437"/>
            <a:ext cx="3717758" cy="59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8F916A6-8065-498C-ACD4-9D25E8814653}"/>
              </a:ext>
            </a:extLst>
          </p:cNvPr>
          <p:cNvSpPr/>
          <p:nvPr/>
        </p:nvSpPr>
        <p:spPr>
          <a:xfrm>
            <a:off x="1997242" y="2923674"/>
            <a:ext cx="2526633" cy="2887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8245D-A887-4582-BD68-3F062A014411}"/>
              </a:ext>
            </a:extLst>
          </p:cNvPr>
          <p:cNvSpPr/>
          <p:nvPr/>
        </p:nvSpPr>
        <p:spPr>
          <a:xfrm>
            <a:off x="4620126" y="3693695"/>
            <a:ext cx="3717758" cy="1173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6F136-FBC4-4D8E-99E2-C6E69E05116F}"/>
              </a:ext>
            </a:extLst>
          </p:cNvPr>
          <p:cNvSpPr txBox="1"/>
          <p:nvPr/>
        </p:nvSpPr>
        <p:spPr>
          <a:xfrm>
            <a:off x="5468727" y="4525282"/>
            <a:ext cx="18136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ORCL </a:t>
            </a:r>
            <a:r>
              <a:rPr lang="ko-KR" altLang="en-US" sz="12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99734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계정으로 오라클 접속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6D8F27-13FA-4CB2-9246-F9B29461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8" y="1013611"/>
            <a:ext cx="7339263" cy="53210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DB7C463-DD10-4D92-8151-FA51F65D77DB}"/>
              </a:ext>
            </a:extLst>
          </p:cNvPr>
          <p:cNvSpPr/>
          <p:nvPr/>
        </p:nvSpPr>
        <p:spPr>
          <a:xfrm>
            <a:off x="294774" y="2057400"/>
            <a:ext cx="1233237" cy="2652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52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85432A-2976-45BA-9922-AB429A4A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3" y="1038312"/>
            <a:ext cx="7238499" cy="5461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6CD61C-A5C6-4DEB-8F3B-9FDB80ABD3BF}"/>
              </a:ext>
            </a:extLst>
          </p:cNvPr>
          <p:cNvSpPr txBox="1"/>
          <p:nvPr/>
        </p:nvSpPr>
        <p:spPr>
          <a:xfrm>
            <a:off x="685799" y="4122223"/>
            <a:ext cx="613008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오라클 테이블은 반드시 </a:t>
            </a:r>
            <a:r>
              <a:rPr lang="en-US" altLang="ko-KR" sz="1200" dirty="0"/>
              <a:t>PK(</a:t>
            </a:r>
            <a:r>
              <a:rPr lang="ko-KR" altLang="en-US" sz="1200" dirty="0" err="1"/>
              <a:t>기본키</a:t>
            </a:r>
            <a:r>
              <a:rPr lang="en-US" altLang="ko-KR" sz="1200" dirty="0"/>
              <a:t>)</a:t>
            </a:r>
            <a:r>
              <a:rPr lang="ko-KR" altLang="en-US" sz="1200" dirty="0"/>
              <a:t>는 존재해야 하며</a:t>
            </a:r>
            <a:r>
              <a:rPr lang="en-US" altLang="ko-KR" sz="1200" dirty="0"/>
              <a:t>, PK</a:t>
            </a:r>
            <a:r>
              <a:rPr lang="ko-KR" altLang="en-US" sz="1200" dirty="0"/>
              <a:t>는 </a:t>
            </a:r>
            <a:r>
              <a:rPr lang="en-US" altLang="ko-KR" sz="1200" dirty="0"/>
              <a:t>USER_ID</a:t>
            </a:r>
            <a:r>
              <a:rPr lang="ko-KR" altLang="en-US" sz="1200" dirty="0"/>
              <a:t>로 정의함</a:t>
            </a:r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146EDCBD-49C0-4327-B450-165E16F24C6C}"/>
              </a:ext>
            </a:extLst>
          </p:cNvPr>
          <p:cNvSpPr/>
          <p:nvPr/>
        </p:nvSpPr>
        <p:spPr>
          <a:xfrm>
            <a:off x="300789" y="3826042"/>
            <a:ext cx="535406" cy="45720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04981A-7479-4F40-94DF-2049FE3C8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22" y="4908884"/>
            <a:ext cx="2134171" cy="16061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E6913FF-7001-4212-B01C-565816CD828F}"/>
              </a:ext>
            </a:extLst>
          </p:cNvPr>
          <p:cNvSpPr/>
          <p:nvPr/>
        </p:nvSpPr>
        <p:spPr>
          <a:xfrm>
            <a:off x="5227721" y="6130089"/>
            <a:ext cx="1136984" cy="369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D17D258-EACE-450D-B47A-1AAD15612B4D}"/>
              </a:ext>
            </a:extLst>
          </p:cNvPr>
          <p:cNvSpPr/>
          <p:nvPr/>
        </p:nvSpPr>
        <p:spPr>
          <a:xfrm>
            <a:off x="6364705" y="6130090"/>
            <a:ext cx="794084" cy="3068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자바와 </a:t>
            </a:r>
            <a:r>
              <a:rPr lang="ko-KR" altLang="en-US" dirty="0" err="1"/>
              <a:t>오라클</a:t>
            </a:r>
            <a:r>
              <a:rPr lang="en-US" altLang="ko-KR" dirty="0"/>
              <a:t>(</a:t>
            </a:r>
            <a:r>
              <a:rPr lang="ko-KR" altLang="en-US" dirty="0"/>
              <a:t>데이터베이스</a:t>
            </a:r>
            <a:r>
              <a:rPr lang="en-US" altLang="ko-KR" dirty="0"/>
              <a:t>)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프로그래밍은 자바를 통해 데이터베이스</a:t>
            </a:r>
            <a:r>
              <a:rPr lang="en-US" altLang="ko-KR" dirty="0"/>
              <a:t>(</a:t>
            </a:r>
            <a:r>
              <a:rPr lang="ko-KR" altLang="en-US" dirty="0" err="1"/>
              <a:t>오라클</a:t>
            </a:r>
            <a:r>
              <a:rPr lang="en-US" altLang="ko-KR" dirty="0"/>
              <a:t>, MS-SQL, MY-SQL, </a:t>
            </a:r>
            <a:r>
              <a:rPr lang="ko-KR" altLang="en-US" dirty="0"/>
              <a:t>몽고</a:t>
            </a:r>
            <a:r>
              <a:rPr lang="en-US" altLang="ko-KR" dirty="0"/>
              <a:t>DB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데이터를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및 조회를 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자바에서 </a:t>
            </a:r>
            <a:r>
              <a:rPr lang="en-US" altLang="ko-KR" dirty="0"/>
              <a:t>INSERT, UPDATE, DELETE, SELETE</a:t>
            </a:r>
            <a:r>
              <a:rPr lang="ko-KR" altLang="en-US" dirty="0"/>
              <a:t>와 같은 </a:t>
            </a:r>
            <a:r>
              <a:rPr lang="en-US" altLang="ko-KR" dirty="0"/>
              <a:t>SQL</a:t>
            </a:r>
            <a:r>
              <a:rPr lang="ko-KR" altLang="en-US" dirty="0"/>
              <a:t>을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자바와 데이터베이스를 연결하기 위해서는 그 중간에 </a:t>
            </a:r>
            <a:r>
              <a:rPr lang="ko-KR" altLang="en-US" dirty="0" err="1"/>
              <a:t>연결자</a:t>
            </a:r>
            <a:r>
              <a:rPr lang="ko-KR" altLang="en-US" dirty="0"/>
              <a:t> </a:t>
            </a:r>
            <a:r>
              <a:rPr lang="ko-KR" altLang="en-US" dirty="0" err="1"/>
              <a:t>역할하는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r>
              <a:rPr lang="en-US" altLang="ko-KR" dirty="0"/>
              <a:t>(JDBC : Java </a:t>
            </a:r>
            <a:r>
              <a:rPr lang="en-US" altLang="ko-KR" dirty="0" err="1"/>
              <a:t>DataBase</a:t>
            </a:r>
            <a:r>
              <a:rPr lang="en-US" altLang="ko-KR" dirty="0"/>
              <a:t> Connection)</a:t>
            </a:r>
            <a:r>
              <a:rPr lang="ko-KR" altLang="en-US" dirty="0"/>
              <a:t>가 반드시 필요함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99603" y="4791071"/>
            <a:ext cx="1365662" cy="10509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자바</a:t>
            </a:r>
          </a:p>
        </p:txBody>
      </p:sp>
      <p:sp>
        <p:nvSpPr>
          <p:cNvPr id="8" name="원통 7"/>
          <p:cNvSpPr/>
          <p:nvPr/>
        </p:nvSpPr>
        <p:spPr>
          <a:xfrm>
            <a:off x="6386946" y="4615910"/>
            <a:ext cx="1199408" cy="1401288"/>
          </a:xfrm>
          <a:prstGeom prst="ca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오라클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왼쪽/오른쪽 화살표 8"/>
          <p:cNvSpPr/>
          <p:nvPr/>
        </p:nvSpPr>
        <p:spPr>
          <a:xfrm>
            <a:off x="3989043" y="4899433"/>
            <a:ext cx="2274124" cy="834241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자바 라이브러리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274" y="5610468"/>
            <a:ext cx="1114977" cy="10370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228" y="5541346"/>
            <a:ext cx="1147374" cy="3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5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저장하기</a:t>
            </a:r>
            <a:r>
              <a:rPr lang="en-US" altLang="ko-KR" dirty="0"/>
              <a:t>(INSERT)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18D514-1FB5-46A3-8DD1-25290449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1" y="1221948"/>
            <a:ext cx="8636979" cy="220705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BBFA0-5D78-49B7-BDE8-1CED3E2523E2}"/>
              </a:ext>
            </a:extLst>
          </p:cNvPr>
          <p:cNvSpPr/>
          <p:nvPr/>
        </p:nvSpPr>
        <p:spPr>
          <a:xfrm>
            <a:off x="583532" y="2358189"/>
            <a:ext cx="1215189" cy="198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F8D9757-5431-4FA3-84B7-33E8464D8B67}"/>
              </a:ext>
            </a:extLst>
          </p:cNvPr>
          <p:cNvSpPr/>
          <p:nvPr/>
        </p:nvSpPr>
        <p:spPr>
          <a:xfrm>
            <a:off x="1798721" y="2313071"/>
            <a:ext cx="1720516" cy="2887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A7F48-1596-4A87-BEA1-AFA0FDAF98D1}"/>
              </a:ext>
            </a:extLst>
          </p:cNvPr>
          <p:cNvSpPr txBox="1"/>
          <p:nvPr/>
        </p:nvSpPr>
        <p:spPr>
          <a:xfrm>
            <a:off x="2057399" y="2601829"/>
            <a:ext cx="120315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더블클릭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B49810-A8AA-49CA-91E3-48D020C41AC9}"/>
              </a:ext>
            </a:extLst>
          </p:cNvPr>
          <p:cNvSpPr/>
          <p:nvPr/>
        </p:nvSpPr>
        <p:spPr>
          <a:xfrm>
            <a:off x="3675647" y="1407695"/>
            <a:ext cx="439153" cy="36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9DFDE65-2171-43A6-8064-AC483A0CA9E6}"/>
              </a:ext>
            </a:extLst>
          </p:cNvPr>
          <p:cNvSpPr/>
          <p:nvPr/>
        </p:nvSpPr>
        <p:spPr>
          <a:xfrm>
            <a:off x="3753853" y="1768642"/>
            <a:ext cx="228600" cy="1857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7AB5867-24FF-4BF6-994D-618E73991797}"/>
              </a:ext>
            </a:extLst>
          </p:cNvPr>
          <p:cNvSpPr/>
          <p:nvPr/>
        </p:nvSpPr>
        <p:spPr>
          <a:xfrm>
            <a:off x="5209674" y="2313070"/>
            <a:ext cx="463215" cy="16178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28491D5-731B-4FC0-BC2B-F852BE808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95" y="3855390"/>
            <a:ext cx="6486525" cy="1181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F99852-03C4-4CE8-A881-D6B25D29967C}"/>
              </a:ext>
            </a:extLst>
          </p:cNvPr>
          <p:cNvSpPr/>
          <p:nvPr/>
        </p:nvSpPr>
        <p:spPr>
          <a:xfrm>
            <a:off x="3260558" y="4018547"/>
            <a:ext cx="354931" cy="306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B51674-F3BE-4848-8E02-4310054BDA8F}"/>
              </a:ext>
            </a:extLst>
          </p:cNvPr>
          <p:cNvSpPr txBox="1"/>
          <p:nvPr/>
        </p:nvSpPr>
        <p:spPr>
          <a:xfrm>
            <a:off x="2836443" y="4403922"/>
            <a:ext cx="120315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커밋</a:t>
            </a:r>
            <a:r>
              <a:rPr lang="ko-KR" altLang="en-US" sz="1200" dirty="0"/>
              <a:t> 누르기</a:t>
            </a:r>
          </a:p>
        </p:txBody>
      </p:sp>
    </p:spTree>
    <p:extLst>
      <p:ext uri="{BB962C8B-B14F-4D97-AF65-F5344CB8AC3E}">
        <p14:creationId xmlns:p14="http://schemas.microsoft.com/office/powerpoint/2010/main" val="246763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연결 테스트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5C4718-B418-4ED5-BD57-36B768DE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05" y="1085098"/>
            <a:ext cx="2819400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B992F3-A375-427B-BE96-86C1950ECC78}"/>
              </a:ext>
            </a:extLst>
          </p:cNvPr>
          <p:cNvSpPr/>
          <p:nvPr/>
        </p:nvSpPr>
        <p:spPr>
          <a:xfrm>
            <a:off x="613611" y="1588168"/>
            <a:ext cx="1389647" cy="391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7C4DEF3-2691-4A1D-A406-FC10ADB56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068" y="1085098"/>
            <a:ext cx="4208385" cy="53257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A5E7EDF-DEC3-4CE3-A75F-D8C4B880B2B1}"/>
              </a:ext>
            </a:extLst>
          </p:cNvPr>
          <p:cNvSpPr/>
          <p:nvPr/>
        </p:nvSpPr>
        <p:spPr>
          <a:xfrm>
            <a:off x="2003258" y="1632758"/>
            <a:ext cx="1389647" cy="3464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1096B9-4EE2-4E9D-A78E-CE4C2CCEA01C}"/>
              </a:ext>
            </a:extLst>
          </p:cNvPr>
          <p:cNvSpPr/>
          <p:nvPr/>
        </p:nvSpPr>
        <p:spPr>
          <a:xfrm>
            <a:off x="3777916" y="2634916"/>
            <a:ext cx="3320716" cy="350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25CE866-D71B-4B20-B103-2DD47BF24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04" y="3766713"/>
            <a:ext cx="2114550" cy="771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화살표: 왼쪽 24">
            <a:extLst>
              <a:ext uri="{FF2B5EF4-FFF2-40B4-BE49-F238E27FC236}">
                <a16:creationId xmlns:a16="http://schemas.microsoft.com/office/drawing/2014/main" id="{CBC46FF7-F342-4106-AA09-D2289D8E47BA}"/>
              </a:ext>
            </a:extLst>
          </p:cNvPr>
          <p:cNvSpPr/>
          <p:nvPr/>
        </p:nvSpPr>
        <p:spPr>
          <a:xfrm>
            <a:off x="2610853" y="3952374"/>
            <a:ext cx="844215" cy="34643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49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CC9A276-DECE-4E61-BB1E-A4E77BDC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6" y="1046747"/>
            <a:ext cx="4373043" cy="54515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연결 테스트</a:t>
            </a:r>
            <a:r>
              <a:rPr lang="en-US" altLang="ko-KR" dirty="0"/>
              <a:t>(2) – </a:t>
            </a:r>
            <a:r>
              <a:rPr lang="ko-KR" altLang="en-US" dirty="0"/>
              <a:t>강제 오류 발생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4712721" y="4012738"/>
            <a:ext cx="2560163" cy="3991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0A3493-8829-4FD5-A512-DD9D007C88CE}"/>
              </a:ext>
            </a:extLst>
          </p:cNvPr>
          <p:cNvSpPr/>
          <p:nvPr/>
        </p:nvSpPr>
        <p:spPr>
          <a:xfrm>
            <a:off x="763514" y="2652963"/>
            <a:ext cx="2714445" cy="279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5">
            <a:extLst>
              <a:ext uri="{FF2B5EF4-FFF2-40B4-BE49-F238E27FC236}">
                <a16:creationId xmlns:a16="http://schemas.microsoft.com/office/drawing/2014/main" id="{7D9B5F7D-AFDB-499F-AB01-F7EE8D89EB77}"/>
              </a:ext>
            </a:extLst>
          </p:cNvPr>
          <p:cNvSpPr/>
          <p:nvPr/>
        </p:nvSpPr>
        <p:spPr>
          <a:xfrm>
            <a:off x="3477959" y="2590856"/>
            <a:ext cx="308450" cy="3874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39698-ECE1-443D-9A71-C9347792876A}"/>
              </a:ext>
            </a:extLst>
          </p:cNvPr>
          <p:cNvSpPr txBox="1"/>
          <p:nvPr/>
        </p:nvSpPr>
        <p:spPr>
          <a:xfrm>
            <a:off x="3911859" y="2646060"/>
            <a:ext cx="424238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패스워드 뒤에 </a:t>
            </a:r>
            <a:r>
              <a:rPr lang="en-US" altLang="ko-KR" sz="1200" dirty="0"/>
              <a:t>1</a:t>
            </a:r>
            <a:r>
              <a:rPr lang="ko-KR" altLang="en-US" sz="1200" dirty="0"/>
              <a:t>을 붙여 일부로 잘못된 계정 정보 입력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141C5D-D3DC-4046-A7A0-AAB63AD5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587" y="5541058"/>
            <a:ext cx="5372100" cy="68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45C935-6C50-4A9D-B767-942AEE9773E8}"/>
              </a:ext>
            </a:extLst>
          </p:cNvPr>
          <p:cNvSpPr/>
          <p:nvPr/>
        </p:nvSpPr>
        <p:spPr>
          <a:xfrm>
            <a:off x="673768" y="4373479"/>
            <a:ext cx="4126832" cy="53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2F1D36A-6139-45CA-A6F8-CC0B8C2DDF88}"/>
              </a:ext>
            </a:extLst>
          </p:cNvPr>
          <p:cNvSpPr/>
          <p:nvPr/>
        </p:nvSpPr>
        <p:spPr>
          <a:xfrm>
            <a:off x="3911859" y="4904281"/>
            <a:ext cx="299194" cy="6367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29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B21216A-B6CD-4C1A-8520-B9C0DED7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03" y="1130968"/>
            <a:ext cx="4058019" cy="52151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오라클 연결 테스트</a:t>
            </a:r>
            <a:r>
              <a:rPr lang="en-US" altLang="ko-KR" dirty="0"/>
              <a:t>(3) – </a:t>
            </a:r>
            <a:r>
              <a:rPr lang="ko-KR" altLang="en-US" dirty="0"/>
              <a:t>강제 오류 발생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0A3493-8829-4FD5-A512-DD9D007C88CE}"/>
              </a:ext>
            </a:extLst>
          </p:cNvPr>
          <p:cNvSpPr/>
          <p:nvPr/>
        </p:nvSpPr>
        <p:spPr>
          <a:xfrm>
            <a:off x="974066" y="3131120"/>
            <a:ext cx="3289484" cy="307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5">
            <a:extLst>
              <a:ext uri="{FF2B5EF4-FFF2-40B4-BE49-F238E27FC236}">
                <a16:creationId xmlns:a16="http://schemas.microsoft.com/office/drawing/2014/main" id="{7D9B5F7D-AFDB-499F-AB01-F7EE8D89EB77}"/>
              </a:ext>
            </a:extLst>
          </p:cNvPr>
          <p:cNvSpPr/>
          <p:nvPr/>
        </p:nvSpPr>
        <p:spPr>
          <a:xfrm>
            <a:off x="4263550" y="3090955"/>
            <a:ext cx="308450" cy="3874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39698-ECE1-443D-9A71-C9347792876A}"/>
              </a:ext>
            </a:extLst>
          </p:cNvPr>
          <p:cNvSpPr txBox="1"/>
          <p:nvPr/>
        </p:nvSpPr>
        <p:spPr>
          <a:xfrm>
            <a:off x="4628483" y="3131120"/>
            <a:ext cx="42423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오라클 연결을 위한 자바 파일 경로를 잘못 입력함</a:t>
            </a:r>
            <a:endParaRPr lang="en-US" altLang="ko-KR" sz="1200" dirty="0"/>
          </a:p>
          <a:p>
            <a:pPr algn="ctr"/>
            <a:r>
              <a:rPr lang="ko-KR" altLang="en-US" sz="1200" dirty="0"/>
              <a:t>뒤에 </a:t>
            </a:r>
            <a:r>
              <a:rPr lang="en-US" altLang="ko-KR" sz="1200" dirty="0"/>
              <a:t>1 </a:t>
            </a:r>
            <a:r>
              <a:rPr lang="ko-KR" altLang="en-US" sz="1200" dirty="0"/>
              <a:t>붙임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C823A-BB2A-4F1F-A66E-FD8EC8E2E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137" y="5298890"/>
            <a:ext cx="5105400" cy="590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오른쪽 화살표 14">
            <a:extLst>
              <a:ext uri="{FF2B5EF4-FFF2-40B4-BE49-F238E27FC236}">
                <a16:creationId xmlns:a16="http://schemas.microsoft.com/office/drawing/2014/main" id="{081D9CDA-B539-45A0-BF4B-B17E49BEFF40}"/>
              </a:ext>
            </a:extLst>
          </p:cNvPr>
          <p:cNvSpPr/>
          <p:nvPr/>
        </p:nvSpPr>
        <p:spPr>
          <a:xfrm rot="5400000">
            <a:off x="5181348" y="4204639"/>
            <a:ext cx="1622907" cy="3991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779AB0-43DB-4D6A-A0D4-EA7599F4E61C}"/>
              </a:ext>
            </a:extLst>
          </p:cNvPr>
          <p:cNvSpPr/>
          <p:nvPr/>
        </p:nvSpPr>
        <p:spPr>
          <a:xfrm>
            <a:off x="511342" y="3669632"/>
            <a:ext cx="4300788" cy="661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594FA4D-07FC-4C72-9104-DDEDC8912095}"/>
              </a:ext>
            </a:extLst>
          </p:cNvPr>
          <p:cNvSpPr/>
          <p:nvPr/>
        </p:nvSpPr>
        <p:spPr>
          <a:xfrm>
            <a:off x="4421605" y="4331368"/>
            <a:ext cx="282742" cy="96752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12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myuser</a:t>
            </a:r>
            <a:r>
              <a:rPr lang="en-US" altLang="ko-KR" dirty="0"/>
              <a:t> </a:t>
            </a:r>
            <a:r>
              <a:rPr lang="ko-KR" altLang="en-US" dirty="0"/>
              <a:t>계정에 </a:t>
            </a:r>
            <a:r>
              <a:rPr lang="en-US" altLang="ko-KR" dirty="0"/>
              <a:t>DB</a:t>
            </a:r>
            <a:r>
              <a:rPr lang="ko-KR" altLang="en-US" dirty="0"/>
              <a:t>연결과 해제를 위한 함수 만들기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30DE47-B521-4B4F-86A9-97375A0B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8" y="1102393"/>
            <a:ext cx="2743200" cy="1428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3BAEE08-E6EB-474F-81A0-26EA0C159238}"/>
              </a:ext>
            </a:extLst>
          </p:cNvPr>
          <p:cNvSpPr/>
          <p:nvPr/>
        </p:nvSpPr>
        <p:spPr>
          <a:xfrm>
            <a:off x="619626" y="1756611"/>
            <a:ext cx="1275348" cy="192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27E5AEC-EC19-4BA4-8D9C-5D7E1F279101}"/>
              </a:ext>
            </a:extLst>
          </p:cNvPr>
          <p:cNvSpPr/>
          <p:nvPr/>
        </p:nvSpPr>
        <p:spPr>
          <a:xfrm>
            <a:off x="1894973" y="1756611"/>
            <a:ext cx="1149015" cy="1925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D234A7-F1D6-4870-91C4-B0F41894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142" y="1102393"/>
            <a:ext cx="3886201" cy="54406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0407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myuser</a:t>
            </a:r>
            <a:r>
              <a:rPr lang="en-US" altLang="ko-KR" dirty="0"/>
              <a:t> </a:t>
            </a:r>
            <a:r>
              <a:rPr lang="ko-KR" altLang="en-US" dirty="0"/>
              <a:t>계정에 </a:t>
            </a:r>
            <a:r>
              <a:rPr lang="en-US" altLang="ko-KR" dirty="0"/>
              <a:t>DB</a:t>
            </a:r>
            <a:r>
              <a:rPr lang="ko-KR" altLang="en-US" dirty="0"/>
              <a:t>연결과 해제를 위한 함수 만들기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30DE47-B521-4B4F-86A9-97375A0B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8" y="1102393"/>
            <a:ext cx="2743200" cy="1428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3BAEE08-E6EB-474F-81A0-26EA0C159238}"/>
              </a:ext>
            </a:extLst>
          </p:cNvPr>
          <p:cNvSpPr/>
          <p:nvPr/>
        </p:nvSpPr>
        <p:spPr>
          <a:xfrm>
            <a:off x="619626" y="1756611"/>
            <a:ext cx="1275348" cy="192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27E5AEC-EC19-4BA4-8D9C-5D7E1F279101}"/>
              </a:ext>
            </a:extLst>
          </p:cNvPr>
          <p:cNvSpPr/>
          <p:nvPr/>
        </p:nvSpPr>
        <p:spPr>
          <a:xfrm>
            <a:off x="1894973" y="1756611"/>
            <a:ext cx="1149015" cy="1925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D234A7-F1D6-4870-91C4-B0F41894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142" y="1102393"/>
            <a:ext cx="3886201" cy="54406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2207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USER_INFO </a:t>
            </a:r>
            <a:r>
              <a:rPr lang="ko-KR" altLang="en-US" dirty="0"/>
              <a:t>테이블의 레코드 수</a:t>
            </a:r>
            <a:r>
              <a:rPr lang="en-US" altLang="ko-KR" dirty="0"/>
              <a:t>(</a:t>
            </a:r>
            <a:r>
              <a:rPr lang="ko-KR" altLang="en-US" dirty="0"/>
              <a:t>회원가입 수</a:t>
            </a:r>
            <a:r>
              <a:rPr lang="en-US" altLang="ko-KR" dirty="0"/>
              <a:t>) </a:t>
            </a:r>
            <a:r>
              <a:rPr lang="ko-KR" altLang="en-US" dirty="0"/>
              <a:t>세기</a:t>
            </a:r>
            <a:r>
              <a:rPr lang="en-US" altLang="ko-KR" dirty="0"/>
              <a:t> (1/2)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5AC5BD-46C0-443F-BB31-72A98DF5D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8" y="1026945"/>
            <a:ext cx="4867275" cy="46958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C352E18-B4FB-4821-AE5F-EE3771B7154A}"/>
              </a:ext>
            </a:extLst>
          </p:cNvPr>
          <p:cNvSpPr/>
          <p:nvPr/>
        </p:nvSpPr>
        <p:spPr>
          <a:xfrm>
            <a:off x="1642311" y="2454442"/>
            <a:ext cx="150996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43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USER_INFO </a:t>
            </a:r>
            <a:r>
              <a:rPr lang="ko-KR" altLang="en-US" dirty="0"/>
              <a:t>테이블의 레코드 수</a:t>
            </a:r>
            <a:r>
              <a:rPr lang="en-US" altLang="ko-KR" dirty="0"/>
              <a:t>(</a:t>
            </a:r>
            <a:r>
              <a:rPr lang="ko-KR" altLang="en-US" dirty="0"/>
              <a:t>회원가입 수</a:t>
            </a:r>
            <a:r>
              <a:rPr lang="en-US" altLang="ko-KR" dirty="0"/>
              <a:t>) </a:t>
            </a:r>
            <a:r>
              <a:rPr lang="ko-KR" altLang="en-US" dirty="0"/>
              <a:t>세기</a:t>
            </a:r>
            <a:r>
              <a:rPr lang="en-US" altLang="ko-KR" dirty="0"/>
              <a:t> (2/2)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EF13F5-D12A-4AD5-B919-E37773FD7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60" y="1075573"/>
            <a:ext cx="2838450" cy="2047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A79721-0396-475D-9D2F-E027B032727E}"/>
              </a:ext>
            </a:extLst>
          </p:cNvPr>
          <p:cNvSpPr/>
          <p:nvPr/>
        </p:nvSpPr>
        <p:spPr>
          <a:xfrm>
            <a:off x="739942" y="2454442"/>
            <a:ext cx="1449805" cy="168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5D0E3B3-C1BF-4D35-8456-AC18C40E979B}"/>
              </a:ext>
            </a:extLst>
          </p:cNvPr>
          <p:cNvSpPr/>
          <p:nvPr/>
        </p:nvSpPr>
        <p:spPr>
          <a:xfrm>
            <a:off x="2189747" y="2394284"/>
            <a:ext cx="1185111" cy="2887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ADF473-4CDA-418C-9952-B0D465679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616" y="1075573"/>
            <a:ext cx="4578589" cy="54277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DBD8D7-6B9B-41DB-935C-21502CCD2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42" y="4727157"/>
            <a:ext cx="1733550" cy="447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05373DF6-CE2D-4BF1-9809-046129663926}"/>
              </a:ext>
            </a:extLst>
          </p:cNvPr>
          <p:cNvSpPr/>
          <p:nvPr/>
        </p:nvSpPr>
        <p:spPr>
          <a:xfrm>
            <a:off x="2394284" y="4797689"/>
            <a:ext cx="1106332" cy="28875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4B6B15-85D9-4666-993C-A06E406C808F}"/>
              </a:ext>
            </a:extLst>
          </p:cNvPr>
          <p:cNvSpPr/>
          <p:nvPr/>
        </p:nvSpPr>
        <p:spPr>
          <a:xfrm>
            <a:off x="5690937" y="3495174"/>
            <a:ext cx="45118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74CEA4-106E-4FCF-985B-0BA1B98F0C80}"/>
              </a:ext>
            </a:extLst>
          </p:cNvPr>
          <p:cNvSpPr/>
          <p:nvPr/>
        </p:nvSpPr>
        <p:spPr>
          <a:xfrm>
            <a:off x="4969042" y="4914900"/>
            <a:ext cx="1233237" cy="171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E4442FBE-5B7B-44F5-B5F8-108E7A432FD9}"/>
              </a:ext>
            </a:extLst>
          </p:cNvPr>
          <p:cNvSpPr/>
          <p:nvPr/>
        </p:nvSpPr>
        <p:spPr>
          <a:xfrm>
            <a:off x="5868403" y="3723774"/>
            <a:ext cx="216568" cy="119112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288AC4-8017-4090-98AF-A1BA21335C68}"/>
              </a:ext>
            </a:extLst>
          </p:cNvPr>
          <p:cNvSpPr txBox="1"/>
          <p:nvPr/>
        </p:nvSpPr>
        <p:spPr>
          <a:xfrm>
            <a:off x="6427205" y="3723774"/>
            <a:ext cx="224154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쿼리의 출력 컬럼 값이 </a:t>
            </a:r>
            <a:r>
              <a:rPr lang="en-US" altLang="ko-KR" sz="1200" dirty="0" err="1"/>
              <a:t>ResultSet</a:t>
            </a:r>
            <a:r>
              <a:rPr lang="en-US" altLang="ko-KR" sz="1200" dirty="0"/>
              <a:t> </a:t>
            </a:r>
            <a:r>
              <a:rPr lang="ko-KR" altLang="en-US" sz="1200" dirty="0"/>
              <a:t>객체의 키가 됨</a:t>
            </a:r>
          </a:p>
        </p:txBody>
      </p:sp>
    </p:spTree>
    <p:extLst>
      <p:ext uri="{BB962C8B-B14F-4D97-AF65-F5344CB8AC3E}">
        <p14:creationId xmlns:p14="http://schemas.microsoft.com/office/powerpoint/2010/main" val="3354618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USER_INFO </a:t>
            </a:r>
            <a:r>
              <a:rPr lang="ko-KR" altLang="en-US" dirty="0"/>
              <a:t>테이블의 레코드 조회하기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E58018-39CA-4A5B-B612-D5A26D81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8" y="1022685"/>
            <a:ext cx="2253258" cy="1959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FD5724-4C6A-4291-892C-2607D60F47CC}"/>
              </a:ext>
            </a:extLst>
          </p:cNvPr>
          <p:cNvSpPr/>
          <p:nvPr/>
        </p:nvSpPr>
        <p:spPr>
          <a:xfrm>
            <a:off x="776037" y="2334126"/>
            <a:ext cx="1215189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C4A1F8-A567-4FBF-BDBF-70D8C7073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882" y="3861095"/>
            <a:ext cx="1057275" cy="1171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6B92D0-8562-4282-95E5-D11384B6E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51" y="3742573"/>
            <a:ext cx="1133475" cy="128587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7A311FC-46EF-423A-AC3F-3AD2864AFEB6}"/>
              </a:ext>
            </a:extLst>
          </p:cNvPr>
          <p:cNvSpPr/>
          <p:nvPr/>
        </p:nvSpPr>
        <p:spPr>
          <a:xfrm>
            <a:off x="2051384" y="4293480"/>
            <a:ext cx="697832" cy="278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3D3726-9AE5-4B18-A408-504E5C8E6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852" y="3999796"/>
            <a:ext cx="4041843" cy="7266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EAE70F0D-F5D7-4D0D-8CA9-7AF10CC8CE1F}"/>
              </a:ext>
            </a:extLst>
          </p:cNvPr>
          <p:cNvSpPr/>
          <p:nvPr/>
        </p:nvSpPr>
        <p:spPr>
          <a:xfrm>
            <a:off x="3898232" y="4235116"/>
            <a:ext cx="943581" cy="336883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72632-F4B7-449C-A42B-0AAFCCCC8CD7}"/>
              </a:ext>
            </a:extLst>
          </p:cNvPr>
          <p:cNvSpPr txBox="1"/>
          <p:nvPr/>
        </p:nvSpPr>
        <p:spPr>
          <a:xfrm>
            <a:off x="5796999" y="4890837"/>
            <a:ext cx="22415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오라클 </a:t>
            </a:r>
            <a:r>
              <a:rPr lang="en-US" altLang="ko-KR" sz="1200" dirty="0"/>
              <a:t>USER_INFO </a:t>
            </a:r>
            <a:r>
              <a:rPr lang="ko-KR" altLang="en-US" sz="1200" dirty="0"/>
              <a:t>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F09A8A-ABE6-4AC0-B210-C81193C863B5}"/>
              </a:ext>
            </a:extLst>
          </p:cNvPr>
          <p:cNvSpPr txBox="1"/>
          <p:nvPr/>
        </p:nvSpPr>
        <p:spPr>
          <a:xfrm>
            <a:off x="2610853" y="5089358"/>
            <a:ext cx="214763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오라클 </a:t>
            </a:r>
            <a:r>
              <a:rPr lang="en-US" altLang="ko-KR" sz="1200" dirty="0"/>
              <a:t>USER_INFO </a:t>
            </a:r>
            <a:r>
              <a:rPr lang="ko-KR" altLang="en-US" sz="1200" dirty="0"/>
              <a:t>테이블</a:t>
            </a:r>
            <a:endParaRPr lang="en-US" altLang="ko-KR" sz="1200" dirty="0"/>
          </a:p>
          <a:p>
            <a:pPr algn="ctr"/>
            <a:r>
              <a:rPr lang="ko-KR" altLang="en-US" sz="1200" dirty="0"/>
              <a:t>조회한 결과를 저장한 함수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7DD83E-7AF5-4E65-B4E0-9AD48B94F8EA}"/>
              </a:ext>
            </a:extLst>
          </p:cNvPr>
          <p:cNvSpPr txBox="1"/>
          <p:nvPr/>
        </p:nvSpPr>
        <p:spPr>
          <a:xfrm>
            <a:off x="350670" y="5089358"/>
            <a:ext cx="21476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오라클 </a:t>
            </a:r>
            <a:r>
              <a:rPr lang="en-US" altLang="ko-KR" sz="1200" dirty="0"/>
              <a:t>USER_INFO </a:t>
            </a:r>
            <a:r>
              <a:rPr lang="ko-KR" altLang="en-US" sz="1200" dirty="0"/>
              <a:t>테이블</a:t>
            </a:r>
            <a:endParaRPr lang="en-US" altLang="ko-KR" sz="1200" dirty="0"/>
          </a:p>
          <a:p>
            <a:pPr algn="ctr"/>
            <a:r>
              <a:rPr lang="ko-KR" altLang="en-US" sz="1200" dirty="0"/>
              <a:t>조회한 결과를 출력하는 </a:t>
            </a:r>
            <a:endParaRPr lang="en-US" altLang="ko-KR" sz="1200" dirty="0"/>
          </a:p>
          <a:p>
            <a:pPr algn="ctr"/>
            <a:r>
              <a:rPr lang="ko-KR" altLang="en-US" sz="1200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598160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USER_INFO </a:t>
            </a:r>
            <a:r>
              <a:rPr lang="ko-KR" altLang="en-US" dirty="0"/>
              <a:t>테이블의 레코드 조회하기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6FA808-4807-4D90-BAD9-79F174B22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8" y="983581"/>
            <a:ext cx="4907703" cy="55585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545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35744"/>
            <a:ext cx="8963994" cy="474662"/>
          </a:xfrm>
        </p:spPr>
        <p:txBody>
          <a:bodyPr/>
          <a:lstStyle/>
          <a:p>
            <a:r>
              <a:rPr lang="ko-KR" altLang="en-US" dirty="0"/>
              <a:t>데이터베이스 연결을 위한 자바 라이브러리 다운로드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11283" y="6145918"/>
            <a:ext cx="7499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https://www.oracle.com/database/technologies/appdev/jdbc.html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2" y="713382"/>
            <a:ext cx="7682476" cy="552826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9B1EAFF-5653-4B55-AD7D-CAC5CE5826CE}"/>
              </a:ext>
            </a:extLst>
          </p:cNvPr>
          <p:cNvSpPr/>
          <p:nvPr/>
        </p:nvSpPr>
        <p:spPr>
          <a:xfrm>
            <a:off x="5348037" y="5588668"/>
            <a:ext cx="1287379" cy="557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22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USER_INFO </a:t>
            </a:r>
            <a:r>
              <a:rPr lang="ko-KR" altLang="en-US" dirty="0"/>
              <a:t>테이블의 레코드 조회하기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5F72BD-F54A-41D4-8929-88C3EFD3F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5" y="757990"/>
            <a:ext cx="3660953" cy="56428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1330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USER_INFO </a:t>
            </a:r>
            <a:r>
              <a:rPr lang="ko-KR" altLang="en-US" dirty="0"/>
              <a:t>테이블의 레코드 조회하기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A2A14-656F-42B4-918B-8C1B6069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18" y="1046747"/>
            <a:ext cx="4323120" cy="54322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05C944-4037-4F05-8483-E79DD5AE7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242" y="1757864"/>
            <a:ext cx="3276600" cy="3895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099DD25-0551-4460-B066-B39E20FC8CA9}"/>
              </a:ext>
            </a:extLst>
          </p:cNvPr>
          <p:cNvSpPr/>
          <p:nvPr/>
        </p:nvSpPr>
        <p:spPr>
          <a:xfrm>
            <a:off x="4126832" y="3892216"/>
            <a:ext cx="854242" cy="4993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27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USER_INFO </a:t>
            </a:r>
            <a:r>
              <a:rPr lang="ko-KR" altLang="en-US" dirty="0"/>
              <a:t>테이블의 레코드 저장하기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1D806A-F2B8-4B3A-BFF6-E12E42524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8" y="1094622"/>
            <a:ext cx="2590800" cy="2466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118780-E742-404C-B52D-CB7E61E14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603" y="1091866"/>
            <a:ext cx="4680585" cy="4674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2E56ED1-4FC8-4934-B62D-C2384AAE1815}"/>
              </a:ext>
            </a:extLst>
          </p:cNvPr>
          <p:cNvSpPr/>
          <p:nvPr/>
        </p:nvSpPr>
        <p:spPr>
          <a:xfrm>
            <a:off x="842211" y="2460458"/>
            <a:ext cx="1203157" cy="192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0E1EF4A-187F-47AA-9A13-E3C21BCE47BB}"/>
              </a:ext>
            </a:extLst>
          </p:cNvPr>
          <p:cNvSpPr/>
          <p:nvPr/>
        </p:nvSpPr>
        <p:spPr>
          <a:xfrm>
            <a:off x="2045368" y="2460458"/>
            <a:ext cx="1053235" cy="1925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74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USER_INFO </a:t>
            </a:r>
            <a:r>
              <a:rPr lang="ko-KR" altLang="en-US" dirty="0"/>
              <a:t>테이블의 레코드 저장하기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5D9759-A371-4733-A2B5-232B9989E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16" y="1031959"/>
            <a:ext cx="3457615" cy="30948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0500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USER_INFO </a:t>
            </a:r>
            <a:r>
              <a:rPr lang="ko-KR" altLang="en-US" dirty="0"/>
              <a:t>테이블의 레코드 저장하기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1A45BE-3D6E-4020-83C5-EC43F443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789" y="1094622"/>
            <a:ext cx="4256516" cy="53815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3CEA8B-7E06-4AEA-9554-30EEB4AE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68" y="1094622"/>
            <a:ext cx="2590800" cy="2466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D12CE8-A68C-4ECF-BED7-0420C9EC2EB5}"/>
              </a:ext>
            </a:extLst>
          </p:cNvPr>
          <p:cNvSpPr/>
          <p:nvPr/>
        </p:nvSpPr>
        <p:spPr>
          <a:xfrm>
            <a:off x="888989" y="2977816"/>
            <a:ext cx="1203157" cy="192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908A97D-D2F3-4CD5-8ED2-E988767845E1}"/>
              </a:ext>
            </a:extLst>
          </p:cNvPr>
          <p:cNvSpPr/>
          <p:nvPr/>
        </p:nvSpPr>
        <p:spPr>
          <a:xfrm>
            <a:off x="2092146" y="2977816"/>
            <a:ext cx="1053235" cy="1925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33B236-2FC9-4DE5-A466-3932F29F7479}"/>
              </a:ext>
            </a:extLst>
          </p:cNvPr>
          <p:cNvSpPr/>
          <p:nvPr/>
        </p:nvSpPr>
        <p:spPr>
          <a:xfrm>
            <a:off x="3850105" y="1570121"/>
            <a:ext cx="3735806" cy="411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46F240-5CEF-49D9-A68B-7C74B6096F7A}"/>
              </a:ext>
            </a:extLst>
          </p:cNvPr>
          <p:cNvSpPr txBox="1"/>
          <p:nvPr/>
        </p:nvSpPr>
        <p:spPr>
          <a:xfrm>
            <a:off x="6735462" y="5342021"/>
            <a:ext cx="74818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추가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213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연결을 위한 자바 라이브러리 다운로드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F07C59-51F1-4F52-BC31-4A626BC8F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9" y="776033"/>
            <a:ext cx="8188422" cy="54645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1918B6-F410-47D3-8700-26E34F774E51}"/>
              </a:ext>
            </a:extLst>
          </p:cNvPr>
          <p:cNvSpPr/>
          <p:nvPr/>
        </p:nvSpPr>
        <p:spPr>
          <a:xfrm>
            <a:off x="625642" y="4048624"/>
            <a:ext cx="2364205" cy="306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6FC98-50E5-487D-8A00-B52223533615}"/>
              </a:ext>
            </a:extLst>
          </p:cNvPr>
          <p:cNvSpPr txBox="1"/>
          <p:nvPr/>
        </p:nvSpPr>
        <p:spPr>
          <a:xfrm>
            <a:off x="2989847" y="4036592"/>
            <a:ext cx="2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학교에 설치된 오라클 버전 </a:t>
            </a:r>
            <a:r>
              <a:rPr lang="en-US" altLang="ko-KR" sz="1200" dirty="0"/>
              <a:t>11g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124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408A53-9C7F-401B-8F35-689854A3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3" y="686042"/>
            <a:ext cx="7646070" cy="54530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연결을 위한 자바 라이브러리 다운로드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128" y="2983963"/>
            <a:ext cx="1038225" cy="85725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426242" y="3220750"/>
            <a:ext cx="2719137" cy="3503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762CCD-6B7C-46D8-95E9-E309BFB65346}"/>
              </a:ext>
            </a:extLst>
          </p:cNvPr>
          <p:cNvSpPr/>
          <p:nvPr/>
        </p:nvSpPr>
        <p:spPr>
          <a:xfrm>
            <a:off x="403058" y="3182351"/>
            <a:ext cx="5023184" cy="427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1B7179-6759-48CB-945B-77DCC0BEDCDE}"/>
              </a:ext>
            </a:extLst>
          </p:cNvPr>
          <p:cNvSpPr/>
          <p:nvPr/>
        </p:nvSpPr>
        <p:spPr>
          <a:xfrm>
            <a:off x="358060" y="5840931"/>
            <a:ext cx="8349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https://www.oracle.com/database/technologies/jdbcdriver-ucp-downloads.html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68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이클립스에서</a:t>
            </a:r>
            <a:r>
              <a:rPr lang="en-US" altLang="ko-KR" dirty="0"/>
              <a:t> ojdbc6.jar </a:t>
            </a:r>
            <a:r>
              <a:rPr lang="ko-KR" altLang="en-US" dirty="0"/>
              <a:t>사용하기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다운받은 파일은 워크스페이스의 프로젝트 폴더로 복사하기 위해 위치 </a:t>
            </a:r>
            <a:br>
              <a:rPr lang="en-US" altLang="ko-KR" dirty="0"/>
            </a:b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9A538-B093-42DA-9105-DD862E42D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23" y="1828696"/>
            <a:ext cx="6307971" cy="44790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6C65BE-31E9-4E82-B02F-BC6E0FAD09F3}"/>
              </a:ext>
            </a:extLst>
          </p:cNvPr>
          <p:cNvSpPr/>
          <p:nvPr/>
        </p:nvSpPr>
        <p:spPr>
          <a:xfrm>
            <a:off x="2785311" y="3056023"/>
            <a:ext cx="1985210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56924C-0455-4435-A94C-24F5479A186E}"/>
              </a:ext>
            </a:extLst>
          </p:cNvPr>
          <p:cNvSpPr/>
          <p:nvPr/>
        </p:nvSpPr>
        <p:spPr>
          <a:xfrm>
            <a:off x="715879" y="2009275"/>
            <a:ext cx="1215189" cy="475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B58B3A2-FEE1-4DCE-8E43-EA7A073DD075}"/>
              </a:ext>
            </a:extLst>
          </p:cNvPr>
          <p:cNvSpPr/>
          <p:nvPr/>
        </p:nvSpPr>
        <p:spPr>
          <a:xfrm rot="2367454">
            <a:off x="1767801" y="2575441"/>
            <a:ext cx="1064795" cy="2827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41D294-7ABC-4043-9B0B-1BD847DA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82" y="4068233"/>
            <a:ext cx="5905500" cy="2019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1CB38D-FB6B-4C30-A1A2-BBB8B9612218}"/>
              </a:ext>
            </a:extLst>
          </p:cNvPr>
          <p:cNvSpPr/>
          <p:nvPr/>
        </p:nvSpPr>
        <p:spPr>
          <a:xfrm>
            <a:off x="2135606" y="4068233"/>
            <a:ext cx="3278605" cy="323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B2B75F9-5E1C-45FB-A83C-2D0E33E28E15}"/>
              </a:ext>
            </a:extLst>
          </p:cNvPr>
          <p:cNvSpPr/>
          <p:nvPr/>
        </p:nvSpPr>
        <p:spPr>
          <a:xfrm>
            <a:off x="3759868" y="3272591"/>
            <a:ext cx="246648" cy="78670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14831F-C144-417F-90ED-CB5C99A2E51B}"/>
              </a:ext>
            </a:extLst>
          </p:cNvPr>
          <p:cNvSpPr/>
          <p:nvPr/>
        </p:nvSpPr>
        <p:spPr>
          <a:xfrm>
            <a:off x="2135606" y="5666876"/>
            <a:ext cx="2033336" cy="323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0666E-2551-4203-AC19-9787334C098A}"/>
              </a:ext>
            </a:extLst>
          </p:cNvPr>
          <p:cNvSpPr txBox="1"/>
          <p:nvPr/>
        </p:nvSpPr>
        <p:spPr>
          <a:xfrm>
            <a:off x="2135606" y="6002390"/>
            <a:ext cx="55873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다운받은 </a:t>
            </a:r>
            <a:r>
              <a:rPr lang="en-US" altLang="ko-KR" sz="1200" dirty="0"/>
              <a:t>ojdbc6.jar </a:t>
            </a:r>
            <a:r>
              <a:rPr lang="ko-KR" altLang="en-US" sz="1200" dirty="0"/>
              <a:t>파일을 워크스페이스 안에 있는 프로젝트 폴더로 복사 </a:t>
            </a:r>
          </a:p>
        </p:txBody>
      </p:sp>
    </p:spTree>
    <p:extLst>
      <p:ext uri="{BB962C8B-B14F-4D97-AF65-F5344CB8AC3E}">
        <p14:creationId xmlns:p14="http://schemas.microsoft.com/office/powerpoint/2010/main" val="6785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이클립스에서</a:t>
            </a:r>
            <a:r>
              <a:rPr lang="en-US" altLang="ko-KR" dirty="0"/>
              <a:t> ojdbc6.jar </a:t>
            </a:r>
            <a:r>
              <a:rPr lang="ko-KR" altLang="en-US" dirty="0"/>
              <a:t>사용하기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이클립스에서</a:t>
            </a:r>
            <a:r>
              <a:rPr lang="ko-KR" altLang="en-US" dirty="0"/>
              <a:t> 사용하기 위해서는 다운받은  </a:t>
            </a:r>
            <a:r>
              <a:rPr lang="en-US" altLang="ko-KR" dirty="0"/>
              <a:t>ojdbc6.jar </a:t>
            </a:r>
            <a:r>
              <a:rPr lang="ko-KR" altLang="en-US" dirty="0"/>
              <a:t>라이브러리를 </a:t>
            </a:r>
            <a:r>
              <a:rPr lang="ko-KR" altLang="en-US" dirty="0" err="1"/>
              <a:t>컴파일할</a:t>
            </a:r>
            <a:r>
              <a:rPr lang="ko-KR" altLang="en-US" dirty="0"/>
              <a:t> 때 </a:t>
            </a:r>
            <a:br>
              <a:rPr lang="en-US" altLang="ko-KR" dirty="0"/>
            </a:br>
            <a:r>
              <a:rPr lang="ko-KR" altLang="en-US" dirty="0"/>
              <a:t>사용되도록 설정을 </a:t>
            </a:r>
            <a:r>
              <a:rPr lang="ko-KR" altLang="en-US" dirty="0" err="1"/>
              <a:t>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52" y="2616721"/>
            <a:ext cx="6498938" cy="26681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97927" y="2618824"/>
            <a:ext cx="932213" cy="308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3465" y="4637630"/>
            <a:ext cx="1419101" cy="30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3004260">
            <a:off x="3438112" y="2503418"/>
            <a:ext cx="350322" cy="281227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05991" y="5146335"/>
            <a:ext cx="55873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다운받은 </a:t>
            </a:r>
            <a:r>
              <a:rPr lang="en-US" altLang="ko-KR" sz="1200" dirty="0"/>
              <a:t>ojdbc6.jar </a:t>
            </a:r>
            <a:r>
              <a:rPr lang="ko-KR" altLang="en-US" sz="1200" dirty="0"/>
              <a:t>파일을 워크스페이스 안에 있는 프로젝트 폴더로 복사 </a:t>
            </a:r>
          </a:p>
        </p:txBody>
      </p:sp>
    </p:spTree>
    <p:extLst>
      <p:ext uri="{BB962C8B-B14F-4D97-AF65-F5344CB8AC3E}">
        <p14:creationId xmlns:p14="http://schemas.microsoft.com/office/powerpoint/2010/main" val="380383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이클립스에서</a:t>
            </a:r>
            <a:r>
              <a:rPr lang="en-US" altLang="ko-KR" dirty="0"/>
              <a:t> ojdbc6.jar </a:t>
            </a:r>
            <a:r>
              <a:rPr lang="ko-KR" altLang="en-US" dirty="0"/>
              <a:t>사용하기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이클립스에서 사용하기 위해서는 다운받은 </a:t>
            </a:r>
            <a:r>
              <a:rPr lang="en-US" altLang="ko-KR" dirty="0"/>
              <a:t>ojdbc6.jar </a:t>
            </a:r>
            <a:r>
              <a:rPr lang="ko-KR" altLang="en-US" dirty="0"/>
              <a:t>라이브러리를 컴파일할 때 사용되도록 설정을 해야함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A547CA-6677-41D7-8892-EEC238E1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981321"/>
            <a:ext cx="5500938" cy="362802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5BB1DF3-4ACB-4D81-B9F3-1312D2E8EB15}"/>
              </a:ext>
            </a:extLst>
          </p:cNvPr>
          <p:cNvSpPr/>
          <p:nvPr/>
        </p:nvSpPr>
        <p:spPr>
          <a:xfrm>
            <a:off x="4975058" y="3651585"/>
            <a:ext cx="1065432" cy="282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B0C2AC-3758-4419-A097-E2F8B359E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930" y="3934327"/>
            <a:ext cx="3031669" cy="12557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63829B-5269-4407-86CE-3D927F248F67}"/>
              </a:ext>
            </a:extLst>
          </p:cNvPr>
          <p:cNvSpPr/>
          <p:nvPr/>
        </p:nvSpPr>
        <p:spPr>
          <a:xfrm>
            <a:off x="1720516" y="4920918"/>
            <a:ext cx="1732547" cy="240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AD182046-5B71-41DF-AA5E-32BE36788EF5}"/>
              </a:ext>
            </a:extLst>
          </p:cNvPr>
          <p:cNvSpPr/>
          <p:nvPr/>
        </p:nvSpPr>
        <p:spPr>
          <a:xfrm rot="19200881">
            <a:off x="3265509" y="4254697"/>
            <a:ext cx="1906791" cy="28274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7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이클립스에서</a:t>
            </a:r>
            <a:r>
              <a:rPr lang="en-US" altLang="ko-KR" dirty="0"/>
              <a:t> ojdbc6.jar </a:t>
            </a:r>
            <a:r>
              <a:rPr lang="ko-KR" altLang="en-US" dirty="0"/>
              <a:t>사용하기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334979-BCE3-42D8-98B2-D1A4595C3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" y="723285"/>
            <a:ext cx="5086350" cy="188595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657739F-A0E1-43B1-9732-B019BA664DF0}"/>
              </a:ext>
            </a:extLst>
          </p:cNvPr>
          <p:cNvSpPr/>
          <p:nvPr/>
        </p:nvSpPr>
        <p:spPr>
          <a:xfrm>
            <a:off x="493288" y="1515978"/>
            <a:ext cx="2394285" cy="27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FBC248-DDFE-4C2D-AF5D-270BD9388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" y="2961394"/>
            <a:ext cx="2714625" cy="138112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2066B7A-D3BB-4B8D-BC96-5E293A2A2861}"/>
              </a:ext>
            </a:extLst>
          </p:cNvPr>
          <p:cNvSpPr/>
          <p:nvPr/>
        </p:nvSpPr>
        <p:spPr>
          <a:xfrm>
            <a:off x="1341515" y="1786688"/>
            <a:ext cx="348915" cy="1979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827BEB-8A3A-4160-BCC4-31C162E7AC19}"/>
              </a:ext>
            </a:extLst>
          </p:cNvPr>
          <p:cNvSpPr/>
          <p:nvPr/>
        </p:nvSpPr>
        <p:spPr>
          <a:xfrm>
            <a:off x="493288" y="3765883"/>
            <a:ext cx="2494704" cy="352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1BEFD6-7E11-4763-AB07-336703D3903B}"/>
              </a:ext>
            </a:extLst>
          </p:cNvPr>
          <p:cNvSpPr txBox="1"/>
          <p:nvPr/>
        </p:nvSpPr>
        <p:spPr>
          <a:xfrm>
            <a:off x="1317452" y="4204019"/>
            <a:ext cx="55873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Referenced Libraries</a:t>
            </a:r>
            <a:r>
              <a:rPr lang="ko-KR" altLang="en-US" sz="1200" dirty="0"/>
              <a:t>가 새롭게 생성되며</a:t>
            </a:r>
            <a:r>
              <a:rPr lang="en-US" altLang="ko-KR" sz="1200" dirty="0"/>
              <a:t>, </a:t>
            </a:r>
            <a:r>
              <a:rPr lang="ko-KR" altLang="en-US" sz="1200" dirty="0"/>
              <a:t>그 밑에 </a:t>
            </a:r>
            <a:r>
              <a:rPr lang="en-US" altLang="ko-KR" sz="1200" dirty="0"/>
              <a:t>ojdbc6.jar</a:t>
            </a:r>
            <a:r>
              <a:rPr lang="ko-KR" altLang="en-US" sz="1200" dirty="0"/>
              <a:t>가 보임</a:t>
            </a:r>
          </a:p>
        </p:txBody>
      </p:sp>
    </p:spTree>
    <p:extLst>
      <p:ext uri="{BB962C8B-B14F-4D97-AF65-F5344CB8AC3E}">
        <p14:creationId xmlns:p14="http://schemas.microsoft.com/office/powerpoint/2010/main" val="1166134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6824</TotalTime>
  <Words>572</Words>
  <Application>Microsoft Office PowerPoint</Application>
  <PresentationFormat>화면 슬라이드 쇼(4:3)</PresentationFormat>
  <Paragraphs>82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HY견명조</vt:lpstr>
      <vt:lpstr>HY헤드라인M</vt:lpstr>
      <vt:lpstr>맑은 고딕</vt:lpstr>
      <vt:lpstr>Arial</vt:lpstr>
      <vt:lpstr>Wingdings</vt:lpstr>
      <vt:lpstr>2_Office 테마</vt:lpstr>
      <vt:lpstr>PowerPoint 프레젠테이션</vt:lpstr>
      <vt:lpstr>자바와 오라클(데이터베이스) 연동</vt:lpstr>
      <vt:lpstr>데이터베이스 연결을 위한 자바 라이브러리 다운로드 (1)</vt:lpstr>
      <vt:lpstr>데이터베이스 연결을 위한 자바 라이브러리 다운로드 (2)</vt:lpstr>
      <vt:lpstr>데이터베이스 연결을 위한 자바 라이브러리 다운로드 (3)</vt:lpstr>
      <vt:lpstr>이클립스에서 ojdbc6.jar 사용하기(1)</vt:lpstr>
      <vt:lpstr>이클립스에서 ojdbc6.jar 사용하기(1)</vt:lpstr>
      <vt:lpstr>이클립스에서 ojdbc6.jar 사용하기(2)</vt:lpstr>
      <vt:lpstr>이클립스에서 ojdbc6.jar 사용하기(3)</vt:lpstr>
      <vt:lpstr>오라클 연결을 위한 패키지 및 자바파일 구조(1)</vt:lpstr>
      <vt:lpstr>오라클 연결을 위한 패키지 및 자바파일 구조(2)</vt:lpstr>
      <vt:lpstr>오라클 연결을 위한 패키지 및 자바파일 구조(2)</vt:lpstr>
      <vt:lpstr>오라클 계정(사용자) 생성하기</vt:lpstr>
      <vt:lpstr>오라클 계정(사용자) 생성하기</vt:lpstr>
      <vt:lpstr>오라클 계정(사용자) 생성하기</vt:lpstr>
      <vt:lpstr>오라클 계정(사용자) 생성하기</vt:lpstr>
      <vt:lpstr>오라클 계정(사용자) 생성하기</vt:lpstr>
      <vt:lpstr>내가 만든 계정으로 오라클 접속</vt:lpstr>
      <vt:lpstr>테이블 생성</vt:lpstr>
      <vt:lpstr>데이터 저장하기(INSERT)</vt:lpstr>
      <vt:lpstr>오라클 연결 테스트(1)</vt:lpstr>
      <vt:lpstr>오라클 연결 테스트(2) – 강제 오류 발생(1)</vt:lpstr>
      <vt:lpstr>오라클 연결 테스트(3) – 강제 오류 발생(2)</vt:lpstr>
      <vt:lpstr>myuser 계정에 DB연결과 해제를 위한 함수 만들기(1/3)</vt:lpstr>
      <vt:lpstr>myuser 계정에 DB연결과 해제를 위한 함수 만들기(1/3)</vt:lpstr>
      <vt:lpstr>USER_INFO 테이블의 레코드 수(회원가입 수) 세기 (1/2)</vt:lpstr>
      <vt:lpstr>USER_INFO 테이블의 레코드 수(회원가입 수) 세기 (2/2)</vt:lpstr>
      <vt:lpstr>USER_INFO 테이블의 레코드 조회하기(1/4)</vt:lpstr>
      <vt:lpstr>USER_INFO 테이블의 레코드 조회하기(2/4)</vt:lpstr>
      <vt:lpstr>USER_INFO 테이블의 레코드 조회하기(3/4)</vt:lpstr>
      <vt:lpstr>USER_INFO 테이블의 레코드 조회하기(4/4)</vt:lpstr>
      <vt:lpstr>USER_INFO 테이블의 레코드 저장하기(1/3)</vt:lpstr>
      <vt:lpstr>USER_INFO 테이블의 레코드 저장하기(2/3)</vt:lpstr>
      <vt:lpstr>USER_INFO 테이블의 레코드 저장하기(3/3)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협건 이</cp:lastModifiedBy>
  <cp:revision>462</cp:revision>
  <dcterms:created xsi:type="dcterms:W3CDTF">2017-01-09T05:29:11Z</dcterms:created>
  <dcterms:modified xsi:type="dcterms:W3CDTF">2020-11-18T05:46:58Z</dcterms:modified>
</cp:coreProperties>
</file>