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8" r:id="rId2"/>
    <p:sldId id="26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1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5" r:id="rId31"/>
    <p:sldId id="307" r:id="rId32"/>
    <p:sldId id="308" r:id="rId33"/>
    <p:sldId id="309" r:id="rId34"/>
    <p:sldId id="310" r:id="rId35"/>
    <p:sldId id="311" r:id="rId36"/>
    <p:sldId id="312" r:id="rId37"/>
    <p:sldId id="314" r:id="rId38"/>
    <p:sldId id="315" r:id="rId39"/>
    <p:sldId id="316" r:id="rId40"/>
    <p:sldId id="317" r:id="rId41"/>
    <p:sldId id="319" r:id="rId42"/>
    <p:sldId id="342" r:id="rId43"/>
    <p:sldId id="320" r:id="rId44"/>
    <p:sldId id="321" r:id="rId45"/>
    <p:sldId id="329" r:id="rId46"/>
    <p:sldId id="330" r:id="rId47"/>
    <p:sldId id="337" r:id="rId48"/>
    <p:sldId id="338" r:id="rId49"/>
    <p:sldId id="331" r:id="rId50"/>
    <p:sldId id="332" r:id="rId51"/>
    <p:sldId id="322" r:id="rId52"/>
    <p:sldId id="323" r:id="rId53"/>
    <p:sldId id="324" r:id="rId54"/>
    <p:sldId id="349" r:id="rId55"/>
    <p:sldId id="325" r:id="rId56"/>
    <p:sldId id="326" r:id="rId57"/>
    <p:sldId id="328" r:id="rId58"/>
    <p:sldId id="327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9" r:id="rId68"/>
    <p:sldId id="360" r:id="rId69"/>
    <p:sldId id="361" r:id="rId70"/>
    <p:sldId id="362" r:id="rId71"/>
    <p:sldId id="333" r:id="rId72"/>
    <p:sldId id="334" r:id="rId73"/>
    <p:sldId id="335" r:id="rId74"/>
    <p:sldId id="336" r:id="rId75"/>
    <p:sldId id="340" r:id="rId76"/>
    <p:sldId id="343" r:id="rId77"/>
    <p:sldId id="344" r:id="rId78"/>
    <p:sldId id="345" r:id="rId79"/>
    <p:sldId id="346" r:id="rId80"/>
    <p:sldId id="339" r:id="rId81"/>
    <p:sldId id="262" r:id="rId82"/>
    <p:sldId id="268" r:id="rId83"/>
    <p:sldId id="272" r:id="rId84"/>
    <p:sldId id="273" r:id="rId85"/>
    <p:sldId id="274" r:id="rId86"/>
    <p:sldId id="275" r:id="rId87"/>
    <p:sldId id="276" r:id="rId88"/>
    <p:sldId id="347" r:id="rId89"/>
    <p:sldId id="270" r:id="rId90"/>
    <p:sldId id="271" r:id="rId91"/>
    <p:sldId id="348" r:id="rId92"/>
    <p:sldId id="265" r:id="rId93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00"/>
    <a:srgbClr val="C0C0C0"/>
    <a:srgbClr val="FFFFFF"/>
    <a:srgbClr val="FF3300"/>
    <a:srgbClr val="CCFFFF"/>
    <a:srgbClr val="EAEAEA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86298" autoAdjust="0"/>
  </p:normalViewPr>
  <p:slideViewPr>
    <p:cSldViewPr>
      <p:cViewPr varScale="1">
        <p:scale>
          <a:sx n="136" d="100"/>
          <a:sy n="136" d="100"/>
        </p:scale>
        <p:origin x="3090" y="126"/>
      </p:cViewPr>
      <p:guideLst>
        <p:guide orient="horz" pos="2795"/>
        <p:guide pos="68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2021-08-25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2021-08-25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5364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14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14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80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588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03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823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48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907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2587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508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76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534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906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15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132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6726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491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98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320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9802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76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25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278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756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828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944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97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662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9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6641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488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09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541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400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440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105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678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686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6021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8856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431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956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36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019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831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1772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8508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6036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3208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1722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2413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083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04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03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5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323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218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자바 요점 정리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700808"/>
            <a:ext cx="814159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2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3365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</a:t>
            </a:r>
            <a:r>
              <a:rPr lang="en-US" altLang="ko-KR" dirty="0"/>
              <a:t>-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자바 소스에서 변수를 초기화하기 위해 사용하는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43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</a:t>
            </a:r>
            <a:r>
              <a:rPr lang="en-US" altLang="ko-KR" dirty="0"/>
              <a:t>- </a:t>
            </a:r>
            <a:r>
              <a:rPr lang="ko-KR" altLang="en-US" dirty="0"/>
              <a:t>정수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412875"/>
            <a:ext cx="8188271" cy="29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0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</a:t>
            </a:r>
            <a:r>
              <a:rPr lang="en-US" altLang="ko-KR" dirty="0"/>
              <a:t>- </a:t>
            </a:r>
            <a:r>
              <a:rPr lang="ko-KR" altLang="en-US" dirty="0"/>
              <a:t>실수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412874"/>
            <a:ext cx="8478779" cy="24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9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</a:t>
            </a:r>
            <a:r>
              <a:rPr lang="en-US" altLang="ko-KR" dirty="0"/>
              <a:t>- </a:t>
            </a:r>
            <a:r>
              <a:rPr lang="ko-KR" altLang="en-US" dirty="0"/>
              <a:t>문자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875"/>
            <a:ext cx="8269482" cy="2088133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 bwMode="auto">
          <a:xfrm>
            <a:off x="3635896" y="3645024"/>
            <a:ext cx="1152128" cy="1008112"/>
          </a:xfrm>
          <a:prstGeom prst="down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691276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</a:t>
            </a:r>
            <a:r>
              <a:rPr lang="en-US" altLang="ko-KR" dirty="0"/>
              <a:t>char </a:t>
            </a:r>
            <a:r>
              <a:rPr lang="ko-KR" altLang="en-US" dirty="0"/>
              <a:t>타입은 사용하지 말고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ko-KR" altLang="en-US" dirty="0">
                <a:solidFill>
                  <a:srgbClr val="FF0000"/>
                </a:solidFill>
              </a:rPr>
              <a:t>을 사용</a:t>
            </a:r>
            <a:r>
              <a:rPr lang="ko-KR" altLang="en-US" dirty="0"/>
              <a:t>하자</a:t>
            </a:r>
          </a:p>
        </p:txBody>
      </p:sp>
    </p:spTree>
    <p:extLst>
      <p:ext uri="{BB962C8B-B14F-4D97-AF65-F5344CB8AC3E}">
        <p14:creationId xmlns:p14="http://schemas.microsoft.com/office/powerpoint/2010/main" val="297847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</a:t>
            </a:r>
            <a:r>
              <a:rPr lang="en-US" altLang="ko-KR" dirty="0"/>
              <a:t>- </a:t>
            </a:r>
            <a:r>
              <a:rPr lang="ko-KR" altLang="en-US" dirty="0"/>
              <a:t>논리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53824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데이터 타입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중요 내용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자바에서 제공하는 </a:t>
            </a:r>
            <a:r>
              <a:rPr lang="ko-KR" altLang="en-US" b="1" dirty="0">
                <a:solidFill>
                  <a:srgbClr val="FF0000"/>
                </a:solidFill>
              </a:rPr>
              <a:t>기본 데이터 타입은 선언한 변수의 값만 명확하게 초기화</a:t>
            </a:r>
            <a:r>
              <a:rPr lang="ko-KR" altLang="en-US" dirty="0"/>
              <a:t>되어 있으면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자동으로 메모리로 올라</a:t>
            </a:r>
            <a:r>
              <a:rPr lang="ko-KR" altLang="en-US" dirty="0"/>
              <a:t>감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메모리에 값이 올라가는 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int </a:t>
            </a:r>
            <a:r>
              <a:rPr lang="en-US" altLang="ko-KR" dirty="0" err="1"/>
              <a:t>num</a:t>
            </a:r>
            <a:r>
              <a:rPr lang="en-US" altLang="ko-KR" dirty="0"/>
              <a:t> = 1; =&gt; </a:t>
            </a:r>
            <a:r>
              <a:rPr lang="ko-KR" altLang="en-US" dirty="0"/>
              <a:t>객체 생성시 자동으로 메모리 올라감</a:t>
            </a:r>
            <a:br>
              <a:rPr lang="en-US" altLang="ko-KR" dirty="0"/>
            </a:br>
            <a:r>
              <a:rPr lang="en-US" altLang="ko-KR" dirty="0"/>
              <a:t>long </a:t>
            </a:r>
            <a:r>
              <a:rPr lang="en-US" altLang="ko-KR" dirty="0" err="1"/>
              <a:t>num</a:t>
            </a:r>
            <a:r>
              <a:rPr lang="en-US" altLang="ko-KR" dirty="0"/>
              <a:t> =2; =&gt; </a:t>
            </a:r>
            <a:r>
              <a:rPr lang="ko-KR" altLang="en-US" dirty="0"/>
              <a:t>객체 생성시 자동으로 메모리 올라감</a:t>
            </a:r>
            <a:br>
              <a:rPr lang="en-US" altLang="ko-KR" dirty="0"/>
            </a:br>
            <a:endParaRPr lang="en-US" altLang="ko-KR" dirty="0"/>
          </a:p>
          <a:p>
            <a:pPr algn="l"/>
            <a:r>
              <a:rPr lang="ko-KR" altLang="en-US" dirty="0"/>
              <a:t>메모리에 값이 </a:t>
            </a:r>
            <a:r>
              <a:rPr lang="ko-KR" altLang="en-US" dirty="0" err="1"/>
              <a:t>안올라가는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int </a:t>
            </a:r>
            <a:r>
              <a:rPr lang="en-US" altLang="ko-KR" dirty="0" err="1"/>
              <a:t>num</a:t>
            </a:r>
            <a:r>
              <a:rPr lang="en-US" altLang="ko-KR" dirty="0"/>
              <a:t>; =&gt; </a:t>
            </a:r>
            <a:r>
              <a:rPr lang="ko-KR" altLang="en-US" dirty="0"/>
              <a:t>값이 초기화되지 않아</a:t>
            </a:r>
            <a:r>
              <a:rPr lang="en-US" altLang="ko-KR" dirty="0"/>
              <a:t>, </a:t>
            </a:r>
            <a:r>
              <a:rPr lang="ko-KR" altLang="en-US" dirty="0"/>
              <a:t>메모리에 변수의 </a:t>
            </a:r>
            <a:r>
              <a:rPr lang="ko-KR" altLang="en-US" dirty="0" err="1"/>
              <a:t>주소값만</a:t>
            </a:r>
            <a:r>
              <a:rPr lang="ko-KR" altLang="en-US" dirty="0"/>
              <a:t>  올라가며</a:t>
            </a:r>
            <a:r>
              <a:rPr lang="en-US" altLang="ko-KR" dirty="0"/>
              <a:t>, </a:t>
            </a:r>
            <a:r>
              <a:rPr lang="ko-KR" altLang="en-US" dirty="0" err="1"/>
              <a:t>참조시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NullPointException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br>
              <a:rPr lang="en-US" altLang="ko-KR" dirty="0"/>
            </a:br>
            <a:r>
              <a:rPr lang="en-US" altLang="ko-KR" dirty="0"/>
              <a:t>int </a:t>
            </a:r>
            <a:r>
              <a:rPr lang="en-US" altLang="ko-KR" dirty="0" err="1"/>
              <a:t>num</a:t>
            </a:r>
            <a:r>
              <a:rPr lang="en-US" altLang="ko-KR" dirty="0"/>
              <a:t> = null; =&gt; </a:t>
            </a:r>
            <a:r>
              <a:rPr lang="ko-KR" altLang="en-US" dirty="0"/>
              <a:t>값이 초기화되지 않아 변수의 </a:t>
            </a:r>
            <a:r>
              <a:rPr lang="ko-KR" altLang="en-US" dirty="0" err="1"/>
              <a:t>주소값만</a:t>
            </a:r>
            <a:r>
              <a:rPr lang="ko-KR" altLang="en-US" dirty="0"/>
              <a:t>  메모리에 올라가며</a:t>
            </a:r>
            <a:r>
              <a:rPr lang="en-US" altLang="ko-KR" dirty="0"/>
              <a:t>, </a:t>
            </a:r>
            <a:r>
              <a:rPr lang="ko-KR" altLang="en-US" dirty="0" err="1"/>
              <a:t>참조시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NullPointException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46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상수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선언한 변수의 값을 변경할 수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int </a:t>
            </a:r>
            <a:r>
              <a:rPr lang="en-US" altLang="ko-KR" dirty="0" err="1"/>
              <a:t>num</a:t>
            </a:r>
            <a:r>
              <a:rPr lang="en-US" altLang="ko-KR" dirty="0"/>
              <a:t> = 0 ;</a:t>
            </a:r>
            <a:br>
              <a:rPr lang="en-US" altLang="ko-KR" dirty="0"/>
            </a:br>
            <a:r>
              <a:rPr lang="en-US" altLang="ko-KR" dirty="0" err="1"/>
              <a:t>num</a:t>
            </a:r>
            <a:r>
              <a:rPr lang="en-US" altLang="ko-KR" dirty="0"/>
              <a:t> =1;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선언한 상수의 값을 변경할 수 없음</a:t>
            </a:r>
            <a:endParaRPr lang="en-US" altLang="ko-KR" dirty="0"/>
          </a:p>
          <a:p>
            <a:pPr lvl="1"/>
            <a:r>
              <a:rPr lang="ko-KR" altLang="en-US" dirty="0"/>
              <a:t>변수 앞에 </a:t>
            </a:r>
            <a:r>
              <a:rPr lang="en-US" altLang="ko-KR" dirty="0"/>
              <a:t>final </a:t>
            </a:r>
            <a:r>
              <a:rPr lang="ko-KR" altLang="en-US" dirty="0"/>
              <a:t>붙임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final int </a:t>
            </a:r>
            <a:r>
              <a:rPr lang="en-US" altLang="ko-KR" dirty="0" err="1"/>
              <a:t>num</a:t>
            </a:r>
            <a:r>
              <a:rPr lang="en-US" altLang="ko-KR" dirty="0"/>
              <a:t> = 0;</a:t>
            </a:r>
            <a:br>
              <a:rPr lang="en-US" altLang="ko-KR" dirty="0"/>
            </a:br>
            <a:r>
              <a:rPr lang="en-US" altLang="ko-KR" dirty="0" err="1"/>
              <a:t>num</a:t>
            </a:r>
            <a:r>
              <a:rPr lang="en-US" altLang="ko-KR" dirty="0"/>
              <a:t> =1; =&gt; </a:t>
            </a:r>
            <a:r>
              <a:rPr lang="ko-KR" altLang="en-US" dirty="0"/>
              <a:t>에러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3746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 변환 </a:t>
            </a:r>
            <a:r>
              <a:rPr lang="en-US" altLang="ko-KR" dirty="0"/>
              <a:t>(1/3)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자동으로 데이터 타입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870702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자바를 이해해야 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빅데이터플랫폼에 </a:t>
            </a:r>
            <a:r>
              <a:rPr lang="ko-KR" altLang="en-US" b="1" dirty="0">
                <a:solidFill>
                  <a:srgbClr val="FF0000"/>
                </a:solidFill>
              </a:rPr>
              <a:t>대표적인 </a:t>
            </a:r>
            <a:r>
              <a:rPr lang="ko-KR" altLang="en-US" b="1" dirty="0" err="1">
                <a:solidFill>
                  <a:srgbClr val="FF0000"/>
                </a:solidFill>
              </a:rPr>
              <a:t>하둡은</a:t>
            </a:r>
            <a:r>
              <a:rPr lang="ko-KR" altLang="en-US" b="1" dirty="0">
                <a:solidFill>
                  <a:srgbClr val="FF0000"/>
                </a:solidFill>
              </a:rPr>
              <a:t> 자바를 기반으로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만든 기술</a:t>
            </a:r>
            <a:r>
              <a:rPr lang="ko-KR" altLang="en-US" dirty="0"/>
              <a:t>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하둡</a:t>
            </a:r>
            <a:r>
              <a:rPr lang="ko-KR" altLang="en-US" dirty="0"/>
              <a:t> 및 </a:t>
            </a:r>
            <a:r>
              <a:rPr lang="ko-KR" altLang="en-US" dirty="0" err="1"/>
              <a:t>하둡</a:t>
            </a:r>
            <a:r>
              <a:rPr lang="ko-KR" altLang="en-US" dirty="0"/>
              <a:t> 에코시스템을 제어하기 위해서는 </a:t>
            </a:r>
            <a:r>
              <a:rPr lang="ko-KR" altLang="en-US" b="1" dirty="0">
                <a:solidFill>
                  <a:srgbClr val="FF0000"/>
                </a:solidFill>
              </a:rPr>
              <a:t>자바 활용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하둡의</a:t>
            </a:r>
            <a:r>
              <a:rPr lang="ko-KR" altLang="en-US" dirty="0"/>
              <a:t> 필수 핵심기술인 </a:t>
            </a:r>
            <a:r>
              <a:rPr lang="ko-KR" altLang="en-US" b="1" dirty="0" err="1">
                <a:solidFill>
                  <a:srgbClr val="FF0000"/>
                </a:solidFill>
              </a:rPr>
              <a:t>맵리듀스는</a:t>
            </a:r>
            <a:r>
              <a:rPr lang="ko-KR" altLang="en-US" b="1" dirty="0">
                <a:solidFill>
                  <a:srgbClr val="FF0000"/>
                </a:solidFill>
              </a:rPr>
              <a:t> 자바를 기반으로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빅데이터 분산 처리 및 분석을 수행</a:t>
            </a:r>
            <a:r>
              <a:rPr lang="ko-KR" altLang="en-US" dirty="0"/>
              <a:t>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자바를 제대로 이해하지 못하면 </a:t>
            </a:r>
            <a:r>
              <a:rPr lang="ko-KR" altLang="en-US" dirty="0" err="1"/>
              <a:t>하둡을</a:t>
            </a:r>
            <a:r>
              <a:rPr lang="ko-KR" altLang="en-US" dirty="0"/>
              <a:t> 이해함에 있어 </a:t>
            </a:r>
            <a:br>
              <a:rPr lang="en-US" altLang="ko-KR" dirty="0"/>
            </a:br>
            <a:r>
              <a:rPr lang="ko-KR" altLang="en-US" dirty="0"/>
              <a:t>어려움이 많음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98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 변환 </a:t>
            </a:r>
            <a:r>
              <a:rPr lang="en-US" altLang="ko-KR" dirty="0"/>
              <a:t>(2/3)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강제로 데이터 타입 변환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7776864" cy="44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8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 변환 </a:t>
            </a:r>
            <a:r>
              <a:rPr lang="en-US" altLang="ko-KR" dirty="0"/>
              <a:t>(3/3)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데이터 범위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8232366" cy="2808312"/>
          </a:xfrm>
          <a:prstGeom prst="rect">
            <a:avLst/>
          </a:prstGeom>
        </p:spPr>
      </p:pic>
      <p:sp>
        <p:nvSpPr>
          <p:cNvPr id="3" name="왼쪽 화살표 2"/>
          <p:cNvSpPr/>
          <p:nvPr/>
        </p:nvSpPr>
        <p:spPr bwMode="auto">
          <a:xfrm>
            <a:off x="1187624" y="4941168"/>
            <a:ext cx="6912768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229200"/>
            <a:ext cx="65527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타입 변경 가능</a:t>
            </a:r>
            <a:r>
              <a:rPr lang="en-US" altLang="ko-KR" dirty="0"/>
              <a:t>(</a:t>
            </a:r>
            <a:r>
              <a:rPr lang="ko-KR" altLang="en-US" dirty="0"/>
              <a:t>작은 범위</a:t>
            </a:r>
            <a:r>
              <a:rPr lang="en-US" altLang="ko-KR" dirty="0"/>
              <a:t>-&gt; </a:t>
            </a:r>
            <a:r>
              <a:rPr lang="ko-KR" altLang="en-US" dirty="0"/>
              <a:t>큰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 bwMode="auto">
          <a:xfrm>
            <a:off x="1259632" y="5661248"/>
            <a:ext cx="6912768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877272"/>
            <a:ext cx="65527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타입 변경 불가능</a:t>
            </a:r>
            <a:r>
              <a:rPr lang="en-US" altLang="ko-KR" dirty="0"/>
              <a:t>(</a:t>
            </a:r>
            <a:r>
              <a:rPr lang="ko-KR" altLang="en-US" dirty="0"/>
              <a:t>큰 범위</a:t>
            </a:r>
            <a:r>
              <a:rPr lang="en-US" altLang="ko-KR" dirty="0"/>
              <a:t>-&gt; </a:t>
            </a:r>
            <a:r>
              <a:rPr lang="ko-KR" altLang="en-US" dirty="0"/>
              <a:t>작은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2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종류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15009" cy="42484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39552" y="1772816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39552" y="3212976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9552" y="4725144"/>
            <a:ext cx="3456384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187624" y="3645024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09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6768000" cy="51446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95536" y="1628800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94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-if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875"/>
            <a:ext cx="6984776" cy="39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-</a:t>
            </a:r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27350"/>
            <a:ext cx="8168187" cy="30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82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-</a:t>
            </a:r>
            <a:r>
              <a:rPr lang="ko-KR" altLang="en-US" dirty="0"/>
              <a:t>다중 </a:t>
            </a:r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875"/>
            <a:ext cx="76009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9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-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문이 포함되는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060848"/>
            <a:ext cx="7924573" cy="266429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 bwMode="auto">
          <a:xfrm>
            <a:off x="4716016" y="1628800"/>
            <a:ext cx="4248472" cy="367240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263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- switch </a:t>
            </a:r>
            <a:r>
              <a:rPr lang="ko-KR" altLang="en-US" dirty="0"/>
              <a:t>문 </a:t>
            </a:r>
            <a:r>
              <a:rPr lang="en-US" altLang="ko-KR" dirty="0"/>
              <a:t>(1/2)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문의 기능과 동일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성능상 </a:t>
            </a:r>
            <a:r>
              <a:rPr lang="ko-KR" altLang="en-US" dirty="0" err="1"/>
              <a:t>문제로인해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다중 </a:t>
            </a:r>
            <a:r>
              <a:rPr lang="en-US" altLang="ko-KR" b="1" dirty="0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문이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개 이상인 필요</a:t>
            </a:r>
            <a:r>
              <a:rPr lang="ko-KR" altLang="en-US" dirty="0"/>
              <a:t>한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swich</a:t>
            </a:r>
            <a:r>
              <a:rPr lang="ko-KR" altLang="en-US" dirty="0"/>
              <a:t>문 사용 권장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조건의 수행내용의 마지막에 반드시 </a:t>
            </a:r>
            <a:r>
              <a:rPr lang="en-US" altLang="ko-KR" dirty="0"/>
              <a:t>break;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28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- switch </a:t>
            </a:r>
            <a:r>
              <a:rPr lang="ko-KR" altLang="en-US" dirty="0"/>
              <a:t>문 </a:t>
            </a:r>
            <a:r>
              <a:rPr lang="en-US" altLang="ko-KR" dirty="0"/>
              <a:t>(2/2)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9" y="1278438"/>
            <a:ext cx="8262371" cy="43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빅데이터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클라우드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소셜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모바일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사물인터넷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커넥티드</a:t>
            </a:r>
            <a:r>
              <a:rPr lang="ko-KR" altLang="en-US" dirty="0"/>
              <a:t> 카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684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조건에 해당되는 내용에 대해서만 같은 처리를 반복함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while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, for </a:t>
            </a:r>
            <a:r>
              <a:rPr lang="ko-KR" altLang="en-US" dirty="0"/>
              <a:t>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98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(1/2)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반복할 조건만 알 경우 사용함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95365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37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(2/2)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648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7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do~while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반복할 조건만 알 경우 사용함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무조건 한번은 실행됨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852936"/>
            <a:ext cx="823467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99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문 </a:t>
            </a:r>
            <a:r>
              <a:rPr lang="en-US" altLang="ko-KR" dirty="0"/>
              <a:t>(1/3)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반복할 횟수를 알 경우 사용함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가장 많이 사용됨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while </a:t>
            </a:r>
            <a:r>
              <a:rPr lang="ko-KR" altLang="en-US" dirty="0"/>
              <a:t>문에 비해 성능이 느림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5819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문 </a:t>
            </a:r>
            <a:r>
              <a:rPr lang="en-US" altLang="ko-KR" dirty="0"/>
              <a:t>(2/3)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6" y="1539461"/>
            <a:ext cx="8115196" cy="36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문 </a:t>
            </a:r>
            <a:r>
              <a:rPr lang="en-US" altLang="ko-KR" dirty="0"/>
              <a:t>(3/3)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실행순서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700808"/>
            <a:ext cx="7200800" cy="44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7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구조 </a:t>
            </a:r>
            <a:r>
              <a:rPr lang="en-US" altLang="ko-KR" dirty="0"/>
              <a:t>(1/2)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416824" cy="50283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635896" y="1196752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6588224" y="1268760"/>
            <a:ext cx="432048" cy="216024"/>
          </a:xfrm>
          <a:prstGeom prst="right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8264" y="1218976"/>
            <a:ext cx="237626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ko-KR" altLang="en-US" dirty="0"/>
              <a:t>함수 </a:t>
            </a:r>
            <a:r>
              <a:rPr lang="ko-KR" altLang="en-US" dirty="0" err="1"/>
              <a:t>안씀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03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구조 </a:t>
            </a:r>
            <a:r>
              <a:rPr lang="en-US" altLang="ko-KR" dirty="0"/>
              <a:t>(2/2)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1196752"/>
            <a:ext cx="7200800" cy="8271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844824"/>
            <a:ext cx="7344816" cy="48152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403648" y="2492896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890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반환 </a:t>
            </a:r>
            <a:r>
              <a:rPr lang="en-US" altLang="ko-KR" dirty="0"/>
              <a:t>(1/2)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함수 내에서 다른 함수를 호출하면 제어가 호출한 함수로 이동하여 실행하고</a:t>
            </a:r>
            <a:r>
              <a:rPr lang="en-US" altLang="ko-KR" dirty="0"/>
              <a:t>, </a:t>
            </a:r>
            <a:r>
              <a:rPr lang="ko-KR" altLang="en-US" dirty="0"/>
              <a:t>그 실행이 완료되면 다시 호출한 함수로 돌아옴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, return </a:t>
            </a:r>
            <a:r>
              <a:rPr lang="ko-KR" altLang="en-US" b="1" dirty="0">
                <a:solidFill>
                  <a:srgbClr val="FF0000"/>
                </a:solidFill>
              </a:rPr>
              <a:t>문을 쓰면 마지막까지 호출하지 않고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실행 중 돌려 보낼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89040"/>
            <a:ext cx="7920880" cy="24126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899592" y="5373216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 bwMode="auto">
          <a:xfrm>
            <a:off x="3779912" y="5445224"/>
            <a:ext cx="360040" cy="288032"/>
          </a:xfrm>
          <a:prstGeom prst="down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7136" y="5877272"/>
            <a:ext cx="777686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보통 </a:t>
            </a:r>
            <a:r>
              <a:rPr lang="en-US" altLang="ko-KR" dirty="0"/>
              <a:t>if</a:t>
            </a:r>
            <a:r>
              <a:rPr lang="ko-KR" altLang="en-US" dirty="0"/>
              <a:t>문을 통한 값 유효성 검사에서 중간 </a:t>
            </a:r>
            <a:r>
              <a:rPr lang="en-US" altLang="ko-KR" dirty="0"/>
              <a:t>return </a:t>
            </a:r>
            <a:r>
              <a:rPr lang="ko-KR" altLang="en-US" dirty="0"/>
              <a:t>사용함</a:t>
            </a:r>
          </a:p>
        </p:txBody>
      </p:sp>
    </p:spTree>
    <p:extLst>
      <p:ext uri="{BB962C8B-B14F-4D97-AF65-F5344CB8AC3E}">
        <p14:creationId xmlns:p14="http://schemas.microsoft.com/office/powerpoint/2010/main" val="142023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특징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4680520" cy="52609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2411760" y="2924944"/>
            <a:ext cx="237626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11760" y="1916832"/>
            <a:ext cx="237626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411760" y="5517232"/>
            <a:ext cx="230425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411760" y="3501008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860032" y="2996952"/>
            <a:ext cx="504056" cy="288032"/>
          </a:xfrm>
          <a:prstGeom prst="right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825" y="2996952"/>
            <a:ext cx="34563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 </a:t>
            </a:r>
            <a:r>
              <a:rPr lang="ko-KR" altLang="en-US" dirty="0"/>
              <a:t>환경에서만 작동됨</a:t>
            </a: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860032" y="3531973"/>
            <a:ext cx="504056" cy="288032"/>
          </a:xfrm>
          <a:prstGeom prst="right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5824" y="3531973"/>
            <a:ext cx="383669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RMI </a:t>
            </a:r>
            <a:r>
              <a:rPr lang="ko-KR" altLang="en-US" dirty="0"/>
              <a:t>기술 활용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스프링프레임워크 활용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4067944" y="3933056"/>
            <a:ext cx="0" cy="1584176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10446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반환 </a:t>
            </a:r>
            <a:r>
              <a:rPr lang="en-US" altLang="ko-KR" dirty="0"/>
              <a:t>(2/2)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함수간 </a:t>
            </a:r>
            <a:r>
              <a:rPr lang="ko-KR" altLang="en-US" dirty="0" err="1"/>
              <a:t>제어권</a:t>
            </a:r>
            <a:r>
              <a:rPr lang="ko-KR" altLang="en-US" dirty="0"/>
              <a:t> 이동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8354094" cy="25922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259632" y="270892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652120" y="270892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691680" y="2348880"/>
            <a:ext cx="43924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sm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 bwMode="auto">
          <a:xfrm>
            <a:off x="1691680" y="2348880"/>
            <a:ext cx="0" cy="288032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6084168" y="2348880"/>
            <a:ext cx="0" cy="288032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11560" y="1916832"/>
            <a:ext cx="741682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static </a:t>
            </a:r>
            <a:r>
              <a:rPr lang="ko-KR" altLang="en-US" dirty="0">
                <a:solidFill>
                  <a:srgbClr val="FF0000"/>
                </a:solidFill>
              </a:rPr>
              <a:t>선언된 함수에서는 </a:t>
            </a:r>
            <a:r>
              <a:rPr lang="en-US" altLang="ko-KR" dirty="0">
                <a:solidFill>
                  <a:srgbClr val="FF0000"/>
                </a:solidFill>
              </a:rPr>
              <a:t>static </a:t>
            </a:r>
            <a:r>
              <a:rPr lang="ko-KR" altLang="en-US" dirty="0">
                <a:solidFill>
                  <a:srgbClr val="FF0000"/>
                </a:solidFill>
              </a:rPr>
              <a:t>함수만 호출 가능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560" y="5517232"/>
            <a:ext cx="74168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 sum </a:t>
            </a:r>
            <a:r>
              <a:rPr lang="ko-KR" altLang="en-US" dirty="0">
                <a:solidFill>
                  <a:srgbClr val="FF0000"/>
                </a:solidFill>
              </a:rPr>
              <a:t>함수를 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r>
              <a:rPr lang="ko-KR" altLang="en-US" dirty="0">
                <a:solidFill>
                  <a:srgbClr val="FF0000"/>
                </a:solidFill>
              </a:rPr>
              <a:t>으로 선언하지 않고</a:t>
            </a:r>
            <a:r>
              <a:rPr lang="en-US" altLang="ko-KR" dirty="0">
                <a:solidFill>
                  <a:srgbClr val="FF0000"/>
                </a:solidFill>
              </a:rPr>
              <a:t>, main </a:t>
            </a:r>
            <a:r>
              <a:rPr lang="ko-KR" altLang="en-US" dirty="0">
                <a:solidFill>
                  <a:srgbClr val="FF0000"/>
                </a:solidFill>
              </a:rPr>
              <a:t>함수에서 호출할 수 있는 방법은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객체지향프로그래밍 </a:t>
            </a:r>
            <a:r>
              <a:rPr lang="en-US" altLang="ko-KR" dirty="0">
                <a:solidFill>
                  <a:schemeClr val="tx1"/>
                </a:solidFill>
              </a:rPr>
              <a:t>(1/4)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자바는 무조건 부모 객체를 상속하여 프로그래밍함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자바의 시조 객체는 </a:t>
            </a:r>
            <a:r>
              <a:rPr lang="en-US" altLang="ko-KR" dirty="0"/>
              <a:t>Object </a:t>
            </a:r>
            <a:r>
              <a:rPr lang="ko-KR" altLang="en-US" dirty="0"/>
              <a:t>객체임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자바 클래스 생성시</a:t>
            </a:r>
            <a:r>
              <a:rPr lang="en-US" altLang="ko-KR" dirty="0"/>
              <a:t>, extents</a:t>
            </a:r>
            <a:r>
              <a:rPr lang="ko-KR" altLang="en-US" dirty="0"/>
              <a:t>를 입력하지</a:t>
            </a:r>
            <a:r>
              <a:rPr lang="en-US" altLang="ko-KR" dirty="0"/>
              <a:t> </a:t>
            </a:r>
            <a:r>
              <a:rPr lang="ko-KR" altLang="en-US" dirty="0"/>
              <a:t>않는 객체는 </a:t>
            </a:r>
            <a:br>
              <a:rPr lang="en-US" altLang="ko-KR" dirty="0"/>
            </a:br>
            <a:r>
              <a:rPr lang="ko-KR" altLang="en-US" dirty="0"/>
              <a:t>자동으로 </a:t>
            </a:r>
            <a:r>
              <a:rPr lang="en-US" altLang="ko-KR" dirty="0"/>
              <a:t>Object </a:t>
            </a:r>
            <a:r>
              <a:rPr lang="ko-KR" altLang="en-US" dirty="0"/>
              <a:t>객체를 </a:t>
            </a:r>
            <a:r>
              <a:rPr lang="ko-KR" altLang="en-US" dirty="0" err="1"/>
              <a:t>상속받게됨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Object </a:t>
            </a:r>
            <a:r>
              <a:rPr lang="ko-KR" altLang="en-US" dirty="0"/>
              <a:t>객체의 상속은 별도로 표기하지 않아도 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public class </a:t>
            </a:r>
            <a:r>
              <a:rPr lang="en-US" altLang="ko-KR" dirty="0" err="1"/>
              <a:t>Hglee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extents Object</a:t>
            </a:r>
            <a:r>
              <a:rPr lang="en-US" altLang="ko-KR" dirty="0"/>
              <a:t> {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sp>
        <p:nvSpPr>
          <p:cNvPr id="4" name="아래쪽 화살표 3"/>
          <p:cNvSpPr/>
          <p:nvPr/>
        </p:nvSpPr>
        <p:spPr bwMode="auto">
          <a:xfrm>
            <a:off x="4139952" y="5949280"/>
            <a:ext cx="504056" cy="288032"/>
          </a:xfrm>
          <a:prstGeom prst="down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6381328"/>
            <a:ext cx="52565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생략해도 자동으로 객체 상속함</a:t>
            </a:r>
          </a:p>
        </p:txBody>
      </p:sp>
    </p:spTree>
    <p:extLst>
      <p:ext uri="{BB962C8B-B14F-4D97-AF65-F5344CB8AC3E}">
        <p14:creationId xmlns:p14="http://schemas.microsoft.com/office/powerpoint/2010/main" val="1310830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객체지향프로그래밍 </a:t>
            </a:r>
            <a:r>
              <a:rPr lang="en-US" altLang="ko-KR" dirty="0">
                <a:solidFill>
                  <a:schemeClr val="tx1"/>
                </a:solidFill>
              </a:rPr>
              <a:t>(2/4)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Object </a:t>
            </a:r>
            <a:r>
              <a:rPr lang="ko-KR" altLang="en-US" dirty="0"/>
              <a:t>객체에서 제공하는 주요 함수들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5" y="1930074"/>
            <a:ext cx="8383311" cy="3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4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객체지향프로그래밍 </a:t>
            </a:r>
            <a:r>
              <a:rPr lang="en-US" altLang="ko-KR" dirty="0">
                <a:solidFill>
                  <a:schemeClr val="tx1"/>
                </a:solidFill>
              </a:rPr>
              <a:t>(3/4)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자바 객체 구조</a:t>
            </a:r>
            <a:r>
              <a:rPr lang="en-US" altLang="ko-KR" dirty="0"/>
              <a:t>-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ko-KR" altLang="en-US" dirty="0"/>
              <a:t>패키지 예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6336704" cy="46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객체지향프로그래밍 </a:t>
            </a:r>
            <a:r>
              <a:rPr lang="en-US" altLang="ko-KR" dirty="0">
                <a:solidFill>
                  <a:schemeClr val="tx1"/>
                </a:solidFill>
              </a:rPr>
              <a:t>(4/4)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/>
              <a:t>request</a:t>
            </a:r>
            <a:r>
              <a:rPr lang="en-US" altLang="ko-KR" dirty="0" err="1"/>
              <a:t>.getAttribute</a:t>
            </a:r>
            <a:r>
              <a:rPr lang="en-US" altLang="ko-KR" dirty="0"/>
              <a:t>(“</a:t>
            </a:r>
            <a:r>
              <a:rPr lang="ko-KR" altLang="en-US" dirty="0"/>
              <a:t>결과값</a:t>
            </a:r>
            <a:r>
              <a:rPr lang="en-US" altLang="ko-KR" dirty="0"/>
              <a:t>”)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session.getAttribute</a:t>
            </a:r>
            <a:r>
              <a:rPr lang="en-US" altLang="ko-KR" dirty="0"/>
              <a:t>(“</a:t>
            </a:r>
            <a:r>
              <a:rPr lang="ko-KR" altLang="en-US" dirty="0"/>
              <a:t>결과값</a:t>
            </a:r>
            <a:r>
              <a:rPr lang="en-US" altLang="ko-KR" dirty="0"/>
              <a:t>”)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위의 반환되는 데이터타입이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ko-KR" altLang="en-US" b="1" dirty="0">
                <a:solidFill>
                  <a:srgbClr val="FF0000"/>
                </a:solidFill>
              </a:rPr>
              <a:t>인 이유는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모든 자바 객체는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ko-KR" altLang="en-US" b="1" dirty="0">
                <a:solidFill>
                  <a:srgbClr val="FF0000"/>
                </a:solidFill>
              </a:rPr>
              <a:t>객체를 상속받기 때문에 가능함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257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상속 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자바는 </a:t>
            </a:r>
            <a:r>
              <a:rPr lang="en-US" altLang="ko-KR" dirty="0"/>
              <a:t>C++</a:t>
            </a:r>
            <a:r>
              <a:rPr lang="ko-KR" altLang="en-US" dirty="0"/>
              <a:t>과 달리 </a:t>
            </a:r>
            <a:r>
              <a:rPr lang="ko-KR" altLang="en-US" b="1" dirty="0">
                <a:solidFill>
                  <a:srgbClr val="FF0000"/>
                </a:solidFill>
              </a:rPr>
              <a:t>다중 상속을 제공하지 않음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Interface</a:t>
            </a:r>
            <a:r>
              <a:rPr lang="ko-KR" altLang="en-US" b="1" dirty="0">
                <a:solidFill>
                  <a:srgbClr val="FF0000"/>
                </a:solidFill>
              </a:rPr>
              <a:t>를 활용하여 다중 상속 유사하게 구현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한 개의 객체만 상속함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extents </a:t>
            </a:r>
            <a:r>
              <a:rPr lang="ko-KR" altLang="en-US" dirty="0"/>
              <a:t>키워드 사용함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77072"/>
            <a:ext cx="7486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0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상속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05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63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접근 지정자 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public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protected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private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아무것도 </a:t>
            </a:r>
            <a:r>
              <a:rPr lang="ko-KR" altLang="en-US" dirty="0" err="1"/>
              <a:t>안씀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8702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접근 지정자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접근 </a:t>
            </a:r>
            <a:r>
              <a:rPr lang="ko-KR" altLang="en-US" dirty="0" err="1"/>
              <a:t>지정자별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r>
              <a:rPr lang="ko-KR" altLang="en-US" dirty="0"/>
              <a:t>접근 범위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988840"/>
            <a:ext cx="839620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6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오버라이딩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 err="1"/>
              <a:t>오버라이딩은</a:t>
            </a:r>
            <a:r>
              <a:rPr lang="ko-KR" altLang="en-US" dirty="0"/>
              <a:t> 상속받은 부모의 함수를 자식 클래스에서 그 함수를 다시 재정의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부모 클래스의 함수와 </a:t>
            </a:r>
            <a:r>
              <a:rPr lang="ko-KR" altLang="en-US" b="1" dirty="0">
                <a:solidFill>
                  <a:srgbClr val="FF0000"/>
                </a:solidFill>
              </a:rPr>
              <a:t>동일한 함수 정의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반환 타입 동일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부모 클래스의 함수보다 </a:t>
            </a:r>
            <a:r>
              <a:rPr lang="ko-KR" altLang="en-US" b="1" dirty="0">
                <a:solidFill>
                  <a:srgbClr val="FF0000"/>
                </a:solidFill>
              </a:rPr>
              <a:t>접근 범위를 더 좁게 수정할 수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추가적인 예외</a:t>
            </a:r>
            <a:r>
              <a:rPr lang="en-US" altLang="ko-KR" b="1" dirty="0">
                <a:solidFill>
                  <a:srgbClr val="FF0000"/>
                </a:solidFill>
              </a:rPr>
              <a:t>(Exception)</a:t>
            </a:r>
            <a:r>
              <a:rPr lang="ko-KR" altLang="en-US" b="1" dirty="0">
                <a:solidFill>
                  <a:srgbClr val="FF0000"/>
                </a:solidFill>
              </a:rPr>
              <a:t>가 발생할 수 있음을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나타낼 수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272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자바와 일반 컴파일러 프로그래밍과 차이점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661882" cy="32403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995936" y="3284984"/>
            <a:ext cx="3168352" cy="158417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995936" y="1412776"/>
            <a:ext cx="1440160" cy="8640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위쪽/아래쪽 화살표 11"/>
          <p:cNvSpPr/>
          <p:nvPr/>
        </p:nvSpPr>
        <p:spPr bwMode="auto">
          <a:xfrm>
            <a:off x="4499992" y="2348880"/>
            <a:ext cx="504056" cy="86409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5157192"/>
            <a:ext cx="7992888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와 같은 컴파일러 언어에 비해 자바가 느리지만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하드웨어의 발달</a:t>
            </a:r>
            <a:r>
              <a:rPr lang="ko-KR" altLang="en-US" dirty="0"/>
              <a:t> 및 </a:t>
            </a:r>
            <a:r>
              <a:rPr lang="ko-KR" altLang="en-US" dirty="0">
                <a:solidFill>
                  <a:srgbClr val="FF0000"/>
                </a:solidFill>
              </a:rPr>
              <a:t>바이트코드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JVM</a:t>
            </a:r>
            <a:r>
              <a:rPr lang="ko-KR" altLang="en-US" dirty="0">
                <a:solidFill>
                  <a:srgbClr val="FF0000"/>
                </a:solidFill>
              </a:rPr>
              <a:t>의 활용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인해 자바가 대세임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4048" y="2348880"/>
            <a:ext cx="396044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시스템에 종속적</a:t>
            </a:r>
            <a:br>
              <a:rPr lang="en-US" altLang="ko-KR" dirty="0"/>
            </a:br>
            <a:r>
              <a:rPr lang="en-US" altLang="ko-KR" dirty="0"/>
              <a:t>(OS </a:t>
            </a:r>
            <a:r>
              <a:rPr lang="ko-KR" altLang="en-US" dirty="0" err="1"/>
              <a:t>커널별</a:t>
            </a:r>
            <a:r>
              <a:rPr lang="ko-KR" altLang="en-US" dirty="0"/>
              <a:t> 컴파일러 다름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4509120"/>
            <a:ext cx="468052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시스템에 종속적이지 않음</a:t>
            </a:r>
          </a:p>
        </p:txBody>
      </p:sp>
    </p:spTree>
    <p:extLst>
      <p:ext uri="{BB962C8B-B14F-4D97-AF65-F5344CB8AC3E}">
        <p14:creationId xmlns:p14="http://schemas.microsoft.com/office/powerpoint/2010/main" val="3651803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오버라이딩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부모 클래스 전용이므로 자식 클래스에 상속되지 않음</a:t>
            </a:r>
            <a:endParaRPr lang="en-US" altLang="ko-KR" dirty="0"/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함수</a:t>
            </a:r>
            <a:r>
              <a:rPr lang="en-US" altLang="ko-KR" dirty="0"/>
              <a:t>: final </a:t>
            </a:r>
            <a:r>
              <a:rPr lang="ko-KR" altLang="en-US" dirty="0"/>
              <a:t>함수는 더 이상 수정할 수 없으므로 자식 클래스가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45024"/>
            <a:ext cx="84625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80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객체 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문자열을 표현하기 위해 사용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char </a:t>
            </a:r>
            <a:r>
              <a:rPr lang="ko-KR" altLang="en-US" dirty="0"/>
              <a:t>데이터타입은 사용하지 않고</a:t>
            </a:r>
            <a:r>
              <a:rPr lang="en-US" altLang="ko-KR" dirty="0"/>
              <a:t>, String </a:t>
            </a:r>
            <a:r>
              <a:rPr lang="ko-KR" altLang="en-US" dirty="0"/>
              <a:t>객체 사용하기 권장함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String </a:t>
            </a:r>
            <a:r>
              <a:rPr lang="ko-KR" altLang="en-US" dirty="0"/>
              <a:t>객체에서 제공하는 비교 함수들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33056"/>
            <a:ext cx="7922154" cy="2304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39552" y="5157192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11560" y="5661248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514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객체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String </a:t>
            </a:r>
            <a:r>
              <a:rPr lang="ko-KR" altLang="en-US" dirty="0"/>
              <a:t>객체에서 제공하는 문자열 제어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5976664" cy="44507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611560" y="4077072"/>
            <a:ext cx="482453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3568" y="4869160"/>
            <a:ext cx="597666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83568" y="5229200"/>
            <a:ext cx="54006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5517232"/>
            <a:ext cx="518457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83568" y="5949280"/>
            <a:ext cx="640871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378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배열 </a:t>
            </a:r>
            <a:r>
              <a:rPr lang="en-US" altLang="ko-KR" dirty="0">
                <a:solidFill>
                  <a:schemeClr val="tx1"/>
                </a:solidFill>
              </a:rPr>
              <a:t>(1/3)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363272" cy="4929188"/>
          </a:xfrm>
        </p:spPr>
        <p:txBody>
          <a:bodyPr/>
          <a:lstStyle/>
          <a:p>
            <a:pPr algn="l"/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은 동일한 데이터 타입의 집합을 쉽게 처리할 수 있는 데이터 구조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간단한 구조 및 형태의 데이터 처리할 때 배열을 사용하고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왠만해선</a:t>
            </a:r>
            <a:r>
              <a:rPr lang="ko-KR" altLang="en-US" b="1" dirty="0">
                <a:solidFill>
                  <a:srgbClr val="FF0000"/>
                </a:solidFill>
              </a:rPr>
              <a:t> 컬렉션 객체</a:t>
            </a:r>
            <a:r>
              <a:rPr lang="en-US" altLang="ko-KR" b="1" dirty="0">
                <a:solidFill>
                  <a:srgbClr val="FF0000"/>
                </a:solidFill>
              </a:rPr>
              <a:t>(List, </a:t>
            </a:r>
            <a:r>
              <a:rPr lang="en-US" altLang="ko-KR" b="1" dirty="0" err="1">
                <a:solidFill>
                  <a:srgbClr val="FF0000"/>
                </a:solidFill>
              </a:rPr>
              <a:t>ArrayList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HashMap</a:t>
            </a:r>
            <a:r>
              <a:rPr lang="en-US" altLang="ko-KR" b="1" dirty="0">
                <a:solidFill>
                  <a:srgbClr val="FF0000"/>
                </a:solidFill>
              </a:rPr>
              <a:t>, Vector)</a:t>
            </a:r>
            <a:r>
              <a:rPr lang="ko-KR" altLang="en-US" b="1" dirty="0">
                <a:solidFill>
                  <a:srgbClr val="FF0000"/>
                </a:solidFill>
              </a:rPr>
              <a:t>를 활용하는 것을 권장함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배열은 사전에 크기 지정으로 인해 사용 하기 어려움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5445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배열 </a:t>
            </a:r>
            <a:r>
              <a:rPr lang="en-US" altLang="ko-KR" dirty="0">
                <a:solidFill>
                  <a:schemeClr val="tx1"/>
                </a:solidFill>
              </a:rPr>
              <a:t>(2/3)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875"/>
            <a:ext cx="8565958" cy="2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0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배열 </a:t>
            </a:r>
            <a:r>
              <a:rPr lang="en-US" altLang="ko-KR" dirty="0">
                <a:solidFill>
                  <a:schemeClr val="tx1"/>
                </a:solidFill>
              </a:rPr>
              <a:t>(3/3)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363272" cy="4929188"/>
          </a:xfrm>
        </p:spPr>
        <p:txBody>
          <a:bodyPr/>
          <a:lstStyle/>
          <a:p>
            <a:pPr algn="l"/>
            <a:r>
              <a:rPr lang="ko-KR" altLang="en-US" dirty="0"/>
              <a:t>배열이 필요한 경우 </a:t>
            </a:r>
            <a:r>
              <a:rPr lang="en-US" altLang="ko-KR" dirty="0"/>
              <a:t>: 5</a:t>
            </a:r>
            <a:r>
              <a:rPr lang="ko-KR" altLang="en-US" dirty="0"/>
              <a:t>과목의 평균 점수를 구하는 경우</a:t>
            </a:r>
          </a:p>
          <a:p>
            <a:pPr algn="l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700808"/>
            <a:ext cx="7200800" cy="45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77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배열 선언 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선언 및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4257675" cy="43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1533525" cy="466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933056"/>
            <a:ext cx="7709567" cy="23042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452320" y="3933056"/>
            <a:ext cx="1080120" cy="18722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위쪽 화살표 9"/>
          <p:cNvSpPr/>
          <p:nvPr/>
        </p:nvSpPr>
        <p:spPr bwMode="auto">
          <a:xfrm>
            <a:off x="7596336" y="3429000"/>
            <a:ext cx="432048" cy="432048"/>
          </a:xfrm>
          <a:prstGeom prst="up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2924944"/>
            <a:ext cx="29523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배열은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</p:txBody>
      </p:sp>
    </p:spTree>
    <p:extLst>
      <p:ext uri="{BB962C8B-B14F-4D97-AF65-F5344CB8AC3E}">
        <p14:creationId xmlns:p14="http://schemas.microsoft.com/office/powerpoint/2010/main" val="3464781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배열 선언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5256584" cy="49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58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다차원 배열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다차원 배열은 배열에 배열이 추가된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배열은 엑셀 모양을 생각하면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다차원 배열은 </a:t>
            </a:r>
            <a:r>
              <a:rPr lang="ko-KR" altLang="en-US" b="1" dirty="0" err="1">
                <a:solidFill>
                  <a:srgbClr val="FF0000"/>
                </a:solidFill>
              </a:rPr>
              <a:t>왠만해선</a:t>
            </a:r>
            <a:r>
              <a:rPr lang="ko-KR" altLang="en-US" b="1" dirty="0">
                <a:solidFill>
                  <a:srgbClr val="FF0000"/>
                </a:solidFill>
              </a:rPr>
              <a:t> 쓰지 말고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컬렉션 객체를 활용함을 권유함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89040"/>
            <a:ext cx="6048672" cy="27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5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컬렉션 프레임워크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보통 컬렉션 객체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유사한 객체를 여러 개 저장하고 조작해야 할 때가 빈번할 때 사용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게시판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고정된 크기의 배열의 불편함 해결</a:t>
            </a:r>
            <a:endParaRPr lang="en-US" altLang="ko-KR" dirty="0"/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5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자바와 일반 컴파일러 프로그래밍과 차이점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6" y="1609202"/>
            <a:ext cx="8575027" cy="41960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835696" y="2924944"/>
            <a:ext cx="1296144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 bwMode="auto">
          <a:xfrm>
            <a:off x="2195736" y="4077072"/>
            <a:ext cx="648072" cy="792088"/>
          </a:xfrm>
          <a:prstGeom prst="down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229200"/>
            <a:ext cx="280831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플랫폼에 상관없이</a:t>
            </a:r>
            <a:br>
              <a:rPr lang="en-US" altLang="ko-KR" dirty="0"/>
            </a:br>
            <a:r>
              <a:rPr lang="ko-KR" altLang="en-US" dirty="0"/>
              <a:t>실행 가능</a:t>
            </a:r>
          </a:p>
        </p:txBody>
      </p:sp>
    </p:spTree>
    <p:extLst>
      <p:ext uri="{BB962C8B-B14F-4D97-AF65-F5344CB8AC3E}">
        <p14:creationId xmlns:p14="http://schemas.microsoft.com/office/powerpoint/2010/main" val="482537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컬렉션 프레임워크의 구조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컬렉션 프레임워크는 인터페이스와 클래스로 구성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인터페이스는 컬렉션에서 수행할 수 있는 각종 연산을 </a:t>
            </a:r>
            <a:r>
              <a:rPr lang="ko-KR" altLang="en-US" dirty="0" err="1"/>
              <a:t>제네릭</a:t>
            </a:r>
            <a:r>
              <a:rPr lang="ko-KR" altLang="en-US" dirty="0"/>
              <a:t> 타입으로 정의해 유사한 클래스에 일관성 있게 접근하게 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클래스는 컬렉션 프레임워크 인터페이스를 구현한 </a:t>
            </a:r>
            <a:br>
              <a:rPr lang="en-US" altLang="ko-KR" dirty="0"/>
            </a:br>
            <a:r>
              <a:rPr lang="ko-KR" altLang="en-US" dirty="0"/>
              <a:t>클래스</a:t>
            </a:r>
            <a:endParaRPr lang="en-US" altLang="ko-KR" dirty="0"/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52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컬렉션 프레임워크의 구조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874"/>
            <a:ext cx="8100653" cy="32402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1043608" y="2924944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164288" y="1988840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043608" y="357301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67744" y="1268760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444208" y="1340768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왼쪽/오른쪽 화살표 10"/>
          <p:cNvSpPr/>
          <p:nvPr/>
        </p:nvSpPr>
        <p:spPr bwMode="auto">
          <a:xfrm>
            <a:off x="4211960" y="1412776"/>
            <a:ext cx="1944216" cy="360040"/>
          </a:xfrm>
          <a:prstGeom prst="leftRight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703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컬렉션 인터페이스 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508558" cy="26642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547664" y="1988840"/>
            <a:ext cx="7416824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776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컬렉션 인터페이스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컬렉션 인터페이스 주요 함수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920880" cy="42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78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Map </a:t>
            </a:r>
            <a:r>
              <a:rPr lang="ko-KR" altLang="en-US" dirty="0">
                <a:solidFill>
                  <a:schemeClr val="tx1"/>
                </a:solidFill>
              </a:rPr>
              <a:t>인터페이스 </a:t>
            </a:r>
            <a:r>
              <a:rPr lang="en-US" altLang="ko-KR" dirty="0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키와 값을 쌍으로 저장하며</a:t>
            </a:r>
            <a:r>
              <a:rPr lang="en-US" altLang="ko-KR" dirty="0"/>
              <a:t>, </a:t>
            </a:r>
            <a:r>
              <a:rPr lang="ko-KR" altLang="en-US" dirty="0"/>
              <a:t>키는 중복되지 않음</a:t>
            </a:r>
            <a:endParaRPr lang="en-US" altLang="ko-KR" dirty="0"/>
          </a:p>
          <a:p>
            <a:pPr lvl="1"/>
            <a:r>
              <a:rPr lang="en-US" altLang="ko-KR" dirty="0" err="1"/>
              <a:t>HashMap</a:t>
            </a:r>
            <a:r>
              <a:rPr lang="ko-KR" altLang="en-US" dirty="0"/>
              <a:t>을 가장 많이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91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Map </a:t>
            </a:r>
            <a:r>
              <a:rPr lang="ko-KR" altLang="en-US" dirty="0">
                <a:solidFill>
                  <a:schemeClr val="tx1"/>
                </a:solidFill>
              </a:rPr>
              <a:t>인터페이스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주요 함수들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6768752" cy="46670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39552" y="3717032"/>
            <a:ext cx="63367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11560" y="3284984"/>
            <a:ext cx="6120680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8107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List </a:t>
            </a:r>
            <a:r>
              <a:rPr lang="ko-KR" altLang="en-US" dirty="0">
                <a:solidFill>
                  <a:srgbClr val="FF0000"/>
                </a:solidFill>
              </a:rPr>
              <a:t>컬렉션 </a:t>
            </a:r>
            <a:r>
              <a:rPr lang="en-US" altLang="ko-KR" dirty="0">
                <a:solidFill>
                  <a:srgbClr val="FF0000"/>
                </a:solidFill>
              </a:rPr>
              <a:t>(1/2)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순서가 있는 객체를 중복 여부와 상관없이 저장하는 </a:t>
            </a:r>
            <a:br>
              <a:rPr lang="en-US" altLang="ko-KR" dirty="0"/>
            </a:br>
            <a:r>
              <a:rPr lang="ko-KR" altLang="en-US" dirty="0"/>
              <a:t>리스트 자료구조 지원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배열과 매우 유사하지만 </a:t>
            </a:r>
            <a:r>
              <a:rPr lang="ko-KR" altLang="en-US" b="1" dirty="0">
                <a:solidFill>
                  <a:srgbClr val="FF0000"/>
                </a:solidFill>
              </a:rPr>
              <a:t>배열과 달리 크기가 가변적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보통 </a:t>
            </a:r>
            <a:r>
              <a:rPr lang="en-US" altLang="ko-KR" b="1" dirty="0" err="1">
                <a:solidFill>
                  <a:srgbClr val="FF0000"/>
                </a:solidFill>
              </a:rPr>
              <a:t>ArrayList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객체를 구현하여 많이 사용함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 err="1">
                <a:solidFill>
                  <a:srgbClr val="FF0000"/>
                </a:solidFill>
              </a:rPr>
              <a:t>ArrayList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객체 다음으로 </a:t>
            </a:r>
            <a:r>
              <a:rPr lang="en-US" altLang="ko-KR" b="1" dirty="0" err="1">
                <a:solidFill>
                  <a:srgbClr val="FF0000"/>
                </a:solidFill>
              </a:rPr>
              <a:t>LinkedList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객체를 사용함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06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List </a:t>
            </a:r>
            <a:r>
              <a:rPr lang="ko-KR" altLang="en-US" dirty="0">
                <a:solidFill>
                  <a:srgbClr val="FF0000"/>
                </a:solidFill>
              </a:rPr>
              <a:t>컬렉션 </a:t>
            </a:r>
            <a:r>
              <a:rPr lang="en-US" altLang="ko-KR" dirty="0">
                <a:solidFill>
                  <a:srgbClr val="FF0000"/>
                </a:solidFill>
              </a:rPr>
              <a:t>(2/2)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주요 함수들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772816"/>
            <a:ext cx="81341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0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ArrayList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 err="1">
                <a:solidFill>
                  <a:schemeClr val="tx1"/>
                </a:solidFill>
              </a:rPr>
              <a:t>LinkedList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비교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340768"/>
            <a:ext cx="8328209" cy="38884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63888" y="1988840"/>
            <a:ext cx="1872208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052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컬렉션의 데이터 반복 처리 </a:t>
            </a:r>
            <a:r>
              <a:rPr lang="en-US" altLang="ko-KR">
                <a:solidFill>
                  <a:schemeClr val="tx1"/>
                </a:solidFill>
              </a:rPr>
              <a:t>(1/2)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컬렉션의 종류에 관계 없이 반복자를 이용하면 컬렉션에 포함된 객체를 순차적으로 순회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for</a:t>
            </a:r>
            <a:r>
              <a:rPr lang="ko-KR" altLang="en-US" b="1" dirty="0">
                <a:solidFill>
                  <a:srgbClr val="FF0000"/>
                </a:solidFill>
              </a:rPr>
              <a:t>문 보다 </a:t>
            </a:r>
            <a:r>
              <a:rPr lang="en-US" altLang="ko-KR" b="1" dirty="0">
                <a:solidFill>
                  <a:srgbClr val="FF0000"/>
                </a:solidFill>
              </a:rPr>
              <a:t>Iterator </a:t>
            </a:r>
            <a:r>
              <a:rPr lang="ko-KR" altLang="en-US" b="1" dirty="0">
                <a:solidFill>
                  <a:srgbClr val="FF0000"/>
                </a:solidFill>
              </a:rPr>
              <a:t>인터페이스 활용을 권장함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Iterator </a:t>
            </a:r>
            <a:r>
              <a:rPr lang="ko-KR" altLang="en-US" dirty="0"/>
              <a:t>인터페이스의 주요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05064"/>
            <a:ext cx="7056784" cy="21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JDK </a:t>
            </a:r>
            <a:r>
              <a:rPr lang="ko-KR" altLang="en-US" dirty="0"/>
              <a:t>종류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71625"/>
            <a:ext cx="8210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05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컬렉션의 데이터 반복 처리 </a:t>
            </a:r>
            <a:r>
              <a:rPr lang="en-US" altLang="ko-KR" dirty="0">
                <a:solidFill>
                  <a:schemeClr val="tx1"/>
                </a:solidFill>
              </a:rPr>
              <a:t>(2/2)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988840"/>
            <a:ext cx="765433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4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패키지 </a:t>
            </a:r>
            <a:r>
              <a:rPr lang="en-US" altLang="ko-KR" dirty="0">
                <a:solidFill>
                  <a:schemeClr val="tx1"/>
                </a:solidFill>
              </a:rPr>
              <a:t>(1/4)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윈도우 및 </a:t>
            </a:r>
            <a:r>
              <a:rPr lang="ko-KR" altLang="en-US" dirty="0" err="1"/>
              <a:t>리눅스에서의</a:t>
            </a:r>
            <a:r>
              <a:rPr lang="ko-KR" altLang="en-US" dirty="0"/>
              <a:t> 폴더</a:t>
            </a:r>
            <a:r>
              <a:rPr lang="en-US" altLang="ko-KR" dirty="0"/>
              <a:t>, </a:t>
            </a:r>
            <a:r>
              <a:rPr lang="ko-KR" altLang="en-US" dirty="0" err="1"/>
              <a:t>디렉토리로</a:t>
            </a:r>
            <a:r>
              <a:rPr lang="ko-KR" altLang="en-US" dirty="0"/>
              <a:t> 이해하면 쉬움</a:t>
            </a:r>
            <a:endParaRPr lang="en-US" altLang="ko-KR" dirty="0"/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 파일들을 모아놓은 폴더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주석문을</a:t>
            </a:r>
            <a:r>
              <a:rPr lang="ko-KR" altLang="en-US" dirty="0"/>
              <a:t> 제외하고 반드시 첫 행에 위치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패키지 이름은 모두 소문자로 명명하는 것이 관례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일반적으로 패키지 이름이 중복되지 않도록 </a:t>
            </a:r>
            <a:br>
              <a:rPr lang="en-US" altLang="ko-KR" dirty="0"/>
            </a:br>
            <a:r>
              <a:rPr lang="ko-KR" altLang="en-US" dirty="0"/>
              <a:t>개발 프로젝트의 도메인 이름을 역순으로 사용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b="1" dirty="0" err="1">
                <a:solidFill>
                  <a:srgbClr val="FF0000"/>
                </a:solidFill>
              </a:rPr>
              <a:t>kr.ac.kopo</a:t>
            </a:r>
            <a:r>
              <a:rPr lang="en-US" altLang="ko-KR" dirty="0" err="1"/>
              <a:t>.util</a:t>
            </a:r>
            <a:endParaRPr lang="ko-KR" altLang="en-US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6639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패키지 </a:t>
            </a:r>
            <a:r>
              <a:rPr lang="en-US" altLang="ko-KR" dirty="0">
                <a:solidFill>
                  <a:schemeClr val="tx1"/>
                </a:solidFill>
              </a:rPr>
              <a:t>(2/4)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50844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3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패키지 </a:t>
            </a:r>
            <a:r>
              <a:rPr lang="en-US" altLang="ko-KR" dirty="0">
                <a:solidFill>
                  <a:schemeClr val="tx1"/>
                </a:solidFill>
              </a:rPr>
              <a:t>(3/4)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패키지 사용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2" y="1844824"/>
            <a:ext cx="8694768" cy="2952328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 bwMode="auto">
          <a:xfrm>
            <a:off x="2843808" y="4077072"/>
            <a:ext cx="360040" cy="1224136"/>
          </a:xfrm>
          <a:prstGeom prst="downArrow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5517232"/>
            <a:ext cx="5688632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전체 코드가 지저분하기 때문에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보통 </a:t>
            </a:r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ko-KR" altLang="en-US" dirty="0">
                <a:solidFill>
                  <a:srgbClr val="FF0000"/>
                </a:solidFill>
              </a:rPr>
              <a:t>를 통해 상단에 선언함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849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패키지 </a:t>
            </a:r>
            <a:r>
              <a:rPr lang="en-US" altLang="ko-KR" dirty="0">
                <a:solidFill>
                  <a:schemeClr val="tx1"/>
                </a:solidFill>
              </a:rPr>
              <a:t>(4/4)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419975" cy="74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6903218" cy="30691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39552" y="1844824"/>
            <a:ext cx="7704856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3813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자바에서 제공하는 기본 및 확장 패키지들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6552728" cy="49669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467544" y="5373216"/>
            <a:ext cx="590465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95536" y="2348880"/>
            <a:ext cx="554461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552" y="2924944"/>
            <a:ext cx="4968552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8261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포장 클래스 </a:t>
            </a:r>
            <a:r>
              <a:rPr lang="en-US" altLang="ko-KR" dirty="0">
                <a:solidFill>
                  <a:schemeClr val="tx1"/>
                </a:solidFill>
              </a:rPr>
              <a:t>(1/4)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기본 데이터 타입</a:t>
            </a:r>
            <a:r>
              <a:rPr lang="en-US" altLang="ko-KR" dirty="0"/>
              <a:t>(int, long, float, double)</a:t>
            </a:r>
            <a:r>
              <a:rPr lang="ko-KR" altLang="en-US" dirty="0"/>
              <a:t>들은 객체지향언어 특징을 적용하기에 어려움 있음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기본 데이터 타입의 기능들을 포장하여 만든 클래스들을 포장 클래스</a:t>
            </a:r>
            <a:r>
              <a:rPr lang="en-US" altLang="ko-KR" dirty="0"/>
              <a:t>(wrapper class)</a:t>
            </a:r>
            <a:r>
              <a:rPr lang="ko-KR" altLang="en-US" dirty="0"/>
              <a:t>로 부름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4824536" cy="27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74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포장 클래스 </a:t>
            </a:r>
            <a:r>
              <a:rPr lang="en-US" altLang="ko-KR" dirty="0">
                <a:solidFill>
                  <a:schemeClr val="tx1"/>
                </a:solidFill>
              </a:rPr>
              <a:t>(2/4)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Integer, Long, Double </a:t>
            </a:r>
            <a:r>
              <a:rPr lang="ko-KR" altLang="en-US" dirty="0"/>
              <a:t>등 객체 존재함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059537" cy="2304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07950" y="3429000"/>
            <a:ext cx="8640514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352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포장 클래스 </a:t>
            </a:r>
            <a:r>
              <a:rPr lang="en-US" altLang="ko-KR" dirty="0">
                <a:solidFill>
                  <a:schemeClr val="tx1"/>
                </a:solidFill>
              </a:rPr>
              <a:t>(3/4)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포장 클래스 종류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6984776" cy="43275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683568" y="3356992"/>
            <a:ext cx="5400600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1560" y="4797152"/>
            <a:ext cx="6048672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11560" y="3861048"/>
            <a:ext cx="511256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00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포장 클래스 </a:t>
            </a:r>
            <a:r>
              <a:rPr lang="en-US" altLang="ko-KR" dirty="0">
                <a:solidFill>
                  <a:schemeClr val="tx1"/>
                </a:solidFill>
              </a:rPr>
              <a:t>(4/4)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Integer </a:t>
            </a:r>
            <a:r>
              <a:rPr lang="ko-KR" altLang="en-US" dirty="0"/>
              <a:t>포장 클래스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5"/>
            <a:ext cx="7416824" cy="44200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611560" y="3573016"/>
            <a:ext cx="6912768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9552" y="4869160"/>
            <a:ext cx="698477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58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885821" cy="47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62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#1 – </a:t>
            </a:r>
            <a:r>
              <a:rPr lang="ko-KR" altLang="en-US" dirty="0"/>
              <a:t>자바 파일당 </a:t>
            </a:r>
            <a:r>
              <a:rPr lang="en-US" altLang="ko-KR" dirty="0"/>
              <a:t>1</a:t>
            </a:r>
            <a:r>
              <a:rPr lang="ko-KR" altLang="en-US" dirty="0"/>
              <a:t>개 클래스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자바 파일 </a:t>
            </a:r>
            <a:r>
              <a:rPr lang="en-US" altLang="ko-KR" dirty="0"/>
              <a:t>1</a:t>
            </a:r>
            <a:r>
              <a:rPr lang="ko-KR" altLang="en-US" dirty="0"/>
              <a:t>개당 선언하는 클래스는 </a:t>
            </a:r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개만 사용함을 권장</a:t>
            </a:r>
            <a:r>
              <a:rPr lang="ko-KR" altLang="en-US" dirty="0"/>
              <a:t>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1</a:t>
            </a:r>
            <a:r>
              <a:rPr lang="ko-KR" altLang="en-US" dirty="0"/>
              <a:t>개의 자바 파일에 </a:t>
            </a:r>
            <a:r>
              <a:rPr lang="en-US" altLang="ko-KR" dirty="0"/>
              <a:t>2</a:t>
            </a:r>
            <a:r>
              <a:rPr lang="ko-KR" altLang="en-US" dirty="0"/>
              <a:t>개 이상의 클래스를 선언할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상속 등 자바 객체 관리가 어려움이 많음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반드시 클래스는 </a:t>
            </a:r>
            <a:r>
              <a:rPr lang="en-US" altLang="ko-KR" dirty="0"/>
              <a:t>1</a:t>
            </a:r>
            <a:r>
              <a:rPr lang="ko-KR" altLang="en-US" dirty="0"/>
              <a:t>개만 사용하도록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1978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#2 – </a:t>
            </a:r>
            <a:r>
              <a:rPr lang="ko-KR" altLang="en-US" dirty="0"/>
              <a:t>메모리의 이해</a:t>
            </a:r>
            <a:r>
              <a:rPr lang="en-US" altLang="ko-KR" dirty="0"/>
              <a:t> 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자바는 컴파일러를 통한 언어로 자바의 모든 객체들은 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반드시 메모리에 존재</a:t>
            </a:r>
            <a:r>
              <a:rPr lang="ko-KR" altLang="en-US" dirty="0"/>
              <a:t>해야만 사용이 가능함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메모리에 존재하지 않는 객체는 사용할 수 없음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메모리에 존재하지 않는 객체를 사용할 경우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NullPointerException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발생함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메모리에 올리기 위해서는 </a:t>
            </a:r>
            <a:r>
              <a:rPr lang="en-US" altLang="ko-KR" b="1" dirty="0">
                <a:solidFill>
                  <a:srgbClr val="FF0000"/>
                </a:solidFill>
              </a:rPr>
              <a:t>static </a:t>
            </a:r>
            <a:r>
              <a:rPr lang="ko-KR" altLang="en-US" b="1" dirty="0">
                <a:solidFill>
                  <a:srgbClr val="FF0000"/>
                </a:solidFill>
              </a:rPr>
              <a:t>객체 생성</a:t>
            </a:r>
            <a:r>
              <a:rPr lang="ko-KR" altLang="en-US" dirty="0"/>
              <a:t>이나 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new </a:t>
            </a:r>
            <a:r>
              <a:rPr lang="ko-KR" altLang="en-US" b="1" dirty="0">
                <a:solidFill>
                  <a:srgbClr val="FF0000"/>
                </a:solidFill>
              </a:rPr>
              <a:t>함수</a:t>
            </a:r>
            <a:r>
              <a:rPr lang="ko-KR" altLang="en-US" dirty="0"/>
              <a:t>를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9223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#2 – </a:t>
            </a:r>
            <a:r>
              <a:rPr lang="ko-KR" altLang="en-US" dirty="0"/>
              <a:t>메모리의 이해</a:t>
            </a:r>
            <a:r>
              <a:rPr lang="en-US" altLang="ko-KR" dirty="0"/>
              <a:t> 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en-US" altLang="ko-KR" dirty="0" err="1"/>
              <a:t>NullPointerException</a:t>
            </a:r>
            <a:endParaRPr lang="en-US" altLang="ko-KR" dirty="0"/>
          </a:p>
          <a:p>
            <a:pPr lvl="1"/>
            <a:r>
              <a:rPr lang="ko-KR" altLang="en-US" dirty="0"/>
              <a:t>메모리에 존재하지 않는 객체를 사용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r>
              <a:rPr lang="ko-KR" altLang="en-US" dirty="0"/>
              <a:t>할 때 발생</a:t>
            </a:r>
            <a:endParaRPr lang="en-US" altLang="ko-KR" dirty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값이 들어왔을 때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 예</a:t>
            </a:r>
            <a:r>
              <a:rPr lang="en-US" altLang="ko-KR" dirty="0"/>
              <a:t>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 id = </a:t>
            </a:r>
            <a:r>
              <a:rPr lang="en-US" altLang="ko-KR" dirty="0" err="1"/>
              <a:t>request.getParamter</a:t>
            </a:r>
            <a:r>
              <a:rPr lang="en-US" altLang="ko-KR" dirty="0"/>
              <a:t>(“</a:t>
            </a:r>
            <a:r>
              <a:rPr lang="en-US" altLang="ko-KR" dirty="0" err="1">
                <a:solidFill>
                  <a:srgbClr val="FF0000"/>
                </a:solidFill>
              </a:rPr>
              <a:t>user_id</a:t>
            </a:r>
            <a:r>
              <a:rPr lang="en-US" altLang="ko-KR" dirty="0"/>
              <a:t>”);</a:t>
            </a:r>
            <a:br>
              <a:rPr lang="en-US" altLang="ko-KR" dirty="0"/>
            </a:br>
            <a:r>
              <a:rPr lang="en-US" altLang="ko-KR" dirty="0" err="1"/>
              <a:t>request.getParamter</a:t>
            </a:r>
            <a:r>
              <a:rPr lang="en-US" altLang="ko-KR" dirty="0"/>
              <a:t>(“</a:t>
            </a:r>
            <a:r>
              <a:rPr lang="en-US" altLang="ko-KR" dirty="0" err="1"/>
              <a:t>user_id</a:t>
            </a:r>
            <a:r>
              <a:rPr lang="en-US" altLang="ko-KR" dirty="0"/>
              <a:t>”) =&gt; </a:t>
            </a:r>
            <a:r>
              <a:rPr lang="ko-KR" altLang="en-US" dirty="0"/>
              <a:t>값이 없을 때</a:t>
            </a:r>
            <a:r>
              <a:rPr lang="en-US" altLang="ko-KR" dirty="0"/>
              <a:t>(Null)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785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#2 – </a:t>
            </a:r>
            <a:r>
              <a:rPr lang="ko-KR" altLang="en-US" dirty="0"/>
              <a:t>메모리의 이해 </a:t>
            </a:r>
            <a:r>
              <a:rPr lang="en-US" altLang="ko-KR" dirty="0"/>
              <a:t>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ko-KR" altLang="en-US" dirty="0"/>
              <a:t>메모리 올리는 방법</a:t>
            </a:r>
            <a:endParaRPr lang="en-US" altLang="ko-KR" dirty="0"/>
          </a:p>
          <a:p>
            <a:pPr lvl="1"/>
            <a:r>
              <a:rPr lang="en-US" altLang="ko-KR" dirty="0"/>
              <a:t>String, int, long, float, double </a:t>
            </a:r>
            <a:r>
              <a:rPr lang="ko-KR" altLang="en-US" dirty="0"/>
              <a:t>등 </a:t>
            </a:r>
            <a:r>
              <a:rPr lang="ko-KR" altLang="en-US" b="1" dirty="0">
                <a:solidFill>
                  <a:srgbClr val="FF0000"/>
                </a:solidFill>
              </a:rPr>
              <a:t>기본 데이터 타입은 </a:t>
            </a:r>
            <a:r>
              <a:rPr lang="en-US" altLang="ko-KR" b="1" dirty="0">
                <a:solidFill>
                  <a:srgbClr val="FF0000"/>
                </a:solidFill>
              </a:rPr>
              <a:t>new, static</a:t>
            </a:r>
            <a:r>
              <a:rPr lang="ko-KR" altLang="en-US" b="1" dirty="0">
                <a:solidFill>
                  <a:srgbClr val="FF0000"/>
                </a:solidFill>
              </a:rPr>
              <a:t>을 선언하지 않아도 자동으로 메모리에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올라감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으로 선언되지 않은 </a:t>
            </a:r>
            <a:r>
              <a:rPr lang="ko-KR" altLang="en-US" b="1" dirty="0">
                <a:solidFill>
                  <a:srgbClr val="FF0000"/>
                </a:solidFill>
              </a:rPr>
              <a:t>자바 파일</a:t>
            </a:r>
            <a:r>
              <a:rPr lang="en-US" altLang="ko-KR" b="1" dirty="0">
                <a:solidFill>
                  <a:srgbClr val="FF0000"/>
                </a:solidFill>
              </a:rPr>
              <a:t>(class)</a:t>
            </a:r>
            <a:r>
              <a:rPr lang="ko-KR" altLang="en-US" b="1" dirty="0">
                <a:solidFill>
                  <a:srgbClr val="FF0000"/>
                </a:solidFill>
              </a:rPr>
              <a:t>는 반드시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 함수</a:t>
            </a:r>
            <a:r>
              <a:rPr lang="ko-KR" altLang="en-US" dirty="0"/>
              <a:t>를 통해 메모리를 올림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접속하기 위해 사용하는 </a:t>
            </a:r>
            <a:r>
              <a:rPr lang="en-US" altLang="ko-KR" b="1" dirty="0">
                <a:solidFill>
                  <a:srgbClr val="FF0000"/>
                </a:solidFill>
              </a:rPr>
              <a:t>Connection </a:t>
            </a:r>
            <a:r>
              <a:rPr lang="ko-KR" altLang="en-US" b="1" dirty="0">
                <a:solidFill>
                  <a:srgbClr val="FF0000"/>
                </a:solidFill>
              </a:rPr>
              <a:t>객체는 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r>
              <a:rPr lang="ko-KR" altLang="en-US" b="1" dirty="0">
                <a:solidFill>
                  <a:srgbClr val="FF0000"/>
                </a:solidFill>
              </a:rPr>
              <a:t>으로 선언</a:t>
            </a:r>
            <a:r>
              <a:rPr lang="ko-KR" altLang="en-US" dirty="0"/>
              <a:t>되어 있기 때문에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 함수를 사용하지 않아</a:t>
            </a:r>
            <a:r>
              <a:rPr lang="ko-KR" altLang="en-US" dirty="0"/>
              <a:t>도 사용 가능함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2698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#2 – </a:t>
            </a:r>
            <a:r>
              <a:rPr lang="ko-KR" altLang="en-US" dirty="0"/>
              <a:t>메모리의 이해 </a:t>
            </a:r>
            <a:r>
              <a:rPr lang="en-US" altLang="ko-KR" dirty="0"/>
              <a:t>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ko-KR" altLang="en-US" dirty="0"/>
              <a:t>메모리 올리는 방법</a:t>
            </a:r>
            <a:endParaRPr lang="en-US" altLang="ko-KR" dirty="0"/>
          </a:p>
          <a:p>
            <a:pPr lvl="1"/>
            <a:r>
              <a:rPr lang="en-US" altLang="ko-KR" dirty="0"/>
              <a:t>String, int, long, float, double </a:t>
            </a:r>
            <a:r>
              <a:rPr lang="ko-KR" altLang="en-US" dirty="0"/>
              <a:t>등 </a:t>
            </a:r>
            <a:r>
              <a:rPr lang="ko-KR" altLang="en-US" b="1" dirty="0">
                <a:solidFill>
                  <a:srgbClr val="FF0000"/>
                </a:solidFill>
              </a:rPr>
              <a:t>기본 데이터 타입은 </a:t>
            </a:r>
            <a:r>
              <a:rPr lang="en-US" altLang="ko-KR" b="1" dirty="0">
                <a:solidFill>
                  <a:srgbClr val="FF0000"/>
                </a:solidFill>
              </a:rPr>
              <a:t>new, static</a:t>
            </a:r>
            <a:r>
              <a:rPr lang="ko-KR" altLang="en-US" b="1" dirty="0">
                <a:solidFill>
                  <a:srgbClr val="FF0000"/>
                </a:solidFill>
              </a:rPr>
              <a:t>을 선언하지 않아도 자동으로 메모리에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올라감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으로 선언되지 않은 </a:t>
            </a:r>
            <a:r>
              <a:rPr lang="ko-KR" altLang="en-US" b="1" dirty="0">
                <a:solidFill>
                  <a:srgbClr val="FF0000"/>
                </a:solidFill>
              </a:rPr>
              <a:t>자바 파일</a:t>
            </a:r>
            <a:r>
              <a:rPr lang="en-US" altLang="ko-KR" b="1" dirty="0">
                <a:solidFill>
                  <a:srgbClr val="FF0000"/>
                </a:solidFill>
              </a:rPr>
              <a:t>(class)</a:t>
            </a:r>
            <a:r>
              <a:rPr lang="ko-KR" altLang="en-US" b="1" dirty="0">
                <a:solidFill>
                  <a:srgbClr val="FF0000"/>
                </a:solidFill>
              </a:rPr>
              <a:t>는 반드시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 함수</a:t>
            </a:r>
            <a:r>
              <a:rPr lang="ko-KR" altLang="en-US" dirty="0"/>
              <a:t>를 통해 메모리를 올림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접속하기 위해 사용하는 </a:t>
            </a:r>
            <a:r>
              <a:rPr lang="en-US" altLang="ko-KR" b="1" dirty="0">
                <a:solidFill>
                  <a:srgbClr val="FF0000"/>
                </a:solidFill>
              </a:rPr>
              <a:t>Connection </a:t>
            </a:r>
            <a:r>
              <a:rPr lang="ko-KR" altLang="en-US" b="1" dirty="0">
                <a:solidFill>
                  <a:srgbClr val="FF0000"/>
                </a:solidFill>
              </a:rPr>
              <a:t>객체는 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r>
              <a:rPr lang="ko-KR" altLang="en-US" b="1" dirty="0">
                <a:solidFill>
                  <a:srgbClr val="FF0000"/>
                </a:solidFill>
              </a:rPr>
              <a:t>으로 선언</a:t>
            </a:r>
            <a:r>
              <a:rPr lang="ko-KR" altLang="en-US" dirty="0"/>
              <a:t>되어 있기 때문에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 함수를 사용하지 않아</a:t>
            </a:r>
            <a:r>
              <a:rPr lang="ko-KR" altLang="en-US" dirty="0"/>
              <a:t>도 사용 가능함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7694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#2 – </a:t>
            </a:r>
            <a:r>
              <a:rPr lang="ko-KR" altLang="en-US" dirty="0"/>
              <a:t>메모리의 이해 </a:t>
            </a:r>
            <a:r>
              <a:rPr lang="en-US" altLang="ko-KR" dirty="0"/>
              <a:t>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en-US" altLang="ko-KR" dirty="0"/>
              <a:t>JVM </a:t>
            </a:r>
            <a:r>
              <a:rPr lang="ko-KR" altLang="en-US" dirty="0"/>
              <a:t>메모리 구조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static </a:t>
            </a:r>
            <a:r>
              <a:rPr lang="ko-KR" altLang="en-US" dirty="0"/>
              <a:t>객체의 특징 </a:t>
            </a:r>
            <a:r>
              <a:rPr lang="en-US" altLang="ko-KR" dirty="0"/>
              <a:t>(1/3)</a:t>
            </a: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으로 선언된 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en-US" altLang="ko-KR" dirty="0" err="1"/>
              <a:t>Claass</a:t>
            </a:r>
            <a:r>
              <a:rPr lang="en-US" altLang="ko-KR" dirty="0"/>
              <a:t> Area</a:t>
            </a:r>
            <a:r>
              <a:rPr lang="ko-KR" altLang="en-US" dirty="0"/>
              <a:t>에 저장되어 사용되며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Class Area</a:t>
            </a:r>
            <a:r>
              <a:rPr lang="ko-KR" altLang="en-US" b="1" dirty="0">
                <a:solidFill>
                  <a:srgbClr val="FF0000"/>
                </a:solidFill>
              </a:rPr>
              <a:t>에 저장된 객체는 다른 메모리 영역에서 참조하여 사용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Class Area</a:t>
            </a:r>
            <a:r>
              <a:rPr lang="ko-KR" altLang="en-US" dirty="0"/>
              <a:t>에 저장된 객체는 </a:t>
            </a:r>
            <a:r>
              <a:rPr lang="ko-KR" altLang="en-US" b="1" dirty="0">
                <a:solidFill>
                  <a:srgbClr val="FF0000"/>
                </a:solidFill>
              </a:rPr>
              <a:t>중복되어 저장</a:t>
            </a:r>
            <a:r>
              <a:rPr lang="ko-KR" altLang="en-US" dirty="0"/>
              <a:t>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69370"/>
              </p:ext>
            </p:extLst>
          </p:nvPr>
        </p:nvGraphicFramePr>
        <p:xfrm>
          <a:off x="611560" y="1772816"/>
          <a:ext cx="79928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Area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= Method Area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= Static 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Heap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Native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Method Stack 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PC Register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683568" y="1700808"/>
            <a:ext cx="1512168" cy="108012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411760" y="1772816"/>
            <a:ext cx="1224136" cy="1008112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707904" y="1700808"/>
            <a:ext cx="1512168" cy="108012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왼쪽/오른쪽 화살표 9"/>
          <p:cNvSpPr/>
          <p:nvPr/>
        </p:nvSpPr>
        <p:spPr bwMode="auto">
          <a:xfrm>
            <a:off x="1043608" y="2924944"/>
            <a:ext cx="7128792" cy="432048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858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#2 – </a:t>
            </a:r>
            <a:r>
              <a:rPr lang="ko-KR" altLang="en-US" dirty="0"/>
              <a:t>메모리의 이해 </a:t>
            </a:r>
            <a:r>
              <a:rPr lang="en-US" altLang="ko-KR" dirty="0"/>
              <a:t>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en-US" altLang="ko-KR" dirty="0"/>
              <a:t>static </a:t>
            </a:r>
            <a:r>
              <a:rPr lang="ko-KR" altLang="en-US" dirty="0"/>
              <a:t>객체의 특징 </a:t>
            </a:r>
            <a:r>
              <a:rPr lang="en-US" altLang="ko-KR" dirty="0"/>
              <a:t>(2/3)</a:t>
            </a:r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객체의 값은 메모리에 올라온 여러 자바 객체들로부터 </a:t>
            </a:r>
            <a:r>
              <a:rPr lang="en-US" altLang="ko-KR" dirty="0"/>
              <a:t>static </a:t>
            </a:r>
            <a:r>
              <a:rPr lang="ko-KR" altLang="en-US" dirty="0"/>
              <a:t>객체의 값이 변경될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static int </a:t>
            </a:r>
            <a:r>
              <a:rPr lang="en-US" altLang="ko-KR" dirty="0" err="1"/>
              <a:t>num</a:t>
            </a:r>
            <a:r>
              <a:rPr lang="en-US" altLang="ko-KR" dirty="0"/>
              <a:t> = 0;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클래스</a:t>
            </a:r>
            <a:br>
              <a:rPr lang="en-US" altLang="ko-KR" dirty="0"/>
            </a:br>
            <a:r>
              <a:rPr lang="en-US" altLang="ko-KR" dirty="0" err="1"/>
              <a:t>num</a:t>
            </a:r>
            <a:r>
              <a:rPr lang="en-US" altLang="ko-KR" dirty="0"/>
              <a:t> = 1; //a</a:t>
            </a:r>
            <a:r>
              <a:rPr lang="ko-KR" altLang="en-US" dirty="0"/>
              <a:t>클래스에서 </a:t>
            </a:r>
            <a:r>
              <a:rPr lang="en-US" altLang="ko-KR" dirty="0"/>
              <a:t>static int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값 수정 가능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클래스</a:t>
            </a:r>
            <a:br>
              <a:rPr lang="en-US" altLang="ko-KR" dirty="0"/>
            </a:br>
            <a:r>
              <a:rPr lang="en-US" altLang="ko-KR" dirty="0" err="1"/>
              <a:t>num</a:t>
            </a:r>
            <a:r>
              <a:rPr lang="en-US" altLang="ko-KR" dirty="0"/>
              <a:t> = 2; //b</a:t>
            </a:r>
            <a:r>
              <a:rPr lang="ko-KR" altLang="en-US" dirty="0"/>
              <a:t>클래스에서 </a:t>
            </a:r>
            <a:r>
              <a:rPr lang="en-US" altLang="ko-KR" dirty="0"/>
              <a:t>static int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값 수정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2258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#2 – </a:t>
            </a:r>
            <a:r>
              <a:rPr lang="ko-KR" altLang="en-US" dirty="0"/>
              <a:t>메모리의 이해 </a:t>
            </a:r>
            <a:r>
              <a:rPr lang="en-US" altLang="ko-KR" dirty="0"/>
              <a:t>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en-US" altLang="ko-KR" dirty="0"/>
              <a:t>static </a:t>
            </a:r>
            <a:r>
              <a:rPr lang="ko-KR" altLang="en-US" dirty="0"/>
              <a:t>객체의 특징 </a:t>
            </a:r>
            <a:r>
              <a:rPr lang="en-US" altLang="ko-KR" dirty="0"/>
              <a:t>(3/3)</a:t>
            </a:r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객체의 값은 메모리에 올라온 여러 자바 객체들로부터 </a:t>
            </a:r>
            <a:r>
              <a:rPr lang="en-US" altLang="ko-KR" dirty="0"/>
              <a:t>static </a:t>
            </a:r>
            <a:r>
              <a:rPr lang="ko-KR" altLang="en-US" dirty="0"/>
              <a:t>객체의 값이 변경될 수 있는 특징으로 인해 </a:t>
            </a:r>
            <a:r>
              <a:rPr lang="en-US" altLang="ko-KR" b="1" dirty="0">
                <a:solidFill>
                  <a:srgbClr val="FF0000"/>
                </a:solidFill>
              </a:rPr>
              <a:t>static </a:t>
            </a:r>
            <a:r>
              <a:rPr lang="ko-KR" altLang="en-US" b="1" dirty="0">
                <a:solidFill>
                  <a:srgbClr val="FF0000"/>
                </a:solidFill>
              </a:rPr>
              <a:t>객체의 값에 관리는 중요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객체의 값을 관리하기 위해 디자인패턴 중 </a:t>
            </a:r>
            <a:br>
              <a:rPr lang="en-US" altLang="ko-KR" dirty="0"/>
            </a:br>
            <a:r>
              <a:rPr lang="ko-KR" altLang="en-US" b="1" dirty="0" err="1">
                <a:solidFill>
                  <a:srgbClr val="FF0000"/>
                </a:solidFill>
              </a:rPr>
              <a:t>싱글톤패턴</a:t>
            </a:r>
            <a:r>
              <a:rPr lang="ko-KR" altLang="en-US" dirty="0" err="1"/>
              <a:t>이</a:t>
            </a:r>
            <a:r>
              <a:rPr lang="ko-KR" altLang="en-US" dirty="0"/>
              <a:t> 생김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싱글톤</a:t>
            </a:r>
            <a:r>
              <a:rPr lang="ko-KR" altLang="en-US" dirty="0"/>
              <a:t> 패턴은 </a:t>
            </a:r>
            <a:r>
              <a:rPr lang="en-US" altLang="ko-KR" b="1" dirty="0">
                <a:solidFill>
                  <a:srgbClr val="FF0000"/>
                </a:solidFill>
              </a:rPr>
              <a:t>a</a:t>
            </a:r>
            <a:r>
              <a:rPr lang="ko-KR" altLang="en-US" b="1" dirty="0">
                <a:solidFill>
                  <a:srgbClr val="FF0000"/>
                </a:solidFill>
              </a:rPr>
              <a:t>클래스에서 </a:t>
            </a:r>
            <a:r>
              <a:rPr lang="en-US" altLang="ko-KR" b="1" dirty="0">
                <a:solidFill>
                  <a:srgbClr val="FF0000"/>
                </a:solidFill>
              </a:rPr>
              <a:t>static </a:t>
            </a:r>
            <a:r>
              <a:rPr lang="ko-KR" altLang="en-US" b="1" dirty="0">
                <a:solidFill>
                  <a:srgbClr val="FF0000"/>
                </a:solidFill>
              </a:rPr>
              <a:t>변수를 수정</a:t>
            </a:r>
            <a:r>
              <a:rPr lang="ko-KR" altLang="en-US" dirty="0"/>
              <a:t> 중에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전혀 다른 </a:t>
            </a:r>
            <a:r>
              <a:rPr lang="en-US" altLang="ko-KR" b="1" dirty="0">
                <a:solidFill>
                  <a:srgbClr val="FF0000"/>
                </a:solidFill>
              </a:rPr>
              <a:t>b</a:t>
            </a:r>
            <a:r>
              <a:rPr lang="ko-KR" altLang="en-US" b="1" dirty="0">
                <a:solidFill>
                  <a:srgbClr val="FF0000"/>
                </a:solidFill>
              </a:rPr>
              <a:t>클래스에서 그 </a:t>
            </a:r>
            <a:r>
              <a:rPr lang="en-US" altLang="ko-KR" b="1" dirty="0">
                <a:solidFill>
                  <a:srgbClr val="FF0000"/>
                </a:solidFill>
              </a:rPr>
              <a:t>static </a:t>
            </a:r>
            <a:r>
              <a:rPr lang="ko-KR" altLang="en-US" b="1" dirty="0">
                <a:solidFill>
                  <a:srgbClr val="FF0000"/>
                </a:solidFill>
              </a:rPr>
              <a:t>변수 수정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충돌 현상을 방지하기 위해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59539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#3 – </a:t>
            </a:r>
            <a:r>
              <a:rPr lang="ko-KR" altLang="en-US" dirty="0"/>
              <a:t>주요 예외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ko-KR" altLang="en-US" dirty="0"/>
              <a:t>실행 예외</a:t>
            </a:r>
            <a:endParaRPr lang="en-US" altLang="ko-KR" dirty="0"/>
          </a:p>
          <a:p>
            <a:pPr lvl="1"/>
            <a:r>
              <a:rPr lang="ko-KR" altLang="en-US" dirty="0"/>
              <a:t>컴파일러가 예외 처리하기 위해 발견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8009217" cy="2880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683568" y="5013176"/>
            <a:ext cx="777686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3568" y="3861048"/>
            <a:ext cx="777686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5667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#3 – </a:t>
            </a:r>
            <a:r>
              <a:rPr lang="ko-KR" altLang="en-US" dirty="0"/>
              <a:t>주요 예외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en-US" altLang="ko-KR" dirty="0" err="1"/>
              <a:t>IndexOutOfBoundsException</a:t>
            </a:r>
            <a:endParaRPr lang="en-US" altLang="ko-KR" dirty="0"/>
          </a:p>
          <a:p>
            <a:pPr lvl="1"/>
            <a:r>
              <a:rPr lang="ko-KR" altLang="en-US" dirty="0"/>
              <a:t>배열로 선언된 객체에 발생</a:t>
            </a:r>
            <a:endParaRPr lang="en-US" altLang="ko-KR" dirty="0"/>
          </a:p>
          <a:p>
            <a:pPr lvl="1"/>
            <a:r>
              <a:rPr lang="ko-KR" altLang="en-US" dirty="0"/>
              <a:t>배열 개수 잘못 정의할 때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 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String[] </a:t>
            </a:r>
            <a:r>
              <a:rPr lang="en-US" altLang="ko-KR" dirty="0" err="1"/>
              <a:t>str</a:t>
            </a:r>
            <a:r>
              <a:rPr lang="en-US" altLang="ko-KR" dirty="0"/>
              <a:t> = new String[4];</a:t>
            </a:r>
            <a:br>
              <a:rPr lang="en-US" altLang="ko-KR" dirty="0"/>
            </a:br>
            <a:r>
              <a:rPr lang="en-US" altLang="ko-KR" dirty="0"/>
              <a:t>String temp = </a:t>
            </a:r>
            <a:r>
              <a:rPr lang="en-US" altLang="ko-KR" dirty="0" err="1"/>
              <a:t>str</a:t>
            </a:r>
            <a:r>
              <a:rPr lang="en-US" altLang="ko-KR" dirty="0"/>
              <a:t>[4]; 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배열 크기가 </a:t>
            </a:r>
            <a:r>
              <a:rPr lang="en-US" altLang="ko-KR" dirty="0"/>
              <a:t>4</a:t>
            </a:r>
            <a:r>
              <a:rPr lang="ko-KR" altLang="en-US" dirty="0"/>
              <a:t>개이지만</a:t>
            </a:r>
            <a:r>
              <a:rPr lang="en-US" altLang="ko-KR" dirty="0"/>
              <a:t>, 5</a:t>
            </a:r>
            <a:r>
              <a:rPr lang="ko-KR" altLang="en-US" dirty="0"/>
              <a:t>번째 배열 참조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 할 수 배열 객체들</a:t>
            </a:r>
            <a:endParaRPr lang="en-US" altLang="ko-KR" dirty="0"/>
          </a:p>
          <a:p>
            <a:pPr lvl="2"/>
            <a:r>
              <a:rPr lang="en-US" altLang="ko-KR" dirty="0" err="1"/>
              <a:t>ArrayList</a:t>
            </a:r>
            <a:r>
              <a:rPr lang="en-US" altLang="ko-KR" dirty="0"/>
              <a:t>, List</a:t>
            </a:r>
          </a:p>
          <a:p>
            <a:pPr lvl="2"/>
            <a:r>
              <a:rPr lang="en-US" altLang="ko-KR" dirty="0"/>
              <a:t>Vector</a:t>
            </a:r>
          </a:p>
          <a:p>
            <a:pPr lvl="2"/>
            <a:r>
              <a:rPr lang="en-US" altLang="ko-KR" dirty="0"/>
              <a:t>int[], String[], long[], double[]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8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주요 단축키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7882896" cy="4968552"/>
          </a:xfrm>
        </p:spPr>
      </p:pic>
    </p:spTree>
    <p:extLst>
      <p:ext uri="{BB962C8B-B14F-4D97-AF65-F5344CB8AC3E}">
        <p14:creationId xmlns:p14="http://schemas.microsoft.com/office/powerpoint/2010/main" val="38334490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#3 – </a:t>
            </a:r>
            <a:r>
              <a:rPr lang="ko-KR" altLang="en-US" dirty="0"/>
              <a:t>주요 예외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en-US" altLang="ko-KR" dirty="0" err="1"/>
              <a:t>NumberFormatException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변수의 문자열 값을 숫자 형태로 변경하는데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숫자 형태로 변경이 불가능한 문자열 값이 있을 때 </a:t>
            </a:r>
            <a:br>
              <a:rPr lang="en-US" altLang="ko-KR" dirty="0"/>
            </a:br>
            <a:r>
              <a:rPr lang="ko-KR" altLang="en-US" dirty="0"/>
              <a:t>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 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“</a:t>
            </a:r>
            <a:r>
              <a:rPr lang="ko-KR" altLang="en-US" dirty="0" err="1"/>
              <a:t>이협건</a:t>
            </a:r>
            <a:r>
              <a:rPr lang="en-US" altLang="ko-KR" dirty="0"/>
              <a:t>”;</a:t>
            </a:r>
            <a:br>
              <a:rPr lang="en-US" altLang="ko-KR" dirty="0"/>
            </a:br>
            <a:r>
              <a:rPr lang="en-US" altLang="ko-KR" dirty="0"/>
              <a:t>int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Integer.parseInt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ko-KR" altLang="en-US" dirty="0"/>
              <a:t>의 값이 숫자가 아니기 때문에 에러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5926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주요 개념 </a:t>
            </a:r>
            <a:r>
              <a:rPr lang="en-US" altLang="ko-KR" dirty="0"/>
              <a:t>#3 – </a:t>
            </a:r>
            <a:r>
              <a:rPr lang="ko-KR" altLang="en-US" dirty="0"/>
              <a:t>주요 예외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29188"/>
          </a:xfrm>
        </p:spPr>
        <p:txBody>
          <a:bodyPr/>
          <a:lstStyle/>
          <a:p>
            <a:pPr algn="l"/>
            <a:r>
              <a:rPr lang="ko-KR" altLang="en-US" dirty="0"/>
              <a:t>일반 예외</a:t>
            </a:r>
            <a:endParaRPr lang="en-US" altLang="ko-KR" dirty="0"/>
          </a:p>
          <a:p>
            <a:pPr lvl="1"/>
            <a:r>
              <a:rPr lang="ko-KR" altLang="en-US" dirty="0"/>
              <a:t>컴파일러가 발생할 가능성을 발견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8390958" cy="30963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611560" y="4005064"/>
            <a:ext cx="849694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3568" y="2996952"/>
            <a:ext cx="8280920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11560" y="4437112"/>
            <a:ext cx="8064896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251520" y="3068960"/>
            <a:ext cx="0" cy="172819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251520" y="3068960"/>
            <a:ext cx="288032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251520" y="4221088"/>
            <a:ext cx="288032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251520" y="4797152"/>
            <a:ext cx="288032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7544" y="5733256"/>
            <a:ext cx="867645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파일의 컴파일</a:t>
            </a:r>
            <a:r>
              <a:rPr lang="en-US" altLang="ko-KR" dirty="0"/>
              <a:t>(</a:t>
            </a:r>
            <a:r>
              <a:rPr lang="ko-KR" altLang="en-US" dirty="0" err="1"/>
              <a:t>이클립스</a:t>
            </a:r>
            <a:r>
              <a:rPr lang="ko-KR" altLang="en-US" dirty="0"/>
              <a:t> 저장</a:t>
            </a:r>
            <a:r>
              <a:rPr lang="en-US" altLang="ko-KR" dirty="0"/>
              <a:t>)</a:t>
            </a:r>
            <a:r>
              <a:rPr lang="ko-KR" altLang="en-US" dirty="0"/>
              <a:t>이 정상적으로 되었는지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톰켓</a:t>
            </a:r>
            <a:r>
              <a:rPr lang="ko-KR" altLang="en-US" dirty="0"/>
              <a:t> </a:t>
            </a:r>
            <a:r>
              <a:rPr lang="ko-KR" altLang="en-US" dirty="0" err="1"/>
              <a:t>재부팅했는지</a:t>
            </a:r>
            <a:r>
              <a:rPr lang="ko-KR" altLang="en-US" dirty="0"/>
              <a:t>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 bwMode="auto">
          <a:xfrm rot="20016720">
            <a:off x="339070" y="4950895"/>
            <a:ext cx="432048" cy="864096"/>
          </a:xfrm>
          <a:prstGeom prst="downArrow">
            <a:avLst>
              <a:gd name="adj1" fmla="val 50000"/>
              <a:gd name="adj2" fmla="val 4549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0349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>
              <a:lumMod val="95000"/>
              <a:lumOff val="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2133</Words>
  <Application>Microsoft Office PowerPoint</Application>
  <PresentationFormat>화면 슬라이드 쇼(4:3)</PresentationFormat>
  <Paragraphs>427</Paragraphs>
  <Slides>92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8" baseType="lpstr">
      <vt:lpstr>굴림</vt:lpstr>
      <vt:lpstr>맑은 고딕</vt:lpstr>
      <vt:lpstr>휴먼둥근헤드라인</vt:lpstr>
      <vt:lpstr>Arial</vt:lpstr>
      <vt:lpstr>Wingdings</vt:lpstr>
      <vt:lpstr>icn디자인</vt:lpstr>
      <vt:lpstr>자바 요점 정리</vt:lpstr>
      <vt:lpstr>자바를 이해해야 하는 이유</vt:lpstr>
      <vt:lpstr>자바 활용 분야</vt:lpstr>
      <vt:lpstr>자바 특징</vt:lpstr>
      <vt:lpstr>자바와 일반 컴파일러 프로그래밍과 차이점(1/2)</vt:lpstr>
      <vt:lpstr>자바와 일반 컴파일러 프로그래밍과 차이점(2/2)</vt:lpstr>
      <vt:lpstr>자바 JDK 종류</vt:lpstr>
      <vt:lpstr>자바 구조</vt:lpstr>
      <vt:lpstr>이클립스 주요 단축키</vt:lpstr>
      <vt:lpstr>자바 데이터 타입 (1/2)</vt:lpstr>
      <vt:lpstr>자바 데이터 타입 (2/2)</vt:lpstr>
      <vt:lpstr>자바 데이터 타입- 리터럴</vt:lpstr>
      <vt:lpstr>자바 데이터 타입- 정수</vt:lpstr>
      <vt:lpstr>자바 데이터 타입- 실수</vt:lpstr>
      <vt:lpstr>자바 데이터 타입- 문자</vt:lpstr>
      <vt:lpstr>자바 데이터 타입- 논리</vt:lpstr>
      <vt:lpstr>자바 데이터 타입- 중요 내용</vt:lpstr>
      <vt:lpstr>변수와 상수</vt:lpstr>
      <vt:lpstr>데이터 타입 변환 (1/3)</vt:lpstr>
      <vt:lpstr>데이터 타입 변환 (2/3)</vt:lpstr>
      <vt:lpstr>데이터 타입 변환 (3/3)</vt:lpstr>
      <vt:lpstr>연산자 종류</vt:lpstr>
      <vt:lpstr>연산자 우선순위</vt:lpstr>
      <vt:lpstr>조건문-if</vt:lpstr>
      <vt:lpstr>조건문-if~else 문</vt:lpstr>
      <vt:lpstr>조건문-다중 if~else 문</vt:lpstr>
      <vt:lpstr>조건문-중첩 if 문</vt:lpstr>
      <vt:lpstr>조건문- switch 문 (1/2)</vt:lpstr>
      <vt:lpstr>조건문- switch 문 (2/2)</vt:lpstr>
      <vt:lpstr>반복문</vt:lpstr>
      <vt:lpstr>반복문 – while (1/2)</vt:lpstr>
      <vt:lpstr>반복문 – while (2/2)</vt:lpstr>
      <vt:lpstr>반복문 – do~while</vt:lpstr>
      <vt:lpstr>반복문 – for 문 (1/3)</vt:lpstr>
      <vt:lpstr>반복문 – for 문 (2/3)</vt:lpstr>
      <vt:lpstr>반복문 – for 문 (3/3)</vt:lpstr>
      <vt:lpstr>함수 구조 (1/2)</vt:lpstr>
      <vt:lpstr>함수 구조 (2/2)</vt:lpstr>
      <vt:lpstr>함수 호출과 반환 (1/2)</vt:lpstr>
      <vt:lpstr>함수 호출과 반환 (2/2)</vt:lpstr>
      <vt:lpstr>객체지향프로그래밍 (1/4)</vt:lpstr>
      <vt:lpstr>객체지향프로그래밍 (2/4)</vt:lpstr>
      <vt:lpstr>객체지향프로그래밍 (3/4)</vt:lpstr>
      <vt:lpstr>객체지향프로그래밍 (4/4)</vt:lpstr>
      <vt:lpstr>상속 (1/2)</vt:lpstr>
      <vt:lpstr>상속 (2/2)</vt:lpstr>
      <vt:lpstr>접근 지정자 (1/2)</vt:lpstr>
      <vt:lpstr>접근 지정자 (2/2)</vt:lpstr>
      <vt:lpstr>함수 오버라이딩 (1/2)</vt:lpstr>
      <vt:lpstr>함수 오버라이딩 (2/2)</vt:lpstr>
      <vt:lpstr>String 객체 (1/2)</vt:lpstr>
      <vt:lpstr>String 객체 (2/2)</vt:lpstr>
      <vt:lpstr>배열 (1/3)</vt:lpstr>
      <vt:lpstr>배열 (2/3)</vt:lpstr>
      <vt:lpstr>배열 (3/3)</vt:lpstr>
      <vt:lpstr>배열 선언 (1/2)</vt:lpstr>
      <vt:lpstr>배열 선언 (2/2)</vt:lpstr>
      <vt:lpstr>다차원 배열</vt:lpstr>
      <vt:lpstr>컬렉션 프레임워크(보통 컬렉션 객체)</vt:lpstr>
      <vt:lpstr>컬렉션 프레임워크의 구조(1/2)</vt:lpstr>
      <vt:lpstr>컬렉션 프레임워크의 구조(2/2)</vt:lpstr>
      <vt:lpstr>컬렉션 인터페이스 (1/2)</vt:lpstr>
      <vt:lpstr>컬렉션 인터페이스 (2/2)</vt:lpstr>
      <vt:lpstr>Map 인터페이스 (1/2)</vt:lpstr>
      <vt:lpstr>Map 인터페이스 (2/2)</vt:lpstr>
      <vt:lpstr>List 컬렉션 (1/2)</vt:lpstr>
      <vt:lpstr>List 컬렉션 (2/2)</vt:lpstr>
      <vt:lpstr>ArrayList와 LinkedList 비교</vt:lpstr>
      <vt:lpstr>컬렉션의 데이터 반복 처리 (1/2)</vt:lpstr>
      <vt:lpstr>컬렉션의 데이터 반복 처리 (2/2)</vt:lpstr>
      <vt:lpstr>패키지 (1/4)</vt:lpstr>
      <vt:lpstr>패키지 (2/4)</vt:lpstr>
      <vt:lpstr>패키지 (3/4)</vt:lpstr>
      <vt:lpstr>패키지 (4/4)</vt:lpstr>
      <vt:lpstr>자바에서 제공하는 기본 및 확장 패키지들</vt:lpstr>
      <vt:lpstr>포장 클래스 (1/4)</vt:lpstr>
      <vt:lpstr>포장 클래스 (2/4)</vt:lpstr>
      <vt:lpstr>포장 클래스 (3/4)</vt:lpstr>
      <vt:lpstr>포장 클래스 (4/4)</vt:lpstr>
      <vt:lpstr>자바 주요 개념 #1 – 자바 파일당 1개 클래스 선언</vt:lpstr>
      <vt:lpstr>자바 주요 개념 #2 – 메모리의 이해 (1/7)</vt:lpstr>
      <vt:lpstr>자바 주요 개념 #2 – 메모리의 이해 (2/7)</vt:lpstr>
      <vt:lpstr>자바 주요 개념 #2 – 메모리의 이해 (3/7)</vt:lpstr>
      <vt:lpstr>자바 주요 개념 #2 – 메모리의 이해 (4/7)</vt:lpstr>
      <vt:lpstr>자바 주요 개념 #2 – 메모리의 이해 (5/7)</vt:lpstr>
      <vt:lpstr>자바 주요 개념 #2 – 메모리의 이해 (6/7)</vt:lpstr>
      <vt:lpstr>자바 주요 개념 #2 – 메모리의 이해 (7/7)</vt:lpstr>
      <vt:lpstr>자바 주요 개념 #3 – 주요 예외 항목</vt:lpstr>
      <vt:lpstr>자바 주요 개념 #3 – 주요 예외 항목</vt:lpstr>
      <vt:lpstr>자바 주요 개념 #3 – 주요 예외 항목</vt:lpstr>
      <vt:lpstr>자바 주요 개념 #3 – 주요 예외 항목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1005</cp:revision>
  <dcterms:created xsi:type="dcterms:W3CDTF">2008-05-14T14:35:49Z</dcterms:created>
  <dcterms:modified xsi:type="dcterms:W3CDTF">2021-08-25T04:21:55Z</dcterms:modified>
</cp:coreProperties>
</file>