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570" r:id="rId3"/>
    <p:sldId id="571" r:id="rId4"/>
    <p:sldId id="657" r:id="rId5"/>
    <p:sldId id="594" r:id="rId6"/>
    <p:sldId id="600" r:id="rId7"/>
    <p:sldId id="601" r:id="rId8"/>
    <p:sldId id="602" r:id="rId9"/>
    <p:sldId id="603" r:id="rId10"/>
    <p:sldId id="604" r:id="rId11"/>
    <p:sldId id="605" r:id="rId12"/>
    <p:sldId id="621" r:id="rId13"/>
    <p:sldId id="622" r:id="rId14"/>
    <p:sldId id="606" r:id="rId15"/>
    <p:sldId id="607" r:id="rId16"/>
    <p:sldId id="609" r:id="rId17"/>
    <p:sldId id="608" r:id="rId18"/>
    <p:sldId id="610" r:id="rId19"/>
    <p:sldId id="593" r:id="rId20"/>
    <p:sldId id="648" r:id="rId21"/>
    <p:sldId id="651" r:id="rId22"/>
    <p:sldId id="611" r:id="rId23"/>
    <p:sldId id="649" r:id="rId24"/>
    <p:sldId id="650" r:id="rId25"/>
    <p:sldId id="659" r:id="rId26"/>
    <p:sldId id="616" r:id="rId27"/>
    <p:sldId id="620" r:id="rId28"/>
    <p:sldId id="660" r:id="rId29"/>
    <p:sldId id="618" r:id="rId30"/>
    <p:sldId id="653" r:id="rId31"/>
    <p:sldId id="655" r:id="rId32"/>
    <p:sldId id="656" r:id="rId33"/>
    <p:sldId id="553" r:id="rId34"/>
    <p:sldId id="613" r:id="rId35"/>
    <p:sldId id="614" r:id="rId36"/>
    <p:sldId id="552" r:id="rId37"/>
    <p:sldId id="554" r:id="rId38"/>
    <p:sldId id="615" r:id="rId39"/>
    <p:sldId id="625" r:id="rId40"/>
    <p:sldId id="624" r:id="rId41"/>
    <p:sldId id="626" r:id="rId42"/>
    <p:sldId id="627" r:id="rId43"/>
    <p:sldId id="629" r:id="rId44"/>
    <p:sldId id="557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563" r:id="rId55"/>
    <p:sldId id="640" r:id="rId56"/>
    <p:sldId id="641" r:id="rId57"/>
    <p:sldId id="642" r:id="rId58"/>
    <p:sldId id="643" r:id="rId59"/>
    <p:sldId id="644" r:id="rId60"/>
    <p:sldId id="645" r:id="rId61"/>
    <p:sldId id="661" r:id="rId62"/>
    <p:sldId id="646" r:id="rId63"/>
    <p:sldId id="647" r:id="rId64"/>
    <p:sldId id="265" r:id="rId65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  <a:srgbClr val="0000FF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746" y="132"/>
      </p:cViewPr>
      <p:guideLst>
        <p:guide orient="horz" pos="343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2023-03-03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2023-03-03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weathermap.org/data/3.0/onecall?lon=126.8357822&amp;lat=37.544147&amp;appid=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itchFamily="18" charset="-127"/>
                <a:ea typeface="휴먼둥근헤드라인" pitchFamily="18" charset="-127"/>
              </a:rPr>
              <a:t>OpenAPI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활용</a:t>
            </a:r>
            <a:b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</a:b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-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날씨 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- </a:t>
            </a:r>
            <a:endParaRPr lang="ko-KR" altLang="en-US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API </a:t>
            </a:r>
            <a:r>
              <a:rPr lang="ko-KR" altLang="en-US" dirty="0"/>
              <a:t>상세 사용정보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100CD2-095D-8E9E-E22D-325304B1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272808" cy="3865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F4C1B1-84B1-2E1E-4443-AC4DCDE1EC17}"/>
              </a:ext>
            </a:extLst>
          </p:cNvPr>
          <p:cNvSpPr/>
          <p:nvPr/>
        </p:nvSpPr>
        <p:spPr bwMode="auto">
          <a:xfrm>
            <a:off x="2627784" y="1952745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40D8FE-54B9-D96D-3504-24885891C8AD}"/>
              </a:ext>
            </a:extLst>
          </p:cNvPr>
          <p:cNvSpPr/>
          <p:nvPr/>
        </p:nvSpPr>
        <p:spPr bwMode="auto">
          <a:xfrm>
            <a:off x="683568" y="3896961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02A63BA-230C-00A3-2A6C-F3AA884064B8}"/>
              </a:ext>
            </a:extLst>
          </p:cNvPr>
          <p:cNvSpPr/>
          <p:nvPr/>
        </p:nvSpPr>
        <p:spPr bwMode="auto">
          <a:xfrm rot="2510159">
            <a:off x="1963549" y="1911229"/>
            <a:ext cx="216024" cy="21932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DF512-337F-6D50-A092-C4BA310C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23" y="1223760"/>
            <a:ext cx="4702002" cy="530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438641F-7CA4-B903-346D-FE50CFB819A6}"/>
              </a:ext>
            </a:extLst>
          </p:cNvPr>
          <p:cNvSpPr/>
          <p:nvPr/>
        </p:nvSpPr>
        <p:spPr bwMode="auto">
          <a:xfrm>
            <a:off x="1500919" y="3923746"/>
            <a:ext cx="2747045" cy="1799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961D45-34DD-F3A7-C460-625607B8B409}"/>
              </a:ext>
            </a:extLst>
          </p:cNvPr>
          <p:cNvSpPr txBox="1"/>
          <p:nvPr/>
        </p:nvSpPr>
        <p:spPr>
          <a:xfrm>
            <a:off x="1259631" y="4342127"/>
            <a:ext cx="7128793" cy="248837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사용할 </a:t>
            </a:r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사용법은 </a:t>
            </a:r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만든 업체가 가장 잘 알고 있음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꼭 사용할 </a:t>
            </a:r>
            <a:r>
              <a:rPr lang="en-US" altLang="ko-KR" sz="1800" dirty="0" err="1">
                <a:solidFill>
                  <a:srgbClr val="FF0000"/>
                </a:solidFill>
              </a:rPr>
              <a:t>OpenAPI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설명서를 읽어보자</a:t>
            </a:r>
            <a:r>
              <a:rPr lang="en-US" altLang="ko-KR" sz="1800" dirty="0">
                <a:solidFill>
                  <a:srgbClr val="FF0000"/>
                </a:solidFill>
              </a:rPr>
              <a:t>!</a:t>
            </a:r>
          </a:p>
          <a:p>
            <a:endParaRPr lang="en-US" altLang="ko-KR" sz="1800" dirty="0"/>
          </a:p>
          <a:p>
            <a:r>
              <a:rPr lang="ko-KR" altLang="en-US" sz="1800" dirty="0"/>
              <a:t>개발 중 본인이 사용하는 </a:t>
            </a:r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오류가 발생하여 구글에 검색해도 검색 결과가 많이 없음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만든 업체는 매뉴얼에 오류에 대해 명시해주니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제발 꼭 매뉴얼 읽자</a:t>
            </a:r>
            <a:r>
              <a:rPr lang="en-US" altLang="ko-KR" sz="1800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7A9BE64F-B4D7-4A01-D6D6-5888314F4CEA}"/>
              </a:ext>
            </a:extLst>
          </p:cNvPr>
          <p:cNvSpPr/>
          <p:nvPr/>
        </p:nvSpPr>
        <p:spPr bwMode="auto">
          <a:xfrm>
            <a:off x="780839" y="4278564"/>
            <a:ext cx="720080" cy="72012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82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사용할 </a:t>
            </a:r>
            <a:r>
              <a:rPr lang="en-US" altLang="ko-KR" dirty="0"/>
              <a:t>API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https://api.openweathermap.org/data/3.0/onecall?</a:t>
            </a:r>
            <a:br>
              <a:rPr lang="en-US" altLang="ko-KR" dirty="0"/>
            </a:br>
            <a:r>
              <a:rPr lang="en-US" altLang="ko-KR" b="1" dirty="0" err="1">
                <a:solidFill>
                  <a:srgbClr val="FF0000"/>
                </a:solidFill>
              </a:rPr>
              <a:t>lat</a:t>
            </a:r>
            <a:r>
              <a:rPr lang="en-US" altLang="ko-KR" b="1" dirty="0">
                <a:solidFill>
                  <a:srgbClr val="FF0000"/>
                </a:solidFill>
              </a:rPr>
              <a:t>={</a:t>
            </a:r>
            <a:r>
              <a:rPr lang="en-US" altLang="ko-KR" b="1" dirty="0" err="1">
                <a:solidFill>
                  <a:srgbClr val="FF0000"/>
                </a:solidFill>
              </a:rPr>
              <a:t>lat</a:t>
            </a:r>
            <a:r>
              <a:rPr lang="en-US" altLang="ko-KR" b="1" dirty="0">
                <a:solidFill>
                  <a:srgbClr val="FF0000"/>
                </a:solidFill>
              </a:rPr>
              <a:t>}&amp;</a:t>
            </a:r>
            <a:r>
              <a:rPr lang="en-US" altLang="ko-KR" b="1" dirty="0" err="1">
                <a:solidFill>
                  <a:srgbClr val="FF0000"/>
                </a:solidFill>
              </a:rPr>
              <a:t>lon</a:t>
            </a:r>
            <a:r>
              <a:rPr lang="en-US" altLang="ko-KR" b="1" dirty="0">
                <a:solidFill>
                  <a:srgbClr val="FF0000"/>
                </a:solidFill>
              </a:rPr>
              <a:t>={</a:t>
            </a:r>
            <a:r>
              <a:rPr lang="en-US" altLang="ko-KR" b="1" dirty="0" err="1">
                <a:solidFill>
                  <a:srgbClr val="FF0000"/>
                </a:solidFill>
              </a:rPr>
              <a:t>lon</a:t>
            </a:r>
            <a:r>
              <a:rPr lang="en-US" altLang="ko-KR" b="1" dirty="0">
                <a:solidFill>
                  <a:srgbClr val="FF0000"/>
                </a:solidFill>
              </a:rPr>
              <a:t>}&amp;exclude={part}&amp;</a:t>
            </a:r>
            <a:r>
              <a:rPr lang="en-US" altLang="ko-KR" b="1" dirty="0" err="1">
                <a:solidFill>
                  <a:srgbClr val="FF0000"/>
                </a:solidFill>
              </a:rPr>
              <a:t>appid</a:t>
            </a:r>
            <a:r>
              <a:rPr lang="en-US" altLang="ko-KR" b="1" dirty="0">
                <a:solidFill>
                  <a:srgbClr val="FF0000"/>
                </a:solidFill>
              </a:rPr>
              <a:t>={API key}</a:t>
            </a:r>
          </a:p>
          <a:p>
            <a:r>
              <a:rPr lang="ko-KR" altLang="en-US" dirty="0"/>
              <a:t>필수 입력 파라미터</a:t>
            </a:r>
            <a:endParaRPr lang="en-US" altLang="ko-KR" dirty="0"/>
          </a:p>
          <a:p>
            <a:pPr lvl="1"/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 </a:t>
            </a:r>
            <a:r>
              <a:rPr lang="ko-KR" altLang="en-US" dirty="0"/>
              <a:t>발급받은 </a:t>
            </a:r>
            <a:r>
              <a:rPr lang="en-US" altLang="ko-KR" dirty="0"/>
              <a:t>API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88BCD9-1C11-CF41-2E79-9F4C5E4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603276"/>
            <a:ext cx="3121469" cy="35192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5F5496-9B97-0B51-2E94-366F75536C9A}"/>
              </a:ext>
            </a:extLst>
          </p:cNvPr>
          <p:cNvSpPr/>
          <p:nvPr/>
        </p:nvSpPr>
        <p:spPr bwMode="auto">
          <a:xfrm>
            <a:off x="5508104" y="5661025"/>
            <a:ext cx="2880320" cy="4322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F748E9D-7880-33CF-8382-6C41DE19B00C}"/>
              </a:ext>
            </a:extLst>
          </p:cNvPr>
          <p:cNvSpPr/>
          <p:nvPr/>
        </p:nvSpPr>
        <p:spPr bwMode="auto">
          <a:xfrm rot="18343638">
            <a:off x="3977304" y="3152565"/>
            <a:ext cx="303201" cy="32282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7EE51-B5F2-F771-E3E1-28267D56A08B}"/>
              </a:ext>
            </a:extLst>
          </p:cNvPr>
          <p:cNvSpPr txBox="1"/>
          <p:nvPr/>
        </p:nvSpPr>
        <p:spPr>
          <a:xfrm>
            <a:off x="870965" y="6423780"/>
            <a:ext cx="7614592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https://openweathermap.org/api/one-call-3</a:t>
            </a:r>
          </a:p>
        </p:txBody>
      </p:sp>
    </p:spTree>
    <p:extLst>
      <p:ext uri="{BB962C8B-B14F-4D97-AF65-F5344CB8AC3E}">
        <p14:creationId xmlns:p14="http://schemas.microsoft.com/office/powerpoint/2010/main" val="48519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크롬에서 실행해보기</a:t>
            </a:r>
            <a:endParaRPr lang="en-US" altLang="ko-KR" dirty="0"/>
          </a:p>
          <a:p>
            <a:pPr lvl="1"/>
            <a:r>
              <a:rPr lang="en-US" altLang="ko-KR" dirty="0" err="1"/>
              <a:t>OpenAPI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호출이며</a:t>
            </a:r>
            <a:r>
              <a:rPr lang="en-US" altLang="ko-KR" dirty="0"/>
              <a:t>, </a:t>
            </a:r>
            <a:r>
              <a:rPr lang="ko-KR" altLang="en-US" dirty="0"/>
              <a:t>브라우저에서 확인 가능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JSON </a:t>
            </a:r>
            <a:r>
              <a:rPr lang="ko-KR" altLang="en-US" dirty="0"/>
              <a:t>구조로 제공함</a:t>
            </a:r>
            <a:endParaRPr lang="en-US" altLang="ko-KR" dirty="0"/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JSON </a:t>
            </a:r>
            <a:r>
              <a:rPr lang="ko-KR" altLang="en-US" dirty="0"/>
              <a:t>내용을 복사하기</a:t>
            </a:r>
            <a:r>
              <a:rPr lang="en-US" altLang="ko-KR" dirty="0"/>
              <a:t>		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FF4F09-E55D-7A48-38E4-B24D32A2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056604"/>
            <a:ext cx="8147248" cy="30462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5F256D-6212-1180-98FC-0784F486BB7E}"/>
              </a:ext>
            </a:extLst>
          </p:cNvPr>
          <p:cNvSpPr txBox="1"/>
          <p:nvPr/>
        </p:nvSpPr>
        <p:spPr>
          <a:xfrm>
            <a:off x="251520" y="6191987"/>
            <a:ext cx="8147248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dirty="0">
                <a:hlinkClick r:id="rId3"/>
              </a:rPr>
              <a:t>https://api.openweathermap.org/data/3.0/onecall?lon=126.8357822&amp;lat=37.544147&amp;appid=</a:t>
            </a:r>
            <a:r>
              <a:rPr lang="en-US" altLang="ko-KR" sz="1800" dirty="0"/>
              <a:t>{</a:t>
            </a:r>
            <a:r>
              <a:rPr lang="ko-KR" altLang="en-US" sz="1800" dirty="0"/>
              <a:t>본인 </a:t>
            </a:r>
            <a:r>
              <a:rPr lang="en-US" altLang="ko-KR" sz="1800" dirty="0"/>
              <a:t>API</a:t>
            </a:r>
            <a:r>
              <a:rPr lang="ko-KR" altLang="en-US" sz="1800" dirty="0"/>
              <a:t>키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DB85-1203-13C2-A10B-13ECB6F9DAA0}"/>
              </a:ext>
            </a:extLst>
          </p:cNvPr>
          <p:cNvSpPr/>
          <p:nvPr/>
        </p:nvSpPr>
        <p:spPr bwMode="auto">
          <a:xfrm>
            <a:off x="179512" y="3645024"/>
            <a:ext cx="8147248" cy="24578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704E5-7F55-BA3E-A6C1-0076F9FE9E18}"/>
              </a:ext>
            </a:extLst>
          </p:cNvPr>
          <p:cNvSpPr txBox="1"/>
          <p:nvPr/>
        </p:nvSpPr>
        <p:spPr>
          <a:xfrm>
            <a:off x="2279929" y="4710069"/>
            <a:ext cx="409043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전체 선택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Ctrl+A</a:t>
            </a:r>
            <a:r>
              <a:rPr lang="en-US" altLang="ko-KR" sz="1800" dirty="0"/>
              <a:t>)</a:t>
            </a:r>
            <a:r>
              <a:rPr lang="ko-KR" altLang="en-US" sz="1800" dirty="0"/>
              <a:t> 및 복사</a:t>
            </a:r>
            <a:r>
              <a:rPr lang="en-US" altLang="ko-KR" sz="1800" dirty="0"/>
              <a:t>(Ctrl +C)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396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(5)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JSON</a:t>
            </a:r>
            <a:r>
              <a:rPr lang="ko-KR" altLang="en-US" dirty="0"/>
              <a:t>구조 쉽게 보기</a:t>
            </a:r>
            <a:endParaRPr lang="en-US" altLang="ko-KR" dirty="0"/>
          </a:p>
          <a:p>
            <a:pPr lvl="1"/>
            <a:r>
              <a:rPr lang="en-US" altLang="ko-KR" dirty="0"/>
              <a:t>http://jsonviewer.stack.hu </a:t>
            </a:r>
            <a:r>
              <a:rPr lang="ko-KR" altLang="en-US" dirty="0"/>
              <a:t>접속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즐겨찾기 추가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rgbClr val="FF0000"/>
                </a:solidFill>
              </a:rPr>
              <a:t>권장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Postman </a:t>
            </a:r>
            <a:r>
              <a:rPr lang="ko-KR" altLang="en-US" b="1" dirty="0">
                <a:solidFill>
                  <a:srgbClr val="FF0000"/>
                </a:solidFill>
              </a:rPr>
              <a:t>툴 설치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본 실습은 설치하지 않음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A5070-C201-23B6-384F-7B157870F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3"/>
          <a:stretch/>
        </p:blipFill>
        <p:spPr>
          <a:xfrm>
            <a:off x="468312" y="2641661"/>
            <a:ext cx="3374504" cy="3082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14B46E-4DB9-83E5-768D-E737BA3E8435}"/>
              </a:ext>
            </a:extLst>
          </p:cNvPr>
          <p:cNvSpPr/>
          <p:nvPr/>
        </p:nvSpPr>
        <p:spPr bwMode="auto">
          <a:xfrm>
            <a:off x="457200" y="3073709"/>
            <a:ext cx="51440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43424-6A6D-F795-B807-09DD62C5A19F}"/>
              </a:ext>
            </a:extLst>
          </p:cNvPr>
          <p:cNvSpPr txBox="1"/>
          <p:nvPr/>
        </p:nvSpPr>
        <p:spPr>
          <a:xfrm>
            <a:off x="251520" y="5571556"/>
            <a:ext cx="4090430" cy="8817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결과를 </a:t>
            </a:r>
            <a:r>
              <a:rPr lang="en-US" altLang="ko-KR" sz="1800" dirty="0"/>
              <a:t>[Text]</a:t>
            </a:r>
            <a:r>
              <a:rPr lang="ko-KR" altLang="en-US" sz="1800" dirty="0"/>
              <a:t>의 에디터에 붙여넣기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붙여넣기 후</a:t>
            </a:r>
            <a:r>
              <a:rPr lang="en-US" altLang="ko-KR" sz="1800" dirty="0"/>
              <a:t>, [Viewer] </a:t>
            </a:r>
            <a:r>
              <a:rPr lang="ko-KR" altLang="en-US" sz="1800" dirty="0"/>
              <a:t>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64DD7B-58F7-88EA-6AA7-7B09F802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80" y="2641661"/>
            <a:ext cx="3571427" cy="3082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B3CFAB-9CA9-3811-3946-602B5E896588}"/>
              </a:ext>
            </a:extLst>
          </p:cNvPr>
          <p:cNvSpPr/>
          <p:nvPr/>
        </p:nvSpPr>
        <p:spPr bwMode="auto">
          <a:xfrm>
            <a:off x="3560367" y="4364290"/>
            <a:ext cx="1281409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7EE1B-A65C-48AA-736D-F734B7C48E70}"/>
              </a:ext>
            </a:extLst>
          </p:cNvPr>
          <p:cNvSpPr txBox="1"/>
          <p:nvPr/>
        </p:nvSpPr>
        <p:spPr>
          <a:xfrm>
            <a:off x="4623337" y="5623770"/>
            <a:ext cx="409043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가독성 높게 </a:t>
            </a:r>
            <a:r>
              <a:rPr lang="en-US" altLang="ko-KR" sz="1800" dirty="0"/>
              <a:t>JSON </a:t>
            </a:r>
            <a:r>
              <a:rPr lang="ko-KR" altLang="en-US" sz="1800" dirty="0"/>
              <a:t>구조 확인가능</a:t>
            </a:r>
          </a:p>
        </p:txBody>
      </p:sp>
    </p:spTree>
    <p:extLst>
      <p:ext uri="{BB962C8B-B14F-4D97-AF65-F5344CB8AC3E}">
        <p14:creationId xmlns:p14="http://schemas.microsoft.com/office/powerpoint/2010/main" val="261676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(6)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결과 값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구조 결과 제공</a:t>
            </a:r>
            <a:endParaRPr lang="en-US" altLang="ko-KR" dirty="0"/>
          </a:p>
          <a:p>
            <a:pPr lvl="1"/>
            <a:r>
              <a:rPr lang="ko-KR" altLang="en-US" dirty="0"/>
              <a:t>현재 날씨</a:t>
            </a:r>
            <a:r>
              <a:rPr lang="en-US" altLang="ko-KR" dirty="0"/>
              <a:t>, </a:t>
            </a:r>
            <a:r>
              <a:rPr lang="ko-KR" altLang="en-US" dirty="0"/>
              <a:t>분별 날씨</a:t>
            </a:r>
            <a:r>
              <a:rPr lang="en-US" altLang="ko-KR" dirty="0"/>
              <a:t>, </a:t>
            </a:r>
            <a:r>
              <a:rPr lang="ko-KR" altLang="en-US" dirty="0"/>
              <a:t>시간별 날씨</a:t>
            </a:r>
            <a:r>
              <a:rPr lang="en-US" altLang="ko-KR" dirty="0"/>
              <a:t>, </a:t>
            </a:r>
            <a:r>
              <a:rPr lang="ko-KR" altLang="en-US" dirty="0"/>
              <a:t>일별 날씨 제공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E606E-1659-D964-0503-47E8997A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3672408" cy="3169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3D11FE-DD55-5EE8-81BE-1B0929E02D54}"/>
              </a:ext>
            </a:extLst>
          </p:cNvPr>
          <p:cNvSpPr/>
          <p:nvPr/>
        </p:nvSpPr>
        <p:spPr bwMode="auto">
          <a:xfrm>
            <a:off x="1187624" y="4725144"/>
            <a:ext cx="1440160" cy="9358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868E-617A-BB18-ADE6-548EB15FEB8E}"/>
              </a:ext>
            </a:extLst>
          </p:cNvPr>
          <p:cNvSpPr txBox="1"/>
          <p:nvPr/>
        </p:nvSpPr>
        <p:spPr>
          <a:xfrm>
            <a:off x="2267744" y="5029193"/>
            <a:ext cx="532859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현재</a:t>
            </a:r>
            <a:r>
              <a:rPr lang="en-US" altLang="ko-KR" sz="1800" dirty="0"/>
              <a:t>, </a:t>
            </a:r>
            <a:r>
              <a:rPr lang="ko-KR" altLang="en-US" sz="1800" dirty="0"/>
              <a:t>분별</a:t>
            </a:r>
            <a:r>
              <a:rPr lang="en-US" altLang="ko-KR" sz="1800" dirty="0"/>
              <a:t>,</a:t>
            </a:r>
            <a:r>
              <a:rPr lang="ko-KR" altLang="en-US" sz="1800" dirty="0"/>
              <a:t> 시간별</a:t>
            </a:r>
            <a:r>
              <a:rPr lang="en-US" altLang="ko-KR" sz="1800" dirty="0"/>
              <a:t>, </a:t>
            </a:r>
            <a:r>
              <a:rPr lang="ko-KR" altLang="en-US" sz="1800" dirty="0"/>
              <a:t>일별 날씨 결과 제공</a:t>
            </a:r>
          </a:p>
        </p:txBody>
      </p:sp>
    </p:spTree>
    <p:extLst>
      <p:ext uri="{BB962C8B-B14F-4D97-AF65-F5344CB8AC3E}">
        <p14:creationId xmlns:p14="http://schemas.microsoft.com/office/powerpoint/2010/main" val="5860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(7)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주요 결과 값 </a:t>
            </a:r>
            <a:r>
              <a:rPr lang="en-US" altLang="ko-KR" dirty="0"/>
              <a:t>– </a:t>
            </a:r>
            <a:r>
              <a:rPr lang="ko-KR" altLang="en-US" dirty="0"/>
              <a:t>현재 날씨</a:t>
            </a:r>
            <a:endParaRPr lang="en-US" altLang="ko-KR" dirty="0"/>
          </a:p>
          <a:p>
            <a:pPr lvl="1"/>
            <a:r>
              <a:rPr lang="en-US" altLang="ko-KR" dirty="0"/>
              <a:t>Temp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기온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2110B-995B-7A99-552A-4C386313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96739"/>
            <a:ext cx="3671640" cy="40361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1435BA-A0BB-0B22-9408-87EC229F38DF}"/>
              </a:ext>
            </a:extLst>
          </p:cNvPr>
          <p:cNvSpPr/>
          <p:nvPr/>
        </p:nvSpPr>
        <p:spPr bwMode="auto">
          <a:xfrm>
            <a:off x="468312" y="3429000"/>
            <a:ext cx="2303488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E9C6-0324-BAEA-8B09-DCC7A0A269A2}"/>
              </a:ext>
            </a:extLst>
          </p:cNvPr>
          <p:cNvSpPr txBox="1"/>
          <p:nvPr/>
        </p:nvSpPr>
        <p:spPr>
          <a:xfrm>
            <a:off x="2195736" y="3333787"/>
            <a:ext cx="13317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현재 기온</a:t>
            </a:r>
          </a:p>
        </p:txBody>
      </p:sp>
    </p:spTree>
    <p:extLst>
      <p:ext uri="{BB962C8B-B14F-4D97-AF65-F5344CB8AC3E}">
        <p14:creationId xmlns:p14="http://schemas.microsoft.com/office/powerpoint/2010/main" val="331941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(8)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주요 결과 값 </a:t>
            </a:r>
            <a:r>
              <a:rPr lang="en-US" altLang="ko-KR" dirty="0"/>
              <a:t>– </a:t>
            </a:r>
            <a:r>
              <a:rPr lang="ko-KR" altLang="en-US" dirty="0"/>
              <a:t>현재 날씨 데이터 구조 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E1693-8107-10F8-5AD6-A1AF37E9E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"/>
          <a:stretch/>
        </p:blipFill>
        <p:spPr>
          <a:xfrm>
            <a:off x="468312" y="1833017"/>
            <a:ext cx="2255191" cy="443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EC65D5-95EE-3FA1-517D-BB1DF4197629}"/>
              </a:ext>
            </a:extLst>
          </p:cNvPr>
          <p:cNvSpPr/>
          <p:nvPr/>
        </p:nvSpPr>
        <p:spPr bwMode="auto">
          <a:xfrm>
            <a:off x="971600" y="3733161"/>
            <a:ext cx="1751903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76E87-908D-517B-EFD3-4177C44FA05D}"/>
              </a:ext>
            </a:extLst>
          </p:cNvPr>
          <p:cNvSpPr txBox="1"/>
          <p:nvPr/>
        </p:nvSpPr>
        <p:spPr>
          <a:xfrm>
            <a:off x="2560909" y="3677282"/>
            <a:ext cx="13317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현재 기온</a:t>
            </a:r>
          </a:p>
        </p:txBody>
      </p:sp>
    </p:spTree>
    <p:extLst>
      <p:ext uri="{BB962C8B-B14F-4D97-AF65-F5344CB8AC3E}">
        <p14:creationId xmlns:p14="http://schemas.microsoft.com/office/powerpoint/2010/main" val="234462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(9)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주요 결과 값 </a:t>
            </a:r>
            <a:r>
              <a:rPr lang="en-US" altLang="ko-KR" dirty="0"/>
              <a:t>– </a:t>
            </a:r>
            <a:r>
              <a:rPr lang="ko-KR" altLang="en-US" dirty="0"/>
              <a:t>일별 날씨</a:t>
            </a:r>
            <a:endParaRPr lang="en-US" altLang="ko-KR" dirty="0"/>
          </a:p>
          <a:p>
            <a:pPr lvl="1"/>
            <a:r>
              <a:rPr lang="en-US" altLang="ko-KR" sz="2000" dirty="0"/>
              <a:t>API </a:t>
            </a:r>
            <a:r>
              <a:rPr lang="ko-KR" altLang="en-US" sz="2000" dirty="0"/>
              <a:t>호출 일자 기준으로 </a:t>
            </a:r>
            <a:r>
              <a:rPr lang="ko-KR" altLang="en-US" sz="2000" b="1" dirty="0">
                <a:solidFill>
                  <a:srgbClr val="FF0000"/>
                </a:solidFill>
              </a:rPr>
              <a:t>최대 </a:t>
            </a:r>
            <a:r>
              <a:rPr lang="en-US" altLang="ko-KR" sz="2000" b="1" dirty="0">
                <a:solidFill>
                  <a:srgbClr val="FF0000"/>
                </a:solidFill>
              </a:rPr>
              <a:t>7</a:t>
            </a:r>
            <a:r>
              <a:rPr lang="ko-KR" altLang="en-US" sz="2000" b="1" dirty="0">
                <a:solidFill>
                  <a:srgbClr val="FF0000"/>
                </a:solidFill>
              </a:rPr>
              <a:t>일 이후까지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일별 데이터를 </a:t>
            </a:r>
            <a:r>
              <a:rPr lang="en-US" altLang="ko-KR" sz="2000" dirty="0"/>
              <a:t>List</a:t>
            </a:r>
            <a:r>
              <a:rPr lang="ko-KR" altLang="en-US" sz="2000" dirty="0"/>
              <a:t> 구조로 제공함</a:t>
            </a:r>
            <a:endParaRPr lang="en-US" altLang="ko-KR" sz="2000" dirty="0"/>
          </a:p>
          <a:p>
            <a:pPr lvl="1"/>
            <a:r>
              <a:rPr lang="ko-KR" altLang="en-US" sz="2000" b="1" dirty="0">
                <a:solidFill>
                  <a:srgbClr val="FF0000"/>
                </a:solidFill>
              </a:rPr>
              <a:t>예 </a:t>
            </a:r>
            <a:r>
              <a:rPr lang="en-US" altLang="ko-KR" sz="2000" b="1" dirty="0">
                <a:solidFill>
                  <a:srgbClr val="FF0000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기준일 </a:t>
            </a:r>
            <a:r>
              <a:rPr lang="en-US" altLang="ko-KR" sz="2000" b="1" dirty="0">
                <a:solidFill>
                  <a:srgbClr val="FF0000"/>
                </a:solidFill>
              </a:rPr>
              <a:t>: Index 0</a:t>
            </a:r>
            <a:r>
              <a:rPr lang="ko-KR" altLang="en-US" sz="2000" b="1" dirty="0">
                <a:solidFill>
                  <a:srgbClr val="FF0000"/>
                </a:solidFill>
              </a:rPr>
              <a:t>번 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</a:rPr>
              <a:t>기준일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r>
              <a:rPr lang="ko-KR" altLang="en-US" sz="2000" b="1" dirty="0">
                <a:solidFill>
                  <a:srgbClr val="FF0000"/>
                </a:solidFill>
              </a:rPr>
              <a:t>일 </a:t>
            </a:r>
            <a:r>
              <a:rPr lang="en-US" altLang="ko-KR" sz="2000" b="1" dirty="0">
                <a:solidFill>
                  <a:srgbClr val="FF0000"/>
                </a:solidFill>
              </a:rPr>
              <a:t>: Index 1</a:t>
            </a:r>
            <a:r>
              <a:rPr lang="ko-KR" altLang="en-US" sz="2000" b="1" dirty="0">
                <a:solidFill>
                  <a:srgbClr val="FF0000"/>
                </a:solidFill>
              </a:rPr>
              <a:t>번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C9756F-CEDC-6089-C181-8B3F565CA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21"/>
          <a:stretch/>
        </p:blipFill>
        <p:spPr>
          <a:xfrm>
            <a:off x="454451" y="2797648"/>
            <a:ext cx="3502852" cy="3871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977C10-1831-DDF0-55E9-B8CCEAEDEFF6}"/>
              </a:ext>
            </a:extLst>
          </p:cNvPr>
          <p:cNvSpPr/>
          <p:nvPr/>
        </p:nvSpPr>
        <p:spPr bwMode="auto">
          <a:xfrm>
            <a:off x="683568" y="3140968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2707-6A98-3015-0B34-FFFC739C65D4}"/>
              </a:ext>
            </a:extLst>
          </p:cNvPr>
          <p:cNvSpPr txBox="1"/>
          <p:nvPr/>
        </p:nvSpPr>
        <p:spPr>
          <a:xfrm>
            <a:off x="1979712" y="2852936"/>
            <a:ext cx="6922344" cy="16573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dt:</a:t>
            </a:r>
            <a:r>
              <a:rPr lang="ko-KR" altLang="en-US" sz="1800" dirty="0"/>
              <a:t> 날짜</a:t>
            </a:r>
            <a:r>
              <a:rPr lang="en-US" altLang="ko-KR" sz="1800" dirty="0"/>
              <a:t>(UNIX, UTC </a:t>
            </a:r>
            <a:r>
              <a:rPr lang="ko-KR" altLang="en-US" sz="1800" dirty="0"/>
              <a:t>기준으로 제공하여 읽기 불편함</a:t>
            </a:r>
            <a:br>
              <a:rPr lang="en-US" altLang="ko-KR" sz="1800" dirty="0"/>
            </a:br>
            <a:r>
              <a:rPr lang="en-US" altLang="ko-KR" sz="1800" dirty="0"/>
              <a:t>     Java</a:t>
            </a:r>
            <a:r>
              <a:rPr lang="ko-KR" altLang="en-US" sz="1800" dirty="0"/>
              <a:t>에서 가공해서 봐야 함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sunrise: </a:t>
            </a:r>
            <a:r>
              <a:rPr lang="ko-KR" altLang="en-US" sz="1800" dirty="0" err="1"/>
              <a:t>해뜨는</a:t>
            </a:r>
            <a:r>
              <a:rPr lang="ko-KR" altLang="en-US" sz="1800" dirty="0"/>
              <a:t> 시간</a:t>
            </a:r>
            <a:endParaRPr lang="en-US" altLang="ko-KR" sz="1800" dirty="0"/>
          </a:p>
          <a:p>
            <a:pPr algn="l"/>
            <a:r>
              <a:rPr lang="en-US" altLang="ko-KR" sz="1800" dirty="0"/>
              <a:t>sunset : </a:t>
            </a:r>
            <a:r>
              <a:rPr lang="ko-KR" altLang="en-US" sz="1800" dirty="0"/>
              <a:t>해지는 시간</a:t>
            </a:r>
            <a:endParaRPr lang="en-US" altLang="ko-KR" sz="1800" dirty="0"/>
          </a:p>
          <a:p>
            <a:pPr algn="l"/>
            <a:r>
              <a:rPr lang="en-US" altLang="ko-KR" sz="1800" dirty="0" err="1"/>
              <a:t>moonise</a:t>
            </a:r>
            <a:r>
              <a:rPr lang="en-US" altLang="ko-KR" sz="1800" dirty="0"/>
              <a:t> : </a:t>
            </a:r>
            <a:r>
              <a:rPr lang="ko-KR" altLang="en-US" sz="1800" dirty="0"/>
              <a:t>달뜨는 시간</a:t>
            </a:r>
            <a:endParaRPr lang="en-US" altLang="ko-KR" sz="1800" dirty="0"/>
          </a:p>
          <a:p>
            <a:pPr algn="l"/>
            <a:r>
              <a:rPr lang="en-US" altLang="ko-KR" sz="1800" dirty="0"/>
              <a:t>moonset : </a:t>
            </a:r>
            <a:r>
              <a:rPr lang="ko-KR" altLang="en-US" sz="1800" dirty="0"/>
              <a:t>달지는 시간</a:t>
            </a:r>
            <a:endParaRPr lang="en-US" altLang="ko-KR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8A49B-E97E-11C1-E7E9-8373639A9612}"/>
              </a:ext>
            </a:extLst>
          </p:cNvPr>
          <p:cNvSpPr/>
          <p:nvPr/>
        </p:nvSpPr>
        <p:spPr bwMode="auto">
          <a:xfrm>
            <a:off x="683568" y="3861048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599D971-1444-AADB-C096-81CA2B87D6B9}"/>
              </a:ext>
            </a:extLst>
          </p:cNvPr>
          <p:cNvSpPr/>
          <p:nvPr/>
        </p:nvSpPr>
        <p:spPr bwMode="auto">
          <a:xfrm rot="18343638">
            <a:off x="1917235" y="3914204"/>
            <a:ext cx="303201" cy="17432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B0C30-F670-F4F6-78F5-034E11118554}"/>
              </a:ext>
            </a:extLst>
          </p:cNvPr>
          <p:cNvSpPr txBox="1"/>
          <p:nvPr/>
        </p:nvSpPr>
        <p:spPr>
          <a:xfrm>
            <a:off x="2864945" y="4996555"/>
            <a:ext cx="6922344" cy="8817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day : </a:t>
            </a:r>
            <a:r>
              <a:rPr lang="ko-KR" altLang="en-US" sz="1800" dirty="0"/>
              <a:t>평균 기온</a:t>
            </a:r>
            <a:endParaRPr lang="en-US" altLang="ko-KR" sz="1800" dirty="0"/>
          </a:p>
          <a:p>
            <a:pPr algn="l"/>
            <a:r>
              <a:rPr lang="en-US" altLang="ko-KR" sz="1800" dirty="0"/>
              <a:t>min : </a:t>
            </a:r>
            <a:r>
              <a:rPr lang="ko-KR" altLang="en-US" sz="1800" dirty="0"/>
              <a:t>최저 기온</a:t>
            </a:r>
            <a:endParaRPr lang="en-US" altLang="ko-KR" sz="1800" dirty="0"/>
          </a:p>
          <a:p>
            <a:pPr algn="l"/>
            <a:r>
              <a:rPr lang="en-US" altLang="ko-KR" sz="1800" dirty="0"/>
              <a:t>max : </a:t>
            </a:r>
            <a:r>
              <a:rPr lang="ko-KR" altLang="en-US" sz="1800" dirty="0"/>
              <a:t>최고 기온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750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(10)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주요 결과 값 </a:t>
            </a:r>
            <a:r>
              <a:rPr lang="en-US" altLang="ko-KR" dirty="0"/>
              <a:t>– </a:t>
            </a:r>
            <a:r>
              <a:rPr lang="ko-KR" altLang="en-US" dirty="0"/>
              <a:t>일별 날씨 데이터 구조 예</a:t>
            </a:r>
            <a:endParaRPr lang="en-US" altLang="ko-KR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8</a:t>
            </a:r>
            <a:r>
              <a:rPr lang="ko-KR" altLang="en-US" sz="2000" dirty="0"/>
              <a:t>개</a:t>
            </a:r>
            <a:r>
              <a:rPr lang="en-US" altLang="ko-KR" sz="2000" dirty="0"/>
              <a:t>(0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7</a:t>
            </a:r>
            <a:r>
              <a:rPr lang="ko-KR" altLang="en-US" sz="2000" dirty="0"/>
              <a:t>번까지</a:t>
            </a:r>
            <a:r>
              <a:rPr lang="en-US" altLang="ko-KR" sz="2000" dirty="0"/>
              <a:t>)</a:t>
            </a:r>
            <a:r>
              <a:rPr lang="ko-KR" altLang="en-US" sz="2000" dirty="0"/>
              <a:t>로 일별 </a:t>
            </a:r>
            <a:r>
              <a:rPr lang="en-US" altLang="ko-KR" sz="2000" dirty="0"/>
              <a:t>List </a:t>
            </a:r>
            <a:r>
              <a:rPr lang="ko-KR" altLang="en-US" sz="2000" dirty="0"/>
              <a:t>구조로 데이터 제공됨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C3EA0-69FE-09CF-DA9D-55F0E596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7" y="2233612"/>
            <a:ext cx="1704975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6BAD0A-2821-CF0A-90C8-6E7B0B1E3DF0}"/>
              </a:ext>
            </a:extLst>
          </p:cNvPr>
          <p:cNvSpPr/>
          <p:nvPr/>
        </p:nvSpPr>
        <p:spPr bwMode="auto">
          <a:xfrm>
            <a:off x="827584" y="2492896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27811CC-9A61-8427-94ED-E90D58921AC8}"/>
              </a:ext>
            </a:extLst>
          </p:cNvPr>
          <p:cNvSpPr/>
          <p:nvPr/>
        </p:nvSpPr>
        <p:spPr bwMode="auto">
          <a:xfrm>
            <a:off x="1857609" y="2528900"/>
            <a:ext cx="554151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BA16FB-9F31-1A1D-22DB-DE653B37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33612"/>
            <a:ext cx="2078130" cy="45077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2B5ED4-20EB-5424-C584-466920DDE5D1}"/>
              </a:ext>
            </a:extLst>
          </p:cNvPr>
          <p:cNvSpPr/>
          <p:nvPr/>
        </p:nvSpPr>
        <p:spPr bwMode="auto">
          <a:xfrm>
            <a:off x="3131840" y="2528900"/>
            <a:ext cx="1574074" cy="9001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3C69C3-4B14-3696-E6D4-2B5B8B927BF9}"/>
              </a:ext>
            </a:extLst>
          </p:cNvPr>
          <p:cNvSpPr/>
          <p:nvPr/>
        </p:nvSpPr>
        <p:spPr bwMode="auto">
          <a:xfrm>
            <a:off x="3131840" y="3717032"/>
            <a:ext cx="1574074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22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를 호출하여 결과를 받는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저장을 수행하지 않기 때문에 </a:t>
            </a:r>
            <a:r>
              <a:rPr lang="en-US" altLang="ko-KR" dirty="0"/>
              <a:t>Mapper</a:t>
            </a:r>
            <a:r>
              <a:rPr lang="ko-KR" altLang="en-US" dirty="0"/>
              <a:t>를 생성 안함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날씨 정보를 가져오기 위한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호출은 </a:t>
            </a:r>
            <a:r>
              <a:rPr lang="en-US" altLang="ko-KR" dirty="0"/>
              <a:t>Service</a:t>
            </a:r>
            <a:r>
              <a:rPr lang="ko-KR" altLang="en-US" dirty="0"/>
              <a:t>에서 구현함</a:t>
            </a:r>
          </a:p>
        </p:txBody>
      </p:sp>
    </p:spTree>
    <p:extLst>
      <p:ext uri="{BB962C8B-B14F-4D97-AF65-F5344CB8AC3E}">
        <p14:creationId xmlns:p14="http://schemas.microsoft.com/office/powerpoint/2010/main" val="2663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Open Application Programming Interface</a:t>
            </a:r>
            <a:r>
              <a:rPr lang="ko-KR" altLang="en-US" dirty="0"/>
              <a:t>의 약어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인터넷 이용자</a:t>
            </a:r>
            <a:r>
              <a:rPr lang="en-US" altLang="ko-KR" dirty="0"/>
              <a:t>, </a:t>
            </a:r>
            <a:r>
              <a:rPr lang="ko-KR" altLang="en-US" dirty="0"/>
              <a:t>어플리케이션 개발자가 직접 응용 프로그램과 서비스를 손쉽게 개발할 수 있도록 일정하게 정해진 형식으로 정보를 제공하는 서비스</a:t>
            </a:r>
            <a:endParaRPr lang="en-US" altLang="ko-KR" dirty="0"/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대부분 </a:t>
            </a:r>
            <a:r>
              <a:rPr lang="en-US" altLang="ko-KR" b="1" dirty="0">
                <a:solidFill>
                  <a:srgbClr val="FF0000"/>
                </a:solidFill>
              </a:rPr>
              <a:t>REST</a:t>
            </a:r>
            <a:r>
              <a:rPr lang="ko-KR" altLang="en-US" b="1" dirty="0">
                <a:solidFill>
                  <a:srgbClr val="FF0000"/>
                </a:solidFill>
              </a:rPr>
              <a:t> 통신 방식을 통해 결과를 제공받음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URL</a:t>
            </a:r>
            <a:r>
              <a:rPr lang="ko-KR" altLang="en-US" b="1" dirty="0">
                <a:solidFill>
                  <a:srgbClr val="FF0000"/>
                </a:solidFill>
              </a:rPr>
              <a:t>을 호출하면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결과를 </a:t>
            </a:r>
            <a:r>
              <a:rPr lang="en-US" altLang="ko-KR" b="1" dirty="0">
                <a:solidFill>
                  <a:srgbClr val="FF0000"/>
                </a:solidFill>
              </a:rPr>
              <a:t>JSON or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XML </a:t>
            </a:r>
            <a:r>
              <a:rPr lang="ko-KR" altLang="en-US" b="1" dirty="0">
                <a:solidFill>
                  <a:srgbClr val="FF0000"/>
                </a:solidFill>
              </a:rPr>
              <a:t>형태로 받음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2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1473A-7794-4081-E505-C74F7485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4" y="1221139"/>
            <a:ext cx="8197706" cy="48072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3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API </a:t>
            </a:r>
            <a:r>
              <a:rPr lang="ko-KR" altLang="en-US" dirty="0"/>
              <a:t>키 설정하기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DA743-1D14-8ECF-962C-2A00BE23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설정 값은 스프링 부트 전체 환경 설정 파일에 작성</a:t>
            </a:r>
            <a:endParaRPr lang="en-US" altLang="ko-KR" dirty="0"/>
          </a:p>
          <a:p>
            <a:pPr lvl="1"/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pPr lvl="1"/>
            <a:r>
              <a:rPr lang="en-US" altLang="ko-KR" dirty="0" err="1"/>
              <a:t>weather.api.key</a:t>
            </a:r>
            <a:r>
              <a:rPr lang="en-US" altLang="ko-KR" dirty="0"/>
              <a:t> =&gt; </a:t>
            </a:r>
            <a:r>
              <a:rPr lang="ko-KR" altLang="en-US" dirty="0"/>
              <a:t>내 마음대로 설정 정의함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E9C3F3-27F5-E279-E579-72F3A403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1008"/>
            <a:ext cx="2133600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1558A9-F1F8-C400-620D-12779E6406DD}"/>
              </a:ext>
            </a:extLst>
          </p:cNvPr>
          <p:cNvSpPr/>
          <p:nvPr/>
        </p:nvSpPr>
        <p:spPr bwMode="auto">
          <a:xfrm>
            <a:off x="977616" y="5373216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5CA84D5-6C50-E8C4-BEAF-E647943FB3A2}"/>
              </a:ext>
            </a:extLst>
          </p:cNvPr>
          <p:cNvSpPr/>
          <p:nvPr/>
        </p:nvSpPr>
        <p:spPr bwMode="auto">
          <a:xfrm>
            <a:off x="2583643" y="5397464"/>
            <a:ext cx="54218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0D4CB-154F-D0A7-BB82-2C4E1B82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49" y="5111714"/>
            <a:ext cx="4162425" cy="571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3C36FD-2598-3BAA-37E2-9CD422E0AEE6}"/>
              </a:ext>
            </a:extLst>
          </p:cNvPr>
          <p:cNvSpPr/>
          <p:nvPr/>
        </p:nvSpPr>
        <p:spPr bwMode="auto">
          <a:xfrm>
            <a:off x="3161556" y="5295560"/>
            <a:ext cx="4143376" cy="2637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15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DateUtil</a:t>
            </a:r>
            <a:r>
              <a:rPr lang="en-US" altLang="ko-KR" dirty="0"/>
              <a:t> - </a:t>
            </a:r>
            <a:r>
              <a:rPr lang="ko-KR" altLang="en-US" dirty="0"/>
              <a:t>날짜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는 날짜 정보를 </a:t>
            </a:r>
            <a:r>
              <a:rPr lang="en-US" altLang="ko-KR" dirty="0"/>
              <a:t>Unix, UTC </a:t>
            </a:r>
            <a:r>
              <a:rPr lang="ko-KR" altLang="en-US" dirty="0"/>
              <a:t>형태로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Unix, UTC </a:t>
            </a:r>
            <a:r>
              <a:rPr lang="ko-KR" altLang="en-US" dirty="0"/>
              <a:t>형태는 가독성이 많이 떨어짐</a:t>
            </a:r>
            <a:endParaRPr lang="en-US" altLang="ko-KR" dirty="0"/>
          </a:p>
          <a:p>
            <a:pPr lvl="1"/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 err="1"/>
              <a:t>시분초</a:t>
            </a:r>
            <a:r>
              <a:rPr lang="ko-KR" altLang="en-US" dirty="0"/>
              <a:t> 형태로 변환이 필요함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F9391-D560-BE52-4CFB-B1D6B3E9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832769"/>
            <a:ext cx="3228975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36C87F-EEF8-5471-E99D-02C712FA3688}"/>
              </a:ext>
            </a:extLst>
          </p:cNvPr>
          <p:cNvSpPr/>
          <p:nvPr/>
        </p:nvSpPr>
        <p:spPr bwMode="auto">
          <a:xfrm>
            <a:off x="1691680" y="234888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C191A-E72F-3072-774F-260CF1E3107F}"/>
              </a:ext>
            </a:extLst>
          </p:cNvPr>
          <p:cNvSpPr txBox="1"/>
          <p:nvPr/>
        </p:nvSpPr>
        <p:spPr>
          <a:xfrm>
            <a:off x="3203848" y="2833061"/>
            <a:ext cx="446449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날짜 정보가 읽기 어려운 숫자로 표시됨</a:t>
            </a:r>
          </a:p>
        </p:txBody>
      </p:sp>
    </p:spTree>
    <p:extLst>
      <p:ext uri="{BB962C8B-B14F-4D97-AF65-F5344CB8AC3E}">
        <p14:creationId xmlns:p14="http://schemas.microsoft.com/office/powerpoint/2010/main" val="131107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DateUtil</a:t>
            </a:r>
            <a:r>
              <a:rPr lang="en-US" altLang="ko-KR" dirty="0"/>
              <a:t> - </a:t>
            </a:r>
            <a:r>
              <a:rPr lang="ko-KR" altLang="en-US" dirty="0"/>
              <a:t>날짜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(2)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DateUtil</a:t>
            </a:r>
            <a:r>
              <a:rPr lang="ko-KR" altLang="en-US" dirty="0"/>
              <a:t> 자바에 함수 </a:t>
            </a:r>
            <a:r>
              <a:rPr lang="en-US" altLang="ko-KR" dirty="0"/>
              <a:t>4</a:t>
            </a:r>
            <a:r>
              <a:rPr lang="ko-KR" altLang="en-US" dirty="0"/>
              <a:t>개 추가</a:t>
            </a:r>
            <a:endParaRPr lang="en-US" altLang="ko-KR" dirty="0"/>
          </a:p>
          <a:p>
            <a:pPr lvl="1"/>
            <a:r>
              <a:rPr lang="ko-KR" altLang="en-US" dirty="0"/>
              <a:t>코어 함수</a:t>
            </a:r>
            <a:r>
              <a:rPr lang="en-US" altLang="ko-KR" dirty="0"/>
              <a:t>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오버로딩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날짜 형태 변환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0CEC0-C4F0-EE99-34EF-5F2FA748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4" y="2874615"/>
            <a:ext cx="15430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9E66F-F664-DA4D-2519-22305923DEBB}"/>
              </a:ext>
            </a:extLst>
          </p:cNvPr>
          <p:cNvSpPr/>
          <p:nvPr/>
        </p:nvSpPr>
        <p:spPr bwMode="auto">
          <a:xfrm>
            <a:off x="1087608" y="4579156"/>
            <a:ext cx="1573178" cy="2159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12CA24-C9FE-6DFD-1124-69A90C06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23" y="2874615"/>
            <a:ext cx="5339941" cy="32515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B2FA5D-022F-D1A8-DCEA-ED7C0BF0D059}"/>
              </a:ext>
            </a:extLst>
          </p:cNvPr>
          <p:cNvSpPr/>
          <p:nvPr/>
        </p:nvSpPr>
        <p:spPr bwMode="auto">
          <a:xfrm>
            <a:off x="2660786" y="4579107"/>
            <a:ext cx="47105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01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DateUtil</a:t>
            </a:r>
            <a:r>
              <a:rPr lang="en-US" altLang="ko-KR" dirty="0"/>
              <a:t> - </a:t>
            </a:r>
            <a:r>
              <a:rPr lang="ko-KR" altLang="en-US" dirty="0"/>
              <a:t>날짜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(3)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FE6D7-052A-A1C7-099E-98D8CD2E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45465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424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DateUtil</a:t>
            </a:r>
            <a:r>
              <a:rPr lang="en-US" altLang="ko-KR" dirty="0"/>
              <a:t> - </a:t>
            </a:r>
            <a:r>
              <a:rPr lang="ko-KR" altLang="en-US" dirty="0"/>
              <a:t>날짜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(4)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C6DD1-9A2D-DBB3-7621-F3814E1B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3" y="1772816"/>
            <a:ext cx="8201865" cy="3329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38A009-11CC-3130-1D09-E063DE5ACF57}"/>
              </a:ext>
            </a:extLst>
          </p:cNvPr>
          <p:cNvSpPr/>
          <p:nvPr/>
        </p:nvSpPr>
        <p:spPr bwMode="auto">
          <a:xfrm>
            <a:off x="827584" y="3770992"/>
            <a:ext cx="42484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464E7-DAD7-BF54-2255-8ADC26144DDA}"/>
              </a:ext>
            </a:extLst>
          </p:cNvPr>
          <p:cNvSpPr txBox="1"/>
          <p:nvPr/>
        </p:nvSpPr>
        <p:spPr>
          <a:xfrm>
            <a:off x="4932040" y="3895781"/>
            <a:ext cx="345638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자바 </a:t>
            </a:r>
            <a:r>
              <a:rPr lang="en-US" altLang="ko-KR" sz="1800" dirty="0"/>
              <a:t>1.8</a:t>
            </a:r>
            <a:r>
              <a:rPr lang="ko-KR" altLang="en-US" sz="1800" dirty="0"/>
              <a:t>부터 추가된 날짜 객체</a:t>
            </a:r>
          </a:p>
        </p:txBody>
      </p:sp>
    </p:spTree>
    <p:extLst>
      <p:ext uri="{BB962C8B-B14F-4D97-AF65-F5344CB8AC3E}">
        <p14:creationId xmlns:p14="http://schemas.microsoft.com/office/powerpoint/2010/main" val="328698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을 호출하여 결과를 받는 구조</a:t>
            </a:r>
            <a:endParaRPr lang="en-US" altLang="ko-KR" dirty="0"/>
          </a:p>
          <a:p>
            <a:pPr lvl="1"/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URL </a:t>
            </a:r>
            <a:r>
              <a:rPr lang="ko-KR" altLang="en-US" dirty="0"/>
              <a:t>호출하기 위해 사용</a:t>
            </a:r>
            <a:endParaRPr lang="en-US" altLang="ko-KR" dirty="0"/>
          </a:p>
          <a:p>
            <a:pPr lvl="1"/>
            <a:r>
              <a:rPr lang="en-US" altLang="ko-KR" dirty="0"/>
              <a:t>https://api.openweathermap.org/data/3.0/onecall </a:t>
            </a:r>
            <a:br>
              <a:rPr lang="en-US" altLang="ko-KR" dirty="0"/>
            </a:b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자바에서 </a:t>
            </a:r>
            <a:r>
              <a:rPr lang="en-US" altLang="ko-KR" dirty="0"/>
              <a:t>URL </a:t>
            </a:r>
            <a:r>
              <a:rPr lang="ko-KR" altLang="en-US" dirty="0"/>
              <a:t>호출하기 위한 함수가 필요함</a:t>
            </a:r>
            <a:endParaRPr lang="en-US" altLang="ko-KR" dirty="0"/>
          </a:p>
          <a:p>
            <a:pPr lvl="1"/>
            <a:r>
              <a:rPr lang="en-US" altLang="ko-KR" dirty="0" err="1"/>
              <a:t>NetworkUtil</a:t>
            </a:r>
            <a:r>
              <a:rPr lang="en-US" altLang="ko-KR" dirty="0"/>
              <a:t> </a:t>
            </a:r>
            <a:r>
              <a:rPr lang="ko-KR" altLang="en-US" dirty="0"/>
              <a:t>자바 파일 생성</a:t>
            </a:r>
            <a:endParaRPr lang="en-US" altLang="ko-KR" dirty="0"/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문서의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함수 호출 방법을</a:t>
            </a:r>
            <a:br>
              <a:rPr lang="en-US" altLang="ko-KR" dirty="0"/>
            </a:br>
            <a:r>
              <a:rPr lang="ko-KR" altLang="en-US" dirty="0"/>
              <a:t>본 실습에 맞게 수정함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3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(2)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호출하는 소스를 작성하지 못해도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소스 동작하는 원리는 이해하자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구글 검색할 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이상한 소스 가져오지 않도록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031CB-E993-7E70-059D-DDB52C45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4" y="3140968"/>
            <a:ext cx="15430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653850-BF65-0E9D-9417-19CB287DF30A}"/>
              </a:ext>
            </a:extLst>
          </p:cNvPr>
          <p:cNvSpPr/>
          <p:nvPr/>
        </p:nvSpPr>
        <p:spPr bwMode="auto">
          <a:xfrm>
            <a:off x="1087608" y="4845509"/>
            <a:ext cx="1573178" cy="2159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501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(3)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호출</a:t>
            </a:r>
            <a:endParaRPr lang="en-US" altLang="ko-KR" dirty="0"/>
          </a:p>
          <a:p>
            <a:pPr lvl="1"/>
            <a:r>
              <a:rPr lang="ko-KR" altLang="en-US" dirty="0"/>
              <a:t>헤더 값 여부에 따라 </a:t>
            </a:r>
            <a:r>
              <a:rPr lang="en-US" altLang="ko-KR" dirty="0"/>
              <a:t>2</a:t>
            </a:r>
            <a:r>
              <a:rPr lang="ko-KR" altLang="en-US" dirty="0"/>
              <a:t>가지로 구분</a:t>
            </a:r>
            <a:endParaRPr lang="en-US" altLang="ko-KR" dirty="0"/>
          </a:p>
          <a:p>
            <a:pPr lvl="1"/>
            <a:r>
              <a:rPr lang="ko-KR" altLang="en-US" dirty="0"/>
              <a:t>추후 네이버 </a:t>
            </a:r>
            <a:r>
              <a:rPr lang="ko-KR" altLang="en-US" dirty="0" err="1"/>
              <a:t>파파고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실습에 헤더 값을 넣어야 함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키 값을 헤더에 설정함</a:t>
            </a:r>
            <a:endParaRPr lang="en-US" altLang="ko-KR" dirty="0"/>
          </a:p>
          <a:p>
            <a:pPr lvl="1"/>
            <a:r>
              <a:rPr lang="ko-KR" altLang="en-US" dirty="0"/>
              <a:t>이번 날씨 실습은 헤더 값 넣는 것이 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8733C-E10C-6F8A-691F-35CFD8FA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6" y="3553603"/>
            <a:ext cx="8229600" cy="22516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102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96265-3160-18F3-462C-B93F5102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전송 방법이 </a:t>
            </a:r>
            <a:r>
              <a:rPr lang="en-US" altLang="ko-KR" dirty="0"/>
              <a:t>GET</a:t>
            </a:r>
            <a:r>
              <a:rPr lang="ko-KR" altLang="en-US" dirty="0"/>
              <a:t>인 </a:t>
            </a:r>
            <a:r>
              <a:rPr lang="en-US" altLang="ko-KR" dirty="0"/>
              <a:t>API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15047-9C06-C182-A46A-6876A0FB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11467"/>
            <a:ext cx="8218488" cy="3972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CC6DF4-D68F-27D1-3A3D-2CB91EB7AF95}"/>
              </a:ext>
            </a:extLst>
          </p:cNvPr>
          <p:cNvSpPr/>
          <p:nvPr/>
        </p:nvSpPr>
        <p:spPr bwMode="auto">
          <a:xfrm>
            <a:off x="899592" y="4123670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2F7B5-7F8E-0331-1E5A-CB1B66A0B870}"/>
              </a:ext>
            </a:extLst>
          </p:cNvPr>
          <p:cNvSpPr txBox="1"/>
          <p:nvPr/>
        </p:nvSpPr>
        <p:spPr>
          <a:xfrm>
            <a:off x="3635896" y="4100132"/>
            <a:ext cx="2726343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데이터 전송 방법 정의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3BBF1-A16B-F047-B9BF-BAA12F7A6915}"/>
              </a:ext>
            </a:extLst>
          </p:cNvPr>
          <p:cNvSpPr/>
          <p:nvPr/>
        </p:nvSpPr>
        <p:spPr bwMode="auto">
          <a:xfrm>
            <a:off x="899592" y="4537189"/>
            <a:ext cx="5616624" cy="124244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D851B-95C0-F07E-BC91-711D02325A49}"/>
              </a:ext>
            </a:extLst>
          </p:cNvPr>
          <p:cNvSpPr txBox="1"/>
          <p:nvPr/>
        </p:nvSpPr>
        <p:spPr>
          <a:xfrm>
            <a:off x="1835696" y="5554507"/>
            <a:ext cx="6264696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데이터 전송할 때</a:t>
            </a:r>
            <a:r>
              <a:rPr lang="en-US" altLang="ko-KR" sz="1800" dirty="0"/>
              <a:t>, </a:t>
            </a:r>
            <a:r>
              <a:rPr lang="ko-KR" altLang="en-US" sz="1800" dirty="0"/>
              <a:t>헤더 정보의 추가가 필요할 때 사용</a:t>
            </a:r>
            <a:endParaRPr lang="en-US" altLang="ko-KR" sz="1800" dirty="0"/>
          </a:p>
          <a:p>
            <a:r>
              <a:rPr lang="ko-KR" altLang="en-US" sz="1800" dirty="0"/>
              <a:t>네이버</a:t>
            </a:r>
            <a:r>
              <a:rPr lang="en-US" altLang="ko-KR" sz="1800" dirty="0"/>
              <a:t>API</a:t>
            </a:r>
            <a:r>
              <a:rPr lang="ko-KR" altLang="en-US" sz="1800" dirty="0"/>
              <a:t>는 헤더 정보를 요구함</a:t>
            </a:r>
          </a:p>
        </p:txBody>
      </p:sp>
    </p:spTree>
    <p:extLst>
      <p:ext uri="{BB962C8B-B14F-4D97-AF65-F5344CB8AC3E}">
        <p14:creationId xmlns:p14="http://schemas.microsoft.com/office/powerpoint/2010/main" val="316875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실습 내용 및 활용 </a:t>
            </a:r>
            <a:r>
              <a:rPr lang="en-US" altLang="ko-KR" dirty="0" err="1"/>
              <a:t>OpenAPI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내용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날씨 조회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 정보를 제공하는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종류는 다양함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기관에서 개발하여 배포함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openweathermap.org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51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5356B-5613-CFA1-E9DC-D8D9980C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252"/>
            <a:ext cx="8229600" cy="3815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1F433D-0EB5-16B5-9CF2-9A56876BC921}"/>
              </a:ext>
            </a:extLst>
          </p:cNvPr>
          <p:cNvSpPr/>
          <p:nvPr/>
        </p:nvSpPr>
        <p:spPr bwMode="auto">
          <a:xfrm>
            <a:off x="971600" y="1248300"/>
            <a:ext cx="3384376" cy="5425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5C467-1E41-ABC7-A95F-96D26DFDC08E}"/>
              </a:ext>
            </a:extLst>
          </p:cNvPr>
          <p:cNvSpPr txBox="1"/>
          <p:nvPr/>
        </p:nvSpPr>
        <p:spPr>
          <a:xfrm>
            <a:off x="4139952" y="1364832"/>
            <a:ext cx="2726343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호출 결과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798CAD-737E-A364-5D4C-0EDF40221CB2}"/>
              </a:ext>
            </a:extLst>
          </p:cNvPr>
          <p:cNvSpPr/>
          <p:nvPr/>
        </p:nvSpPr>
        <p:spPr bwMode="auto">
          <a:xfrm>
            <a:off x="1259632" y="2294920"/>
            <a:ext cx="518457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21218-46C3-F9F2-A53D-4D4DC93E3210}"/>
              </a:ext>
            </a:extLst>
          </p:cNvPr>
          <p:cNvSpPr/>
          <p:nvPr/>
        </p:nvSpPr>
        <p:spPr bwMode="auto">
          <a:xfrm>
            <a:off x="1259632" y="2939141"/>
            <a:ext cx="518457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697E7-71B1-5219-D523-1EFFCC42F943}"/>
              </a:ext>
            </a:extLst>
          </p:cNvPr>
          <p:cNvSpPr txBox="1"/>
          <p:nvPr/>
        </p:nvSpPr>
        <p:spPr>
          <a:xfrm>
            <a:off x="6372200" y="2375557"/>
            <a:ext cx="2177095" cy="7709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NetworkUtil</a:t>
            </a:r>
            <a:r>
              <a:rPr lang="ko-KR" altLang="en-US" sz="1800" dirty="0"/>
              <a:t>에서만</a:t>
            </a:r>
            <a:r>
              <a:rPr lang="en-US" altLang="ko-KR" sz="1800" dirty="0"/>
              <a:t> </a:t>
            </a:r>
            <a:r>
              <a:rPr lang="ko-KR" altLang="en-US" sz="1800" dirty="0"/>
              <a:t>사용되는 </a:t>
            </a:r>
            <a:r>
              <a:rPr lang="en-US" altLang="ko-KR" sz="1800" dirty="0" err="1"/>
              <a:t>readBody</a:t>
            </a:r>
            <a:r>
              <a:rPr lang="en-US" altLang="ko-KR" sz="1800" dirty="0"/>
              <a:t> </a:t>
            </a:r>
            <a:r>
              <a:rPr lang="ko-KR" altLang="en-US" sz="1800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19614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D92F02-F0A3-817C-1981-878A2F94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1"/>
            <a:ext cx="8229600" cy="4502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075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(7)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7CED135C-A7E1-2C96-0ADB-731D82EC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호출 결과는 네트워크의 패킷 단위로 나눠진 정보를  데이터를 받기 때문에 </a:t>
            </a:r>
            <a:r>
              <a:rPr lang="en-US" altLang="ko-KR" dirty="0"/>
              <a:t>Stream </a:t>
            </a:r>
            <a:r>
              <a:rPr lang="ko-KR" altLang="en-US" dirty="0"/>
              <a:t>처리를 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Stream </a:t>
            </a:r>
            <a:r>
              <a:rPr lang="ko-KR" altLang="en-US" b="1" dirty="0">
                <a:solidFill>
                  <a:srgbClr val="FF0000"/>
                </a:solidFill>
              </a:rPr>
              <a:t>처리는 버퍼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임시 기억장소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6DCC2-ECFE-7A8C-7CAF-C88C82E9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355160" cy="4260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54C466-C21E-2BAB-2A05-DFC42A1D0E2A}"/>
              </a:ext>
            </a:extLst>
          </p:cNvPr>
          <p:cNvSpPr/>
          <p:nvPr/>
        </p:nvSpPr>
        <p:spPr bwMode="auto">
          <a:xfrm>
            <a:off x="629608" y="4311510"/>
            <a:ext cx="482453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6653B-232B-CC5C-BCB4-65BE4DC8BEB0}"/>
              </a:ext>
            </a:extLst>
          </p:cNvPr>
          <p:cNvSpPr txBox="1"/>
          <p:nvPr/>
        </p:nvSpPr>
        <p:spPr>
          <a:xfrm>
            <a:off x="5207097" y="4345944"/>
            <a:ext cx="3055359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결과 값을 버퍼에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35765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DTO (1)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E0E5897-AECB-231B-5FF0-782C5E01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</a:t>
            </a:r>
            <a:r>
              <a:rPr lang="en-US" altLang="ko-KR" dirty="0" err="1"/>
              <a:t>OpenAPI</a:t>
            </a:r>
            <a:r>
              <a:rPr lang="ko-KR" altLang="en-US" dirty="0"/>
              <a:t>에서 일별 날씨를 </a:t>
            </a:r>
            <a:r>
              <a:rPr lang="en-US" altLang="ko-KR" dirty="0"/>
              <a:t>List</a:t>
            </a:r>
            <a:r>
              <a:rPr lang="ko-KR" altLang="en-US" dirty="0"/>
              <a:t>형태로 제공</a:t>
            </a:r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에 저장될 데이터구조 생성을 위해 </a:t>
            </a:r>
            <a:r>
              <a:rPr lang="en-US" altLang="ko-KR" dirty="0"/>
              <a:t>DTO</a:t>
            </a:r>
            <a:r>
              <a:rPr lang="ko-KR" altLang="en-US" dirty="0"/>
              <a:t>를 추가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WeatherDTO</a:t>
            </a:r>
            <a:endParaRPr lang="en-US" altLang="ko-KR" dirty="0"/>
          </a:p>
          <a:p>
            <a:pPr lvl="1"/>
            <a:r>
              <a:rPr lang="ko-KR" altLang="en-US" dirty="0"/>
              <a:t>날씨 결과를 저장하고</a:t>
            </a:r>
            <a:r>
              <a:rPr lang="en-US" altLang="ko-KR" dirty="0"/>
              <a:t>, JSON </a:t>
            </a:r>
            <a:r>
              <a:rPr lang="ko-KR" altLang="en-US" dirty="0"/>
              <a:t>구조로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WeatherDailyDTO</a:t>
            </a:r>
            <a:endParaRPr lang="en-US" altLang="ko-KR" dirty="0"/>
          </a:p>
          <a:p>
            <a:pPr lvl="1"/>
            <a:r>
              <a:rPr lang="ko-KR" altLang="en-US" dirty="0"/>
              <a:t>일별 날씨 결과를 저장</a:t>
            </a:r>
            <a:endParaRPr lang="en-US" altLang="ko-KR" dirty="0"/>
          </a:p>
          <a:p>
            <a:pPr lvl="1"/>
            <a:r>
              <a:rPr lang="en-US" altLang="ko-KR" dirty="0" err="1"/>
              <a:t>WeatherDTO</a:t>
            </a:r>
            <a:r>
              <a:rPr lang="ko-KR" altLang="en-US" dirty="0"/>
              <a:t> 종속</a:t>
            </a:r>
            <a:endParaRPr lang="en-US" altLang="ko-KR" dirty="0"/>
          </a:p>
          <a:p>
            <a:pPr lvl="1"/>
            <a:r>
              <a:rPr lang="en-US" altLang="ko-KR" dirty="0" err="1"/>
              <a:t>WeatherDTO</a:t>
            </a:r>
            <a:r>
              <a:rPr lang="ko-KR" altLang="en-US" dirty="0"/>
              <a:t>에서만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8C2E7-040F-6ABE-28D0-BC7FC188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48" y="3140968"/>
            <a:ext cx="1571625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59AF77-ED3A-8124-3D38-7ADF35A70342}"/>
              </a:ext>
            </a:extLst>
          </p:cNvPr>
          <p:cNvSpPr/>
          <p:nvPr/>
        </p:nvSpPr>
        <p:spPr bwMode="auto">
          <a:xfrm>
            <a:off x="7632432" y="5805487"/>
            <a:ext cx="1296144" cy="4318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542EF-C0A6-3FD0-270F-A3B1E6FB165F}"/>
              </a:ext>
            </a:extLst>
          </p:cNvPr>
          <p:cNvSpPr txBox="1"/>
          <p:nvPr/>
        </p:nvSpPr>
        <p:spPr>
          <a:xfrm>
            <a:off x="5036959" y="5843385"/>
            <a:ext cx="2592288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생성하는 </a:t>
            </a:r>
            <a:r>
              <a:rPr lang="en-US" altLang="ko-KR" sz="1800" dirty="0"/>
              <a:t>DTO </a:t>
            </a:r>
            <a:r>
              <a:rPr lang="ko-KR" altLang="en-US" sz="1800" dirty="0"/>
              <a:t>총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812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DTO (2)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E0E5897-AECB-231B-5FF0-782C5E01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WeatherDTO</a:t>
            </a:r>
            <a:endParaRPr lang="en-US" altLang="ko-KR" dirty="0"/>
          </a:p>
          <a:p>
            <a:pPr lvl="1"/>
            <a:r>
              <a:rPr lang="ko-KR" altLang="en-US" dirty="0"/>
              <a:t>날씨 결과를 저장하고</a:t>
            </a:r>
            <a:r>
              <a:rPr lang="en-US" altLang="ko-KR" dirty="0"/>
              <a:t>, JSON </a:t>
            </a:r>
            <a:r>
              <a:rPr lang="ko-KR" altLang="en-US" dirty="0"/>
              <a:t>구조로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B41294-8E6D-1473-CFE6-EA25BA90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1" y="2231142"/>
            <a:ext cx="1571625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0819-9B8A-30B9-06E0-58B03CE6EF16}"/>
              </a:ext>
            </a:extLst>
          </p:cNvPr>
          <p:cNvSpPr/>
          <p:nvPr/>
        </p:nvSpPr>
        <p:spPr bwMode="auto">
          <a:xfrm>
            <a:off x="773624" y="5085407"/>
            <a:ext cx="1296144" cy="2158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00D6197-EA1E-E5F9-5D99-700CA6D91493}"/>
              </a:ext>
            </a:extLst>
          </p:cNvPr>
          <p:cNvSpPr/>
          <p:nvPr/>
        </p:nvSpPr>
        <p:spPr bwMode="auto">
          <a:xfrm>
            <a:off x="2069768" y="5085184"/>
            <a:ext cx="554151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F72E7C-48C4-8DA9-3D41-69B7A5F0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33" y="2231142"/>
            <a:ext cx="3070404" cy="4110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6C8F0-ECBB-0D40-8ED4-6F4A32EA5297}"/>
              </a:ext>
            </a:extLst>
          </p:cNvPr>
          <p:cNvSpPr/>
          <p:nvPr/>
        </p:nvSpPr>
        <p:spPr bwMode="auto">
          <a:xfrm>
            <a:off x="2915816" y="5422580"/>
            <a:ext cx="2898721" cy="5493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6F008-D5B5-6E45-3217-C7C84801011B}"/>
              </a:ext>
            </a:extLst>
          </p:cNvPr>
          <p:cNvSpPr txBox="1"/>
          <p:nvPr/>
        </p:nvSpPr>
        <p:spPr>
          <a:xfrm>
            <a:off x="5804710" y="5445125"/>
            <a:ext cx="2592288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일별 날씨 정보가 저장되는 </a:t>
            </a:r>
            <a:r>
              <a:rPr lang="en-US" altLang="ko-KR" sz="1800" dirty="0"/>
              <a:t>List</a:t>
            </a:r>
            <a:r>
              <a:rPr lang="ko-KR" altLang="en-US" sz="1800" dirty="0"/>
              <a:t> 변수</a:t>
            </a:r>
          </a:p>
        </p:txBody>
      </p:sp>
    </p:spTree>
    <p:extLst>
      <p:ext uri="{BB962C8B-B14F-4D97-AF65-F5344CB8AC3E}">
        <p14:creationId xmlns:p14="http://schemas.microsoft.com/office/powerpoint/2010/main" val="4047643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DTO (3)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E0E5897-AECB-231B-5FF0-782C5E01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WeatherDailyDTO</a:t>
            </a:r>
            <a:endParaRPr lang="en-US" altLang="ko-KR" dirty="0"/>
          </a:p>
          <a:p>
            <a:pPr lvl="1"/>
            <a:r>
              <a:rPr lang="ko-KR" altLang="en-US" dirty="0"/>
              <a:t>일별 날씨 결과를 저장</a:t>
            </a:r>
            <a:endParaRPr lang="en-US" altLang="ko-KR" dirty="0"/>
          </a:p>
          <a:p>
            <a:pPr lvl="1"/>
            <a:r>
              <a:rPr lang="en-US" altLang="ko-KR" dirty="0" err="1"/>
              <a:t>WeatherDTO</a:t>
            </a:r>
            <a:r>
              <a:rPr lang="ko-KR" altLang="en-US" dirty="0"/>
              <a:t> 종속</a:t>
            </a:r>
            <a:endParaRPr lang="en-US" altLang="ko-KR" dirty="0"/>
          </a:p>
          <a:p>
            <a:pPr lvl="1"/>
            <a:r>
              <a:rPr lang="en-US" altLang="ko-KR" dirty="0" err="1"/>
              <a:t>WeatherDTO</a:t>
            </a:r>
            <a:r>
              <a:rPr lang="ko-KR" altLang="en-US" dirty="0"/>
              <a:t>에서만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DA1FD-5163-524B-E39D-16434247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74" y="3040063"/>
            <a:ext cx="1571625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FF1C69-F960-E772-DEB3-72B32FC0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84" y="1471741"/>
            <a:ext cx="2828528" cy="4789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EE7145-10C5-EB89-C675-7757E29D23CD}"/>
              </a:ext>
            </a:extLst>
          </p:cNvPr>
          <p:cNvSpPr/>
          <p:nvPr/>
        </p:nvSpPr>
        <p:spPr bwMode="auto">
          <a:xfrm>
            <a:off x="1661600" y="5673503"/>
            <a:ext cx="1296144" cy="2158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808501E-AF6D-E729-FE65-5F45A99E1165}"/>
              </a:ext>
            </a:extLst>
          </p:cNvPr>
          <p:cNvSpPr/>
          <p:nvPr/>
        </p:nvSpPr>
        <p:spPr bwMode="auto">
          <a:xfrm>
            <a:off x="2957744" y="5673280"/>
            <a:ext cx="2561395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90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인터페이스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CF83-A31B-F1B0-63FF-C9FF7ACB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r>
              <a:rPr lang="ko-KR" altLang="en-US" dirty="0"/>
              <a:t>날씨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호출하여 현재 날씨 결과 받기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22910-D3D9-B9B7-E608-ECEF99A3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5" y="2168525"/>
            <a:ext cx="154305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4B2551-CFAA-03B8-8F98-51ECB330342D}"/>
              </a:ext>
            </a:extLst>
          </p:cNvPr>
          <p:cNvSpPr/>
          <p:nvPr/>
        </p:nvSpPr>
        <p:spPr bwMode="auto">
          <a:xfrm>
            <a:off x="851648" y="5052540"/>
            <a:ext cx="1224135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50446-261E-303F-AAEE-9FC1E5CA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246" y="2169180"/>
            <a:ext cx="550545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475DAED-C08F-CD9A-28A5-E2F7B62057ED}"/>
              </a:ext>
            </a:extLst>
          </p:cNvPr>
          <p:cNvSpPr/>
          <p:nvPr/>
        </p:nvSpPr>
        <p:spPr bwMode="auto">
          <a:xfrm rot="20420661">
            <a:off x="2077642" y="4920629"/>
            <a:ext cx="565922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B837B-5BAC-6BF4-A22F-93A66D676C91}"/>
              </a:ext>
            </a:extLst>
          </p:cNvPr>
          <p:cNvSpPr/>
          <p:nvPr/>
        </p:nvSpPr>
        <p:spPr bwMode="auto">
          <a:xfrm>
            <a:off x="2741357" y="3667211"/>
            <a:ext cx="541281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7884D2-1E31-5406-1E4A-D8065721F40F}"/>
              </a:ext>
            </a:extLst>
          </p:cNvPr>
          <p:cNvSpPr txBox="1"/>
          <p:nvPr/>
        </p:nvSpPr>
        <p:spPr>
          <a:xfrm>
            <a:off x="3851920" y="5380443"/>
            <a:ext cx="4454749" cy="8817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인터페이스에 정의한 변수는 상수가 되며</a:t>
            </a:r>
            <a:r>
              <a:rPr lang="en-US" altLang="ko-KR" sz="1800" dirty="0"/>
              <a:t>, </a:t>
            </a:r>
          </a:p>
          <a:p>
            <a:r>
              <a:rPr lang="en-US" altLang="ko-KR" sz="1800" dirty="0"/>
              <a:t>Service</a:t>
            </a:r>
            <a:r>
              <a:rPr lang="ko-KR" altLang="en-US" sz="1800" dirty="0"/>
              <a:t>안에 공통 변수는 </a:t>
            </a:r>
            <a:endParaRPr lang="en-US" altLang="ko-KR" sz="1800" dirty="0"/>
          </a:p>
          <a:p>
            <a:r>
              <a:rPr lang="ko-KR" altLang="en-US" sz="1800" dirty="0"/>
              <a:t>인터페이스에 선언함</a:t>
            </a: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0E306216-66DD-DCD9-8310-7D06BC87CF87}"/>
              </a:ext>
            </a:extLst>
          </p:cNvPr>
          <p:cNvSpPr/>
          <p:nvPr/>
        </p:nvSpPr>
        <p:spPr bwMode="auto">
          <a:xfrm rot="10800000">
            <a:off x="7596336" y="4122696"/>
            <a:ext cx="288032" cy="1257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531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07A88-8A5E-EA43-30D7-99FE610F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8788"/>
            <a:ext cx="1685925" cy="476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6B203A-6F78-FC0A-5DF7-61A93755E796}"/>
              </a:ext>
            </a:extLst>
          </p:cNvPr>
          <p:cNvSpPr/>
          <p:nvPr/>
        </p:nvSpPr>
        <p:spPr bwMode="auto">
          <a:xfrm>
            <a:off x="1043608" y="4125274"/>
            <a:ext cx="1080119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8985B1-D5C9-848F-E5CC-D3CB9C1A7783}"/>
              </a:ext>
            </a:extLst>
          </p:cNvPr>
          <p:cNvSpPr/>
          <p:nvPr/>
        </p:nvSpPr>
        <p:spPr bwMode="auto">
          <a:xfrm>
            <a:off x="2123728" y="4097942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03BA54-3E1B-BBC4-0D79-57D3D982EB5A}"/>
              </a:ext>
            </a:extLst>
          </p:cNvPr>
          <p:cNvSpPr/>
          <p:nvPr/>
        </p:nvSpPr>
        <p:spPr bwMode="auto">
          <a:xfrm>
            <a:off x="827584" y="5652261"/>
            <a:ext cx="1296143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3586F063-FC7B-8D3C-4E59-61F292EE2B4F}"/>
              </a:ext>
            </a:extLst>
          </p:cNvPr>
          <p:cNvSpPr/>
          <p:nvPr/>
        </p:nvSpPr>
        <p:spPr bwMode="auto">
          <a:xfrm>
            <a:off x="1478882" y="4302156"/>
            <a:ext cx="216024" cy="129705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4F4D810-E25D-3D53-AA8E-4D0905DF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58788"/>
            <a:ext cx="4705350" cy="5505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2AA24F-585E-9B1B-4012-9BBFFC8BC336}"/>
              </a:ext>
            </a:extLst>
          </p:cNvPr>
          <p:cNvSpPr/>
          <p:nvPr/>
        </p:nvSpPr>
        <p:spPr bwMode="auto">
          <a:xfrm>
            <a:off x="2843808" y="6236041"/>
            <a:ext cx="2808312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46351-F63D-D906-E168-B29DDA478EEE}"/>
              </a:ext>
            </a:extLst>
          </p:cNvPr>
          <p:cNvSpPr txBox="1"/>
          <p:nvPr/>
        </p:nvSpPr>
        <p:spPr>
          <a:xfrm>
            <a:off x="2875702" y="5964417"/>
            <a:ext cx="5832648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application.properties</a:t>
            </a:r>
            <a:r>
              <a:rPr lang="ko-KR" altLang="en-US" sz="1800" dirty="0"/>
              <a:t>의 정의한 변수 값 받기</a:t>
            </a:r>
          </a:p>
        </p:txBody>
      </p:sp>
    </p:spTree>
    <p:extLst>
      <p:ext uri="{BB962C8B-B14F-4D97-AF65-F5344CB8AC3E}">
        <p14:creationId xmlns:p14="http://schemas.microsoft.com/office/powerpoint/2010/main" val="4100126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3F201-0A13-5B1B-43BE-B2D111B3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50058"/>
            <a:ext cx="8229600" cy="4531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/>
              <a:t>(2)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14E5E1-6568-46E7-90AD-0A5336C5C7BC}"/>
              </a:ext>
            </a:extLst>
          </p:cNvPr>
          <p:cNvSpPr/>
          <p:nvPr/>
        </p:nvSpPr>
        <p:spPr bwMode="auto">
          <a:xfrm>
            <a:off x="683568" y="2192832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F677E-8A14-B657-6732-970DAA36A5E6}"/>
              </a:ext>
            </a:extLst>
          </p:cNvPr>
          <p:cNvSpPr txBox="1"/>
          <p:nvPr/>
        </p:nvSpPr>
        <p:spPr>
          <a:xfrm>
            <a:off x="3923928" y="2067116"/>
            <a:ext cx="446449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Controller</a:t>
            </a:r>
            <a:r>
              <a:rPr lang="ko-KR" altLang="en-US" sz="1800" dirty="0"/>
              <a:t>에서 받은 위도</a:t>
            </a:r>
            <a:r>
              <a:rPr lang="en-US" altLang="ko-KR" sz="1800" dirty="0"/>
              <a:t>, </a:t>
            </a:r>
            <a:r>
              <a:rPr lang="ko-KR" altLang="en-US" sz="1800" dirty="0"/>
              <a:t>경도 값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44161-F4E1-58CC-523E-3063B74D7BDD}"/>
              </a:ext>
            </a:extLst>
          </p:cNvPr>
          <p:cNvSpPr/>
          <p:nvPr/>
        </p:nvSpPr>
        <p:spPr bwMode="auto">
          <a:xfrm>
            <a:off x="683568" y="2810823"/>
            <a:ext cx="7704856" cy="38871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521C4-7CD4-A639-E9BF-B55B7D807153}"/>
              </a:ext>
            </a:extLst>
          </p:cNvPr>
          <p:cNvSpPr txBox="1"/>
          <p:nvPr/>
        </p:nvSpPr>
        <p:spPr>
          <a:xfrm>
            <a:off x="4283968" y="2489058"/>
            <a:ext cx="47628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호출을 위한 </a:t>
            </a:r>
            <a:r>
              <a:rPr lang="en-US" altLang="ko-KR" sz="1800" dirty="0"/>
              <a:t>URL</a:t>
            </a:r>
            <a:r>
              <a:rPr lang="ko-KR" altLang="en-US" sz="1800" dirty="0"/>
              <a:t>파라미터 만들기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EAE5D1-1D39-6A2A-3B48-87DA19D7DDB7}"/>
              </a:ext>
            </a:extLst>
          </p:cNvPr>
          <p:cNvSpPr/>
          <p:nvPr/>
        </p:nvSpPr>
        <p:spPr bwMode="auto">
          <a:xfrm>
            <a:off x="683568" y="3939435"/>
            <a:ext cx="6120680" cy="70785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7D724-ADD1-6C3C-CC3F-0A0C8E455D69}"/>
              </a:ext>
            </a:extLst>
          </p:cNvPr>
          <p:cNvSpPr txBox="1"/>
          <p:nvPr/>
        </p:nvSpPr>
        <p:spPr>
          <a:xfrm>
            <a:off x="3452827" y="3586452"/>
            <a:ext cx="5688632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JSON</a:t>
            </a:r>
            <a:r>
              <a:rPr lang="ko-KR" altLang="en-US" sz="1800" dirty="0">
                <a:solidFill>
                  <a:srgbClr val="FF0000"/>
                </a:solidFill>
              </a:rPr>
              <a:t>구조를 자바에서 처리하기 쉽게 </a:t>
            </a:r>
            <a:r>
              <a:rPr lang="en-US" altLang="ko-KR" sz="1800" dirty="0">
                <a:solidFill>
                  <a:srgbClr val="FF0000"/>
                </a:solidFill>
              </a:rPr>
              <a:t>Map</a:t>
            </a:r>
            <a:r>
              <a:rPr lang="ko-KR" altLang="en-US" sz="1800" dirty="0">
                <a:solidFill>
                  <a:srgbClr val="FF0000"/>
                </a:solidFill>
              </a:rPr>
              <a:t>구조로 변환</a:t>
            </a:r>
            <a:r>
              <a:rPr lang="en-US" altLang="ko-KR" sz="1800" dirty="0">
                <a:solidFill>
                  <a:srgbClr val="FF0000"/>
                </a:solidFill>
              </a:rPr>
              <a:t>JSON </a:t>
            </a:r>
            <a:r>
              <a:rPr lang="ko-KR" altLang="en-US" sz="1800" dirty="0">
                <a:solidFill>
                  <a:srgbClr val="FF0000"/>
                </a:solidFill>
              </a:rPr>
              <a:t>키 </a:t>
            </a:r>
            <a:r>
              <a:rPr lang="en-US" altLang="ko-KR" sz="1800" dirty="0">
                <a:solidFill>
                  <a:srgbClr val="FF0000"/>
                </a:solidFill>
              </a:rPr>
              <a:t>= Map </a:t>
            </a:r>
            <a:r>
              <a:rPr lang="ko-KR" altLang="en-US" sz="1800" dirty="0">
                <a:solidFill>
                  <a:srgbClr val="FF0000"/>
                </a:solidFill>
              </a:rPr>
              <a:t>키 </a:t>
            </a:r>
            <a:r>
              <a:rPr lang="en-US" altLang="ko-KR" sz="1800" dirty="0">
                <a:solidFill>
                  <a:srgbClr val="FF0000"/>
                </a:solidFill>
              </a:rPr>
              <a:t>/ JSON </a:t>
            </a:r>
            <a:r>
              <a:rPr lang="ko-KR" altLang="en-US" sz="1800" dirty="0">
                <a:solidFill>
                  <a:srgbClr val="FF0000"/>
                </a:solidFill>
              </a:rPr>
              <a:t>값 </a:t>
            </a:r>
            <a:r>
              <a:rPr lang="en-US" altLang="ko-KR" sz="1800" dirty="0">
                <a:solidFill>
                  <a:srgbClr val="FF0000"/>
                </a:solidFill>
              </a:rPr>
              <a:t>= Map </a:t>
            </a:r>
            <a:r>
              <a:rPr lang="ko-KR" altLang="en-US" sz="1800" dirty="0">
                <a:solidFill>
                  <a:srgbClr val="FF0000"/>
                </a:solidFill>
              </a:rPr>
              <a:t>값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509C28FA-D7E7-88CC-6B61-CCFAA29A9E95}"/>
              </a:ext>
            </a:extLst>
          </p:cNvPr>
          <p:cNvSpPr/>
          <p:nvPr/>
        </p:nvSpPr>
        <p:spPr bwMode="auto">
          <a:xfrm>
            <a:off x="251582" y="3667420"/>
            <a:ext cx="504056" cy="5040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2C0457-E660-4CDD-506A-1006B94AF4E3}"/>
              </a:ext>
            </a:extLst>
          </p:cNvPr>
          <p:cNvSpPr/>
          <p:nvPr/>
        </p:nvSpPr>
        <p:spPr bwMode="auto">
          <a:xfrm>
            <a:off x="683568" y="4743795"/>
            <a:ext cx="5328592" cy="53011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58CEEF7-B7D1-57C8-88DA-279344D85FFA}"/>
              </a:ext>
            </a:extLst>
          </p:cNvPr>
          <p:cNvSpPr/>
          <p:nvPr/>
        </p:nvSpPr>
        <p:spPr bwMode="auto">
          <a:xfrm>
            <a:off x="6012160" y="5021886"/>
            <a:ext cx="10007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FE83DC-C620-3803-86DC-8B4FA4C92C14}"/>
              </a:ext>
            </a:extLst>
          </p:cNvPr>
          <p:cNvSpPr/>
          <p:nvPr/>
        </p:nvSpPr>
        <p:spPr bwMode="auto">
          <a:xfrm>
            <a:off x="691119" y="5328308"/>
            <a:ext cx="4150865" cy="50915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DA499C-7FC9-88F6-856A-8AE20B0A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32" y="4157882"/>
            <a:ext cx="1853827" cy="2421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BCD01D-2416-C30D-6479-505F7BD452EA}"/>
              </a:ext>
            </a:extLst>
          </p:cNvPr>
          <p:cNvSpPr/>
          <p:nvPr/>
        </p:nvSpPr>
        <p:spPr bwMode="auto">
          <a:xfrm>
            <a:off x="7092280" y="5028342"/>
            <a:ext cx="1803204" cy="2256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CE6763-2317-E98C-5BA5-3D5A2B90D928}"/>
              </a:ext>
            </a:extLst>
          </p:cNvPr>
          <p:cNvSpPr/>
          <p:nvPr/>
        </p:nvSpPr>
        <p:spPr bwMode="auto">
          <a:xfrm>
            <a:off x="7512296" y="5802034"/>
            <a:ext cx="1342431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4D54510-1C9F-6B4A-BFFA-203D22FA67C5}"/>
              </a:ext>
            </a:extLst>
          </p:cNvPr>
          <p:cNvSpPr/>
          <p:nvPr/>
        </p:nvSpPr>
        <p:spPr bwMode="auto">
          <a:xfrm rot="394389">
            <a:off x="4823854" y="5618083"/>
            <a:ext cx="259228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14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(4)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6A99823-9BAF-094D-3748-000ADE66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설명 </a:t>
            </a:r>
            <a:r>
              <a:rPr lang="en-US" altLang="ko-KR" dirty="0"/>
              <a:t>- </a:t>
            </a:r>
            <a:r>
              <a:rPr lang="en-US" altLang="ko-KR" sz="1800" dirty="0"/>
              <a:t>JSON </a:t>
            </a:r>
            <a:r>
              <a:rPr lang="ko-KR" altLang="en-US" sz="1800" dirty="0"/>
              <a:t>결과 값의 데이터 타입을 </a:t>
            </a:r>
            <a:r>
              <a:rPr lang="en-US" altLang="ko-KR" sz="1800" dirty="0"/>
              <a:t>Object</a:t>
            </a:r>
            <a:r>
              <a:rPr lang="ko-KR" altLang="en-US" sz="1800" dirty="0"/>
              <a:t> 선언한 이유</a:t>
            </a:r>
            <a:endParaRPr lang="en-US" altLang="ko-KR" sz="1800" dirty="0"/>
          </a:p>
          <a:p>
            <a:pPr lvl="1"/>
            <a:r>
              <a:rPr lang="en-US" altLang="ko-KR" sz="1800" dirty="0"/>
              <a:t>Map&lt;String, </a:t>
            </a:r>
            <a:r>
              <a:rPr lang="en-US" altLang="ko-KR" sz="1800" b="1" dirty="0">
                <a:solidFill>
                  <a:srgbClr val="FF0000"/>
                </a:solidFill>
              </a:rPr>
              <a:t>Object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rMap</a:t>
            </a:r>
            <a:r>
              <a:rPr lang="en-US" altLang="ko-KR" sz="1800" dirty="0"/>
              <a:t> = ~~~~</a:t>
            </a:r>
          </a:p>
          <a:p>
            <a:pPr lvl="1"/>
            <a:r>
              <a:rPr lang="ko-KR" altLang="en-US" sz="1800" b="1" dirty="0">
                <a:solidFill>
                  <a:srgbClr val="FF0000"/>
                </a:solidFill>
              </a:rPr>
              <a:t>결과 값의 데이터타입이 다양함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289169-1B9E-CE71-33E1-3EF85960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3107655"/>
            <a:ext cx="2295107" cy="3705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79699-4A2C-E7C1-399F-3A3A765C6A45}"/>
              </a:ext>
            </a:extLst>
          </p:cNvPr>
          <p:cNvSpPr/>
          <p:nvPr/>
        </p:nvSpPr>
        <p:spPr bwMode="auto">
          <a:xfrm>
            <a:off x="756344" y="3319920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5617A2-3D96-AD7F-785F-582E2FFECE01}"/>
              </a:ext>
            </a:extLst>
          </p:cNvPr>
          <p:cNvSpPr/>
          <p:nvPr/>
        </p:nvSpPr>
        <p:spPr bwMode="auto">
          <a:xfrm>
            <a:off x="756344" y="372609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411137-CD3A-A4DE-5BD5-34BCC633A24A}"/>
              </a:ext>
            </a:extLst>
          </p:cNvPr>
          <p:cNvSpPr/>
          <p:nvPr/>
        </p:nvSpPr>
        <p:spPr bwMode="auto">
          <a:xfrm>
            <a:off x="756344" y="4132268"/>
            <a:ext cx="1728192" cy="7934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062E7-3DBB-6DC8-FA96-F9F94562AE10}"/>
              </a:ext>
            </a:extLst>
          </p:cNvPr>
          <p:cNvSpPr/>
          <p:nvPr/>
        </p:nvSpPr>
        <p:spPr bwMode="auto">
          <a:xfrm>
            <a:off x="749757" y="6398216"/>
            <a:ext cx="1734779" cy="4064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07150-247F-EE8C-F258-1414740F6181}"/>
              </a:ext>
            </a:extLst>
          </p:cNvPr>
          <p:cNvSpPr txBox="1"/>
          <p:nvPr/>
        </p:nvSpPr>
        <p:spPr>
          <a:xfrm>
            <a:off x="2123728" y="3211354"/>
            <a:ext cx="208823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소수점 있는 숫자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C0D4C-D1D4-51D3-0D05-3870B3DFB0D1}"/>
              </a:ext>
            </a:extLst>
          </p:cNvPr>
          <p:cNvSpPr txBox="1"/>
          <p:nvPr/>
        </p:nvSpPr>
        <p:spPr>
          <a:xfrm>
            <a:off x="2339752" y="3710499"/>
            <a:ext cx="100811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문자열</a:t>
            </a:r>
            <a:endParaRPr lang="ko-KR" alt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09AEA-E499-B9F6-F836-1E1C6E435EEA}"/>
              </a:ext>
            </a:extLst>
          </p:cNvPr>
          <p:cNvSpPr txBox="1"/>
          <p:nvPr/>
        </p:nvSpPr>
        <p:spPr>
          <a:xfrm>
            <a:off x="2339752" y="4377941"/>
            <a:ext cx="338437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Map </a:t>
            </a:r>
            <a:r>
              <a:rPr lang="ko-KR" altLang="en-US" sz="1800" dirty="0"/>
              <a:t>구조 안에 값은 </a:t>
            </a:r>
            <a:r>
              <a:rPr lang="en-US" altLang="ko-KR" sz="1800" dirty="0"/>
              <a:t>List</a:t>
            </a:r>
            <a:r>
              <a:rPr lang="ko-KR" altLang="en-US" sz="1800" dirty="0"/>
              <a:t> 구조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3BD826-3C25-B742-FC6C-33BA3156D488}"/>
              </a:ext>
            </a:extLst>
          </p:cNvPr>
          <p:cNvSpPr txBox="1"/>
          <p:nvPr/>
        </p:nvSpPr>
        <p:spPr>
          <a:xfrm>
            <a:off x="2339752" y="6418426"/>
            <a:ext cx="316835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List</a:t>
            </a:r>
            <a:r>
              <a:rPr lang="ko-KR" altLang="en-US" sz="1800" dirty="0"/>
              <a:t> 구조 내부에 </a:t>
            </a:r>
            <a:r>
              <a:rPr lang="en-US" altLang="ko-KR" sz="1800" dirty="0"/>
              <a:t>Map </a:t>
            </a:r>
            <a:r>
              <a:rPr lang="ko-KR" altLang="en-US" sz="1800" dirty="0"/>
              <a:t>구조</a:t>
            </a:r>
          </a:p>
        </p:txBody>
      </p:sp>
      <p:sp>
        <p:nvSpPr>
          <p:cNvPr id="34" name="폭발: 8pt 33">
            <a:extLst>
              <a:ext uri="{FF2B5EF4-FFF2-40B4-BE49-F238E27FC236}">
                <a16:creationId xmlns:a16="http://schemas.microsoft.com/office/drawing/2014/main" id="{FF1F8773-A6F5-5DC4-B43E-03F3A5871566}"/>
              </a:ext>
            </a:extLst>
          </p:cNvPr>
          <p:cNvSpPr/>
          <p:nvPr/>
        </p:nvSpPr>
        <p:spPr bwMode="auto">
          <a:xfrm>
            <a:off x="437647" y="941950"/>
            <a:ext cx="504824" cy="49006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A74F-EF1F-ACD0-53CD-EC80FEA5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6" y="2318337"/>
            <a:ext cx="7600950" cy="75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4F4222-C4B4-03AF-0885-909ABC0FC252}"/>
              </a:ext>
            </a:extLst>
          </p:cNvPr>
          <p:cNvSpPr/>
          <p:nvPr/>
        </p:nvSpPr>
        <p:spPr bwMode="auto">
          <a:xfrm>
            <a:off x="961036" y="2760185"/>
            <a:ext cx="1929948" cy="2127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87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화면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현재 기온 및 주간 날씨 예보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E5DD0-2596-1EA7-B1EE-40B1D452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482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3516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59B05C-D711-D9F8-F0C2-A47C37BD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35944"/>
            <a:ext cx="8229600" cy="4329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(5)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E746A5-969D-5B2E-61E0-17523C28C77E}"/>
              </a:ext>
            </a:extLst>
          </p:cNvPr>
          <p:cNvSpPr/>
          <p:nvPr/>
        </p:nvSpPr>
        <p:spPr bwMode="auto">
          <a:xfrm>
            <a:off x="457200" y="1435945"/>
            <a:ext cx="627504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9C855F-3FCE-B673-E666-B265F617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1435944"/>
            <a:ext cx="1450504" cy="2539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E2762-4CE3-454A-F25A-51A7B31C426E}"/>
              </a:ext>
            </a:extLst>
          </p:cNvPr>
          <p:cNvSpPr/>
          <p:nvPr/>
        </p:nvSpPr>
        <p:spPr bwMode="auto">
          <a:xfrm>
            <a:off x="7668344" y="2588073"/>
            <a:ext cx="914905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13C1DBD-B69B-A42F-2037-4A9EDE04BF38}"/>
              </a:ext>
            </a:extLst>
          </p:cNvPr>
          <p:cNvSpPr/>
          <p:nvPr/>
        </p:nvSpPr>
        <p:spPr bwMode="auto">
          <a:xfrm rot="2369241">
            <a:off x="6504997" y="2141443"/>
            <a:ext cx="1228582" cy="230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580A2-8D68-4A20-80BC-1B17DD373F02}"/>
              </a:ext>
            </a:extLst>
          </p:cNvPr>
          <p:cNvSpPr/>
          <p:nvPr/>
        </p:nvSpPr>
        <p:spPr bwMode="auto">
          <a:xfrm>
            <a:off x="457200" y="2828161"/>
            <a:ext cx="361074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82E0B-6F20-5BE4-5218-5E1DF204CEBF}"/>
              </a:ext>
            </a:extLst>
          </p:cNvPr>
          <p:cNvSpPr/>
          <p:nvPr/>
        </p:nvSpPr>
        <p:spPr bwMode="auto">
          <a:xfrm>
            <a:off x="7666582" y="2732089"/>
            <a:ext cx="505818" cy="12435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90FFB5E-35C4-A4D3-738A-6F938D6305F9}"/>
              </a:ext>
            </a:extLst>
          </p:cNvPr>
          <p:cNvSpPr/>
          <p:nvPr/>
        </p:nvSpPr>
        <p:spPr bwMode="auto">
          <a:xfrm>
            <a:off x="4067944" y="2900169"/>
            <a:ext cx="3610744" cy="2010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58870-F1A8-59EA-51C8-DAD950B1B52A}"/>
              </a:ext>
            </a:extLst>
          </p:cNvPr>
          <p:cNvSpPr txBox="1"/>
          <p:nvPr/>
        </p:nvSpPr>
        <p:spPr>
          <a:xfrm>
            <a:off x="3842929" y="2660976"/>
            <a:ext cx="3247937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0</a:t>
            </a:r>
            <a:r>
              <a:rPr lang="ko-KR" altLang="en-US" sz="1800" dirty="0"/>
              <a:t>번부터 </a:t>
            </a:r>
            <a:r>
              <a:rPr lang="en-US" altLang="ko-KR" sz="1800" dirty="0"/>
              <a:t>7</a:t>
            </a:r>
            <a:r>
              <a:rPr lang="ko-KR" altLang="en-US" sz="1800" dirty="0"/>
              <a:t>번까지 총 </a:t>
            </a:r>
            <a:r>
              <a:rPr lang="en-US" altLang="ko-KR" sz="1800" dirty="0"/>
              <a:t>8</a:t>
            </a:r>
            <a:r>
              <a:rPr lang="ko-KR" altLang="en-US" sz="1800" dirty="0"/>
              <a:t>번 반복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8094AFA-D957-01BB-D61B-ED445509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604324"/>
            <a:ext cx="2037506" cy="1704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D66E-8761-1919-2A65-0015F4635753}"/>
              </a:ext>
            </a:extLst>
          </p:cNvPr>
          <p:cNvSpPr/>
          <p:nvPr/>
        </p:nvSpPr>
        <p:spPr bwMode="auto">
          <a:xfrm>
            <a:off x="755576" y="3278257"/>
            <a:ext cx="6696744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A96281-659D-B39A-28BC-794FB3A3CA16}"/>
              </a:ext>
            </a:extLst>
          </p:cNvPr>
          <p:cNvSpPr/>
          <p:nvPr/>
        </p:nvSpPr>
        <p:spPr bwMode="auto">
          <a:xfrm>
            <a:off x="7380312" y="4964336"/>
            <a:ext cx="1533450" cy="11521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7A3F252-C179-4E4F-9062-1ABCE1874B5A}"/>
              </a:ext>
            </a:extLst>
          </p:cNvPr>
          <p:cNvSpPr/>
          <p:nvPr/>
        </p:nvSpPr>
        <p:spPr bwMode="auto">
          <a:xfrm rot="18803864">
            <a:off x="6553519" y="4097676"/>
            <a:ext cx="294994" cy="15133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37367-BFA0-F10A-0DA5-2BC9CCEE8F50}"/>
              </a:ext>
            </a:extLst>
          </p:cNvPr>
          <p:cNvSpPr txBox="1"/>
          <p:nvPr/>
        </p:nvSpPr>
        <p:spPr>
          <a:xfrm>
            <a:off x="3505574" y="5434601"/>
            <a:ext cx="3701469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Unix, UTC </a:t>
            </a:r>
            <a:r>
              <a:rPr lang="ko-KR" altLang="en-US" sz="1800" dirty="0"/>
              <a:t>날짜 값을 읽기 쉽게 </a:t>
            </a:r>
            <a:endParaRPr lang="en-US" altLang="ko-KR" sz="1800" dirty="0"/>
          </a:p>
          <a:p>
            <a:r>
              <a:rPr lang="ko-KR" altLang="en-US" sz="1800" dirty="0"/>
              <a:t>변환하여 문자열 저장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FC8FAB-18DD-1F62-E0CA-968112DA518C}"/>
              </a:ext>
            </a:extLst>
          </p:cNvPr>
          <p:cNvSpPr txBox="1"/>
          <p:nvPr/>
        </p:nvSpPr>
        <p:spPr>
          <a:xfrm>
            <a:off x="680186" y="1169113"/>
            <a:ext cx="69172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Daily JSON</a:t>
            </a:r>
            <a:r>
              <a:rPr lang="ko-KR" altLang="en-US" sz="1800" dirty="0"/>
              <a:t>항목의 데이터 값의 타입이 다양하기에 </a:t>
            </a:r>
            <a:r>
              <a:rPr lang="en-US" altLang="ko-KR" sz="1800" dirty="0"/>
              <a:t>Object</a:t>
            </a:r>
            <a:r>
              <a:rPr lang="ko-KR" altLang="en-US" sz="1800" dirty="0"/>
              <a:t> 사용함</a:t>
            </a:r>
          </a:p>
        </p:txBody>
      </p:sp>
    </p:spTree>
    <p:extLst>
      <p:ext uri="{BB962C8B-B14F-4D97-AF65-F5344CB8AC3E}">
        <p14:creationId xmlns:p14="http://schemas.microsoft.com/office/powerpoint/2010/main" val="383763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3F72D3-3A54-CC47-B695-C99B7DC85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"/>
          <a:stretch/>
        </p:blipFill>
        <p:spPr>
          <a:xfrm>
            <a:off x="457200" y="1451652"/>
            <a:ext cx="8323387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(6)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FC8FAB-18DD-1F62-E0CA-968112DA518C}"/>
              </a:ext>
            </a:extLst>
          </p:cNvPr>
          <p:cNvSpPr txBox="1"/>
          <p:nvPr/>
        </p:nvSpPr>
        <p:spPr>
          <a:xfrm>
            <a:off x="680186" y="1169113"/>
            <a:ext cx="69172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temp JSON</a:t>
            </a:r>
            <a:r>
              <a:rPr lang="ko-KR" altLang="en-US" sz="1800" dirty="0"/>
              <a:t>항목의 데이터 값의 타입이 다양하기에 </a:t>
            </a:r>
            <a:r>
              <a:rPr lang="en-US" altLang="ko-KR" sz="1800" dirty="0"/>
              <a:t>Object</a:t>
            </a:r>
            <a:r>
              <a:rPr lang="ko-KR" altLang="en-US" sz="1800" dirty="0"/>
              <a:t> 사용함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5384A-F01C-7127-2165-82D54A858BD5}"/>
              </a:ext>
            </a:extLst>
          </p:cNvPr>
          <p:cNvSpPr/>
          <p:nvPr/>
        </p:nvSpPr>
        <p:spPr bwMode="auto">
          <a:xfrm>
            <a:off x="457200" y="1496895"/>
            <a:ext cx="5842992" cy="3277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F9A1B-FC80-A224-9BA6-9063896A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69" y="1782671"/>
            <a:ext cx="2000631" cy="2954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3656C9-7A40-32FF-7B07-7915EB036132}"/>
              </a:ext>
            </a:extLst>
          </p:cNvPr>
          <p:cNvSpPr/>
          <p:nvPr/>
        </p:nvSpPr>
        <p:spPr bwMode="auto">
          <a:xfrm>
            <a:off x="7020272" y="3320896"/>
            <a:ext cx="166652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797BA67-4DF9-91A9-D193-D85700AB4E24}"/>
              </a:ext>
            </a:extLst>
          </p:cNvPr>
          <p:cNvSpPr/>
          <p:nvPr/>
        </p:nvSpPr>
        <p:spPr bwMode="auto">
          <a:xfrm rot="4033919">
            <a:off x="5781169" y="2393709"/>
            <a:ext cx="1763631" cy="230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919D8F-E099-6C83-D3D2-676E590956E7}"/>
              </a:ext>
            </a:extLst>
          </p:cNvPr>
          <p:cNvSpPr/>
          <p:nvPr/>
        </p:nvSpPr>
        <p:spPr bwMode="auto">
          <a:xfrm>
            <a:off x="457200" y="1988840"/>
            <a:ext cx="5698976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B033540-22FD-2942-2935-A3DA9786B172}"/>
              </a:ext>
            </a:extLst>
          </p:cNvPr>
          <p:cNvSpPr/>
          <p:nvPr/>
        </p:nvSpPr>
        <p:spPr bwMode="auto">
          <a:xfrm rot="2501096">
            <a:off x="5621551" y="3364462"/>
            <a:ext cx="1915747" cy="230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DE683-D19E-643D-12D6-B03A471EC328}"/>
              </a:ext>
            </a:extLst>
          </p:cNvPr>
          <p:cNvSpPr/>
          <p:nvPr/>
        </p:nvSpPr>
        <p:spPr bwMode="auto">
          <a:xfrm>
            <a:off x="7308304" y="3573016"/>
            <a:ext cx="1152128" cy="11636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1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83081C-8F43-2407-56E5-80B913EF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11306"/>
            <a:ext cx="8219256" cy="3110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(7)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27FF47-9A04-F7AE-5E5D-08F53470C05A}"/>
              </a:ext>
            </a:extLst>
          </p:cNvPr>
          <p:cNvSpPr/>
          <p:nvPr/>
        </p:nvSpPr>
        <p:spPr bwMode="auto">
          <a:xfrm>
            <a:off x="683568" y="1196753"/>
            <a:ext cx="3888432" cy="208800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B834D-359B-E14C-8DBB-64F109712BA8}"/>
              </a:ext>
            </a:extLst>
          </p:cNvPr>
          <p:cNvSpPr txBox="1"/>
          <p:nvPr/>
        </p:nvSpPr>
        <p:spPr>
          <a:xfrm>
            <a:off x="3088822" y="1844824"/>
            <a:ext cx="3247937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일별 수집한 데이터를 </a:t>
            </a:r>
            <a:r>
              <a:rPr lang="en-US" altLang="ko-KR" sz="1800" dirty="0"/>
              <a:t>List</a:t>
            </a:r>
            <a:r>
              <a:rPr lang="ko-KR" altLang="en-US" sz="1800" dirty="0"/>
              <a:t>에 저장하기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01CAB8-3880-FA0F-5275-C78F35B1D83C}"/>
              </a:ext>
            </a:extLst>
          </p:cNvPr>
          <p:cNvSpPr/>
          <p:nvPr/>
        </p:nvSpPr>
        <p:spPr bwMode="auto">
          <a:xfrm>
            <a:off x="683568" y="3429000"/>
            <a:ext cx="3888432" cy="2878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739294D-1FF0-E588-9B60-E03BAF51D5BC}"/>
              </a:ext>
            </a:extLst>
          </p:cNvPr>
          <p:cNvSpPr/>
          <p:nvPr/>
        </p:nvSpPr>
        <p:spPr bwMode="auto">
          <a:xfrm>
            <a:off x="1619672" y="3299313"/>
            <a:ext cx="216024" cy="2162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5BB5AA-EE51-E08D-CA45-78D11C8F07AB}"/>
              </a:ext>
            </a:extLst>
          </p:cNvPr>
          <p:cNvSpPr/>
          <p:nvPr/>
        </p:nvSpPr>
        <p:spPr bwMode="auto">
          <a:xfrm>
            <a:off x="4572000" y="2835318"/>
            <a:ext cx="936104" cy="2878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9EF786-A545-903C-3A64-C561A971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35" y="2556629"/>
            <a:ext cx="3053239" cy="3536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DABF9F-78DF-F3BD-2BDA-674CB3F3FC62}"/>
              </a:ext>
            </a:extLst>
          </p:cNvPr>
          <p:cNvSpPr txBox="1"/>
          <p:nvPr/>
        </p:nvSpPr>
        <p:spPr>
          <a:xfrm>
            <a:off x="5540319" y="6039298"/>
            <a:ext cx="3247937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WeatherDailyDTO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7300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(8)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F5498-705B-8977-53D7-5D0C8751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47" y="1196752"/>
            <a:ext cx="8254053" cy="2242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6AAD68-8738-A864-2AF9-793ADB6D74B5}"/>
              </a:ext>
            </a:extLst>
          </p:cNvPr>
          <p:cNvSpPr/>
          <p:nvPr/>
        </p:nvSpPr>
        <p:spPr bwMode="auto">
          <a:xfrm>
            <a:off x="683568" y="1178704"/>
            <a:ext cx="2952328" cy="12241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A171D-BE82-B6BA-D955-774145B823E8}"/>
              </a:ext>
            </a:extLst>
          </p:cNvPr>
          <p:cNvSpPr txBox="1"/>
          <p:nvPr/>
        </p:nvSpPr>
        <p:spPr>
          <a:xfrm>
            <a:off x="3569061" y="1405282"/>
            <a:ext cx="4896542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JSON </a:t>
            </a:r>
            <a:r>
              <a:rPr lang="ko-KR" altLang="en-US" sz="1800" dirty="0"/>
              <a:t>형태로 화면에 제공하기 위해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내가 필요한 데이터만 추출한 </a:t>
            </a:r>
            <a:r>
              <a:rPr lang="en-US" altLang="ko-KR" sz="1800" dirty="0">
                <a:solidFill>
                  <a:srgbClr val="FF0000"/>
                </a:solidFill>
              </a:rPr>
              <a:t>DTO </a:t>
            </a:r>
            <a:r>
              <a:rPr lang="ko-KR" altLang="en-US" sz="1800" dirty="0">
                <a:solidFill>
                  <a:srgbClr val="FF0000"/>
                </a:solidFill>
              </a:rPr>
              <a:t>데이터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4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(1)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로 받은 값을 </a:t>
            </a:r>
            <a:r>
              <a:rPr lang="en-US" altLang="ko-KR" dirty="0"/>
              <a:t>JSON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lvl="2"/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JSON </a:t>
            </a:r>
            <a:r>
              <a:rPr lang="ko-KR" altLang="en-US" dirty="0">
                <a:solidFill>
                  <a:srgbClr val="FF0000"/>
                </a:solidFill>
              </a:rPr>
              <a:t>형태로 변환은 별도의 </a:t>
            </a:r>
            <a:r>
              <a:rPr lang="en-US" altLang="ko-KR" dirty="0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파일이 필요하지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결과만 </a:t>
            </a:r>
            <a:r>
              <a:rPr lang="en-US" altLang="ko-KR" dirty="0">
                <a:solidFill>
                  <a:srgbClr val="FF0000"/>
                </a:solidFill>
              </a:rPr>
              <a:t>JSON</a:t>
            </a:r>
            <a:r>
              <a:rPr lang="ko-KR" altLang="en-US" dirty="0">
                <a:solidFill>
                  <a:srgbClr val="FF0000"/>
                </a:solidFill>
              </a:rPr>
              <a:t>으로 보여주면 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94B82-09A4-1150-4C82-4D4400C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0" y="4569131"/>
            <a:ext cx="7307008" cy="1893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36222-CDF6-9396-ABAE-2E71397460DA}"/>
              </a:ext>
            </a:extLst>
          </p:cNvPr>
          <p:cNvSpPr txBox="1"/>
          <p:nvPr/>
        </p:nvSpPr>
        <p:spPr>
          <a:xfrm>
            <a:off x="179512" y="5781604"/>
            <a:ext cx="842493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dirty="0"/>
              <a:t>http://localhost:10000/weather/getWeather?lon=126.8357822&amp;lat=37.544147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530693-7DA1-3CB0-CED0-CBB75ACD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4714875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3318F9-7EDD-8706-AF0C-8D1D8A6D4C3F}"/>
              </a:ext>
            </a:extLst>
          </p:cNvPr>
          <p:cNvSpPr/>
          <p:nvPr/>
        </p:nvSpPr>
        <p:spPr bwMode="auto">
          <a:xfrm>
            <a:off x="1403648" y="3068960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07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(2)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A44BA-8B12-34C9-B94B-E7790119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39869"/>
            <a:ext cx="2962672" cy="438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9D4D-C547-5AE0-062D-3A43465DE913}"/>
              </a:ext>
            </a:extLst>
          </p:cNvPr>
          <p:cNvSpPr txBox="1"/>
          <p:nvPr/>
        </p:nvSpPr>
        <p:spPr>
          <a:xfrm>
            <a:off x="325679" y="6106764"/>
            <a:ext cx="3247937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내가</a:t>
            </a:r>
            <a:r>
              <a:rPr lang="en-US" altLang="ko-KR" sz="1800" dirty="0"/>
              <a:t> </a:t>
            </a:r>
            <a:r>
              <a:rPr lang="ko-KR" altLang="en-US" sz="1800" dirty="0"/>
              <a:t>필요한 정보만 가져와서 만든 </a:t>
            </a:r>
            <a:r>
              <a:rPr lang="en-US" altLang="ko-KR" sz="1800" dirty="0"/>
              <a:t>JSON </a:t>
            </a:r>
            <a:r>
              <a:rPr lang="ko-KR" altLang="en-US" sz="1800" dirty="0"/>
              <a:t>형태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4AD86-2ABE-2216-3967-72C1BEDC33A7}"/>
              </a:ext>
            </a:extLst>
          </p:cNvPr>
          <p:cNvSpPr/>
          <p:nvPr/>
        </p:nvSpPr>
        <p:spPr bwMode="auto">
          <a:xfrm>
            <a:off x="611560" y="1916832"/>
            <a:ext cx="2016224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A0F3F51-AECB-6178-6B84-14085C70FE7B}"/>
              </a:ext>
            </a:extLst>
          </p:cNvPr>
          <p:cNvSpPr/>
          <p:nvPr/>
        </p:nvSpPr>
        <p:spPr bwMode="auto">
          <a:xfrm rot="3089732">
            <a:off x="2083561" y="3240370"/>
            <a:ext cx="3001150" cy="261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124F8-259D-D609-C29A-2F34C573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8464"/>
            <a:ext cx="3528392" cy="4712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26B9A7-71B5-EED2-D4EE-DC4BEBF1D3AE}"/>
              </a:ext>
            </a:extLst>
          </p:cNvPr>
          <p:cNvSpPr/>
          <p:nvPr/>
        </p:nvSpPr>
        <p:spPr bwMode="auto">
          <a:xfrm>
            <a:off x="4572000" y="4215072"/>
            <a:ext cx="3024336" cy="1806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43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(3)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A44BA-8B12-34C9-B94B-E7790119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39869"/>
            <a:ext cx="2962672" cy="438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9D4D-C547-5AE0-062D-3A43465DE913}"/>
              </a:ext>
            </a:extLst>
          </p:cNvPr>
          <p:cNvSpPr txBox="1"/>
          <p:nvPr/>
        </p:nvSpPr>
        <p:spPr>
          <a:xfrm>
            <a:off x="325679" y="6106764"/>
            <a:ext cx="3247937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내가</a:t>
            </a:r>
            <a:r>
              <a:rPr lang="en-US" altLang="ko-KR" sz="1800" dirty="0"/>
              <a:t> </a:t>
            </a:r>
            <a:r>
              <a:rPr lang="ko-KR" altLang="en-US" sz="1800" dirty="0"/>
              <a:t>필요한 정보만 가져와서 만든 </a:t>
            </a:r>
            <a:r>
              <a:rPr lang="en-US" altLang="ko-KR" sz="1800" dirty="0"/>
              <a:t>JSON </a:t>
            </a:r>
            <a:r>
              <a:rPr lang="ko-KR" altLang="en-US" sz="1800" dirty="0"/>
              <a:t>형태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4AD86-2ABE-2216-3967-72C1BEDC33A7}"/>
              </a:ext>
            </a:extLst>
          </p:cNvPr>
          <p:cNvSpPr/>
          <p:nvPr/>
        </p:nvSpPr>
        <p:spPr bwMode="auto">
          <a:xfrm>
            <a:off x="683568" y="2769726"/>
            <a:ext cx="2747416" cy="331899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A91D4DF-579A-AA91-CDFA-B85C1DD11228}"/>
              </a:ext>
            </a:extLst>
          </p:cNvPr>
          <p:cNvSpPr/>
          <p:nvPr/>
        </p:nvSpPr>
        <p:spPr bwMode="auto">
          <a:xfrm>
            <a:off x="6660232" y="2570920"/>
            <a:ext cx="288032" cy="22868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3B06D4-F1AD-9A92-5564-F7A569A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73" y="1141210"/>
            <a:ext cx="2173843" cy="1816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8014B5-1CC9-734E-2273-4B6FB606E670}"/>
              </a:ext>
            </a:extLst>
          </p:cNvPr>
          <p:cNvSpPr/>
          <p:nvPr/>
        </p:nvSpPr>
        <p:spPr bwMode="auto">
          <a:xfrm>
            <a:off x="4432882" y="2256532"/>
            <a:ext cx="2980200" cy="4401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694F3-A9DE-33A7-2F80-DDCF678F0EDE}"/>
              </a:ext>
            </a:extLst>
          </p:cNvPr>
          <p:cNvSpPr txBox="1"/>
          <p:nvPr/>
        </p:nvSpPr>
        <p:spPr>
          <a:xfrm>
            <a:off x="6136221" y="1212135"/>
            <a:ext cx="165618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WeatherDTO</a:t>
            </a:r>
            <a:endParaRPr lang="ko-KR" altLang="en-US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D79592-5325-C086-985B-BE74F5F9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372" y="3102091"/>
            <a:ext cx="3178995" cy="3629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068CCE-92A0-A1D2-F84A-8F36A8B37DC6}"/>
              </a:ext>
            </a:extLst>
          </p:cNvPr>
          <p:cNvSpPr/>
          <p:nvPr/>
        </p:nvSpPr>
        <p:spPr bwMode="auto">
          <a:xfrm>
            <a:off x="4499992" y="3516012"/>
            <a:ext cx="3021376" cy="30699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CA949-740D-07C8-39EB-06FB939E2C24}"/>
              </a:ext>
            </a:extLst>
          </p:cNvPr>
          <p:cNvSpPr txBox="1"/>
          <p:nvPr/>
        </p:nvSpPr>
        <p:spPr>
          <a:xfrm>
            <a:off x="6973561" y="3661569"/>
            <a:ext cx="209764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WeatherDailyDTO</a:t>
            </a:r>
            <a:endParaRPr lang="ko-KR" altLang="en-US" sz="18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E64E650-F2F5-EDAE-D156-0C8BEA3A3F72}"/>
              </a:ext>
            </a:extLst>
          </p:cNvPr>
          <p:cNvSpPr/>
          <p:nvPr/>
        </p:nvSpPr>
        <p:spPr bwMode="auto">
          <a:xfrm rot="2541282">
            <a:off x="3269693" y="4690215"/>
            <a:ext cx="1318373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386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(4)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EFF25996-2383-89BA-FF96-F1B66AE4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RestController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어노테이션</a:t>
            </a:r>
            <a:r>
              <a:rPr lang="ko-KR" altLang="en-US" b="1" dirty="0">
                <a:solidFill>
                  <a:srgbClr val="FF0000"/>
                </a:solidFill>
              </a:rPr>
              <a:t> 꼭 기억하자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MSA</a:t>
            </a:r>
            <a:r>
              <a:rPr lang="ko-KR" altLang="en-US" b="1" dirty="0">
                <a:solidFill>
                  <a:srgbClr val="FF0000"/>
                </a:solidFill>
              </a:rPr>
              <a:t> 기반 프로젝트 할 때 많이 사용됨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7B398-BDCA-7367-9086-7BDE0135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06636"/>
            <a:ext cx="8175667" cy="42026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2EE830-E38D-B0FE-CCD1-41C15B75F0BA}"/>
              </a:ext>
            </a:extLst>
          </p:cNvPr>
          <p:cNvSpPr/>
          <p:nvPr/>
        </p:nvSpPr>
        <p:spPr bwMode="auto">
          <a:xfrm>
            <a:off x="457200" y="5284447"/>
            <a:ext cx="274664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AE03C-E692-FCC6-BA7C-CA81590A3C2C}"/>
              </a:ext>
            </a:extLst>
          </p:cNvPr>
          <p:cNvSpPr txBox="1"/>
          <p:nvPr/>
        </p:nvSpPr>
        <p:spPr>
          <a:xfrm>
            <a:off x="3131840" y="5030422"/>
            <a:ext cx="5904656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Controller</a:t>
            </a:r>
            <a:r>
              <a:rPr lang="ko-KR" altLang="en-US" sz="1800" dirty="0">
                <a:solidFill>
                  <a:srgbClr val="FF0000"/>
                </a:solidFill>
              </a:rPr>
              <a:t> 내 함수들의 결과를 </a:t>
            </a:r>
            <a:r>
              <a:rPr lang="en-US" altLang="ko-KR" sz="1800" dirty="0">
                <a:solidFill>
                  <a:srgbClr val="FF0000"/>
                </a:solidFill>
              </a:rPr>
              <a:t>JSON</a:t>
            </a:r>
            <a:r>
              <a:rPr lang="ko-KR" altLang="en-US" sz="1800" dirty="0">
                <a:solidFill>
                  <a:srgbClr val="FF0000"/>
                </a:solidFill>
              </a:rPr>
              <a:t>으로 변환할 때 사용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/>
              <a:t>단</a:t>
            </a:r>
            <a:r>
              <a:rPr lang="en-US" altLang="ko-KR" sz="1800" dirty="0"/>
              <a:t>, String </a:t>
            </a:r>
            <a:r>
              <a:rPr lang="ko-KR" altLang="en-US" sz="1800" dirty="0"/>
              <a:t>타입은 일반 문자열로 결과 제공</a:t>
            </a:r>
          </a:p>
        </p:txBody>
      </p:sp>
    </p:spTree>
    <p:extLst>
      <p:ext uri="{BB962C8B-B14F-4D97-AF65-F5344CB8AC3E}">
        <p14:creationId xmlns:p14="http://schemas.microsoft.com/office/powerpoint/2010/main" val="907618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(5)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변환을 위해 </a:t>
            </a:r>
            <a:r>
              <a:rPr lang="en-US" altLang="ko-KR" dirty="0" err="1"/>
              <a:t>getWeather</a:t>
            </a:r>
            <a:r>
              <a:rPr lang="en-US" altLang="ko-KR" dirty="0"/>
              <a:t> </a:t>
            </a:r>
            <a:r>
              <a:rPr lang="ko-KR" altLang="en-US" dirty="0"/>
              <a:t>함수의 결과 값의 타입은</a:t>
            </a:r>
            <a:br>
              <a:rPr lang="en-US" altLang="ko-KR" dirty="0"/>
            </a:br>
            <a:r>
              <a:rPr lang="en-US" altLang="ko-KR" dirty="0" err="1"/>
              <a:t>WeatherDTO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로부터 날씨 측정할 위도</a:t>
            </a:r>
            <a:r>
              <a:rPr lang="en-US" altLang="ko-KR" dirty="0"/>
              <a:t>, </a:t>
            </a:r>
            <a:r>
              <a:rPr lang="ko-KR" altLang="en-US" dirty="0"/>
              <a:t>경도 값을 받음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121B86-ED8B-DB06-DA31-DF9F8B76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964008"/>
            <a:ext cx="8229600" cy="2427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1B6678-69A7-52EA-C2D6-363F189D79EA}"/>
              </a:ext>
            </a:extLst>
          </p:cNvPr>
          <p:cNvSpPr/>
          <p:nvPr/>
        </p:nvSpPr>
        <p:spPr bwMode="auto">
          <a:xfrm>
            <a:off x="746166" y="4005064"/>
            <a:ext cx="7282217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FCBB1-170A-D9A3-26CD-5390C41E6620}"/>
              </a:ext>
            </a:extLst>
          </p:cNvPr>
          <p:cNvSpPr txBox="1"/>
          <p:nvPr/>
        </p:nvSpPr>
        <p:spPr>
          <a:xfrm>
            <a:off x="5540340" y="3760930"/>
            <a:ext cx="209764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위도</a:t>
            </a:r>
            <a:r>
              <a:rPr lang="en-US" altLang="ko-KR" sz="1800" dirty="0"/>
              <a:t>, </a:t>
            </a:r>
            <a:r>
              <a:rPr lang="ko-KR" altLang="en-US" sz="1800" dirty="0"/>
              <a:t>경도 값 받기</a:t>
            </a:r>
          </a:p>
        </p:txBody>
      </p:sp>
    </p:spTree>
    <p:extLst>
      <p:ext uri="{BB962C8B-B14F-4D97-AF65-F5344CB8AC3E}">
        <p14:creationId xmlns:p14="http://schemas.microsoft.com/office/powerpoint/2010/main" val="16551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Controller (6)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/>
              <a:t>구문에 정의된 객체의 저장된 값을 자동으로 </a:t>
            </a:r>
            <a:r>
              <a:rPr lang="en-US" altLang="ko-KR" dirty="0"/>
              <a:t>JSON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 err="1"/>
              <a:t>RestController</a:t>
            </a:r>
            <a:r>
              <a:rPr lang="ko-KR" altLang="en-US" dirty="0"/>
              <a:t> </a:t>
            </a:r>
            <a:r>
              <a:rPr lang="ko-KR" altLang="en-US" dirty="0" err="1"/>
              <a:t>어노테이션이</a:t>
            </a:r>
            <a:r>
              <a:rPr lang="ko-KR" altLang="en-US" dirty="0"/>
              <a:t> 추가하면 가능함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B9004-E647-93B0-1F7A-0CE890D7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663771"/>
            <a:ext cx="8207376" cy="2638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B91A07-99C1-1D8C-8007-243231AE7515}"/>
              </a:ext>
            </a:extLst>
          </p:cNvPr>
          <p:cNvSpPr/>
          <p:nvPr/>
        </p:nvSpPr>
        <p:spPr bwMode="auto">
          <a:xfrm>
            <a:off x="972299" y="486916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4066A5C-9BA4-F4A9-C543-B8B5741FA101}"/>
              </a:ext>
            </a:extLst>
          </p:cNvPr>
          <p:cNvSpPr/>
          <p:nvPr/>
        </p:nvSpPr>
        <p:spPr bwMode="auto">
          <a:xfrm>
            <a:off x="899592" y="3224824"/>
            <a:ext cx="144016" cy="17163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7C247-ADAA-5EC2-4AA0-BF7A0DC9615E}"/>
              </a:ext>
            </a:extLst>
          </p:cNvPr>
          <p:cNvSpPr txBox="1"/>
          <p:nvPr/>
        </p:nvSpPr>
        <p:spPr>
          <a:xfrm>
            <a:off x="1979712" y="4977172"/>
            <a:ext cx="42484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저장된 값은 </a:t>
            </a:r>
            <a:r>
              <a:rPr lang="en-US" altLang="ko-KR" sz="1800" dirty="0"/>
              <a:t>JSON</a:t>
            </a:r>
            <a:r>
              <a:rPr lang="ko-KR" altLang="en-US" sz="1800" dirty="0"/>
              <a:t>형태로 변환됨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68A90-9DE4-4C1B-715D-E92B363F9DB7}"/>
              </a:ext>
            </a:extLst>
          </p:cNvPr>
          <p:cNvSpPr/>
          <p:nvPr/>
        </p:nvSpPr>
        <p:spPr bwMode="auto">
          <a:xfrm>
            <a:off x="971600" y="2720768"/>
            <a:ext cx="367240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61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구독하기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회원가입 및 </a:t>
            </a:r>
            <a:r>
              <a:rPr lang="en-US" altLang="ko-KR" dirty="0"/>
              <a:t>API </a:t>
            </a:r>
            <a:r>
              <a:rPr lang="ko-KR" altLang="en-US" dirty="0"/>
              <a:t>구독</a:t>
            </a:r>
            <a:endParaRPr lang="en-US" altLang="ko-KR" dirty="0"/>
          </a:p>
          <a:p>
            <a:pPr lvl="1"/>
            <a:r>
              <a:rPr lang="ko-KR" altLang="en-US" dirty="0"/>
              <a:t>본인 정보 입력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069F2-454C-2135-89EE-681DA539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44" y="1297373"/>
            <a:ext cx="2376264" cy="4927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C165C8-618F-2538-2F6F-121C10A1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3672408" cy="3788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528FE2-ABE2-7F8F-2D11-92B0DF70F01C}"/>
              </a:ext>
            </a:extLst>
          </p:cNvPr>
          <p:cNvSpPr/>
          <p:nvPr/>
        </p:nvSpPr>
        <p:spPr bwMode="auto">
          <a:xfrm>
            <a:off x="2771800" y="234888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564D88-C6D2-C22D-F45A-DF4AF9F0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14" y="3059249"/>
            <a:ext cx="3131764" cy="2592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B97873-8412-CFB6-8987-99172ACF5A70}"/>
              </a:ext>
            </a:extLst>
          </p:cNvPr>
          <p:cNvSpPr/>
          <p:nvPr/>
        </p:nvSpPr>
        <p:spPr bwMode="auto">
          <a:xfrm>
            <a:off x="2879812" y="2754906"/>
            <a:ext cx="360040" cy="23302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3BF6-95F3-4139-27BF-7660AAB7719A}"/>
              </a:ext>
            </a:extLst>
          </p:cNvPr>
          <p:cNvSpPr/>
          <p:nvPr/>
        </p:nvSpPr>
        <p:spPr bwMode="auto">
          <a:xfrm>
            <a:off x="971600" y="508518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5CF65F-6470-E6A2-4DEC-5214DF4D5B7E}"/>
              </a:ext>
            </a:extLst>
          </p:cNvPr>
          <p:cNvSpPr/>
          <p:nvPr/>
        </p:nvSpPr>
        <p:spPr bwMode="auto">
          <a:xfrm>
            <a:off x="4044478" y="4221088"/>
            <a:ext cx="45551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520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jQuery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dirty="0"/>
              <a:t>어려운 자바스크립트 문법을 보다 쉽게 작성하기 </a:t>
            </a:r>
            <a:br>
              <a:rPr lang="en-US" altLang="ko-KR" dirty="0"/>
            </a:br>
            <a:r>
              <a:rPr lang="ko-KR" altLang="en-US" dirty="0"/>
              <a:t>위해 만든 라이브러리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A0C31-F5B6-F5A4-23DF-4D08CDCB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2768"/>
            <a:ext cx="7560840" cy="3533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50BDD2-B5EB-854D-CE72-A14B3AEE1B93}"/>
              </a:ext>
            </a:extLst>
          </p:cNvPr>
          <p:cNvSpPr/>
          <p:nvPr/>
        </p:nvSpPr>
        <p:spPr bwMode="auto">
          <a:xfrm>
            <a:off x="5508104" y="3789040"/>
            <a:ext cx="2376264" cy="7920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B7B6B-5C2E-820C-968C-0FA7B629F7D8}"/>
              </a:ext>
            </a:extLst>
          </p:cNvPr>
          <p:cNvSpPr txBox="1"/>
          <p:nvPr/>
        </p:nvSpPr>
        <p:spPr>
          <a:xfrm>
            <a:off x="2313720" y="5990857"/>
            <a:ext cx="457200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https://jquery.com/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4CB66-D52B-BF10-F455-D1AE0ADD5CB3}"/>
              </a:ext>
            </a:extLst>
          </p:cNvPr>
          <p:cNvSpPr txBox="1"/>
          <p:nvPr/>
        </p:nvSpPr>
        <p:spPr>
          <a:xfrm>
            <a:off x="6361309" y="4450602"/>
            <a:ext cx="104882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클릭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4690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jQuery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라이브러리 다운로드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EBC72A-1B71-81E5-55E4-D367FEE2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2" y="1772816"/>
            <a:ext cx="5633706" cy="3995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DB050-9A8E-5984-C764-17D4AB9E2CC1}"/>
              </a:ext>
            </a:extLst>
          </p:cNvPr>
          <p:cNvSpPr/>
          <p:nvPr/>
        </p:nvSpPr>
        <p:spPr bwMode="auto">
          <a:xfrm>
            <a:off x="1259632" y="4509120"/>
            <a:ext cx="2088232" cy="216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4C9E0D-F74F-C38A-0B35-B2CE424E90BA}"/>
              </a:ext>
            </a:extLst>
          </p:cNvPr>
          <p:cNvSpPr/>
          <p:nvPr/>
        </p:nvSpPr>
        <p:spPr bwMode="auto">
          <a:xfrm>
            <a:off x="3275856" y="5085184"/>
            <a:ext cx="1224136" cy="216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9065F2-97E0-0032-7183-8F18EFEC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584875"/>
            <a:ext cx="1143000" cy="1314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68BE5-619C-9494-9C63-4A79C819B267}"/>
              </a:ext>
            </a:extLst>
          </p:cNvPr>
          <p:cNvSpPr txBox="1"/>
          <p:nvPr/>
        </p:nvSpPr>
        <p:spPr>
          <a:xfrm>
            <a:off x="3251974" y="4257093"/>
            <a:ext cx="288669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마우스 오른쪽 버튼 클릭</a:t>
            </a:r>
            <a:endParaRPr lang="ko-KR" altLang="en-US" sz="18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C29C304-4BB3-2B3D-7362-1B428DCEA1E0}"/>
              </a:ext>
            </a:extLst>
          </p:cNvPr>
          <p:cNvSpPr/>
          <p:nvPr/>
        </p:nvSpPr>
        <p:spPr bwMode="auto">
          <a:xfrm>
            <a:off x="4499992" y="5085184"/>
            <a:ext cx="2088232" cy="2160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705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jQuery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resource/static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ko-KR" altLang="en-US" dirty="0" err="1"/>
              <a:t>스프링부트의</a:t>
            </a:r>
            <a:r>
              <a:rPr lang="ko-KR" altLang="en-US" dirty="0"/>
              <a:t> 기본 설정은 </a:t>
            </a:r>
            <a:r>
              <a:rPr lang="en-US" altLang="ko-KR" dirty="0"/>
              <a:t>static </a:t>
            </a:r>
            <a:r>
              <a:rPr lang="ko-KR" altLang="en-US" dirty="0"/>
              <a:t>폴더를 </a:t>
            </a:r>
            <a:r>
              <a:rPr lang="en-US" altLang="ko-KR" dirty="0"/>
              <a:t>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ko-KR" altLang="en-US" dirty="0"/>
              <a:t>이미지 파일이 저장되는 폴더로 정의함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81F3B-6238-2B0C-2513-FCCB0DF0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699544"/>
            <a:ext cx="1866900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2A665E-FDF0-6A6D-CD75-CE0CC9553FD2}"/>
              </a:ext>
            </a:extLst>
          </p:cNvPr>
          <p:cNvSpPr/>
          <p:nvPr/>
        </p:nvSpPr>
        <p:spPr bwMode="auto">
          <a:xfrm>
            <a:off x="467544" y="3068960"/>
            <a:ext cx="18669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0CE7E-6107-E6AC-04F0-68147BBDE40C}"/>
              </a:ext>
            </a:extLst>
          </p:cNvPr>
          <p:cNvSpPr txBox="1"/>
          <p:nvPr/>
        </p:nvSpPr>
        <p:spPr>
          <a:xfrm>
            <a:off x="2195736" y="2924944"/>
            <a:ext cx="6119912" cy="8817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HTML, JS, CSS, </a:t>
            </a:r>
            <a:r>
              <a:rPr lang="ko-KR" altLang="en-US" sz="1800" dirty="0">
                <a:solidFill>
                  <a:srgbClr val="FF0000"/>
                </a:solidFill>
              </a:rPr>
              <a:t>이미지 파일은 모두 이곳에 존재해야 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JSP</a:t>
            </a:r>
            <a:r>
              <a:rPr lang="ko-KR" altLang="en-US" sz="1800" dirty="0"/>
              <a:t>는 무조건 </a:t>
            </a:r>
            <a:r>
              <a:rPr lang="en-US" altLang="ko-KR" sz="1800" dirty="0"/>
              <a:t>webapp </a:t>
            </a:r>
            <a:r>
              <a:rPr lang="ko-KR" altLang="en-US" sz="1800" dirty="0"/>
              <a:t>폴더</a:t>
            </a:r>
          </a:p>
        </p:txBody>
      </p:sp>
    </p:spTree>
    <p:extLst>
      <p:ext uri="{BB962C8B-B14F-4D97-AF65-F5344CB8AC3E}">
        <p14:creationId xmlns:p14="http://schemas.microsoft.com/office/powerpoint/2010/main" val="2806357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jQuery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resource/static </a:t>
            </a:r>
            <a:r>
              <a:rPr lang="ko-KR" altLang="en-US" dirty="0"/>
              <a:t>폴더의 하위 폴더로  </a:t>
            </a:r>
            <a:r>
              <a:rPr lang="en-US" altLang="ko-KR" dirty="0" err="1"/>
              <a:t>js</a:t>
            </a:r>
            <a:r>
              <a:rPr lang="ko-KR" altLang="en-US" dirty="0"/>
              <a:t> 폴더 생성</a:t>
            </a:r>
            <a:endParaRPr lang="en-US" altLang="ko-KR" dirty="0"/>
          </a:p>
          <a:p>
            <a:pPr lvl="1"/>
            <a:r>
              <a:rPr lang="ko-KR" altLang="en-US" dirty="0"/>
              <a:t>생성하는 </a:t>
            </a:r>
            <a:r>
              <a:rPr lang="en-US" altLang="ko-KR" dirty="0" err="1"/>
              <a:t>js</a:t>
            </a:r>
            <a:r>
              <a:rPr lang="ko-KR" altLang="en-US" dirty="0"/>
              <a:t>폴더는 </a:t>
            </a:r>
            <a:r>
              <a:rPr lang="en-US" altLang="ko-KR" dirty="0" err="1"/>
              <a:t>jquery</a:t>
            </a:r>
            <a:r>
              <a:rPr lang="ko-KR" altLang="en-US" dirty="0"/>
              <a:t>를 포함한 모든 자바스크립트 라이브러리 파일 저장되는 폴더 활용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A3915-41FA-A2CF-4918-C70C5AA1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933056"/>
            <a:ext cx="114300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FCC6E-2015-902D-C267-11635AEE71B2}"/>
              </a:ext>
            </a:extLst>
          </p:cNvPr>
          <p:cNvSpPr txBox="1"/>
          <p:nvPr/>
        </p:nvSpPr>
        <p:spPr>
          <a:xfrm>
            <a:off x="3563888" y="5340415"/>
            <a:ext cx="288669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다운받은 파일을 복사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31DF4A-E3B6-4BCF-A8E6-05BEDC06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0" y="2564904"/>
            <a:ext cx="216217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17DF7-FE08-87DC-C534-D8F8C8DE465F}"/>
              </a:ext>
            </a:extLst>
          </p:cNvPr>
          <p:cNvSpPr/>
          <p:nvPr/>
        </p:nvSpPr>
        <p:spPr bwMode="auto">
          <a:xfrm>
            <a:off x="611560" y="4509120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B70B971B-9DF8-5B0E-7383-55E39792378E}"/>
              </a:ext>
            </a:extLst>
          </p:cNvPr>
          <p:cNvSpPr/>
          <p:nvPr/>
        </p:nvSpPr>
        <p:spPr bwMode="auto">
          <a:xfrm>
            <a:off x="2769221" y="4509120"/>
            <a:ext cx="1946795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413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JSP </a:t>
            </a:r>
            <a:r>
              <a:rPr lang="ko-KR" altLang="en-US" dirty="0"/>
              <a:t>문법을 </a:t>
            </a:r>
            <a:r>
              <a:rPr lang="en-US" altLang="ko-KR" dirty="0"/>
              <a:t>100% </a:t>
            </a:r>
            <a:r>
              <a:rPr lang="ko-KR" altLang="en-US" dirty="0"/>
              <a:t>사용하지 않고 개발함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로 파일을 만들지 않고</a:t>
            </a:r>
            <a:r>
              <a:rPr lang="en-US" altLang="ko-KR" dirty="0"/>
              <a:t>, HTML</a:t>
            </a:r>
            <a:r>
              <a:rPr lang="ko-KR" altLang="en-US" dirty="0"/>
              <a:t>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화면이 </a:t>
            </a:r>
            <a:r>
              <a:rPr lang="ko-KR" altLang="en-US" dirty="0" err="1"/>
              <a:t>로딩완료될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비동기 통신인 </a:t>
            </a:r>
            <a:r>
              <a:rPr lang="en-US" altLang="ko-KR" b="1" dirty="0">
                <a:solidFill>
                  <a:srgbClr val="FF0000"/>
                </a:solidFill>
              </a:rPr>
              <a:t>Ajax </a:t>
            </a:r>
            <a:r>
              <a:rPr lang="ko-KR" altLang="en-US" b="1" dirty="0">
                <a:solidFill>
                  <a:srgbClr val="FF0000"/>
                </a:solidFill>
              </a:rPr>
              <a:t>통신 기술을 활용</a:t>
            </a:r>
            <a:r>
              <a:rPr lang="ko-KR" altLang="en-US" dirty="0"/>
              <a:t>하여 </a:t>
            </a:r>
            <a:r>
              <a:rPr lang="en-US" altLang="ko-KR" dirty="0"/>
              <a:t>URL</a:t>
            </a:r>
            <a:r>
              <a:rPr lang="ko-KR" altLang="en-US" dirty="0"/>
              <a:t>을 호출함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는 화면 이동없이 </a:t>
            </a:r>
            <a:r>
              <a:rPr lang="en-US" altLang="ko-KR" dirty="0"/>
              <a:t>URL </a:t>
            </a:r>
            <a:r>
              <a:rPr lang="ko-KR" altLang="en-US" dirty="0"/>
              <a:t>호출이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en-US" altLang="ko-KR" dirty="0"/>
              <a:t>jQuery </a:t>
            </a:r>
            <a:r>
              <a:rPr lang="ko-KR" altLang="en-US" dirty="0"/>
              <a:t>라이브러리를 활용</a:t>
            </a:r>
          </a:p>
        </p:txBody>
      </p:sp>
    </p:spTree>
    <p:extLst>
      <p:ext uri="{BB962C8B-B14F-4D97-AF65-F5344CB8AC3E}">
        <p14:creationId xmlns:p14="http://schemas.microsoft.com/office/powerpoint/2010/main" val="1887969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resource/static </a:t>
            </a:r>
            <a:r>
              <a:rPr lang="ko-KR" altLang="en-US" dirty="0"/>
              <a:t>폴더의 하위 폴더로  </a:t>
            </a:r>
            <a:r>
              <a:rPr lang="en-US" altLang="ko-KR" dirty="0"/>
              <a:t>html</a:t>
            </a:r>
            <a:r>
              <a:rPr lang="ko-KR" altLang="en-US" dirty="0"/>
              <a:t> 폴더 생성</a:t>
            </a:r>
            <a:endParaRPr lang="en-US" altLang="ko-KR" dirty="0"/>
          </a:p>
          <a:p>
            <a:pPr lvl="1"/>
            <a:r>
              <a:rPr lang="ko-KR" altLang="en-US" dirty="0"/>
              <a:t>생성하는 </a:t>
            </a:r>
            <a:r>
              <a:rPr lang="en-US" altLang="ko-KR" dirty="0"/>
              <a:t>html</a:t>
            </a:r>
            <a:r>
              <a:rPr lang="ko-KR" altLang="en-US" dirty="0"/>
              <a:t>폴더는 앞으로 생성될 </a:t>
            </a:r>
            <a:r>
              <a:rPr lang="en-US" altLang="ko-KR" dirty="0"/>
              <a:t>html </a:t>
            </a:r>
            <a:r>
              <a:rPr lang="ko-KR" altLang="en-US" dirty="0"/>
              <a:t>파일 저장되는 폴더 활용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문법을 사용하지 않으면</a:t>
            </a:r>
            <a:r>
              <a:rPr lang="en-US" altLang="ko-KR" dirty="0"/>
              <a:t>, HTML</a:t>
            </a:r>
            <a:r>
              <a:rPr lang="ko-KR" altLang="en-US" dirty="0"/>
              <a:t>로 파일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6F305-5647-955A-1E17-72F4CF3B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0" y="3316188"/>
            <a:ext cx="216217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8FF4F5-2F68-B790-008C-36C345C5C098}"/>
              </a:ext>
            </a:extLst>
          </p:cNvPr>
          <p:cNvSpPr/>
          <p:nvPr/>
        </p:nvSpPr>
        <p:spPr bwMode="auto">
          <a:xfrm>
            <a:off x="611560" y="465313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709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(3)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9304BB-CE3C-039D-F5CD-97167FA9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이용하여 </a:t>
            </a:r>
            <a:r>
              <a:rPr lang="en-US" altLang="ko-KR" dirty="0"/>
              <a:t>html </a:t>
            </a:r>
            <a:r>
              <a:rPr lang="ko-KR" altLang="en-US" dirty="0"/>
              <a:t>파일 로딩완료</a:t>
            </a:r>
            <a:r>
              <a:rPr lang="en-US" altLang="ko-KR" dirty="0"/>
              <a:t>(&lt;/html&gt;</a:t>
            </a:r>
            <a:r>
              <a:rPr lang="ko-KR" altLang="en-US" dirty="0"/>
              <a:t>까지 실행</a:t>
            </a:r>
            <a:r>
              <a:rPr lang="en-US" altLang="ko-KR" dirty="0"/>
              <a:t>)</a:t>
            </a:r>
            <a:r>
              <a:rPr lang="ko-KR" altLang="en-US" dirty="0"/>
              <a:t>되면 자바스크립트 함수를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실행되는 자바스크립트 함수에서 내가 만든 </a:t>
            </a:r>
            <a:r>
              <a:rPr lang="en-US" altLang="ko-KR" dirty="0"/>
              <a:t>API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ko-KR" altLang="en-US" dirty="0"/>
              <a:t>호출 예 </a:t>
            </a:r>
            <a:r>
              <a:rPr lang="en-US" altLang="ko-KR" dirty="0"/>
              <a:t>: http://localhost:10000</a:t>
            </a:r>
            <a:r>
              <a:rPr lang="en-US" altLang="ko-KR" b="1" dirty="0">
                <a:solidFill>
                  <a:srgbClr val="FF0000"/>
                </a:solidFill>
              </a:rPr>
              <a:t>/weather/getWeather</a:t>
            </a:r>
            <a:r>
              <a:rPr lang="en-US" altLang="ko-KR" dirty="0"/>
              <a:t>?lon=126.8357822&amp;lat=37.544147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088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F9D2B-D1CC-4034-91B9-1EDDB5D4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7880"/>
            <a:ext cx="8229600" cy="1799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A1BF77-87B2-F1D0-8FD2-992769E19739}"/>
              </a:ext>
            </a:extLst>
          </p:cNvPr>
          <p:cNvSpPr/>
          <p:nvPr/>
        </p:nvSpPr>
        <p:spPr bwMode="auto">
          <a:xfrm>
            <a:off x="683568" y="2433132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B63B5-4D12-162C-F9C5-5E1BAA8D1632}"/>
              </a:ext>
            </a:extLst>
          </p:cNvPr>
          <p:cNvSpPr txBox="1"/>
          <p:nvPr/>
        </p:nvSpPr>
        <p:spPr>
          <a:xfrm>
            <a:off x="4250532" y="2353994"/>
            <a:ext cx="460851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다운받은 </a:t>
            </a:r>
            <a:r>
              <a:rPr lang="en-US" altLang="ko-KR" sz="1800" dirty="0"/>
              <a:t>jQuery </a:t>
            </a:r>
            <a:r>
              <a:rPr lang="ko-KR" altLang="en-US" sz="1800" dirty="0"/>
              <a:t>파일을 사용하기 위해 정의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E168A-F133-90A8-2436-E817FBD6CC64}"/>
              </a:ext>
            </a:extLst>
          </p:cNvPr>
          <p:cNvSpPr/>
          <p:nvPr/>
        </p:nvSpPr>
        <p:spPr bwMode="auto">
          <a:xfrm>
            <a:off x="971600" y="2817236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B2B4-A296-6DB9-4A8A-FE95062D80AD}"/>
              </a:ext>
            </a:extLst>
          </p:cNvPr>
          <p:cNvSpPr txBox="1"/>
          <p:nvPr/>
        </p:nvSpPr>
        <p:spPr>
          <a:xfrm>
            <a:off x="3587044" y="3029210"/>
            <a:ext cx="460851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&lt;/html&gt;</a:t>
            </a:r>
            <a:r>
              <a:rPr lang="ko-KR" altLang="en-US" sz="1800" dirty="0"/>
              <a:t> 태그까지 모두 읽은 후</a:t>
            </a:r>
            <a:r>
              <a:rPr lang="en-US" altLang="ko-KR" sz="1800" dirty="0"/>
              <a:t>, </a:t>
            </a:r>
            <a:r>
              <a:rPr lang="ko-KR" altLang="en-US" sz="1800" dirty="0"/>
              <a:t>실행</a:t>
            </a:r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292A5E01-EC0E-1BA1-EE33-DC25E04070D2}"/>
              </a:ext>
            </a:extLst>
          </p:cNvPr>
          <p:cNvSpPr/>
          <p:nvPr/>
        </p:nvSpPr>
        <p:spPr bwMode="auto">
          <a:xfrm>
            <a:off x="7812360" y="2817236"/>
            <a:ext cx="504056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2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38BDC-2023-0AA2-5639-215B6EC5679B}"/>
              </a:ext>
            </a:extLst>
          </p:cNvPr>
          <p:cNvSpPr txBox="1"/>
          <p:nvPr/>
        </p:nvSpPr>
        <p:spPr>
          <a:xfrm>
            <a:off x="384970" y="5102626"/>
            <a:ext cx="8374060" cy="16573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 - URL : </a:t>
            </a:r>
            <a:r>
              <a:rPr lang="ko-KR" altLang="en-US" sz="1800" dirty="0"/>
              <a:t>호출할 </a:t>
            </a:r>
            <a:r>
              <a:rPr lang="en-US" altLang="ko-KR" sz="1800" dirty="0"/>
              <a:t>API</a:t>
            </a:r>
            <a:r>
              <a:rPr lang="ko-KR" altLang="en-US" sz="1800" dirty="0"/>
              <a:t>주소</a:t>
            </a:r>
            <a:endParaRPr lang="en-US" altLang="ko-KR" sz="1800" dirty="0"/>
          </a:p>
          <a:p>
            <a:pPr algn="l"/>
            <a:r>
              <a:rPr lang="en-US" altLang="ko-KR" sz="1800" dirty="0"/>
              <a:t> - Type : </a:t>
            </a:r>
            <a:r>
              <a:rPr lang="ko-KR" altLang="en-US" sz="1800" dirty="0"/>
              <a:t>전송방법</a:t>
            </a:r>
            <a:r>
              <a:rPr lang="en-US" altLang="ko-KR" sz="1800" dirty="0"/>
              <a:t>(get/post)</a:t>
            </a:r>
          </a:p>
          <a:p>
            <a:pPr algn="l"/>
            <a:r>
              <a:rPr lang="en-US" altLang="ko-KR" sz="1800" dirty="0">
                <a:solidFill>
                  <a:srgbClr val="FF0000"/>
                </a:solidFill>
              </a:rPr>
              <a:t> - Datatype : </a:t>
            </a:r>
            <a:r>
              <a:rPr lang="en-US" altLang="ko-KR" sz="1800" dirty="0" err="1">
                <a:solidFill>
                  <a:srgbClr val="FF0000"/>
                </a:solidFill>
              </a:rPr>
              <a:t>api</a:t>
            </a:r>
            <a:r>
              <a:rPr lang="ko-KR" altLang="en-US" sz="1800" dirty="0">
                <a:solidFill>
                  <a:srgbClr val="FF0000"/>
                </a:solidFill>
              </a:rPr>
              <a:t>호출하고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그 결과값에 대한 데이터 구조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            (</a:t>
            </a:r>
            <a:r>
              <a:rPr lang="ko-KR" altLang="en-US" sz="1800" dirty="0">
                <a:solidFill>
                  <a:srgbClr val="FF0000"/>
                </a:solidFill>
              </a:rPr>
              <a:t>결과값의 데이터 구조가 </a:t>
            </a:r>
            <a:r>
              <a:rPr lang="en-US" altLang="ko-KR" sz="1800" dirty="0" err="1">
                <a:solidFill>
                  <a:srgbClr val="FF0000"/>
                </a:solidFill>
              </a:rPr>
              <a:t>json</a:t>
            </a:r>
            <a:r>
              <a:rPr lang="ko-KR" altLang="en-US" sz="1800" dirty="0" err="1">
                <a:solidFill>
                  <a:srgbClr val="FF0000"/>
                </a:solidFill>
              </a:rPr>
              <a:t>으면</a:t>
            </a:r>
            <a:r>
              <a:rPr lang="ko-KR" altLang="en-US" sz="1800" dirty="0">
                <a:solidFill>
                  <a:srgbClr val="FF0000"/>
                </a:solidFill>
              </a:rPr>
              <a:t> 반드시 </a:t>
            </a:r>
            <a:r>
              <a:rPr lang="en-US" altLang="ko-KR" sz="1800" dirty="0" err="1">
                <a:solidFill>
                  <a:srgbClr val="FF0000"/>
                </a:solidFill>
              </a:rPr>
              <a:t>json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명시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US" altLang="ko-KR" sz="1800" dirty="0"/>
              <a:t>- Data : </a:t>
            </a:r>
            <a:r>
              <a:rPr lang="ko-KR" altLang="en-US" sz="1800" dirty="0"/>
              <a:t>호출할 </a:t>
            </a:r>
            <a:r>
              <a:rPr lang="en-US" altLang="ko-KR" sz="1800" dirty="0"/>
              <a:t>API</a:t>
            </a:r>
            <a:r>
              <a:rPr lang="ko-KR" altLang="en-US" sz="1800" dirty="0"/>
              <a:t>주소에 같이 전달할 파라미터로 </a:t>
            </a:r>
            <a:r>
              <a:rPr lang="en-US" altLang="ko-KR" sz="1800" dirty="0"/>
              <a:t>JSON </a:t>
            </a:r>
            <a:r>
              <a:rPr lang="ko-KR" altLang="en-US" sz="1800" dirty="0"/>
              <a:t>구조로 정의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en-US" altLang="ko-KR" sz="1800" dirty="0"/>
              <a:t>Success : Ajax </a:t>
            </a:r>
            <a:r>
              <a:rPr lang="ko-KR" altLang="en-US" sz="1800" dirty="0"/>
              <a:t>실행이 성공하면 실행되는 부분으로</a:t>
            </a:r>
            <a:r>
              <a:rPr lang="en-US" altLang="ko-KR" sz="1800" dirty="0"/>
              <a:t> </a:t>
            </a:r>
            <a:r>
              <a:rPr lang="ko-KR" altLang="en-US" sz="1800" dirty="0"/>
              <a:t>파라미터 그 결과 값 받음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0A0F6-7184-3565-ADEB-2BE4EDD2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1542"/>
            <a:ext cx="8229600" cy="3357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D1E69A-6858-E3CB-CA05-73A6C0190672}"/>
              </a:ext>
            </a:extLst>
          </p:cNvPr>
          <p:cNvSpPr/>
          <p:nvPr/>
        </p:nvSpPr>
        <p:spPr bwMode="auto">
          <a:xfrm>
            <a:off x="539552" y="1700808"/>
            <a:ext cx="554461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07149-A0AF-6365-E659-C3ADEB3D4B44}"/>
              </a:ext>
            </a:extLst>
          </p:cNvPr>
          <p:cNvSpPr txBox="1"/>
          <p:nvPr/>
        </p:nvSpPr>
        <p:spPr>
          <a:xfrm>
            <a:off x="4283968" y="2165337"/>
            <a:ext cx="47139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브라우저로부터 현재 위도</a:t>
            </a:r>
            <a:r>
              <a:rPr lang="en-US" altLang="ko-KR" sz="1800" dirty="0"/>
              <a:t>, </a:t>
            </a:r>
            <a:r>
              <a:rPr lang="ko-KR" altLang="en-US" sz="1800" dirty="0"/>
              <a:t>경로 값 </a:t>
            </a:r>
            <a:r>
              <a:rPr lang="ko-KR" altLang="en-US" sz="1800" dirty="0" err="1"/>
              <a:t>받아오기</a:t>
            </a:r>
            <a:endParaRPr lang="ko-KR" altLang="en-US" sz="1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BF407B-3ED6-47B3-64B4-B121DB4C72C9}"/>
              </a:ext>
            </a:extLst>
          </p:cNvPr>
          <p:cNvSpPr/>
          <p:nvPr/>
        </p:nvSpPr>
        <p:spPr bwMode="auto">
          <a:xfrm>
            <a:off x="539552" y="2493119"/>
            <a:ext cx="3096344" cy="2232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C16AC-CF8B-8C61-F513-378F205B1350}"/>
              </a:ext>
            </a:extLst>
          </p:cNvPr>
          <p:cNvSpPr txBox="1"/>
          <p:nvPr/>
        </p:nvSpPr>
        <p:spPr>
          <a:xfrm>
            <a:off x="3491880" y="2852936"/>
            <a:ext cx="41764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jQuery</a:t>
            </a:r>
            <a:r>
              <a:rPr lang="ko-KR" altLang="en-US" sz="1800" dirty="0"/>
              <a:t>에서 사용하는 </a:t>
            </a:r>
            <a:r>
              <a:rPr lang="en-US" altLang="ko-KR" sz="1800" dirty="0"/>
              <a:t>Ajax </a:t>
            </a:r>
            <a:r>
              <a:rPr lang="ko-KR" altLang="en-US" sz="1800" dirty="0"/>
              <a:t>기본 사용법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69548F2-B13D-513C-C976-406578C95AA7}"/>
              </a:ext>
            </a:extLst>
          </p:cNvPr>
          <p:cNvSpPr/>
          <p:nvPr/>
        </p:nvSpPr>
        <p:spPr bwMode="auto">
          <a:xfrm>
            <a:off x="5364088" y="3180718"/>
            <a:ext cx="360040" cy="2232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68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(6)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6A248-2EAB-695F-9491-AFC319B9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9390"/>
            <a:ext cx="7734300" cy="315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BF18FF-2190-52E6-D344-E269C981AC7A}"/>
              </a:ext>
            </a:extLst>
          </p:cNvPr>
          <p:cNvSpPr/>
          <p:nvPr/>
        </p:nvSpPr>
        <p:spPr bwMode="auto">
          <a:xfrm>
            <a:off x="646355" y="1402407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EF002-B58D-8D95-BA9A-EE0D39F01D14}"/>
              </a:ext>
            </a:extLst>
          </p:cNvPr>
          <p:cNvSpPr/>
          <p:nvPr/>
        </p:nvSpPr>
        <p:spPr bwMode="auto">
          <a:xfrm>
            <a:off x="785656" y="1808727"/>
            <a:ext cx="4730420" cy="216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597B1F-BA09-29D2-B09C-314C11F8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98" y="1196629"/>
            <a:ext cx="2824404" cy="429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CD6D64-4753-37D2-9033-5FE517839AF8}"/>
              </a:ext>
            </a:extLst>
          </p:cNvPr>
          <p:cNvSpPr/>
          <p:nvPr/>
        </p:nvSpPr>
        <p:spPr bwMode="auto">
          <a:xfrm>
            <a:off x="6228184" y="2245775"/>
            <a:ext cx="2457527" cy="32714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17A884-A1B4-440D-4330-3357B9B14090}"/>
              </a:ext>
            </a:extLst>
          </p:cNvPr>
          <p:cNvSpPr/>
          <p:nvPr/>
        </p:nvSpPr>
        <p:spPr bwMode="auto">
          <a:xfrm>
            <a:off x="6300192" y="1772815"/>
            <a:ext cx="2016224" cy="2392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0A3FEC0-A5D4-0682-FBCA-991FD8BCFE78}"/>
              </a:ext>
            </a:extLst>
          </p:cNvPr>
          <p:cNvSpPr/>
          <p:nvPr/>
        </p:nvSpPr>
        <p:spPr bwMode="auto">
          <a:xfrm rot="585700">
            <a:off x="4392810" y="1559184"/>
            <a:ext cx="192825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639E8E-1311-73D1-FA90-68EAC84D0CA4}"/>
              </a:ext>
            </a:extLst>
          </p:cNvPr>
          <p:cNvSpPr/>
          <p:nvPr/>
        </p:nvSpPr>
        <p:spPr bwMode="auto">
          <a:xfrm>
            <a:off x="899592" y="2564904"/>
            <a:ext cx="4032448" cy="204221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437B94-E263-4D2B-EFAD-888499F171C9}"/>
              </a:ext>
            </a:extLst>
          </p:cNvPr>
          <p:cNvSpPr/>
          <p:nvPr/>
        </p:nvSpPr>
        <p:spPr bwMode="auto">
          <a:xfrm rot="20944174">
            <a:off x="4924644" y="3135678"/>
            <a:ext cx="153538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2ADB76F-24D7-98EF-0F3B-891DA3A6D264}"/>
              </a:ext>
            </a:extLst>
          </p:cNvPr>
          <p:cNvSpPr/>
          <p:nvPr/>
        </p:nvSpPr>
        <p:spPr bwMode="auto">
          <a:xfrm>
            <a:off x="3419872" y="2029751"/>
            <a:ext cx="267367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구독하기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Open API</a:t>
            </a:r>
            <a:r>
              <a:rPr lang="ko-KR" altLang="en-US" dirty="0"/>
              <a:t> 구독</a:t>
            </a:r>
            <a:endParaRPr lang="en-US" altLang="ko-KR" dirty="0"/>
          </a:p>
          <a:p>
            <a:pPr lvl="1"/>
            <a:r>
              <a:rPr lang="ko-KR" altLang="en-US" dirty="0"/>
              <a:t>하루 </a:t>
            </a:r>
            <a:r>
              <a:rPr lang="en-US" altLang="ko-KR" dirty="0"/>
              <a:t>1,000</a:t>
            </a:r>
            <a:r>
              <a:rPr lang="ko-KR" altLang="en-US" dirty="0"/>
              <a:t>번 호출까지 무료 제공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8E9D2E-85C4-4F6E-3164-9D825270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84975"/>
            <a:ext cx="7272808" cy="38657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95AC7-9DEC-8221-31CA-E07AF8657A4F}"/>
              </a:ext>
            </a:extLst>
          </p:cNvPr>
          <p:cNvSpPr/>
          <p:nvPr/>
        </p:nvSpPr>
        <p:spPr bwMode="auto">
          <a:xfrm>
            <a:off x="2699792" y="2420888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1465D3-38A9-1D84-F621-F7F45455F936}"/>
              </a:ext>
            </a:extLst>
          </p:cNvPr>
          <p:cNvSpPr/>
          <p:nvPr/>
        </p:nvSpPr>
        <p:spPr bwMode="auto">
          <a:xfrm>
            <a:off x="1331640" y="436510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C932DB6-B696-1BEF-AF22-049C386CFEC0}"/>
              </a:ext>
            </a:extLst>
          </p:cNvPr>
          <p:cNvSpPr/>
          <p:nvPr/>
        </p:nvSpPr>
        <p:spPr bwMode="auto">
          <a:xfrm rot="1574381">
            <a:off x="2223305" y="2559315"/>
            <a:ext cx="216024" cy="18037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718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(7)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34286-C79A-7D6B-DA98-62789228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252677"/>
            <a:ext cx="8129046" cy="35066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07B8-928E-845B-74E3-10DA1FA81BC4}"/>
              </a:ext>
            </a:extLst>
          </p:cNvPr>
          <p:cNvSpPr/>
          <p:nvPr/>
        </p:nvSpPr>
        <p:spPr bwMode="auto">
          <a:xfrm>
            <a:off x="2339752" y="1268760"/>
            <a:ext cx="5866084" cy="23042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B8E9-25C0-488D-C0DC-D96B9FA09CE6}"/>
              </a:ext>
            </a:extLst>
          </p:cNvPr>
          <p:cNvSpPr txBox="1"/>
          <p:nvPr/>
        </p:nvSpPr>
        <p:spPr>
          <a:xfrm>
            <a:off x="2411760" y="3553365"/>
            <a:ext cx="47139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날씨 결과를 </a:t>
            </a:r>
            <a:r>
              <a:rPr lang="en-US" altLang="ko-KR" sz="1800" dirty="0"/>
              <a:t>HTML</a:t>
            </a:r>
            <a:r>
              <a:rPr lang="ko-KR" altLang="en-US" sz="1800" dirty="0"/>
              <a:t>태그에 추가하기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C1307A-6B8F-04A3-44BC-E3D32933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228039"/>
            <a:ext cx="4597127" cy="2434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EB13EF2-7AF0-12FA-0021-EF6300547BD9}"/>
              </a:ext>
            </a:extLst>
          </p:cNvPr>
          <p:cNvSpPr/>
          <p:nvPr/>
        </p:nvSpPr>
        <p:spPr bwMode="auto">
          <a:xfrm>
            <a:off x="7092280" y="3573016"/>
            <a:ext cx="288032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B0FA1-1C5A-BF92-60FC-A5FDC8B6DA17}"/>
              </a:ext>
            </a:extLst>
          </p:cNvPr>
          <p:cNvSpPr txBox="1"/>
          <p:nvPr/>
        </p:nvSpPr>
        <p:spPr>
          <a:xfrm>
            <a:off x="3491880" y="6053546"/>
            <a:ext cx="47139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날씨 결과가 </a:t>
            </a:r>
            <a:r>
              <a:rPr lang="en-US" altLang="ko-KR" sz="1800" dirty="0"/>
              <a:t>HTML</a:t>
            </a:r>
            <a:r>
              <a:rPr lang="ko-KR" altLang="en-US" sz="1800" dirty="0"/>
              <a:t>태그에 추가된 모습</a:t>
            </a:r>
          </a:p>
        </p:txBody>
      </p:sp>
    </p:spTree>
    <p:extLst>
      <p:ext uri="{BB962C8B-B14F-4D97-AF65-F5344CB8AC3E}">
        <p14:creationId xmlns:p14="http://schemas.microsoft.com/office/powerpoint/2010/main" val="3242051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(8)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45307-D99E-0E59-1D4B-75BA0929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3042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C0BFBE-8A3E-D312-D9DB-39E80CFB8BB3}"/>
              </a:ext>
            </a:extLst>
          </p:cNvPr>
          <p:cNvSpPr/>
          <p:nvPr/>
        </p:nvSpPr>
        <p:spPr bwMode="auto">
          <a:xfrm>
            <a:off x="1307576" y="2749986"/>
            <a:ext cx="4896544" cy="2509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6C809-0BF1-9DC7-C5E5-B43A67ABCCD3}"/>
              </a:ext>
            </a:extLst>
          </p:cNvPr>
          <p:cNvSpPr txBox="1"/>
          <p:nvPr/>
        </p:nvSpPr>
        <p:spPr>
          <a:xfrm>
            <a:off x="5508104" y="2454256"/>
            <a:ext cx="334154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현재 기온을 보여줄 </a:t>
            </a:r>
            <a:r>
              <a:rPr lang="en-US" altLang="ko-KR" sz="1800" b="0" dirty="0"/>
              <a:t>html</a:t>
            </a:r>
            <a:r>
              <a:rPr lang="ko-KR" altLang="en-US" sz="1800" dirty="0"/>
              <a:t> 태그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B42123-E5A4-D283-C2E8-5EDB54AF6FFD}"/>
              </a:ext>
            </a:extLst>
          </p:cNvPr>
          <p:cNvSpPr txBox="1"/>
          <p:nvPr/>
        </p:nvSpPr>
        <p:spPr>
          <a:xfrm>
            <a:off x="4058529" y="4127126"/>
            <a:ext cx="470969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앞에 내용에서 </a:t>
            </a:r>
            <a:r>
              <a:rPr lang="en-US" altLang="ko-KR" sz="1800" dirty="0"/>
              <a:t>jQuery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추가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B4900D5-DD8F-C482-6D4D-462D0BDBD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32"/>
          <a:stretch/>
        </p:blipFill>
        <p:spPr>
          <a:xfrm>
            <a:off x="4572209" y="3590607"/>
            <a:ext cx="3888432" cy="504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2D2A41EC-065A-F243-985B-477D67F6FD91}"/>
              </a:ext>
            </a:extLst>
          </p:cNvPr>
          <p:cNvSpPr/>
          <p:nvPr/>
        </p:nvSpPr>
        <p:spPr bwMode="auto">
          <a:xfrm rot="1509583">
            <a:off x="2802587" y="3283737"/>
            <a:ext cx="1750003" cy="19660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F2D77D-FE79-0805-D689-90C8BF81379D}"/>
              </a:ext>
            </a:extLst>
          </p:cNvPr>
          <p:cNvSpPr/>
          <p:nvPr/>
        </p:nvSpPr>
        <p:spPr bwMode="auto">
          <a:xfrm>
            <a:off x="4951310" y="3818956"/>
            <a:ext cx="3509122" cy="23405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7399420-3C7B-CDFF-CA31-0F480DFE78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04" b="75759"/>
          <a:stretch/>
        </p:blipFill>
        <p:spPr>
          <a:xfrm>
            <a:off x="620046" y="5175199"/>
            <a:ext cx="8229600" cy="445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3CB8DA83-1156-7F85-3544-19350C262EF8}"/>
              </a:ext>
            </a:extLst>
          </p:cNvPr>
          <p:cNvSpPr/>
          <p:nvPr/>
        </p:nvSpPr>
        <p:spPr bwMode="auto">
          <a:xfrm>
            <a:off x="2555776" y="3032663"/>
            <a:ext cx="288032" cy="21965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0DC7A6-FF2A-920E-0B9B-8DF763309F5A}"/>
              </a:ext>
            </a:extLst>
          </p:cNvPr>
          <p:cNvSpPr/>
          <p:nvPr/>
        </p:nvSpPr>
        <p:spPr bwMode="auto">
          <a:xfrm>
            <a:off x="4644008" y="5229200"/>
            <a:ext cx="720080" cy="3518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937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C71AE-A730-EB24-3E24-8F4F7233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318"/>
            <a:ext cx="8219256" cy="3429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52B3B9-1FF3-346C-5005-84F6FA8041B8}"/>
              </a:ext>
            </a:extLst>
          </p:cNvPr>
          <p:cNvSpPr/>
          <p:nvPr/>
        </p:nvSpPr>
        <p:spPr bwMode="auto">
          <a:xfrm>
            <a:off x="686162" y="3598907"/>
            <a:ext cx="334154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822F04-AE8F-C873-5057-4003B615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549307"/>
            <a:ext cx="656272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CF752F-51D8-FAE1-B4A0-E7CDD6741498}"/>
              </a:ext>
            </a:extLst>
          </p:cNvPr>
          <p:cNvSpPr txBox="1"/>
          <p:nvPr/>
        </p:nvSpPr>
        <p:spPr>
          <a:xfrm>
            <a:off x="2742626" y="6125554"/>
            <a:ext cx="470969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앞에 내용에서 </a:t>
            </a:r>
            <a:r>
              <a:rPr lang="en-US" altLang="ko-KR" sz="1800" dirty="0"/>
              <a:t>jQuery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추가</a:t>
            </a: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1938B4EE-F2A3-CA2E-731A-B01FC245880C}"/>
              </a:ext>
            </a:extLst>
          </p:cNvPr>
          <p:cNvSpPr/>
          <p:nvPr/>
        </p:nvSpPr>
        <p:spPr bwMode="auto">
          <a:xfrm>
            <a:off x="2792388" y="3902777"/>
            <a:ext cx="246856" cy="6465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748E951-314E-C70E-E57E-F8245BC7D5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254"/>
          <a:stretch/>
        </p:blipFill>
        <p:spPr>
          <a:xfrm>
            <a:off x="4400319" y="2535070"/>
            <a:ext cx="4659096" cy="1468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11BB0-3189-5D55-84F7-BFC719A06C89}"/>
              </a:ext>
            </a:extLst>
          </p:cNvPr>
          <p:cNvSpPr txBox="1"/>
          <p:nvPr/>
        </p:nvSpPr>
        <p:spPr>
          <a:xfrm>
            <a:off x="3275856" y="3883853"/>
            <a:ext cx="334154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일별 날씨를 보여줄 </a:t>
            </a:r>
            <a:r>
              <a:rPr lang="en-US" altLang="ko-KR" sz="1800" dirty="0"/>
              <a:t>html</a:t>
            </a:r>
            <a:r>
              <a:rPr lang="ko-KR" altLang="en-US" sz="1800" dirty="0"/>
              <a:t> 태그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099AAAC-8515-7CAF-D848-C7DBD54E975F}"/>
              </a:ext>
            </a:extLst>
          </p:cNvPr>
          <p:cNvSpPr/>
          <p:nvPr/>
        </p:nvSpPr>
        <p:spPr bwMode="auto">
          <a:xfrm>
            <a:off x="4022532" y="3646259"/>
            <a:ext cx="405452" cy="1427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479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날씨 조회하기 </a:t>
            </a:r>
            <a:r>
              <a:rPr lang="en-US" altLang="ko-KR" dirty="0"/>
              <a:t>– </a:t>
            </a:r>
            <a:r>
              <a:rPr lang="ko-KR" altLang="en-US" dirty="0"/>
              <a:t>실행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705BF-4A83-468E-70D9-78A2252F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482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DE764-5DFB-5F5B-3BCD-4D7081B66F94}"/>
              </a:ext>
            </a:extLst>
          </p:cNvPr>
          <p:cNvSpPr txBox="1"/>
          <p:nvPr/>
        </p:nvSpPr>
        <p:spPr>
          <a:xfrm>
            <a:off x="944724" y="5963858"/>
            <a:ext cx="7254552" cy="4062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http://localhost:10000/html/today_weather.html</a:t>
            </a:r>
          </a:p>
        </p:txBody>
      </p:sp>
    </p:spTree>
    <p:extLst>
      <p:ext uri="{BB962C8B-B14F-4D97-AF65-F5344CB8AC3E}">
        <p14:creationId xmlns:p14="http://schemas.microsoft.com/office/powerpoint/2010/main" val="3077319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구독하기 </a:t>
            </a:r>
            <a:r>
              <a:rPr lang="en-US" altLang="ko-KR" dirty="0"/>
              <a:t>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개인정보 입력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7483DF-90D1-FD39-241B-DC33D45E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4944"/>
            <a:ext cx="6624736" cy="45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구독하기 </a:t>
            </a:r>
            <a:r>
              <a:rPr lang="en-US" altLang="ko-KR" dirty="0"/>
              <a:t>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해외 결제가 가능한 본인 카드 정보 입력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70FB4-5E9F-722E-F22E-B1187A6F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" y="1746289"/>
            <a:ext cx="7412608" cy="4493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19618A-7416-3073-B16E-CFD4EC439549}"/>
              </a:ext>
            </a:extLst>
          </p:cNvPr>
          <p:cNvSpPr/>
          <p:nvPr/>
        </p:nvSpPr>
        <p:spPr bwMode="auto">
          <a:xfrm>
            <a:off x="4644008" y="5301208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8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57B6B51-882E-2DD7-8EC1-068DBB1B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1" y="3846760"/>
            <a:ext cx="6534150" cy="1743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사용방법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API</a:t>
            </a:r>
            <a:r>
              <a:rPr lang="ko-KR" altLang="en-US" dirty="0"/>
              <a:t> 인증키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44A37D-02BE-6665-018C-92115F7F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0" y="1916832"/>
            <a:ext cx="2880320" cy="1390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856CD4-411D-1ABC-33E0-C707054DF9B7}"/>
              </a:ext>
            </a:extLst>
          </p:cNvPr>
          <p:cNvSpPr/>
          <p:nvPr/>
        </p:nvSpPr>
        <p:spPr bwMode="auto">
          <a:xfrm>
            <a:off x="1907704" y="242088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138EAE8-2973-655E-0934-A604F65A6AFF}"/>
              </a:ext>
            </a:extLst>
          </p:cNvPr>
          <p:cNvSpPr/>
          <p:nvPr/>
        </p:nvSpPr>
        <p:spPr bwMode="auto">
          <a:xfrm>
            <a:off x="1835696" y="2634097"/>
            <a:ext cx="288032" cy="24731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B18D14-0225-7F4C-6987-DE39C55A28F2}"/>
              </a:ext>
            </a:extLst>
          </p:cNvPr>
          <p:cNvSpPr/>
          <p:nvPr/>
        </p:nvSpPr>
        <p:spPr bwMode="auto">
          <a:xfrm>
            <a:off x="478320" y="5107200"/>
            <a:ext cx="1861432" cy="338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30500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25597</TotalTime>
  <Words>1933</Words>
  <Application>Microsoft Office PowerPoint</Application>
  <PresentationFormat>화면 슬라이드 쇼(4:3)</PresentationFormat>
  <Paragraphs>318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굴림</vt:lpstr>
      <vt:lpstr>맑은 고딕</vt:lpstr>
      <vt:lpstr>휴먼둥근헤드라인</vt:lpstr>
      <vt:lpstr>Arial</vt:lpstr>
      <vt:lpstr>Wingdings</vt:lpstr>
      <vt:lpstr>icn디자인</vt:lpstr>
      <vt:lpstr>OpenAPI 활용 - 날씨 - </vt:lpstr>
      <vt:lpstr>OpenAPI란?</vt:lpstr>
      <vt:lpstr>주요 실습 내용 및 활용 OpenAPI</vt:lpstr>
      <vt:lpstr>실습 화면</vt:lpstr>
      <vt:lpstr>OpenAPI 구독하기 (1)</vt:lpstr>
      <vt:lpstr>OpenAPI 구독하기 (2)</vt:lpstr>
      <vt:lpstr>OpenAPI 구독하기 (3)</vt:lpstr>
      <vt:lpstr>OpenAPI 구독하기 (4)</vt:lpstr>
      <vt:lpstr>OpenAPI 사용방법 (1)</vt:lpstr>
      <vt:lpstr>OpenAPI 사용방법 (2)</vt:lpstr>
      <vt:lpstr>OpenAPI 사용방법 (3)</vt:lpstr>
      <vt:lpstr>OpenAPI 사용방법 (4)</vt:lpstr>
      <vt:lpstr>OpenAPI 사용방법 (5)</vt:lpstr>
      <vt:lpstr>OpenAPI 사용방법 (6)</vt:lpstr>
      <vt:lpstr>OpenAPI 사용방법 (7)</vt:lpstr>
      <vt:lpstr>OpenAPI 사용방법 (8)</vt:lpstr>
      <vt:lpstr>OpenAPI 사용방법 (9)</vt:lpstr>
      <vt:lpstr>OpenAPI 사용방법 (10)</vt:lpstr>
      <vt:lpstr>실시간 날씨 조회하기 (1)</vt:lpstr>
      <vt:lpstr>실시간 날씨 조회하기 (2)</vt:lpstr>
      <vt:lpstr>실시간 날씨 조회하기 – API 키 설정하기</vt:lpstr>
      <vt:lpstr>DateUtil - 날짜 공통 Util 만들기 (1)</vt:lpstr>
      <vt:lpstr>DateUtil - 날짜 공통 Util 만들기 (2)</vt:lpstr>
      <vt:lpstr>DateUtil - 날짜 공통 Util 만들기 (3)</vt:lpstr>
      <vt:lpstr>DateUtil - 날짜 공통 Util 만들기 (4)</vt:lpstr>
      <vt:lpstr>NetworkUtil – URL 호출 공통 Util 만들기 (1)</vt:lpstr>
      <vt:lpstr>NetworkUtil – URL 호출 공통 Util 만들기 (2)</vt:lpstr>
      <vt:lpstr>NetworkUtil – URL 호출 공통 Util 만들기 (3)</vt:lpstr>
      <vt:lpstr>NetworkUtil – URL 호출 공통 Util 만들기 (4)</vt:lpstr>
      <vt:lpstr>NetworkUtil – URL 호출 공통 Util 만들기 (5)</vt:lpstr>
      <vt:lpstr>NetworkUtil – URL 호출 공통 Util 만들기 (6)</vt:lpstr>
      <vt:lpstr>NetworkUtil – URL 호출 공통 Util 만들기 (7)</vt:lpstr>
      <vt:lpstr>실시간 날씨 조회하기 – DTO (1)</vt:lpstr>
      <vt:lpstr>실시간 날씨 조회하기 – DTO (2)</vt:lpstr>
      <vt:lpstr>실시간 날씨 조회하기 – DTO (3)</vt:lpstr>
      <vt:lpstr>실시간 날씨 조회하기 – 서비스 인터페이스</vt:lpstr>
      <vt:lpstr>실시간 날씨 조회하기 – 서비스 자바 (1)</vt:lpstr>
      <vt:lpstr>실시간 날씨 조회하기 – 서비스 자바 (2)</vt:lpstr>
      <vt:lpstr>실시간 날씨 조회하기 – 서비스 자바 (4)</vt:lpstr>
      <vt:lpstr>실시간 날씨 조회하기 – 서비스 자바 (5)</vt:lpstr>
      <vt:lpstr>실시간 날씨 조회하기 – 서비스 자바 (6)</vt:lpstr>
      <vt:lpstr>실시간 날씨 조회하기 – 서비스 자바 (7)</vt:lpstr>
      <vt:lpstr>실시간 날씨 조회하기 – 서비스 자바 (8)</vt:lpstr>
      <vt:lpstr>실시간 날씨 조회하기 – Controller (1)</vt:lpstr>
      <vt:lpstr>실시간 날씨 조회하기 – Controller (2)</vt:lpstr>
      <vt:lpstr>실시간 날씨 조회하기 – Controller (3)</vt:lpstr>
      <vt:lpstr>실시간 날씨 조회하기 – Controller (4)</vt:lpstr>
      <vt:lpstr>실시간 날씨 조회하기 – Controller (5)</vt:lpstr>
      <vt:lpstr>실시간 날씨 조회하기 – Controller (6)</vt:lpstr>
      <vt:lpstr>실시간 날씨 조회하기 – jQuery (1)</vt:lpstr>
      <vt:lpstr>실시간 날씨 조회하기 – jQuery (2)</vt:lpstr>
      <vt:lpstr>실시간 날씨 조회하기 – jQuery (3)</vt:lpstr>
      <vt:lpstr>실시간 날씨 조회하기 – jQuery (4)</vt:lpstr>
      <vt:lpstr>실시간 날씨 조회하기 – HTML 화면 만들기 (1)</vt:lpstr>
      <vt:lpstr>실시간 날씨 조회하기 – HTML 화면 만들기 (2)</vt:lpstr>
      <vt:lpstr>실시간 날씨 조회하기 – HTML 화면 만들기 (3)</vt:lpstr>
      <vt:lpstr>실시간 날씨 조회하기 – HTML 화면 만들기 (4)</vt:lpstr>
      <vt:lpstr>실시간 날씨 조회하기 – HTML 화면 만들기 (5)</vt:lpstr>
      <vt:lpstr>실시간 날씨 조회하기 – HTML 화면 만들기 (6)</vt:lpstr>
      <vt:lpstr>실시간 날씨 조회하기 – HTML 화면 만들기 (7)</vt:lpstr>
      <vt:lpstr>실시간 날씨 조회하기 – HTML 화면 만들기 (8)</vt:lpstr>
      <vt:lpstr>실시간 날씨 조회하기 – HTML 화면 만들기 (9)</vt:lpstr>
      <vt:lpstr>실시간 날씨 조회하기 – 실행 결과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1818</cp:revision>
  <dcterms:created xsi:type="dcterms:W3CDTF">2008-05-14T14:35:49Z</dcterms:created>
  <dcterms:modified xsi:type="dcterms:W3CDTF">2023-03-06T00:54:05Z</dcterms:modified>
</cp:coreProperties>
</file>