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570" r:id="rId3"/>
    <p:sldId id="651" r:id="rId4"/>
    <p:sldId id="571" r:id="rId5"/>
    <p:sldId id="594" r:id="rId6"/>
    <p:sldId id="653" r:id="rId7"/>
    <p:sldId id="600" r:id="rId8"/>
    <p:sldId id="654" r:id="rId9"/>
    <p:sldId id="655" r:id="rId10"/>
    <p:sldId id="656" r:id="rId11"/>
    <p:sldId id="657" r:id="rId12"/>
    <p:sldId id="659" r:id="rId13"/>
    <p:sldId id="616" r:id="rId14"/>
    <p:sldId id="620" r:id="rId15"/>
    <p:sldId id="618" r:id="rId16"/>
    <p:sldId id="553" r:id="rId17"/>
    <p:sldId id="552" r:id="rId18"/>
    <p:sldId id="554" r:id="rId19"/>
    <p:sldId id="615" r:id="rId20"/>
    <p:sldId id="660" r:id="rId21"/>
    <p:sldId id="557" r:id="rId22"/>
    <p:sldId id="632" r:id="rId23"/>
    <p:sldId id="633" r:id="rId24"/>
    <p:sldId id="563" r:id="rId25"/>
    <p:sldId id="640" r:id="rId26"/>
    <p:sldId id="641" r:id="rId27"/>
    <p:sldId id="642" r:id="rId28"/>
    <p:sldId id="643" r:id="rId29"/>
    <p:sldId id="644" r:id="rId30"/>
    <p:sldId id="645" r:id="rId31"/>
    <p:sldId id="684" r:id="rId32"/>
    <p:sldId id="661" r:id="rId33"/>
    <p:sldId id="662" r:id="rId34"/>
    <p:sldId id="664" r:id="rId35"/>
    <p:sldId id="663" r:id="rId36"/>
    <p:sldId id="665" r:id="rId37"/>
    <p:sldId id="666" r:id="rId38"/>
    <p:sldId id="676" r:id="rId39"/>
    <p:sldId id="667" r:id="rId40"/>
    <p:sldId id="668" r:id="rId41"/>
    <p:sldId id="669" r:id="rId42"/>
    <p:sldId id="670" r:id="rId43"/>
    <p:sldId id="671" r:id="rId44"/>
    <p:sldId id="677" r:id="rId45"/>
    <p:sldId id="678" r:id="rId46"/>
    <p:sldId id="673" r:id="rId47"/>
    <p:sldId id="679" r:id="rId48"/>
    <p:sldId id="685" r:id="rId49"/>
    <p:sldId id="680" r:id="rId50"/>
    <p:sldId id="681" r:id="rId51"/>
    <p:sldId id="682" r:id="rId52"/>
    <p:sldId id="686" r:id="rId53"/>
    <p:sldId id="683" r:id="rId54"/>
    <p:sldId id="265" r:id="rId55"/>
  </p:sldIdLst>
  <p:sldSz cx="9144000" cy="6858000" type="screen4x3"/>
  <p:notesSz cx="6858000" cy="9144000"/>
  <p:defaultTextStyle>
    <a:defPPr>
      <a:defRPr lang="ko-KR"/>
    </a:defPPr>
    <a:lvl1pPr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00FF"/>
    <a:srgbClr val="FF3300"/>
    <a:srgbClr val="FF9999"/>
    <a:srgbClr val="FF0000"/>
    <a:srgbClr val="C0C0C0"/>
    <a:srgbClr val="FFFF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87777" autoAdjust="0"/>
  </p:normalViewPr>
  <p:slideViewPr>
    <p:cSldViewPr>
      <p:cViewPr varScale="1">
        <p:scale>
          <a:sx n="159" d="100"/>
          <a:sy n="159" d="100"/>
        </p:scale>
        <p:origin x="1692" y="132"/>
      </p:cViewPr>
      <p:guideLst>
        <p:guide orient="horz" pos="343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-5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003EA69-A402-4193-9946-A8002E94EA30}" type="datetimeFigureOut">
              <a:rPr lang="ko-KR" altLang="en-US"/>
              <a:pPr>
                <a:defRPr/>
              </a:pPr>
              <a:t>2023-03-06</a:t>
            </a:fld>
            <a:endParaRPr lang="en-US" altLang="ko-KR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F730876-E40E-4C73-8070-4544A13648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20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3E88B48-5130-40AC-9493-0E9C02FED286}" type="datetimeFigureOut">
              <a:rPr lang="ko-KR" altLang="en-US"/>
              <a:pPr>
                <a:defRPr/>
              </a:pPr>
              <a:t>2023-03-06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D994A5-ADDC-48B3-870E-8BEAC7D8FD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3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A667D-8F64-4DFA-A06B-DCB0CBC5A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 algn="just">
              <a:buFont typeface="Wingdings" panose="05000000000000000000" pitchFamily="2" charset="2"/>
              <a:buChar char="v"/>
              <a:defRPr sz="2400"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Wingdings" panose="05000000000000000000" pitchFamily="2" charset="2"/>
              <a:buChar char="ü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다섯째 수준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AADAE-D37A-494B-96C0-CA43E888EA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75FA9-A204-4B8C-94F2-48AE3069D4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3888" y="37008"/>
            <a:ext cx="1300361" cy="475259"/>
          </a:xfrm>
          <a:prstGeom prst="rect">
            <a:avLst/>
          </a:prstGeom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27988" y="633730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6AB0DEC3-A847-4C69-8B34-E5CF26FE68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504" y="6337300"/>
            <a:ext cx="1269694" cy="5007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0000/papago/detectLangs?text=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pi.naver.com/v1/papago/n2m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pi.naver.com/v1/papago/detectLang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휴먼둥근헤드라인" pitchFamily="18" charset="-127"/>
                <a:ea typeface="휴먼둥근헤드라인" pitchFamily="18" charset="-127"/>
              </a:rPr>
              <a:t>OpenAPI</a:t>
            </a:r>
            <a:r>
              <a:rPr lang="en-US" altLang="ko-KR" dirty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활용</a:t>
            </a:r>
            <a:br>
              <a:rPr lang="en-US" altLang="ko-KR" dirty="0">
                <a:latin typeface="휴먼둥근헤드라인" pitchFamily="18" charset="-127"/>
                <a:ea typeface="휴먼둥근헤드라인" pitchFamily="18" charset="-127"/>
              </a:rPr>
            </a:br>
            <a:r>
              <a:rPr lang="en-US" altLang="ko-KR" dirty="0">
                <a:latin typeface="휴먼둥근헤드라인" pitchFamily="18" charset="-127"/>
                <a:ea typeface="휴먼둥근헤드라인" pitchFamily="18" charset="-127"/>
              </a:rPr>
              <a:t>- </a:t>
            </a:r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네이버 </a:t>
            </a:r>
            <a:r>
              <a:rPr lang="en-US" altLang="ko-KR" dirty="0">
                <a:latin typeface="휴먼둥근헤드라인" pitchFamily="18" charset="-127"/>
                <a:ea typeface="휴먼둥근헤드라인" pitchFamily="18" charset="-127"/>
              </a:rPr>
              <a:t>Papago</a:t>
            </a:r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 번역 </a:t>
            </a:r>
            <a:r>
              <a:rPr lang="en-US" altLang="ko-KR" dirty="0">
                <a:latin typeface="휴먼둥근헤드라인" pitchFamily="18" charset="-127"/>
                <a:ea typeface="휴먼둥근헤드라인" pitchFamily="18" charset="-127"/>
              </a:rPr>
              <a:t>- </a:t>
            </a:r>
            <a:endParaRPr lang="ko-KR" altLang="en-US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8001024" y="6357958"/>
            <a:ext cx="714380" cy="285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1/20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284984"/>
            <a:ext cx="441960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</a:t>
            </a:r>
            <a:r>
              <a:rPr lang="en-US" altLang="ko-KR" dirty="0"/>
              <a:t>– </a:t>
            </a:r>
            <a:r>
              <a:rPr lang="ko-KR" altLang="en-US" dirty="0"/>
              <a:t>주요 내용 </a:t>
            </a:r>
            <a:r>
              <a:rPr lang="en-US" altLang="ko-KR" dirty="0"/>
              <a:t>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결과 예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주요 오류 코드</a:t>
            </a:r>
            <a:endParaRPr lang="en-US" altLang="ko-KR" dirty="0"/>
          </a:p>
          <a:p>
            <a:pPr lvl="2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95EA72-C259-C4D2-DAEA-32F0BE3FF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5839"/>
            <a:ext cx="2952750" cy="1152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34BC1C-25A9-B114-FE8E-D7F8B19CC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05116"/>
            <a:ext cx="7402785" cy="1872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27EE40-9641-ACF8-749C-F6341CF85FA0}"/>
              </a:ext>
            </a:extLst>
          </p:cNvPr>
          <p:cNvSpPr/>
          <p:nvPr/>
        </p:nvSpPr>
        <p:spPr bwMode="auto">
          <a:xfrm>
            <a:off x="683568" y="2420888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66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8D7058-59BB-EAD2-5ED8-64E28CC2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입력한 문장을 언어 종류 찾기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E53F35-5DC9-7D32-9D4C-EC4792857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47"/>
          <a:stretch/>
        </p:blipFill>
        <p:spPr>
          <a:xfrm>
            <a:off x="457200" y="1789410"/>
            <a:ext cx="6419056" cy="4429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967678-C7CD-E2C4-C466-A08A3E7C908E}"/>
              </a:ext>
            </a:extLst>
          </p:cNvPr>
          <p:cNvSpPr/>
          <p:nvPr/>
        </p:nvSpPr>
        <p:spPr bwMode="auto">
          <a:xfrm>
            <a:off x="511694" y="4869160"/>
            <a:ext cx="6419056" cy="91578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A65B5D-8E51-BFAF-17B5-8AD0DE32BC45}"/>
              </a:ext>
            </a:extLst>
          </p:cNvPr>
          <p:cNvSpPr txBox="1"/>
          <p:nvPr/>
        </p:nvSpPr>
        <p:spPr>
          <a:xfrm>
            <a:off x="1475656" y="5765514"/>
            <a:ext cx="4061074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감지된 언어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952F0C-D1D5-5643-683A-E597A2413A8F}"/>
              </a:ext>
            </a:extLst>
          </p:cNvPr>
          <p:cNvSpPr/>
          <p:nvPr/>
        </p:nvSpPr>
        <p:spPr bwMode="auto">
          <a:xfrm>
            <a:off x="457200" y="3212976"/>
            <a:ext cx="6419056" cy="64807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0796643-99D7-F8F3-482E-9C4298593A22}"/>
              </a:ext>
            </a:extLst>
          </p:cNvPr>
          <p:cNvSpPr/>
          <p:nvPr/>
        </p:nvSpPr>
        <p:spPr bwMode="auto">
          <a:xfrm>
            <a:off x="5148064" y="3861048"/>
            <a:ext cx="288032" cy="8636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82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7EE92C-7B11-EDFB-E944-B7C3161BD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2" y="1206204"/>
            <a:ext cx="8218488" cy="4929188"/>
          </a:xfrm>
        </p:spPr>
        <p:txBody>
          <a:bodyPr/>
          <a:lstStyle/>
          <a:p>
            <a:r>
              <a:rPr lang="ko-KR" altLang="en-US" dirty="0"/>
              <a:t>주요 설정 값은 스프링 부트 전체 환경 설정 파일에 작성</a:t>
            </a:r>
            <a:endParaRPr lang="en-US" altLang="ko-KR" dirty="0"/>
          </a:p>
          <a:p>
            <a:pPr lvl="1"/>
            <a:r>
              <a:rPr lang="en-US" altLang="ko-KR" dirty="0" err="1"/>
              <a:t>application.properties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 err="1"/>
              <a:t>변수명</a:t>
            </a:r>
            <a:r>
              <a:rPr lang="en-US" altLang="ko-KR" dirty="0"/>
              <a:t>(</a:t>
            </a:r>
            <a:r>
              <a:rPr lang="ko-KR" altLang="en-US" dirty="0"/>
              <a:t>내 마음대로 선언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naver.papago.clientId</a:t>
            </a:r>
            <a:r>
              <a:rPr lang="en-US" altLang="ko-KR" dirty="0"/>
              <a:t> : </a:t>
            </a:r>
            <a:r>
              <a:rPr lang="ko-KR" altLang="en-US" dirty="0"/>
              <a:t>아이디</a:t>
            </a:r>
            <a:endParaRPr lang="en-US" altLang="ko-KR" dirty="0"/>
          </a:p>
          <a:p>
            <a:pPr lvl="1"/>
            <a:r>
              <a:rPr lang="en-US" altLang="ko-KR" dirty="0" err="1"/>
              <a:t>naver.papago.clientSecret</a:t>
            </a:r>
            <a:r>
              <a:rPr lang="en-US" altLang="ko-KR" dirty="0"/>
              <a:t> : </a:t>
            </a:r>
            <a:r>
              <a:rPr lang="ko-KR" altLang="en-US" dirty="0"/>
              <a:t>비밀번호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3904D7-CF64-53A4-D6E5-A7632DE91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49080"/>
            <a:ext cx="2076450" cy="1943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F62E650-2C9F-7AE3-0DAD-9CB429C1C888}"/>
              </a:ext>
            </a:extLst>
          </p:cNvPr>
          <p:cNvSpPr/>
          <p:nvPr/>
        </p:nvSpPr>
        <p:spPr bwMode="auto">
          <a:xfrm>
            <a:off x="947536" y="5505200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F766D7A-7839-5A29-AC63-8BAE352759A4}"/>
              </a:ext>
            </a:extLst>
          </p:cNvPr>
          <p:cNvSpPr/>
          <p:nvPr/>
        </p:nvSpPr>
        <p:spPr bwMode="auto">
          <a:xfrm>
            <a:off x="2553563" y="5529448"/>
            <a:ext cx="542181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0984AD9-F47A-AB48-9445-A75937092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825" y="5217924"/>
            <a:ext cx="3905250" cy="790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F5120E-FB46-91B4-5E65-1B5CAF30BEA7}"/>
              </a:ext>
            </a:extLst>
          </p:cNvPr>
          <p:cNvSpPr/>
          <p:nvPr/>
        </p:nvSpPr>
        <p:spPr bwMode="auto">
          <a:xfrm>
            <a:off x="3263824" y="5229200"/>
            <a:ext cx="3396407" cy="68459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30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NetworkUtil</a:t>
            </a:r>
            <a:r>
              <a:rPr lang="en-US" altLang="ko-KR" dirty="0"/>
              <a:t> – URL</a:t>
            </a:r>
            <a:r>
              <a:rPr lang="ko-KR" altLang="en-US" dirty="0"/>
              <a:t> 호출 공통 </a:t>
            </a:r>
            <a:r>
              <a:rPr lang="en-US" altLang="ko-KR" dirty="0"/>
              <a:t>Util </a:t>
            </a:r>
            <a:r>
              <a:rPr lang="ko-KR" altLang="en-US" dirty="0"/>
              <a:t>함수 추가 </a:t>
            </a:r>
            <a:r>
              <a:rPr lang="en-US" altLang="ko-KR" dirty="0"/>
              <a:t>(1)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B592EBB-4112-CD3C-F2A1-1AA76D2F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는 데이터 전송 방법을 </a:t>
            </a:r>
            <a:r>
              <a:rPr lang="en-US" altLang="ko-KR" dirty="0"/>
              <a:t>POST</a:t>
            </a:r>
            <a:r>
              <a:rPr lang="ko-KR" altLang="en-US" dirty="0"/>
              <a:t>만 가능</a:t>
            </a:r>
            <a:endParaRPr lang="en-US" altLang="ko-KR" dirty="0"/>
          </a:p>
          <a:p>
            <a:pPr lvl="1"/>
            <a:r>
              <a:rPr lang="en-US" altLang="ko-KR" dirty="0"/>
              <a:t>POST </a:t>
            </a:r>
            <a:r>
              <a:rPr lang="ko-KR" altLang="en-US" dirty="0"/>
              <a:t>방식으로 전송하는 함수 추가</a:t>
            </a:r>
            <a:endParaRPr lang="en-US" altLang="ko-KR" dirty="0"/>
          </a:p>
          <a:p>
            <a:endParaRPr lang="en-US" altLang="ko-KR" dirty="0"/>
          </a:p>
          <a:p>
            <a:pPr algn="l"/>
            <a:r>
              <a:rPr lang="ko-KR" altLang="en-US" dirty="0"/>
              <a:t>기존 날씨 실습에서 추가한 </a:t>
            </a:r>
            <a:r>
              <a:rPr lang="en-US" altLang="ko-KR" dirty="0"/>
              <a:t>connect, </a:t>
            </a:r>
            <a:r>
              <a:rPr lang="en-US" altLang="ko-KR" dirty="0" err="1"/>
              <a:t>readBody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br>
              <a:rPr lang="en-US" altLang="ko-KR" dirty="0"/>
            </a:br>
            <a:r>
              <a:rPr lang="en-US" altLang="ko-KR" dirty="0"/>
              <a:t>POST </a:t>
            </a:r>
            <a:r>
              <a:rPr lang="ko-KR" altLang="en-US" dirty="0"/>
              <a:t>방식에도 그대로 활용함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A23BF7-4A15-AB42-88BA-C0501E67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3341712"/>
            <a:ext cx="1914525" cy="289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E7CA8B-9C9B-6DC2-CA38-03491B1E7FAE}"/>
              </a:ext>
            </a:extLst>
          </p:cNvPr>
          <p:cNvSpPr/>
          <p:nvPr/>
        </p:nvSpPr>
        <p:spPr bwMode="auto">
          <a:xfrm>
            <a:off x="827584" y="5846875"/>
            <a:ext cx="1476789" cy="19705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23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NetworkUtil</a:t>
            </a:r>
            <a:r>
              <a:rPr lang="en-US" altLang="ko-KR" dirty="0"/>
              <a:t> – URL</a:t>
            </a:r>
            <a:r>
              <a:rPr lang="ko-KR" altLang="en-US" dirty="0"/>
              <a:t> 호출 공통 </a:t>
            </a:r>
            <a:r>
              <a:rPr lang="en-US" altLang="ko-KR" dirty="0"/>
              <a:t>Util </a:t>
            </a:r>
            <a:r>
              <a:rPr lang="ko-KR" altLang="en-US" dirty="0"/>
              <a:t>만들기 </a:t>
            </a:r>
            <a:r>
              <a:rPr lang="en-US" altLang="ko-KR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AF06E5-B4C9-3A35-1A21-FDE5327A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4619"/>
            <a:ext cx="8208629" cy="50426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CE5A4F2-A031-A9CE-8FA9-5949CBD41E05}"/>
              </a:ext>
            </a:extLst>
          </p:cNvPr>
          <p:cNvSpPr/>
          <p:nvPr/>
        </p:nvSpPr>
        <p:spPr bwMode="auto">
          <a:xfrm>
            <a:off x="971600" y="5067319"/>
            <a:ext cx="5616624" cy="118986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1DE86-98FA-0DBE-BB29-C3BEE2E38053}"/>
              </a:ext>
            </a:extLst>
          </p:cNvPr>
          <p:cNvSpPr txBox="1"/>
          <p:nvPr/>
        </p:nvSpPr>
        <p:spPr>
          <a:xfrm>
            <a:off x="3923928" y="5859407"/>
            <a:ext cx="4061074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POST </a:t>
            </a:r>
            <a:r>
              <a:rPr lang="ko-KR" altLang="en-US" sz="1800" dirty="0"/>
              <a:t>방식에서만 추가되는 소스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DC28D2-3222-E68E-5C52-5E48314FBD1A}"/>
              </a:ext>
            </a:extLst>
          </p:cNvPr>
          <p:cNvSpPr/>
          <p:nvPr/>
        </p:nvSpPr>
        <p:spPr bwMode="auto">
          <a:xfrm>
            <a:off x="971600" y="3699167"/>
            <a:ext cx="2448272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E22CC-E3CE-343F-B91D-79A6E1592314}"/>
              </a:ext>
            </a:extLst>
          </p:cNvPr>
          <p:cNvSpPr txBox="1"/>
          <p:nvPr/>
        </p:nvSpPr>
        <p:spPr>
          <a:xfrm>
            <a:off x="3407115" y="3679292"/>
            <a:ext cx="2605045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POST </a:t>
            </a:r>
            <a:r>
              <a:rPr lang="ko-KR" altLang="en-US" sz="1800" dirty="0"/>
              <a:t>방식으로 설정</a:t>
            </a:r>
          </a:p>
        </p:txBody>
      </p:sp>
    </p:spTree>
    <p:extLst>
      <p:ext uri="{BB962C8B-B14F-4D97-AF65-F5344CB8AC3E}">
        <p14:creationId xmlns:p14="http://schemas.microsoft.com/office/powerpoint/2010/main" val="337250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NetworkUtil</a:t>
            </a:r>
            <a:r>
              <a:rPr lang="en-US" altLang="ko-KR" dirty="0"/>
              <a:t> – URL</a:t>
            </a:r>
            <a:r>
              <a:rPr lang="ko-KR" altLang="en-US" dirty="0"/>
              <a:t> 호출 공통 </a:t>
            </a:r>
            <a:r>
              <a:rPr lang="en-US" altLang="ko-KR" dirty="0"/>
              <a:t>Util </a:t>
            </a:r>
            <a:r>
              <a:rPr lang="ko-KR" altLang="en-US" dirty="0"/>
              <a:t>만들기 </a:t>
            </a:r>
            <a:r>
              <a:rPr lang="en-US" altLang="ko-KR" dirty="0"/>
              <a:t>(3)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630737-8542-59BB-283E-91DEB810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2" y="1268760"/>
            <a:ext cx="8250917" cy="3600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8757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 </a:t>
            </a:r>
            <a:r>
              <a:rPr lang="en-US" altLang="ko-KR" dirty="0"/>
              <a:t>– DTO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F8F5F709-A38E-0923-5DE6-BA681C08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언어 감지 결과를 </a:t>
            </a:r>
            <a:r>
              <a:rPr lang="en-US" altLang="ko-KR" dirty="0"/>
              <a:t>JSON </a:t>
            </a:r>
            <a:r>
              <a:rPr lang="ko-KR" altLang="en-US" dirty="0"/>
              <a:t>변환 및 파라미터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830B62-C81C-7DDA-CF86-3825233E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6" y="1795462"/>
            <a:ext cx="1581150" cy="3267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8A79EC-D7A8-1202-6595-7DAC1836C0DC}"/>
              </a:ext>
            </a:extLst>
          </p:cNvPr>
          <p:cNvSpPr/>
          <p:nvPr/>
        </p:nvSpPr>
        <p:spPr bwMode="auto">
          <a:xfrm>
            <a:off x="683568" y="4077072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1CE0731-485F-162C-FB55-5F61674CBD17}"/>
              </a:ext>
            </a:extLst>
          </p:cNvPr>
          <p:cNvSpPr/>
          <p:nvPr/>
        </p:nvSpPr>
        <p:spPr bwMode="auto">
          <a:xfrm>
            <a:off x="2051720" y="4077072"/>
            <a:ext cx="49635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E492A7-477A-470D-26C4-4BF10D365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795462"/>
            <a:ext cx="4991100" cy="3552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6812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 </a:t>
            </a:r>
            <a:r>
              <a:rPr lang="en-US" altLang="ko-KR" dirty="0"/>
              <a:t>– </a:t>
            </a:r>
            <a:r>
              <a:rPr lang="ko-KR" altLang="en-US" dirty="0"/>
              <a:t>서비스 인터페이스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8CF83-A31B-F1B0-63FF-C9FF7ACB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r>
              <a:rPr lang="ko-KR" altLang="en-US" dirty="0"/>
              <a:t> 역할</a:t>
            </a:r>
            <a:endParaRPr lang="en-US" altLang="ko-KR" dirty="0"/>
          </a:p>
          <a:p>
            <a:pPr lvl="1"/>
            <a:r>
              <a:rPr lang="ko-KR" altLang="en-US" dirty="0"/>
              <a:t>네이버 </a:t>
            </a:r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호출하여 결과 받기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3A8AF1-31E1-A43F-5F63-FECC1B390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81"/>
          <a:stretch/>
        </p:blipFill>
        <p:spPr>
          <a:xfrm>
            <a:off x="457200" y="2199477"/>
            <a:ext cx="1619250" cy="43838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4E993F-0928-9D8A-D3ED-EE5AAA706073}"/>
              </a:ext>
            </a:extLst>
          </p:cNvPr>
          <p:cNvSpPr/>
          <p:nvPr/>
        </p:nvSpPr>
        <p:spPr bwMode="auto">
          <a:xfrm>
            <a:off x="797504" y="6165304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8C80052-EC20-A8CF-3557-EC6ADADD9EBE}"/>
              </a:ext>
            </a:extLst>
          </p:cNvPr>
          <p:cNvSpPr/>
          <p:nvPr/>
        </p:nvSpPr>
        <p:spPr bwMode="auto">
          <a:xfrm>
            <a:off x="2093648" y="616530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231C52D-350C-DE71-C873-869A8475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442121"/>
            <a:ext cx="6005050" cy="31412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CDE82E-4477-933E-6BD4-E45DB45C7FBB}"/>
              </a:ext>
            </a:extLst>
          </p:cNvPr>
          <p:cNvSpPr/>
          <p:nvPr/>
        </p:nvSpPr>
        <p:spPr bwMode="auto">
          <a:xfrm>
            <a:off x="3132608" y="4937747"/>
            <a:ext cx="5615856" cy="50383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F41F8-A010-3743-74CA-056CF94B4E4D}"/>
              </a:ext>
            </a:extLst>
          </p:cNvPr>
          <p:cNvSpPr txBox="1"/>
          <p:nvPr/>
        </p:nvSpPr>
        <p:spPr>
          <a:xfrm>
            <a:off x="5580880" y="4725144"/>
            <a:ext cx="2605045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Api</a:t>
            </a:r>
            <a:r>
              <a:rPr lang="en-US" altLang="ko-KR" sz="1800" dirty="0"/>
              <a:t> </a:t>
            </a:r>
            <a:r>
              <a:rPr lang="ko-KR" altLang="en-US" sz="1800" dirty="0"/>
              <a:t>상수로 선언</a:t>
            </a:r>
          </a:p>
        </p:txBody>
      </p:sp>
    </p:spTree>
    <p:extLst>
      <p:ext uri="{BB962C8B-B14F-4D97-AF65-F5344CB8AC3E}">
        <p14:creationId xmlns:p14="http://schemas.microsoft.com/office/powerpoint/2010/main" val="3100531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 </a:t>
            </a:r>
            <a:r>
              <a:rPr lang="en-US" altLang="ko-KR" dirty="0"/>
              <a:t>– </a:t>
            </a:r>
            <a:r>
              <a:rPr lang="ko-KR" altLang="en-US" dirty="0"/>
              <a:t>서비스 자바 </a:t>
            </a:r>
            <a:r>
              <a:rPr lang="en-US" altLang="ko-KR" dirty="0"/>
              <a:t>(1)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17194C-9586-4EAB-80B2-384EBD9BA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81"/>
          <a:stretch/>
        </p:blipFill>
        <p:spPr>
          <a:xfrm>
            <a:off x="457200" y="1208111"/>
            <a:ext cx="1619250" cy="43838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6928E9-345E-4B29-8C97-3E9B5BE9A7CF}"/>
              </a:ext>
            </a:extLst>
          </p:cNvPr>
          <p:cNvSpPr/>
          <p:nvPr/>
        </p:nvSpPr>
        <p:spPr bwMode="auto">
          <a:xfrm>
            <a:off x="779640" y="5222960"/>
            <a:ext cx="1296144" cy="2162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49787E-C5C9-533C-FA62-A090BA862AD8}"/>
              </a:ext>
            </a:extLst>
          </p:cNvPr>
          <p:cNvSpPr/>
          <p:nvPr/>
        </p:nvSpPr>
        <p:spPr bwMode="auto">
          <a:xfrm>
            <a:off x="995664" y="3702436"/>
            <a:ext cx="1080119" cy="17688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D15D7B4-145D-4630-2F47-D612883139C2}"/>
              </a:ext>
            </a:extLst>
          </p:cNvPr>
          <p:cNvSpPr/>
          <p:nvPr/>
        </p:nvSpPr>
        <p:spPr bwMode="auto">
          <a:xfrm>
            <a:off x="2075784" y="3663072"/>
            <a:ext cx="435274" cy="2162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화살표: 위쪽/아래쪽 7">
            <a:extLst>
              <a:ext uri="{FF2B5EF4-FFF2-40B4-BE49-F238E27FC236}">
                <a16:creationId xmlns:a16="http://schemas.microsoft.com/office/drawing/2014/main" id="{1120C45F-8C0A-FA6A-D99F-BD05C964984A}"/>
              </a:ext>
            </a:extLst>
          </p:cNvPr>
          <p:cNvSpPr/>
          <p:nvPr/>
        </p:nvSpPr>
        <p:spPr bwMode="auto">
          <a:xfrm>
            <a:off x="1416742" y="3900841"/>
            <a:ext cx="216024" cy="1235897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8F91C1-4F16-75C6-71A5-6C0425D34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47" y="1208111"/>
            <a:ext cx="4743450" cy="4200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0126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 </a:t>
            </a:r>
            <a:r>
              <a:rPr lang="en-US" altLang="ko-KR" dirty="0"/>
              <a:t>– </a:t>
            </a:r>
            <a:r>
              <a:rPr lang="ko-KR" altLang="en-US" dirty="0"/>
              <a:t>서비스 자바 </a:t>
            </a:r>
            <a:r>
              <a:rPr lang="en-US" altLang="ko-KR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44F26E-3072-90ED-7418-44236D76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68760"/>
            <a:ext cx="8238109" cy="43038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29E33F-A6D2-7CF5-197F-D2D92F59C3EC}"/>
              </a:ext>
            </a:extLst>
          </p:cNvPr>
          <p:cNvSpPr/>
          <p:nvPr/>
        </p:nvSpPr>
        <p:spPr bwMode="auto">
          <a:xfrm>
            <a:off x="457200" y="1484784"/>
            <a:ext cx="3826768" cy="12608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F2B7F1AF-81C0-E232-4F47-8B1203691272}"/>
              </a:ext>
            </a:extLst>
          </p:cNvPr>
          <p:cNvSpPr/>
          <p:nvPr/>
        </p:nvSpPr>
        <p:spPr bwMode="auto">
          <a:xfrm>
            <a:off x="3779912" y="2564904"/>
            <a:ext cx="288032" cy="9361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7514D60-E41A-08C0-5FA6-B95974EFD131}"/>
              </a:ext>
            </a:extLst>
          </p:cNvPr>
          <p:cNvSpPr/>
          <p:nvPr/>
        </p:nvSpPr>
        <p:spPr bwMode="auto">
          <a:xfrm rot="5400000">
            <a:off x="4700335" y="1281992"/>
            <a:ext cx="271720" cy="153650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435DB2-FEB3-6BAF-EDEC-C5C707C45C76}"/>
              </a:ext>
            </a:extLst>
          </p:cNvPr>
          <p:cNvSpPr/>
          <p:nvPr/>
        </p:nvSpPr>
        <p:spPr bwMode="auto">
          <a:xfrm>
            <a:off x="467544" y="3825748"/>
            <a:ext cx="6480720" cy="12961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3316B-5A2B-118B-6FB1-2E364B194970}"/>
              </a:ext>
            </a:extLst>
          </p:cNvPr>
          <p:cNvSpPr txBox="1"/>
          <p:nvPr/>
        </p:nvSpPr>
        <p:spPr>
          <a:xfrm>
            <a:off x="2771800" y="5011622"/>
            <a:ext cx="6048672" cy="5493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Papago</a:t>
            </a:r>
            <a:r>
              <a:rPr lang="ko-KR" altLang="en-US" sz="1800" dirty="0"/>
              <a:t> </a:t>
            </a:r>
            <a:r>
              <a:rPr lang="en-US" altLang="ko-KR" sz="1800" dirty="0" err="1"/>
              <a:t>OpenAPI</a:t>
            </a:r>
            <a:r>
              <a:rPr lang="ko-KR" altLang="en-US" sz="1800" dirty="0"/>
              <a:t>는 계정 정보를 헤더 전송하도록 정의하여</a:t>
            </a:r>
            <a:r>
              <a:rPr lang="en-US" altLang="ko-KR" sz="1800" dirty="0"/>
              <a:t>, </a:t>
            </a:r>
            <a:r>
              <a:rPr lang="ko-KR" altLang="en-US" sz="1800" dirty="0"/>
              <a:t>헤더 값 </a:t>
            </a:r>
            <a:r>
              <a:rPr lang="ko-KR" altLang="en-US" sz="1800" dirty="0" err="1"/>
              <a:t>넣기위한</a:t>
            </a:r>
            <a:r>
              <a:rPr lang="ko-KR" altLang="en-US" sz="1800" dirty="0"/>
              <a:t> </a:t>
            </a:r>
            <a:r>
              <a:rPr lang="en-US" altLang="ko-KR" sz="1800" dirty="0"/>
              <a:t>Map </a:t>
            </a:r>
            <a:r>
              <a:rPr lang="ko-KR" altLang="en-US" sz="1800" dirty="0"/>
              <a:t>객체 생성하는 함수 </a:t>
            </a:r>
            <a:r>
              <a:rPr lang="ko-KR" altLang="en-US" sz="1800" dirty="0" err="1"/>
              <a:t>만듬</a:t>
            </a:r>
            <a:endParaRPr lang="ko-KR" alt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D23E4-CDB4-7909-9AB5-0ABDF4517641}"/>
              </a:ext>
            </a:extLst>
          </p:cNvPr>
          <p:cNvSpPr txBox="1"/>
          <p:nvPr/>
        </p:nvSpPr>
        <p:spPr>
          <a:xfrm>
            <a:off x="5386244" y="3555761"/>
            <a:ext cx="2605045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Application.properties</a:t>
            </a:r>
            <a:endParaRPr lang="ko-KR" altLang="en-US" sz="1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EFEF1D-BA76-75CB-D908-A47020E60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639" y="1587865"/>
            <a:ext cx="3905250" cy="790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66FA25-671B-FE86-5DD2-9AFD874319CA}"/>
              </a:ext>
            </a:extLst>
          </p:cNvPr>
          <p:cNvSpPr/>
          <p:nvPr/>
        </p:nvSpPr>
        <p:spPr bwMode="auto">
          <a:xfrm>
            <a:off x="4995638" y="1804304"/>
            <a:ext cx="3464793" cy="49187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41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개발자 센터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BB683-F0EB-155F-3636-647F117C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네이버에서 제공하는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및 서비스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E5ACBE-970E-AE0D-99A3-93A527190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60" y="1778781"/>
            <a:ext cx="6911420" cy="4491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BD65E-A5B5-5A55-D74B-DF9EDB618D06}"/>
              </a:ext>
            </a:extLst>
          </p:cNvPr>
          <p:cNvSpPr txBox="1"/>
          <p:nvPr/>
        </p:nvSpPr>
        <p:spPr>
          <a:xfrm>
            <a:off x="457200" y="6380229"/>
            <a:ext cx="7182544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https://developers.naver.com/main/</a:t>
            </a:r>
          </a:p>
        </p:txBody>
      </p:sp>
    </p:spTree>
    <p:extLst>
      <p:ext uri="{BB962C8B-B14F-4D97-AF65-F5344CB8AC3E}">
        <p14:creationId xmlns:p14="http://schemas.microsoft.com/office/powerpoint/2010/main" val="195802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7875"/>
          </a:xfrm>
        </p:spPr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 </a:t>
            </a:r>
            <a:r>
              <a:rPr lang="en-US" altLang="ko-KR" dirty="0"/>
              <a:t>– </a:t>
            </a:r>
            <a:r>
              <a:rPr lang="ko-KR" altLang="en-US" dirty="0"/>
              <a:t>서비스 자바 </a:t>
            </a:r>
            <a:r>
              <a:rPr lang="en-US" altLang="ko-KR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4EA59D-FECE-912F-A443-8FE6C72C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10762"/>
            <a:ext cx="8219256" cy="54297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5ED0BA7-DFD6-1D0B-1C19-3ED0234CCAFD}"/>
              </a:ext>
            </a:extLst>
          </p:cNvPr>
          <p:cNvSpPr/>
          <p:nvPr/>
        </p:nvSpPr>
        <p:spPr bwMode="auto">
          <a:xfrm>
            <a:off x="761592" y="2482513"/>
            <a:ext cx="6114664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B604D-2DB4-6A30-E255-D3C3AE8F95EC}"/>
              </a:ext>
            </a:extLst>
          </p:cNvPr>
          <p:cNvSpPr txBox="1"/>
          <p:nvPr/>
        </p:nvSpPr>
        <p:spPr>
          <a:xfrm>
            <a:off x="3245360" y="2432920"/>
            <a:ext cx="5760640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Papago</a:t>
            </a:r>
            <a:r>
              <a:rPr lang="ko-KR" altLang="en-US" sz="1600" dirty="0"/>
              <a:t> </a:t>
            </a:r>
            <a:r>
              <a:rPr lang="en-US" altLang="ko-KR" sz="1600" dirty="0" err="1"/>
              <a:t>OpenAPI</a:t>
            </a:r>
            <a:r>
              <a:rPr lang="ko-KR" altLang="en-US" sz="1600" dirty="0"/>
              <a:t>는 분석한 문장의 파라미터를 </a:t>
            </a:r>
            <a:r>
              <a:rPr lang="en-US" altLang="ko-KR" sz="1600" dirty="0"/>
              <a:t>query</a:t>
            </a:r>
            <a:r>
              <a:rPr lang="ko-KR" altLang="en-US" sz="1600" dirty="0"/>
              <a:t>로 정의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B87EC4-5788-86FA-6E79-BEEA5A08E5E1}"/>
              </a:ext>
            </a:extLst>
          </p:cNvPr>
          <p:cNvSpPr/>
          <p:nvPr/>
        </p:nvSpPr>
        <p:spPr bwMode="auto">
          <a:xfrm>
            <a:off x="761592" y="3130585"/>
            <a:ext cx="6690728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092C2-8DD6-47C6-3FB2-064784F60ABA}"/>
              </a:ext>
            </a:extLst>
          </p:cNvPr>
          <p:cNvSpPr txBox="1"/>
          <p:nvPr/>
        </p:nvSpPr>
        <p:spPr>
          <a:xfrm>
            <a:off x="4650024" y="3553411"/>
            <a:ext cx="4355976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Papago</a:t>
            </a:r>
            <a:r>
              <a:rPr lang="ko-KR" altLang="en-US" sz="1600" dirty="0"/>
              <a:t> </a:t>
            </a:r>
            <a:r>
              <a:rPr lang="en-US" altLang="ko-KR" sz="1600" dirty="0"/>
              <a:t>API </a:t>
            </a:r>
            <a:r>
              <a:rPr lang="ko-KR" altLang="en-US" sz="1600" dirty="0"/>
              <a:t>호출하여 </a:t>
            </a:r>
            <a:r>
              <a:rPr lang="en-US" altLang="ko-KR" sz="1600" dirty="0" err="1"/>
              <a:t>json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 결과 받기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F23468-DBFD-1281-5389-B76A6879DD10}"/>
              </a:ext>
            </a:extLst>
          </p:cNvPr>
          <p:cNvSpPr/>
          <p:nvPr/>
        </p:nvSpPr>
        <p:spPr bwMode="auto">
          <a:xfrm>
            <a:off x="755576" y="4426729"/>
            <a:ext cx="5400600" cy="64807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6DD009-A4DA-A26E-2C31-FCC08A9F38BB}"/>
              </a:ext>
            </a:extLst>
          </p:cNvPr>
          <p:cNvSpPr txBox="1"/>
          <p:nvPr/>
        </p:nvSpPr>
        <p:spPr>
          <a:xfrm>
            <a:off x="4652619" y="4047821"/>
            <a:ext cx="4355976" cy="54784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json</a:t>
            </a:r>
            <a:r>
              <a:rPr lang="en-US" altLang="ko-KR" sz="1600" dirty="0"/>
              <a:t> </a:t>
            </a:r>
            <a:r>
              <a:rPr lang="ko-KR" altLang="en-US" sz="1600" dirty="0"/>
              <a:t>구조가 </a:t>
            </a:r>
            <a:r>
              <a:rPr lang="en-US" altLang="ko-KR" sz="1600" dirty="0" err="1"/>
              <a:t>langCode</a:t>
            </a:r>
            <a:r>
              <a:rPr lang="en-US" altLang="ko-KR" sz="1600" dirty="0"/>
              <a:t> 1</a:t>
            </a:r>
            <a:r>
              <a:rPr lang="ko-KR" altLang="en-US" sz="1600" dirty="0"/>
              <a:t>개만 있는 </a:t>
            </a:r>
            <a:endParaRPr lang="en-US" altLang="ko-KR" sz="1600" dirty="0"/>
          </a:p>
          <a:p>
            <a:r>
              <a:rPr lang="ko-KR" altLang="en-US" sz="1600" dirty="0"/>
              <a:t>단순한 구조로 바로 </a:t>
            </a:r>
            <a:r>
              <a:rPr lang="en-US" altLang="ko-KR" sz="1600" dirty="0"/>
              <a:t>DTO</a:t>
            </a:r>
            <a:r>
              <a:rPr lang="ko-KR" altLang="en-US" sz="1600" dirty="0"/>
              <a:t>로 저장하기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EB8A24-8E5D-8138-EC37-EAAC3B3D4A7F}"/>
              </a:ext>
            </a:extLst>
          </p:cNvPr>
          <p:cNvSpPr/>
          <p:nvPr/>
        </p:nvSpPr>
        <p:spPr bwMode="auto">
          <a:xfrm>
            <a:off x="755576" y="5146809"/>
            <a:ext cx="2160240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FCCBDE-09D4-378D-7EDE-9F75B873C5D2}"/>
              </a:ext>
            </a:extLst>
          </p:cNvPr>
          <p:cNvSpPr txBox="1"/>
          <p:nvPr/>
        </p:nvSpPr>
        <p:spPr>
          <a:xfrm>
            <a:off x="2621918" y="5495687"/>
            <a:ext cx="2394012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DTO</a:t>
            </a:r>
            <a:r>
              <a:rPr lang="ko-KR" altLang="en-US" sz="1600" dirty="0"/>
              <a:t>에 원문도 저장하기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B1A42CC-CB0F-C5EA-1007-9E7698551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029" y="5249092"/>
            <a:ext cx="3505150" cy="10556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7613DF-1D26-9278-CBB9-02400ABA0A3B}"/>
              </a:ext>
            </a:extLst>
          </p:cNvPr>
          <p:cNvSpPr/>
          <p:nvPr/>
        </p:nvSpPr>
        <p:spPr bwMode="auto">
          <a:xfrm>
            <a:off x="5634071" y="5788957"/>
            <a:ext cx="3321107" cy="20243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6EFBFE9-4CBE-D786-9385-28BD5A9ECAB3}"/>
              </a:ext>
            </a:extLst>
          </p:cNvPr>
          <p:cNvSpPr/>
          <p:nvPr/>
        </p:nvSpPr>
        <p:spPr bwMode="auto">
          <a:xfrm>
            <a:off x="8100392" y="4595663"/>
            <a:ext cx="288032" cy="11932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98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 </a:t>
            </a:r>
            <a:r>
              <a:rPr lang="en-US" altLang="ko-KR" dirty="0"/>
              <a:t>– Controller (1)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0DA2EF-A290-4043-E361-500E0FDE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1"/>
            <a:r>
              <a:rPr lang="en-US" altLang="ko-KR" dirty="0"/>
              <a:t>Service</a:t>
            </a:r>
            <a:r>
              <a:rPr lang="ko-KR" altLang="en-US" dirty="0"/>
              <a:t>로 받은 값을 </a:t>
            </a:r>
            <a:r>
              <a:rPr lang="en-US" altLang="ko-KR" dirty="0"/>
              <a:t>JSON </a:t>
            </a:r>
            <a:r>
              <a:rPr lang="ko-KR" altLang="en-US" dirty="0"/>
              <a:t>형태로 변환</a:t>
            </a:r>
            <a:endParaRPr lang="en-US" altLang="ko-KR" dirty="0"/>
          </a:p>
          <a:p>
            <a:pPr lvl="2"/>
            <a:r>
              <a:rPr lang="en-US" altLang="ko-KR" dirty="0" err="1"/>
              <a:t>RestController</a:t>
            </a:r>
            <a:r>
              <a:rPr lang="en-US" altLang="ko-KR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JSON </a:t>
            </a:r>
            <a:r>
              <a:rPr lang="ko-KR" altLang="en-US" dirty="0">
                <a:solidFill>
                  <a:srgbClr val="FF0000"/>
                </a:solidFill>
              </a:rPr>
              <a:t>형태로 변환은 별도의 </a:t>
            </a:r>
            <a:r>
              <a:rPr lang="en-US" altLang="ko-KR" dirty="0">
                <a:solidFill>
                  <a:srgbClr val="FF0000"/>
                </a:solidFill>
              </a:rPr>
              <a:t>JSP</a:t>
            </a:r>
            <a:r>
              <a:rPr lang="ko-KR" altLang="en-US" dirty="0">
                <a:solidFill>
                  <a:srgbClr val="FF0000"/>
                </a:solidFill>
              </a:rPr>
              <a:t>파일이 필요하지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결과만 </a:t>
            </a:r>
            <a:r>
              <a:rPr lang="en-US" altLang="ko-KR" dirty="0">
                <a:solidFill>
                  <a:srgbClr val="FF0000"/>
                </a:solidFill>
              </a:rPr>
              <a:t>JSON</a:t>
            </a:r>
            <a:r>
              <a:rPr lang="ko-KR" altLang="en-US" dirty="0">
                <a:solidFill>
                  <a:srgbClr val="FF0000"/>
                </a:solidFill>
              </a:rPr>
              <a:t>으로 보여주면 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202F89-313C-1F07-AA2A-A922F5C7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40" y="2492896"/>
            <a:ext cx="4705350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97EB56C-22D4-E990-32AA-FA4847F03BB9}"/>
              </a:ext>
            </a:extLst>
          </p:cNvPr>
          <p:cNvSpPr/>
          <p:nvPr/>
        </p:nvSpPr>
        <p:spPr bwMode="auto">
          <a:xfrm>
            <a:off x="1391616" y="3140968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0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 </a:t>
            </a:r>
            <a:r>
              <a:rPr lang="en-US" altLang="ko-KR" dirty="0"/>
              <a:t>– Controller (2)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EFF25996-2383-89BA-FF96-F1B66AE4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RestController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어노테이션</a:t>
            </a:r>
            <a:r>
              <a:rPr lang="ko-KR" altLang="en-US" b="1" dirty="0">
                <a:solidFill>
                  <a:srgbClr val="FF0000"/>
                </a:solidFill>
              </a:rPr>
              <a:t> 꼭 기억하자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MSA</a:t>
            </a:r>
            <a:r>
              <a:rPr lang="ko-KR" altLang="en-US" b="1" dirty="0">
                <a:solidFill>
                  <a:srgbClr val="FF0000"/>
                </a:solidFill>
              </a:rPr>
              <a:t> 기반 프로젝트 할 때 많이 사용됨</a:t>
            </a:r>
            <a:r>
              <a:rPr lang="en-US" altLang="ko-KR" b="1" dirty="0">
                <a:solidFill>
                  <a:srgbClr val="FF0000"/>
                </a:solidFill>
              </a:rPr>
              <a:t>!!!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D55C13-97FF-A407-6DDC-E51B8627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8525"/>
            <a:ext cx="1600200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AF120C-B769-9DDE-3E0E-48647C826984}"/>
              </a:ext>
            </a:extLst>
          </p:cNvPr>
          <p:cNvSpPr/>
          <p:nvPr/>
        </p:nvSpPr>
        <p:spPr bwMode="auto">
          <a:xfrm>
            <a:off x="755576" y="4092149"/>
            <a:ext cx="1320207" cy="17688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E4A9AC2-673E-F26F-4601-59E67641E8E9}"/>
              </a:ext>
            </a:extLst>
          </p:cNvPr>
          <p:cNvSpPr/>
          <p:nvPr/>
        </p:nvSpPr>
        <p:spPr bwMode="auto">
          <a:xfrm>
            <a:off x="2075784" y="4070833"/>
            <a:ext cx="435274" cy="2162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677087-6CE7-AE33-924F-A87911AA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3" y="2168525"/>
            <a:ext cx="4752528" cy="4222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8B0F1F-102A-E939-90BD-777BD4F1C899}"/>
              </a:ext>
            </a:extLst>
          </p:cNvPr>
          <p:cNvSpPr/>
          <p:nvPr/>
        </p:nvSpPr>
        <p:spPr bwMode="auto">
          <a:xfrm>
            <a:off x="2693776" y="5397096"/>
            <a:ext cx="274664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61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 </a:t>
            </a:r>
            <a:r>
              <a:rPr lang="en-US" altLang="ko-KR" dirty="0"/>
              <a:t>– Controller (3)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C7B8CB-7705-FBBF-E20E-77950DFB1CCD}"/>
              </a:ext>
            </a:extLst>
          </p:cNvPr>
          <p:cNvSpPr/>
          <p:nvPr/>
        </p:nvSpPr>
        <p:spPr bwMode="auto">
          <a:xfrm>
            <a:off x="965584" y="1370848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AC47E88-66B7-3B57-9383-1D91692D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86729"/>
            <a:ext cx="8229600" cy="4710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7786C5-7910-99F8-7A96-80AEA7E3D2BF}"/>
              </a:ext>
            </a:extLst>
          </p:cNvPr>
          <p:cNvSpPr/>
          <p:nvPr/>
        </p:nvSpPr>
        <p:spPr bwMode="auto">
          <a:xfrm>
            <a:off x="754596" y="4046311"/>
            <a:ext cx="7057764" cy="65722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FD650E-6389-1AEE-298C-E7922E92DA1F}"/>
              </a:ext>
            </a:extLst>
          </p:cNvPr>
          <p:cNvSpPr/>
          <p:nvPr/>
        </p:nvSpPr>
        <p:spPr bwMode="auto">
          <a:xfrm>
            <a:off x="754596" y="5450467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00F4DBA-5AAE-F94C-EE35-4A13570A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40" y="5373216"/>
            <a:ext cx="3962400" cy="657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B1F31EC-2D4B-278A-0A36-7A082E055958}"/>
              </a:ext>
            </a:extLst>
          </p:cNvPr>
          <p:cNvSpPr/>
          <p:nvPr/>
        </p:nvSpPr>
        <p:spPr bwMode="auto">
          <a:xfrm>
            <a:off x="1906724" y="5522475"/>
            <a:ext cx="864096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200792-20B7-C265-278A-35F9EFDA12F4}"/>
              </a:ext>
            </a:extLst>
          </p:cNvPr>
          <p:cNvSpPr txBox="1"/>
          <p:nvPr/>
        </p:nvSpPr>
        <p:spPr>
          <a:xfrm>
            <a:off x="3290618" y="5992218"/>
            <a:ext cx="3178206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DTO</a:t>
            </a:r>
            <a:r>
              <a:rPr lang="ko-KR" altLang="en-US" sz="1600" dirty="0"/>
              <a:t> 구조를 </a:t>
            </a:r>
            <a:r>
              <a:rPr lang="en-US" altLang="ko-KR" sz="1600" dirty="0"/>
              <a:t>JSON</a:t>
            </a:r>
            <a:r>
              <a:rPr lang="ko-KR" altLang="en-US" sz="1600" dirty="0"/>
              <a:t>으로 변환</a:t>
            </a:r>
          </a:p>
        </p:txBody>
      </p:sp>
    </p:spTree>
    <p:extLst>
      <p:ext uri="{BB962C8B-B14F-4D97-AF65-F5344CB8AC3E}">
        <p14:creationId xmlns:p14="http://schemas.microsoft.com/office/powerpoint/2010/main" val="16551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FA459-A80B-28D3-DC46-1E946595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JSP </a:t>
            </a:r>
            <a:r>
              <a:rPr lang="ko-KR" altLang="en-US" dirty="0"/>
              <a:t>문법을 </a:t>
            </a:r>
            <a:r>
              <a:rPr lang="en-US" altLang="ko-KR" dirty="0"/>
              <a:t>100% </a:t>
            </a:r>
            <a:r>
              <a:rPr lang="ko-KR" altLang="en-US" dirty="0"/>
              <a:t>사용하지 않고 개발함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따라서 </a:t>
            </a:r>
            <a:r>
              <a:rPr lang="en-US" altLang="ko-KR" dirty="0"/>
              <a:t>JSP</a:t>
            </a:r>
            <a:r>
              <a:rPr lang="ko-KR" altLang="en-US" dirty="0"/>
              <a:t>로 파일을 만들지 않고</a:t>
            </a:r>
            <a:r>
              <a:rPr lang="en-US" altLang="ko-KR" dirty="0"/>
              <a:t>, HTML</a:t>
            </a:r>
            <a:r>
              <a:rPr lang="ko-KR" altLang="en-US" dirty="0"/>
              <a:t>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b="1" dirty="0">
                <a:solidFill>
                  <a:srgbClr val="FF0000"/>
                </a:solidFill>
              </a:rPr>
              <a:t>비동기 통신인 </a:t>
            </a:r>
            <a:r>
              <a:rPr lang="en-US" altLang="ko-KR" b="1" dirty="0">
                <a:solidFill>
                  <a:srgbClr val="FF0000"/>
                </a:solidFill>
              </a:rPr>
              <a:t>Ajax </a:t>
            </a:r>
            <a:r>
              <a:rPr lang="ko-KR" altLang="en-US" b="1" dirty="0">
                <a:solidFill>
                  <a:srgbClr val="FF0000"/>
                </a:solidFill>
              </a:rPr>
              <a:t>통신 기술을 활용</a:t>
            </a:r>
            <a:r>
              <a:rPr lang="ko-KR" altLang="en-US" dirty="0"/>
              <a:t>하여 </a:t>
            </a:r>
            <a:r>
              <a:rPr lang="en-US" altLang="ko-KR" dirty="0"/>
              <a:t>URL</a:t>
            </a:r>
            <a:r>
              <a:rPr lang="ko-KR" altLang="en-US" dirty="0"/>
              <a:t>을 호출함</a:t>
            </a:r>
            <a:endParaRPr lang="en-US" altLang="ko-KR" dirty="0"/>
          </a:p>
          <a:p>
            <a:pPr lvl="1"/>
            <a:r>
              <a:rPr lang="en-US" altLang="ko-KR" dirty="0"/>
              <a:t>Ajax</a:t>
            </a:r>
            <a:r>
              <a:rPr lang="ko-KR" altLang="en-US" dirty="0"/>
              <a:t>는 화면 이동없이 </a:t>
            </a:r>
            <a:r>
              <a:rPr lang="en-US" altLang="ko-KR" dirty="0"/>
              <a:t>URL </a:t>
            </a:r>
            <a:r>
              <a:rPr lang="ko-KR" altLang="en-US" dirty="0"/>
              <a:t>호출이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자바스크립트는 </a:t>
            </a:r>
            <a:r>
              <a:rPr lang="en-US" altLang="ko-KR" dirty="0"/>
              <a:t>jQuery </a:t>
            </a:r>
            <a:r>
              <a:rPr lang="ko-KR" altLang="en-US" dirty="0"/>
              <a:t>라이브러리를 활용</a:t>
            </a:r>
          </a:p>
        </p:txBody>
      </p:sp>
    </p:spTree>
    <p:extLst>
      <p:ext uri="{BB962C8B-B14F-4D97-AF65-F5344CB8AC3E}">
        <p14:creationId xmlns:p14="http://schemas.microsoft.com/office/powerpoint/2010/main" val="1887969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FA459-A80B-28D3-DC46-1E946595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resource/static </a:t>
            </a:r>
            <a:r>
              <a:rPr lang="ko-KR" altLang="en-US" dirty="0"/>
              <a:t>폴더의 하위 폴더로  </a:t>
            </a:r>
            <a:r>
              <a:rPr lang="en-US" altLang="ko-KR" dirty="0"/>
              <a:t>html</a:t>
            </a:r>
            <a:r>
              <a:rPr lang="ko-KR" altLang="en-US" dirty="0"/>
              <a:t> 폴더 생성</a:t>
            </a:r>
            <a:endParaRPr lang="en-US" altLang="ko-KR" dirty="0"/>
          </a:p>
          <a:p>
            <a:pPr lvl="1"/>
            <a:r>
              <a:rPr lang="ko-KR" altLang="en-US" dirty="0"/>
              <a:t>생성하는 </a:t>
            </a:r>
            <a:r>
              <a:rPr lang="en-US" altLang="ko-KR" dirty="0"/>
              <a:t>html</a:t>
            </a:r>
            <a:r>
              <a:rPr lang="ko-KR" altLang="en-US" dirty="0"/>
              <a:t>폴더는 앞으로 생성될 </a:t>
            </a:r>
            <a:r>
              <a:rPr lang="en-US" altLang="ko-KR" dirty="0"/>
              <a:t>html </a:t>
            </a:r>
            <a:r>
              <a:rPr lang="ko-KR" altLang="en-US" dirty="0"/>
              <a:t>파일 저장되는 폴더 활용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문법을 사용하지 않으면</a:t>
            </a:r>
            <a:r>
              <a:rPr lang="en-US" altLang="ko-KR" dirty="0"/>
              <a:t>, HTML</a:t>
            </a:r>
            <a:r>
              <a:rPr lang="ko-KR" altLang="en-US" dirty="0"/>
              <a:t>로 파일 </a:t>
            </a:r>
            <a:r>
              <a:rPr lang="ko-KR" altLang="en-US" dirty="0" err="1"/>
              <a:t>만듬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6ADB49-19EC-5426-E44E-FF8BC8F0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12976"/>
            <a:ext cx="1905000" cy="2314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FBD78A-3A58-DCDE-E1A1-6375A4D00C41}"/>
              </a:ext>
            </a:extLst>
          </p:cNvPr>
          <p:cNvSpPr/>
          <p:nvPr/>
        </p:nvSpPr>
        <p:spPr bwMode="auto">
          <a:xfrm>
            <a:off x="1283696" y="4149080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709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(3)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39304BB-CE3C-039D-F5CD-97167FA9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를 이용하여 </a:t>
            </a:r>
            <a:r>
              <a:rPr lang="en-US" altLang="ko-KR" dirty="0"/>
              <a:t>html </a:t>
            </a:r>
            <a:r>
              <a:rPr lang="ko-KR" altLang="en-US" dirty="0"/>
              <a:t>파일 로딩완료</a:t>
            </a:r>
            <a:r>
              <a:rPr lang="en-US" altLang="ko-KR" dirty="0"/>
              <a:t>(&lt;/html&gt;</a:t>
            </a:r>
            <a:r>
              <a:rPr lang="ko-KR" altLang="en-US" dirty="0"/>
              <a:t>까지 실행</a:t>
            </a:r>
            <a:r>
              <a:rPr lang="en-US" altLang="ko-KR" dirty="0"/>
              <a:t>)</a:t>
            </a:r>
            <a:r>
              <a:rPr lang="ko-KR" altLang="en-US" dirty="0"/>
              <a:t>되면 자바스크립트 함수를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실행되는 자바스크립트 함수에서 내가 만든 </a:t>
            </a:r>
            <a:r>
              <a:rPr lang="en-US" altLang="ko-KR" dirty="0"/>
              <a:t>API</a:t>
            </a:r>
            <a:r>
              <a:rPr lang="ko-KR" altLang="en-US" dirty="0"/>
              <a:t>를 호출</a:t>
            </a:r>
            <a:endParaRPr lang="en-US" altLang="ko-KR" dirty="0"/>
          </a:p>
          <a:p>
            <a:pPr lvl="1"/>
            <a:r>
              <a:rPr lang="ko-KR" altLang="en-US" dirty="0"/>
              <a:t>호출 예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http://localhost:10000</a:t>
            </a:r>
            <a:r>
              <a:rPr lang="en-US" altLang="ko-KR" b="1" dirty="0">
                <a:solidFill>
                  <a:srgbClr val="FF0000"/>
                </a:solidFill>
                <a:hlinkClick r:id="rId2"/>
              </a:rPr>
              <a:t>//papago/detectLangs</a:t>
            </a:r>
            <a:r>
              <a:rPr lang="en-US" altLang="ko-KR" dirty="0">
                <a:hlinkClick r:id="rId2"/>
              </a:rPr>
              <a:t>?text=</a:t>
            </a:r>
            <a:r>
              <a:rPr lang="ko-KR" altLang="en-US" dirty="0"/>
              <a:t>입력한 언어가 무엇이니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088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(4)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5D0BAF-F7B4-F1F9-6043-0E5381D3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96752"/>
            <a:ext cx="8229600" cy="31064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162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B4CAE67-D78A-9C99-1D3E-8D4F46CC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3" y="1163561"/>
            <a:ext cx="8229601" cy="4575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2BFDA-7706-0C84-BCD4-31CA2DEA1D8C}"/>
              </a:ext>
            </a:extLst>
          </p:cNvPr>
          <p:cNvSpPr txBox="1"/>
          <p:nvPr/>
        </p:nvSpPr>
        <p:spPr>
          <a:xfrm>
            <a:off x="2154691" y="5445878"/>
            <a:ext cx="6696744" cy="130958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 - URL : </a:t>
            </a:r>
            <a:r>
              <a:rPr lang="ko-KR" altLang="en-US" sz="1400" dirty="0"/>
              <a:t>호출할 </a:t>
            </a:r>
            <a:r>
              <a:rPr lang="en-US" altLang="ko-KR" sz="1400" dirty="0"/>
              <a:t>API</a:t>
            </a:r>
            <a:r>
              <a:rPr lang="ko-KR" altLang="en-US" sz="1400" dirty="0"/>
              <a:t>주소</a:t>
            </a:r>
            <a:endParaRPr lang="en-US" altLang="ko-KR" sz="1400" dirty="0"/>
          </a:p>
          <a:p>
            <a:pPr algn="l"/>
            <a:r>
              <a:rPr lang="en-US" altLang="ko-KR" sz="1400" dirty="0"/>
              <a:t> - Type : </a:t>
            </a:r>
            <a:r>
              <a:rPr lang="ko-KR" altLang="en-US" sz="1400" dirty="0"/>
              <a:t>전송방법</a:t>
            </a:r>
            <a:r>
              <a:rPr lang="en-US" altLang="ko-KR" sz="1400" dirty="0"/>
              <a:t>(get/post)</a:t>
            </a:r>
          </a:p>
          <a:p>
            <a:pPr algn="l"/>
            <a:r>
              <a:rPr lang="en-US" altLang="ko-KR" sz="1400" dirty="0">
                <a:solidFill>
                  <a:srgbClr val="FF0000"/>
                </a:solidFill>
              </a:rPr>
              <a:t> - Datatype : </a:t>
            </a:r>
            <a:r>
              <a:rPr lang="en-US" altLang="ko-KR" sz="1400" dirty="0" err="1">
                <a:solidFill>
                  <a:srgbClr val="FF0000"/>
                </a:solidFill>
              </a:rPr>
              <a:t>api</a:t>
            </a:r>
            <a:r>
              <a:rPr lang="ko-KR" altLang="en-US" sz="1400" dirty="0">
                <a:solidFill>
                  <a:srgbClr val="FF0000"/>
                </a:solidFill>
              </a:rPr>
              <a:t>호출하고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그 결과값에 대한 데이터 구조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                   (</a:t>
            </a:r>
            <a:r>
              <a:rPr lang="ko-KR" altLang="en-US" sz="1400" dirty="0">
                <a:solidFill>
                  <a:srgbClr val="FF0000"/>
                </a:solidFill>
              </a:rPr>
              <a:t>결과값의 데이터 구조가 </a:t>
            </a:r>
            <a:r>
              <a:rPr lang="en-US" altLang="ko-KR" sz="1400" dirty="0" err="1">
                <a:solidFill>
                  <a:srgbClr val="FF0000"/>
                </a:solidFill>
              </a:rPr>
              <a:t>json</a:t>
            </a:r>
            <a:r>
              <a:rPr lang="ko-KR" altLang="en-US" sz="1400" dirty="0" err="1">
                <a:solidFill>
                  <a:srgbClr val="FF0000"/>
                </a:solidFill>
              </a:rPr>
              <a:t>으면</a:t>
            </a:r>
            <a:r>
              <a:rPr lang="ko-KR" altLang="en-US" sz="1400" dirty="0">
                <a:solidFill>
                  <a:srgbClr val="FF0000"/>
                </a:solidFill>
              </a:rPr>
              <a:t> 반드시 </a:t>
            </a:r>
            <a:r>
              <a:rPr lang="en-US" altLang="ko-KR" sz="1400" dirty="0" err="1">
                <a:solidFill>
                  <a:srgbClr val="FF0000"/>
                </a:solidFill>
              </a:rPr>
              <a:t>json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명시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algn="l"/>
            <a:r>
              <a:rPr lang="en-US" altLang="ko-KR" sz="1400" dirty="0"/>
              <a:t>- Data : </a:t>
            </a:r>
            <a:r>
              <a:rPr lang="ko-KR" altLang="en-US" sz="1400" dirty="0"/>
              <a:t>호출할 </a:t>
            </a:r>
            <a:r>
              <a:rPr lang="en-US" altLang="ko-KR" sz="1400" dirty="0"/>
              <a:t>API</a:t>
            </a:r>
            <a:r>
              <a:rPr lang="ko-KR" altLang="en-US" sz="1400" dirty="0"/>
              <a:t>주소에 같이 전달할 파라미터로 </a:t>
            </a:r>
            <a:r>
              <a:rPr lang="en-US" altLang="ko-KR" sz="1400" dirty="0"/>
              <a:t>JSON </a:t>
            </a:r>
            <a:r>
              <a:rPr lang="ko-KR" altLang="en-US" sz="1400" dirty="0"/>
              <a:t>구조로 정의</a:t>
            </a:r>
            <a:endParaRPr lang="en-US" altLang="ko-KR" sz="1400" dirty="0"/>
          </a:p>
          <a:p>
            <a:pPr marL="285750" indent="-285750" algn="l">
              <a:buFontTx/>
              <a:buChar char="-"/>
            </a:pPr>
            <a:r>
              <a:rPr lang="en-US" altLang="ko-KR" sz="1400" dirty="0"/>
              <a:t>Success : Ajax </a:t>
            </a:r>
            <a:r>
              <a:rPr lang="ko-KR" altLang="en-US" sz="1400" dirty="0"/>
              <a:t>실행이 성공하면 실행되는 부분으로</a:t>
            </a:r>
            <a:r>
              <a:rPr lang="en-US" altLang="ko-KR" sz="1400" dirty="0"/>
              <a:t> </a:t>
            </a:r>
            <a:r>
              <a:rPr lang="ko-KR" altLang="en-US" sz="1400" dirty="0"/>
              <a:t>파라미터 그 결과 값 받음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A95C24-CCCD-B615-57FA-70DA23D8C6BE}"/>
              </a:ext>
            </a:extLst>
          </p:cNvPr>
          <p:cNvSpPr/>
          <p:nvPr/>
        </p:nvSpPr>
        <p:spPr bwMode="auto">
          <a:xfrm>
            <a:off x="957182" y="1772243"/>
            <a:ext cx="6351122" cy="106408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9DB897-4767-ACE5-58CD-B7B0555B27EC}"/>
              </a:ext>
            </a:extLst>
          </p:cNvPr>
          <p:cNvSpPr/>
          <p:nvPr/>
        </p:nvSpPr>
        <p:spPr bwMode="auto">
          <a:xfrm>
            <a:off x="1282019" y="2974159"/>
            <a:ext cx="4248472" cy="43144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07DA4F7-3955-A2C3-CFF4-F61568F57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068960"/>
            <a:ext cx="3962400" cy="657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F121D3-E089-DC8B-8BC4-2B88AF138065}"/>
              </a:ext>
            </a:extLst>
          </p:cNvPr>
          <p:cNvSpPr txBox="1"/>
          <p:nvPr/>
        </p:nvSpPr>
        <p:spPr>
          <a:xfrm>
            <a:off x="5518670" y="3638229"/>
            <a:ext cx="3240360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Controller</a:t>
            </a:r>
            <a:r>
              <a:rPr lang="ko-KR" altLang="en-US" sz="1600" dirty="0"/>
              <a:t>로부터 받은 </a:t>
            </a:r>
            <a:r>
              <a:rPr lang="en-US" altLang="ko-KR" sz="1600" dirty="0"/>
              <a:t>JSON</a:t>
            </a:r>
            <a:r>
              <a:rPr lang="ko-KR" altLang="en-US" sz="1600" dirty="0"/>
              <a:t> 매칭</a:t>
            </a:r>
          </a:p>
        </p:txBody>
      </p:sp>
    </p:spTree>
    <p:extLst>
      <p:ext uri="{BB962C8B-B14F-4D97-AF65-F5344CB8AC3E}">
        <p14:creationId xmlns:p14="http://schemas.microsoft.com/office/powerpoint/2010/main" val="3854668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(6)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D6862-0026-7E53-A846-7AB28FC5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3353"/>
            <a:ext cx="8229600" cy="22731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FE99D8-CA4A-95D8-BE44-C3CB08CC714D}"/>
              </a:ext>
            </a:extLst>
          </p:cNvPr>
          <p:cNvSpPr/>
          <p:nvPr/>
        </p:nvSpPr>
        <p:spPr bwMode="auto">
          <a:xfrm>
            <a:off x="1789759" y="1430824"/>
            <a:ext cx="5616624" cy="87057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7A4D05-7F2A-E1A9-0278-8D6FDAD9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606" y="3148292"/>
            <a:ext cx="5509194" cy="14780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E18D70-E87D-A603-27C3-73565DDA7B9B}"/>
              </a:ext>
            </a:extLst>
          </p:cNvPr>
          <p:cNvSpPr/>
          <p:nvPr/>
        </p:nvSpPr>
        <p:spPr bwMode="auto">
          <a:xfrm>
            <a:off x="3203848" y="4005064"/>
            <a:ext cx="5544616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9993463-DF7B-136E-54EC-B991B29F25E3}"/>
              </a:ext>
            </a:extLst>
          </p:cNvPr>
          <p:cNvSpPr/>
          <p:nvPr/>
        </p:nvSpPr>
        <p:spPr bwMode="auto">
          <a:xfrm>
            <a:off x="5004048" y="2310996"/>
            <a:ext cx="288032" cy="169406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78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BB683-F0EB-155F-3636-647F117C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네이버에서 개발한 자연어 처리 기술을 </a:t>
            </a:r>
            <a:r>
              <a:rPr lang="en-US" altLang="ko-KR" dirty="0" err="1"/>
              <a:t>OpenAPI</a:t>
            </a:r>
            <a:r>
              <a:rPr lang="ko-KR" altLang="en-US" dirty="0"/>
              <a:t>로 제공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9C9113-DA57-D14E-5CFA-C854D0F97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84" y="1844824"/>
            <a:ext cx="7785923" cy="4220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D80BE0-D736-C767-DD1B-2EA10F92BB0F}"/>
              </a:ext>
            </a:extLst>
          </p:cNvPr>
          <p:cNvSpPr txBox="1"/>
          <p:nvPr/>
        </p:nvSpPr>
        <p:spPr>
          <a:xfrm>
            <a:off x="539552" y="6380229"/>
            <a:ext cx="8496944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https://developers.naver.com/docs/papago/README.md</a:t>
            </a:r>
          </a:p>
        </p:txBody>
      </p:sp>
    </p:spTree>
    <p:extLst>
      <p:ext uri="{BB962C8B-B14F-4D97-AF65-F5344CB8AC3E}">
        <p14:creationId xmlns:p14="http://schemas.microsoft.com/office/powerpoint/2010/main" val="3270383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(7)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08607D-8A38-53C9-B4C3-3E1F097F5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96753"/>
            <a:ext cx="8229600" cy="39217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374D9D-8C4E-C94E-FAAD-C926E469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4725144"/>
            <a:ext cx="5562108" cy="13205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2051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(8)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2B2F8D-53C9-20D8-4CD9-32485714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23036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A051E36-56ED-C5E7-99C3-4FFBA2CDAF55}"/>
              </a:ext>
            </a:extLst>
          </p:cNvPr>
          <p:cNvSpPr/>
          <p:nvPr/>
        </p:nvSpPr>
        <p:spPr bwMode="auto">
          <a:xfrm>
            <a:off x="683568" y="2564904"/>
            <a:ext cx="3096344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B1BD8C-14FD-7FAB-BBD3-2EFDB73B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788610"/>
            <a:ext cx="5509194" cy="14780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0DAD2D-890A-2D0C-0358-9D755232E89B}"/>
              </a:ext>
            </a:extLst>
          </p:cNvPr>
          <p:cNvSpPr/>
          <p:nvPr/>
        </p:nvSpPr>
        <p:spPr bwMode="auto">
          <a:xfrm>
            <a:off x="1285874" y="4645382"/>
            <a:ext cx="5544616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35CCC31-CD20-B638-CD3A-2A2258C78AAF}"/>
              </a:ext>
            </a:extLst>
          </p:cNvPr>
          <p:cNvSpPr/>
          <p:nvPr/>
        </p:nvSpPr>
        <p:spPr bwMode="auto">
          <a:xfrm>
            <a:off x="3086074" y="2951314"/>
            <a:ext cx="288032" cy="169406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545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실습 </a:t>
            </a:r>
            <a:r>
              <a:rPr lang="en-US" altLang="ko-KR" dirty="0"/>
              <a:t>–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97D112-3524-5BB2-C721-20A22D508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42"/>
          <a:stretch/>
        </p:blipFill>
        <p:spPr>
          <a:xfrm>
            <a:off x="457200" y="1196752"/>
            <a:ext cx="7859215" cy="5001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9E613E-C751-652D-8815-DF750B213B5F}"/>
              </a:ext>
            </a:extLst>
          </p:cNvPr>
          <p:cNvSpPr txBox="1"/>
          <p:nvPr/>
        </p:nvSpPr>
        <p:spPr>
          <a:xfrm>
            <a:off x="1205880" y="6381328"/>
            <a:ext cx="6678488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http://localhost:10000/html/detect_lang.html</a:t>
            </a:r>
          </a:p>
        </p:txBody>
      </p:sp>
    </p:spTree>
    <p:extLst>
      <p:ext uri="{BB962C8B-B14F-4D97-AF65-F5344CB8AC3E}">
        <p14:creationId xmlns:p14="http://schemas.microsoft.com/office/powerpoint/2010/main" val="3388152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자동번역 실습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8D7058-59BB-EAD2-5ED8-64E28CC2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언어 감지 </a:t>
            </a:r>
            <a:r>
              <a:rPr lang="en-US" altLang="ko-KR" dirty="0"/>
              <a:t>API</a:t>
            </a:r>
            <a:r>
              <a:rPr lang="ko-KR" altLang="en-US" dirty="0"/>
              <a:t>와 번역 </a:t>
            </a:r>
            <a:r>
              <a:rPr lang="en-US" altLang="ko-KR" dirty="0"/>
              <a:t>API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한글 입력 </a:t>
            </a:r>
            <a:r>
              <a:rPr lang="en-US" altLang="ko-KR" dirty="0"/>
              <a:t>- &gt; </a:t>
            </a:r>
            <a:r>
              <a:rPr lang="ko-KR" altLang="en-US" dirty="0"/>
              <a:t>영어 영작</a:t>
            </a:r>
            <a:endParaRPr lang="en-US" altLang="ko-KR" dirty="0"/>
          </a:p>
          <a:p>
            <a:pPr lvl="1"/>
            <a:r>
              <a:rPr lang="ko-KR" altLang="en-US" dirty="0"/>
              <a:t>영어 입력 </a:t>
            </a:r>
            <a:r>
              <a:rPr lang="en-US" altLang="ko-KR" dirty="0"/>
              <a:t>-&gt; </a:t>
            </a:r>
            <a:r>
              <a:rPr lang="ko-KR" altLang="en-US" dirty="0"/>
              <a:t>한글 번역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63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번역</a:t>
            </a:r>
            <a:r>
              <a:rPr lang="en-US" altLang="ko-KR" dirty="0"/>
              <a:t>API </a:t>
            </a:r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8D7058-59BB-EAD2-5ED8-64E28CC2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의 인공 신경망 기반 기계 번역 기술</a:t>
            </a:r>
            <a:r>
              <a:rPr lang="en-US" altLang="ko-KR" dirty="0"/>
              <a:t>(NMT, Neural Machine Translation)</a:t>
            </a:r>
            <a:r>
              <a:rPr lang="ko-KR" altLang="en-US" dirty="0"/>
              <a:t>로 텍스트를 번역한 결과를 반환하는 </a:t>
            </a:r>
            <a:r>
              <a:rPr lang="en-US" altLang="ko-KR" dirty="0"/>
              <a:t>RESTful API</a:t>
            </a:r>
          </a:p>
          <a:p>
            <a:endParaRPr lang="en-US" altLang="ko-KR" dirty="0"/>
          </a:p>
          <a:p>
            <a:pPr algn="l"/>
            <a:r>
              <a:rPr lang="en-US" altLang="ko-KR" dirty="0"/>
              <a:t>Papago </a:t>
            </a:r>
            <a:r>
              <a:rPr lang="ko-KR" altLang="en-US" dirty="0"/>
              <a:t>번역으로 한 번에 번역할 수 있는 분량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최대 </a:t>
            </a:r>
            <a:r>
              <a:rPr lang="en-US" altLang="ko-KR" dirty="0"/>
              <a:t>5,000</a:t>
            </a:r>
            <a:r>
              <a:rPr lang="ko-KR" altLang="en-US" dirty="0"/>
              <a:t>자</a:t>
            </a:r>
            <a:endParaRPr lang="en-US" altLang="ko-KR" dirty="0"/>
          </a:p>
          <a:p>
            <a:pPr algn="l"/>
            <a:endParaRPr lang="en-US" altLang="ko-KR" dirty="0"/>
          </a:p>
          <a:p>
            <a:r>
              <a:rPr lang="ko-KR" altLang="en-US" dirty="0"/>
              <a:t>하루 번역 처리 한도</a:t>
            </a:r>
            <a:endParaRPr lang="en-US" altLang="ko-KR" dirty="0"/>
          </a:p>
          <a:p>
            <a:pPr lvl="1"/>
            <a:r>
              <a:rPr lang="en-US" altLang="ko-KR" dirty="0"/>
              <a:t>10,000</a:t>
            </a:r>
            <a:r>
              <a:rPr lang="ko-KR" altLang="en-US" dirty="0"/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916399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번역</a:t>
            </a:r>
            <a:r>
              <a:rPr lang="en-US" altLang="ko-KR" dirty="0"/>
              <a:t>API </a:t>
            </a:r>
            <a:r>
              <a:rPr lang="ko-KR" altLang="en-US" dirty="0"/>
              <a:t>개발자 매뉴얼</a:t>
            </a:r>
            <a:r>
              <a:rPr lang="en-US" altLang="ko-KR" dirty="0"/>
              <a:t>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8D7058-59BB-EAD2-5ED8-64E28CC2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[Document]</a:t>
            </a:r>
            <a:r>
              <a:rPr lang="ko-KR" altLang="en-US" dirty="0"/>
              <a:t> </a:t>
            </a:r>
            <a:r>
              <a:rPr lang="en-US" altLang="ko-KR" dirty="0"/>
              <a:t>–[Papago] – [Papago</a:t>
            </a:r>
            <a:r>
              <a:rPr lang="ko-KR" altLang="en-US" dirty="0"/>
              <a:t>번역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0C5F80-1700-D7E3-053C-4976AE01B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824"/>
            <a:ext cx="8125959" cy="2648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2D927C-645A-AE80-D7CF-C1E278AED2EF}"/>
              </a:ext>
            </a:extLst>
          </p:cNvPr>
          <p:cNvSpPr/>
          <p:nvPr/>
        </p:nvSpPr>
        <p:spPr bwMode="auto">
          <a:xfrm>
            <a:off x="3635896" y="1916832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DFD47C-D963-B45D-3359-BDBC81EE5F0F}"/>
              </a:ext>
            </a:extLst>
          </p:cNvPr>
          <p:cNvSpPr/>
          <p:nvPr/>
        </p:nvSpPr>
        <p:spPr bwMode="auto">
          <a:xfrm>
            <a:off x="7092280" y="2636912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C929D5-6757-7869-518D-CEABDFA1DC8D}"/>
              </a:ext>
            </a:extLst>
          </p:cNvPr>
          <p:cNvSpPr/>
          <p:nvPr/>
        </p:nvSpPr>
        <p:spPr bwMode="auto">
          <a:xfrm>
            <a:off x="7206216" y="3068960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AE39F2D-F66D-57BB-C876-BCA7CE879C91}"/>
              </a:ext>
            </a:extLst>
          </p:cNvPr>
          <p:cNvSpPr/>
          <p:nvPr/>
        </p:nvSpPr>
        <p:spPr bwMode="auto">
          <a:xfrm rot="1033103">
            <a:off x="4538164" y="2300474"/>
            <a:ext cx="2512487" cy="2520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001E9ED-7C15-0E5E-493F-844827B84601}"/>
              </a:ext>
            </a:extLst>
          </p:cNvPr>
          <p:cNvSpPr/>
          <p:nvPr/>
        </p:nvSpPr>
        <p:spPr bwMode="auto">
          <a:xfrm>
            <a:off x="7452320" y="2924944"/>
            <a:ext cx="144016" cy="1444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C9203-75E2-78A3-BB4B-A208AC2A25B9}"/>
              </a:ext>
            </a:extLst>
          </p:cNvPr>
          <p:cNvSpPr txBox="1"/>
          <p:nvPr/>
        </p:nvSpPr>
        <p:spPr>
          <a:xfrm>
            <a:off x="186354" y="5070365"/>
            <a:ext cx="892899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https://developers.naver.com/docs/papago/papago-nmt-overview.md</a:t>
            </a:r>
          </a:p>
        </p:txBody>
      </p:sp>
    </p:spTree>
    <p:extLst>
      <p:ext uri="{BB962C8B-B14F-4D97-AF65-F5344CB8AC3E}">
        <p14:creationId xmlns:p14="http://schemas.microsoft.com/office/powerpoint/2010/main" val="3983600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번역</a:t>
            </a:r>
            <a:r>
              <a:rPr lang="en-US" altLang="ko-KR" dirty="0"/>
              <a:t>API – </a:t>
            </a:r>
            <a:r>
              <a:rPr lang="ko-KR" altLang="en-US" dirty="0"/>
              <a:t>주요 내용 </a:t>
            </a:r>
            <a:r>
              <a:rPr lang="en-US" altLang="ko-KR" dirty="0"/>
              <a:t>(1)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8D7058-59BB-EAD2-5ED8-64E28CC2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요청 </a:t>
            </a:r>
            <a:r>
              <a:rPr lang="en-US" altLang="ko-KR" dirty="0"/>
              <a:t>API URL</a:t>
            </a:r>
          </a:p>
          <a:p>
            <a:pPr lvl="1"/>
            <a:r>
              <a:rPr lang="en-US" altLang="ko-KR" dirty="0">
                <a:hlinkClick r:id="rId2"/>
              </a:rPr>
              <a:t>https://openapi.naver.com/v1/papago/n2mt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프로토콜</a:t>
            </a:r>
            <a:endParaRPr lang="en-US" altLang="ko-KR" dirty="0"/>
          </a:p>
          <a:p>
            <a:pPr lvl="1"/>
            <a:r>
              <a:rPr lang="en-US" altLang="ko-KR" dirty="0"/>
              <a:t>https (http </a:t>
            </a:r>
            <a:r>
              <a:rPr lang="ko-KR" altLang="en-US" dirty="0"/>
              <a:t>안됨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전송방법</a:t>
            </a:r>
            <a:endParaRPr lang="en-US" altLang="ko-KR" dirty="0"/>
          </a:p>
          <a:p>
            <a:pPr lvl="1"/>
            <a:r>
              <a:rPr lang="en-US" altLang="ko-KR" dirty="0"/>
              <a:t>post( get </a:t>
            </a:r>
            <a:r>
              <a:rPr lang="ko-KR" altLang="en-US" dirty="0"/>
              <a:t>안됨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152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번역</a:t>
            </a:r>
            <a:r>
              <a:rPr lang="en-US" altLang="ko-KR" dirty="0"/>
              <a:t>API – </a:t>
            </a:r>
            <a:r>
              <a:rPr lang="ko-KR" altLang="en-US" dirty="0"/>
              <a:t>주요 내용 </a:t>
            </a:r>
            <a:r>
              <a:rPr lang="en-US" altLang="ko-KR" dirty="0"/>
              <a:t>(2)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8D7058-59BB-EAD2-5ED8-64E28CC2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파라미터</a:t>
            </a:r>
            <a:r>
              <a:rPr lang="en-US" altLang="ko-KR" dirty="0"/>
              <a:t>(</a:t>
            </a:r>
            <a:r>
              <a:rPr lang="ko-KR" altLang="en-US" dirty="0"/>
              <a:t>필수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한국어</a:t>
            </a:r>
            <a:r>
              <a:rPr lang="en-US" altLang="ko-KR" dirty="0"/>
              <a:t>-&gt;</a:t>
            </a:r>
            <a:r>
              <a:rPr lang="ko-KR" altLang="en-US" dirty="0"/>
              <a:t>영어 번역</a:t>
            </a:r>
            <a:endParaRPr lang="en-US" altLang="ko-KR" dirty="0"/>
          </a:p>
          <a:p>
            <a:pPr lvl="2"/>
            <a:r>
              <a:rPr lang="en-US" altLang="ko-KR" dirty="0"/>
              <a:t>source : ko / target : </a:t>
            </a:r>
            <a:r>
              <a:rPr lang="en-US" altLang="ko-KR" dirty="0" err="1"/>
              <a:t>en</a:t>
            </a:r>
            <a:endParaRPr lang="en-US" altLang="ko-KR" dirty="0"/>
          </a:p>
          <a:p>
            <a:pPr lvl="1"/>
            <a:r>
              <a:rPr lang="ko-KR" altLang="en-US" dirty="0"/>
              <a:t>영어</a:t>
            </a:r>
            <a:r>
              <a:rPr lang="en-US" altLang="ko-KR" dirty="0"/>
              <a:t>-&gt;</a:t>
            </a:r>
            <a:r>
              <a:rPr lang="ko-KR" altLang="en-US" dirty="0"/>
              <a:t>한국어 번역</a:t>
            </a:r>
            <a:endParaRPr lang="en-US" altLang="ko-KR" dirty="0"/>
          </a:p>
          <a:p>
            <a:pPr lvl="2"/>
            <a:r>
              <a:rPr lang="en-US" altLang="ko-KR" dirty="0"/>
              <a:t>source : </a:t>
            </a:r>
            <a:r>
              <a:rPr lang="en-US" altLang="ko-KR" dirty="0" err="1"/>
              <a:t>en</a:t>
            </a:r>
            <a:r>
              <a:rPr lang="en-US" altLang="ko-KR" dirty="0"/>
              <a:t> / target : ko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84D2A9-6EB5-1CAF-F52F-7C3693813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480782"/>
            <a:ext cx="8291264" cy="2324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F510BB-68E4-B415-1359-1CC1CAAD6DDE}"/>
              </a:ext>
            </a:extLst>
          </p:cNvPr>
          <p:cNvSpPr/>
          <p:nvPr/>
        </p:nvSpPr>
        <p:spPr bwMode="auto">
          <a:xfrm>
            <a:off x="457200" y="4056846"/>
            <a:ext cx="8147248" cy="93610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CE915E8B-08AE-5466-ED7C-3AAF16700A1A}"/>
              </a:ext>
            </a:extLst>
          </p:cNvPr>
          <p:cNvSpPr/>
          <p:nvPr/>
        </p:nvSpPr>
        <p:spPr bwMode="auto">
          <a:xfrm>
            <a:off x="107504" y="3840822"/>
            <a:ext cx="576064" cy="504056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847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번역</a:t>
            </a:r>
            <a:r>
              <a:rPr lang="en-US" altLang="ko-KR" dirty="0"/>
              <a:t>API – </a:t>
            </a:r>
            <a:r>
              <a:rPr lang="ko-KR" altLang="en-US" dirty="0"/>
              <a:t>주요 내용 </a:t>
            </a:r>
            <a:r>
              <a:rPr lang="en-US" altLang="ko-KR" dirty="0"/>
              <a:t>(3)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8D7058-59BB-EAD2-5ED8-64E28CC2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번역</a:t>
            </a:r>
            <a:r>
              <a:rPr lang="en-US" altLang="ko-KR" dirty="0"/>
              <a:t> </a:t>
            </a:r>
            <a:r>
              <a:rPr lang="ko-KR" altLang="en-US" dirty="0"/>
              <a:t>가능 언어 및 코드 값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0AEB6F-FB91-2D57-1A70-12E2B169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828006"/>
            <a:ext cx="8229601" cy="33316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C9D32F8-C8DF-3789-1AB6-AD73F1728B8E}"/>
              </a:ext>
            </a:extLst>
          </p:cNvPr>
          <p:cNvSpPr/>
          <p:nvPr/>
        </p:nvSpPr>
        <p:spPr bwMode="auto">
          <a:xfrm>
            <a:off x="683568" y="2636912"/>
            <a:ext cx="7200800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D61F8-A08C-207E-4A87-1A7324BAFF43}"/>
              </a:ext>
            </a:extLst>
          </p:cNvPr>
          <p:cNvSpPr txBox="1"/>
          <p:nvPr/>
        </p:nvSpPr>
        <p:spPr>
          <a:xfrm>
            <a:off x="2267744" y="2996952"/>
            <a:ext cx="3630301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본 실습에서 활용한 코드 값</a:t>
            </a:r>
          </a:p>
        </p:txBody>
      </p:sp>
    </p:spTree>
    <p:extLst>
      <p:ext uri="{BB962C8B-B14F-4D97-AF65-F5344CB8AC3E}">
        <p14:creationId xmlns:p14="http://schemas.microsoft.com/office/powerpoint/2010/main" val="411992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번역</a:t>
            </a:r>
            <a:r>
              <a:rPr lang="en-US" altLang="ko-KR" dirty="0"/>
              <a:t>API – </a:t>
            </a:r>
            <a:r>
              <a:rPr lang="ko-KR" altLang="en-US" dirty="0"/>
              <a:t>주요 내용 </a:t>
            </a:r>
            <a:r>
              <a:rPr lang="en-US" altLang="ko-KR" dirty="0"/>
              <a:t>(4)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8D7058-59BB-EAD2-5ED8-64E28CC2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dirty="0"/>
              <a:t>(JSON </a:t>
            </a:r>
            <a:r>
              <a:rPr lang="ko-KR" altLang="en-US" dirty="0"/>
              <a:t>구조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3990D6-A8CB-8A06-74B4-1168C9C1E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7272808" cy="1818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223519-7B30-1BA3-7198-885CE3F3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2" y="4436200"/>
            <a:ext cx="3877126" cy="183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63AF47-9136-41AF-2A8E-9948548AB00C}"/>
              </a:ext>
            </a:extLst>
          </p:cNvPr>
          <p:cNvSpPr/>
          <p:nvPr/>
        </p:nvSpPr>
        <p:spPr bwMode="auto">
          <a:xfrm>
            <a:off x="1115616" y="5373216"/>
            <a:ext cx="1872208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163668-8F42-A205-9E26-30AF5A96BC32}"/>
              </a:ext>
            </a:extLst>
          </p:cNvPr>
          <p:cNvSpPr txBox="1"/>
          <p:nvPr/>
        </p:nvSpPr>
        <p:spPr>
          <a:xfrm>
            <a:off x="2885915" y="5351323"/>
            <a:ext cx="3630301" cy="54784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받아야 할 결과 값</a:t>
            </a:r>
            <a:endParaRPr lang="en-US" altLang="ko-KR" sz="1600" dirty="0"/>
          </a:p>
          <a:p>
            <a:r>
              <a:rPr lang="en-US" altLang="ko-KR" sz="1600" dirty="0"/>
              <a:t>Message </a:t>
            </a:r>
            <a:r>
              <a:rPr lang="ko-KR" altLang="en-US" sz="1600" dirty="0"/>
              <a:t>하위 </a:t>
            </a:r>
            <a:r>
              <a:rPr lang="en-US" altLang="ko-KR" sz="1600" dirty="0"/>
              <a:t>result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존재함</a:t>
            </a:r>
          </a:p>
        </p:txBody>
      </p:sp>
      <p:sp>
        <p:nvSpPr>
          <p:cNvPr id="11" name="폭발: 8pt 10">
            <a:extLst>
              <a:ext uri="{FF2B5EF4-FFF2-40B4-BE49-F238E27FC236}">
                <a16:creationId xmlns:a16="http://schemas.microsoft.com/office/drawing/2014/main" id="{C7DCC6FA-1605-B342-8C95-3A8EDAB5038C}"/>
              </a:ext>
            </a:extLst>
          </p:cNvPr>
          <p:cNvSpPr/>
          <p:nvPr/>
        </p:nvSpPr>
        <p:spPr bwMode="auto">
          <a:xfrm>
            <a:off x="6115737" y="5157192"/>
            <a:ext cx="616503" cy="43204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65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실습 내용 및 활용 </a:t>
            </a:r>
            <a:r>
              <a:rPr lang="en-US" altLang="ko-KR" dirty="0" err="1"/>
              <a:t>OpenAPI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BB683-F0EB-155F-3636-647F117C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언어 감지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문자열이 한국어인지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영어인지 판단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 번역 및 영문 번역하기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문자열에 맞춰 한글은 영어로 번역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영어는 한국어로 번역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OpenAPI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Papago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감지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3450517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자동번역 실습 </a:t>
            </a:r>
            <a:r>
              <a:rPr lang="en-US" altLang="ko-KR" dirty="0"/>
              <a:t>– DTO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F8F5F709-A38E-0923-5DE6-BA681C08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번역 </a:t>
            </a:r>
            <a:r>
              <a:rPr lang="en-US" altLang="ko-KR" dirty="0"/>
              <a:t>API </a:t>
            </a:r>
            <a:r>
              <a:rPr lang="ko-KR" altLang="en-US" dirty="0"/>
              <a:t>활용을 위해 변수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62E11-3DA4-2578-135D-52D6A465D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6" y="1795462"/>
            <a:ext cx="1581150" cy="3267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5EDC641-048D-525A-7A3D-314035AC4DCB}"/>
              </a:ext>
            </a:extLst>
          </p:cNvPr>
          <p:cNvSpPr/>
          <p:nvPr/>
        </p:nvSpPr>
        <p:spPr bwMode="auto">
          <a:xfrm>
            <a:off x="683568" y="4077072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F411945-D30F-ECB8-1DF8-583E45CCB9A9}"/>
              </a:ext>
            </a:extLst>
          </p:cNvPr>
          <p:cNvSpPr/>
          <p:nvPr/>
        </p:nvSpPr>
        <p:spPr bwMode="auto">
          <a:xfrm>
            <a:off x="2051720" y="4077072"/>
            <a:ext cx="49635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ACC59C6-3828-A13E-CB53-C8434C718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00" y="1795462"/>
            <a:ext cx="4320479" cy="48277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DAAC1F-AB3E-106B-1876-1DB6FC42914F}"/>
              </a:ext>
            </a:extLst>
          </p:cNvPr>
          <p:cNvSpPr/>
          <p:nvPr/>
        </p:nvSpPr>
        <p:spPr bwMode="auto">
          <a:xfrm>
            <a:off x="2843808" y="5078167"/>
            <a:ext cx="4111771" cy="108713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70CE4-02D5-993B-ED71-5F207906A42B}"/>
              </a:ext>
            </a:extLst>
          </p:cNvPr>
          <p:cNvSpPr txBox="1"/>
          <p:nvPr/>
        </p:nvSpPr>
        <p:spPr>
          <a:xfrm>
            <a:off x="5292080" y="6092649"/>
            <a:ext cx="1584176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/>
              <a:t>변수 추가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52674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자동번역 실습 </a:t>
            </a:r>
            <a:r>
              <a:rPr lang="en-US" altLang="ko-KR" dirty="0"/>
              <a:t>– </a:t>
            </a:r>
            <a:r>
              <a:rPr lang="ko-KR" altLang="en-US" dirty="0"/>
              <a:t>서비스 인터페이스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8CF83-A31B-F1B0-63FF-C9FF7ACB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r>
              <a:rPr lang="ko-KR" altLang="en-US" dirty="0"/>
              <a:t> 역할</a:t>
            </a:r>
            <a:endParaRPr lang="en-US" altLang="ko-KR" dirty="0"/>
          </a:p>
          <a:p>
            <a:pPr lvl="1"/>
            <a:r>
              <a:rPr lang="ko-KR" altLang="en-US" dirty="0"/>
              <a:t>언어 감지 </a:t>
            </a:r>
            <a:r>
              <a:rPr lang="en-US" altLang="ko-KR" dirty="0"/>
              <a:t>API </a:t>
            </a:r>
            <a:r>
              <a:rPr lang="ko-KR" altLang="en-US" dirty="0"/>
              <a:t>호출 결과 후</a:t>
            </a:r>
            <a:r>
              <a:rPr lang="en-US" altLang="ko-KR" dirty="0"/>
              <a:t>, </a:t>
            </a:r>
            <a:r>
              <a:rPr lang="ko-KR" altLang="en-US" dirty="0"/>
              <a:t>번역 </a:t>
            </a:r>
            <a:r>
              <a:rPr lang="en-US" altLang="ko-KR" dirty="0"/>
              <a:t>API </a:t>
            </a:r>
            <a:r>
              <a:rPr lang="ko-KR" altLang="en-US" dirty="0"/>
              <a:t>호출하기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8BDD12-0036-3DC1-E75B-2464C1FAB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81"/>
          <a:stretch/>
        </p:blipFill>
        <p:spPr>
          <a:xfrm>
            <a:off x="457200" y="2199477"/>
            <a:ext cx="1619250" cy="43838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543C37E-F25D-293F-8B8C-B3F86E4A9A2F}"/>
              </a:ext>
            </a:extLst>
          </p:cNvPr>
          <p:cNvSpPr/>
          <p:nvPr/>
        </p:nvSpPr>
        <p:spPr bwMode="auto">
          <a:xfrm>
            <a:off x="797504" y="6165304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350BA76-F7ED-F120-2A59-3632D6DD03E4}"/>
              </a:ext>
            </a:extLst>
          </p:cNvPr>
          <p:cNvSpPr/>
          <p:nvPr/>
        </p:nvSpPr>
        <p:spPr bwMode="auto">
          <a:xfrm>
            <a:off x="2093648" y="616530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C07CEC1-2801-2E0A-6760-613346982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9" y="2199477"/>
            <a:ext cx="5502688" cy="44222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C1AE42-3475-19BC-FDD5-E51093A8AC6E}"/>
              </a:ext>
            </a:extLst>
          </p:cNvPr>
          <p:cNvSpPr/>
          <p:nvPr/>
        </p:nvSpPr>
        <p:spPr bwMode="auto">
          <a:xfrm>
            <a:off x="3059832" y="4149080"/>
            <a:ext cx="5328592" cy="85791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54B9D0-DB3A-537F-5A55-BD5C87796E72}"/>
              </a:ext>
            </a:extLst>
          </p:cNvPr>
          <p:cNvSpPr/>
          <p:nvPr/>
        </p:nvSpPr>
        <p:spPr bwMode="auto">
          <a:xfrm>
            <a:off x="3059832" y="5589240"/>
            <a:ext cx="5328592" cy="65685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75FD7A-EDF7-F882-AA90-A94BFB8B7725}"/>
              </a:ext>
            </a:extLst>
          </p:cNvPr>
          <p:cNvSpPr txBox="1"/>
          <p:nvPr/>
        </p:nvSpPr>
        <p:spPr>
          <a:xfrm>
            <a:off x="5542588" y="4138078"/>
            <a:ext cx="1584176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상수 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A94C5-8AAC-4F5B-53A9-B9C361373DFC}"/>
              </a:ext>
            </a:extLst>
          </p:cNvPr>
          <p:cNvSpPr txBox="1"/>
          <p:nvPr/>
        </p:nvSpPr>
        <p:spPr>
          <a:xfrm>
            <a:off x="7126764" y="6079707"/>
            <a:ext cx="1584176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함수 추가</a:t>
            </a:r>
          </a:p>
        </p:txBody>
      </p:sp>
    </p:spTree>
    <p:extLst>
      <p:ext uri="{BB962C8B-B14F-4D97-AF65-F5344CB8AC3E}">
        <p14:creationId xmlns:p14="http://schemas.microsoft.com/office/powerpoint/2010/main" val="1018082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자동번역 실습 </a:t>
            </a:r>
            <a:r>
              <a:rPr lang="en-US" altLang="ko-KR" dirty="0"/>
              <a:t>– </a:t>
            </a:r>
            <a:r>
              <a:rPr lang="ko-KR" altLang="en-US" dirty="0"/>
              <a:t>서비스 자바 </a:t>
            </a:r>
            <a:r>
              <a:rPr lang="en-US" altLang="ko-KR" dirty="0"/>
              <a:t>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73D84-0ACE-22D5-2E85-882B43175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40" y="1179141"/>
            <a:ext cx="8218488" cy="4929188"/>
          </a:xfrm>
        </p:spPr>
        <p:txBody>
          <a:bodyPr/>
          <a:lstStyle/>
          <a:p>
            <a:r>
              <a:rPr lang="ko-KR" altLang="en-US" dirty="0"/>
              <a:t>번역 함수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89FE82-B904-DCE4-A58B-D6E5E9772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81"/>
          <a:stretch/>
        </p:blipFill>
        <p:spPr>
          <a:xfrm>
            <a:off x="457200" y="1781419"/>
            <a:ext cx="1619250" cy="43838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08AAB5-43DC-12B5-F58A-65B168F0B51B}"/>
              </a:ext>
            </a:extLst>
          </p:cNvPr>
          <p:cNvSpPr/>
          <p:nvPr/>
        </p:nvSpPr>
        <p:spPr bwMode="auto">
          <a:xfrm>
            <a:off x="779640" y="5796268"/>
            <a:ext cx="1296144" cy="2162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EBE6B-D79F-4D9D-3988-F25F37AA009C}"/>
              </a:ext>
            </a:extLst>
          </p:cNvPr>
          <p:cNvSpPr/>
          <p:nvPr/>
        </p:nvSpPr>
        <p:spPr bwMode="auto">
          <a:xfrm>
            <a:off x="995664" y="4275744"/>
            <a:ext cx="1080119" cy="17688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F3E2EBC-1B34-2737-B54D-70CC14F848FB}"/>
              </a:ext>
            </a:extLst>
          </p:cNvPr>
          <p:cNvSpPr/>
          <p:nvPr/>
        </p:nvSpPr>
        <p:spPr bwMode="auto">
          <a:xfrm>
            <a:off x="2075784" y="4236380"/>
            <a:ext cx="435274" cy="2162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1ADDF5E5-F70F-BA98-7012-0E7CADCDDD2B}"/>
              </a:ext>
            </a:extLst>
          </p:cNvPr>
          <p:cNvSpPr/>
          <p:nvPr/>
        </p:nvSpPr>
        <p:spPr bwMode="auto">
          <a:xfrm>
            <a:off x="1416742" y="4474149"/>
            <a:ext cx="216024" cy="1235897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23C0A57-B6D8-9A6F-4E9B-25E3F6EAE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053" y="1797815"/>
            <a:ext cx="4111895" cy="47665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A732FD-F136-5201-8DA3-28449E7443E8}"/>
              </a:ext>
            </a:extLst>
          </p:cNvPr>
          <p:cNvSpPr/>
          <p:nvPr/>
        </p:nvSpPr>
        <p:spPr bwMode="auto">
          <a:xfrm>
            <a:off x="2837792" y="2746449"/>
            <a:ext cx="2808312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731301-39D4-38EF-229D-E9861CDE9036}"/>
              </a:ext>
            </a:extLst>
          </p:cNvPr>
          <p:cNvSpPr txBox="1"/>
          <p:nvPr/>
        </p:nvSpPr>
        <p:spPr>
          <a:xfrm>
            <a:off x="5286064" y="2652548"/>
            <a:ext cx="2520280" cy="54784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이전 실습에서 구현한 </a:t>
            </a:r>
            <a:endParaRPr lang="en-US" altLang="ko-KR" sz="1600" dirty="0"/>
          </a:p>
          <a:p>
            <a:r>
              <a:rPr lang="ko-KR" altLang="en-US" sz="1600" dirty="0"/>
              <a:t>언어 감지 함수 호출</a:t>
            </a:r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id="{F5D3DEF7-C889-CECC-C33C-4612429380AB}"/>
              </a:ext>
            </a:extLst>
          </p:cNvPr>
          <p:cNvSpPr/>
          <p:nvPr/>
        </p:nvSpPr>
        <p:spPr bwMode="auto">
          <a:xfrm>
            <a:off x="6809202" y="1810344"/>
            <a:ext cx="288032" cy="84220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BA29B6-0931-3E7D-00CB-E5716E072652}"/>
              </a:ext>
            </a:extLst>
          </p:cNvPr>
          <p:cNvSpPr/>
          <p:nvPr/>
        </p:nvSpPr>
        <p:spPr bwMode="auto">
          <a:xfrm>
            <a:off x="3015292" y="6003431"/>
            <a:ext cx="2630812" cy="36978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203B35-735B-B8F2-C2DF-8AF6C92FBE89}"/>
              </a:ext>
            </a:extLst>
          </p:cNvPr>
          <p:cNvSpPr/>
          <p:nvPr/>
        </p:nvSpPr>
        <p:spPr bwMode="auto">
          <a:xfrm>
            <a:off x="2837792" y="4474641"/>
            <a:ext cx="2520280" cy="125169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39403-54EF-E45E-6C2B-801EA01648A2}"/>
              </a:ext>
            </a:extLst>
          </p:cNvPr>
          <p:cNvSpPr txBox="1"/>
          <p:nvPr/>
        </p:nvSpPr>
        <p:spPr>
          <a:xfrm>
            <a:off x="5237586" y="4593632"/>
            <a:ext cx="3083157" cy="79406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언어 감지 결과에 따라 바꾸기</a:t>
            </a:r>
            <a:endParaRPr lang="en-US" altLang="ko-KR" sz="1600" dirty="0"/>
          </a:p>
          <a:p>
            <a:r>
              <a:rPr lang="ko-KR" altLang="en-US" sz="1600" dirty="0"/>
              <a:t>한국어</a:t>
            </a:r>
            <a:r>
              <a:rPr lang="en-US" altLang="ko-KR" sz="1600" dirty="0"/>
              <a:t>(ko)-&gt;</a:t>
            </a:r>
            <a:r>
              <a:rPr lang="ko-KR" altLang="en-US" sz="1600" dirty="0"/>
              <a:t> 영어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영어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)-&gt;</a:t>
            </a:r>
            <a:r>
              <a:rPr lang="ko-KR" altLang="en-US" sz="1600" dirty="0"/>
              <a:t> 한국어</a:t>
            </a:r>
            <a:r>
              <a:rPr lang="en-US" altLang="ko-KR" sz="1600" dirty="0"/>
              <a:t>(ko)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EFCAE2-A072-0D8F-34B3-7689850EBB45}"/>
              </a:ext>
            </a:extLst>
          </p:cNvPr>
          <p:cNvSpPr txBox="1"/>
          <p:nvPr/>
        </p:nvSpPr>
        <p:spPr>
          <a:xfrm>
            <a:off x="5304046" y="5604717"/>
            <a:ext cx="3723489" cy="54784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본 실습은 한국어와 영어만 지원하며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타 언어는 에러 발생시킴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4638DBC-6DF1-E2BF-D103-4C266CD44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507" y="1259306"/>
            <a:ext cx="4387610" cy="4674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13F7420-ADE3-B434-42B3-1FD537550225}"/>
              </a:ext>
            </a:extLst>
          </p:cNvPr>
          <p:cNvSpPr txBox="1"/>
          <p:nvPr/>
        </p:nvSpPr>
        <p:spPr>
          <a:xfrm>
            <a:off x="5915118" y="1140233"/>
            <a:ext cx="2520280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서비스의 언어감지 함수</a:t>
            </a:r>
          </a:p>
        </p:txBody>
      </p:sp>
    </p:spTree>
    <p:extLst>
      <p:ext uri="{BB962C8B-B14F-4D97-AF65-F5344CB8AC3E}">
        <p14:creationId xmlns:p14="http://schemas.microsoft.com/office/powerpoint/2010/main" val="443150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자동번역 실습 </a:t>
            </a:r>
            <a:r>
              <a:rPr lang="en-US" altLang="ko-KR" dirty="0"/>
              <a:t>– </a:t>
            </a:r>
            <a:r>
              <a:rPr lang="ko-KR" altLang="en-US" dirty="0"/>
              <a:t>서비스 자바 </a:t>
            </a:r>
            <a:r>
              <a:rPr lang="en-US" altLang="ko-KR" dirty="0"/>
              <a:t>(2)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6E2F14-4E7D-3890-D827-488F12BCC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01" y="1268760"/>
            <a:ext cx="8686800" cy="2476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4CC068-145A-EB5B-E1D3-4E2491E80049}"/>
              </a:ext>
            </a:extLst>
          </p:cNvPr>
          <p:cNvSpPr/>
          <p:nvPr/>
        </p:nvSpPr>
        <p:spPr bwMode="auto">
          <a:xfrm>
            <a:off x="457200" y="2780928"/>
            <a:ext cx="7427168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2D328-6321-AC3A-BD62-05ED80A081C1}"/>
              </a:ext>
            </a:extLst>
          </p:cNvPr>
          <p:cNvSpPr txBox="1"/>
          <p:nvPr/>
        </p:nvSpPr>
        <p:spPr>
          <a:xfrm>
            <a:off x="5652120" y="3228405"/>
            <a:ext cx="1707265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번역</a:t>
            </a:r>
            <a:r>
              <a:rPr lang="en-US" altLang="ko-KR" sz="1600" dirty="0"/>
              <a:t>API </a:t>
            </a:r>
            <a:r>
              <a:rPr lang="ko-KR" altLang="en-US" sz="16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901030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자동번역 실습 </a:t>
            </a:r>
            <a:r>
              <a:rPr lang="en-US" altLang="ko-KR" dirty="0"/>
              <a:t>– </a:t>
            </a:r>
            <a:r>
              <a:rPr lang="ko-KR" altLang="en-US" dirty="0"/>
              <a:t>서비스 자바 </a:t>
            </a:r>
            <a:r>
              <a:rPr lang="en-US" altLang="ko-KR" dirty="0"/>
              <a:t>(3)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D784918F-D485-834E-8858-8CE650EB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결과 값에서 필요한 값만 가져오기</a:t>
            </a:r>
            <a:endParaRPr lang="en-US" altLang="ko-KR" dirty="0"/>
          </a:p>
          <a:p>
            <a:pPr lvl="1"/>
            <a:r>
              <a:rPr lang="ko-KR" altLang="en-US" dirty="0"/>
              <a:t>번역할 단어가 </a:t>
            </a:r>
            <a:r>
              <a:rPr lang="en-US" altLang="ko-KR" dirty="0"/>
              <a:t>Hello</a:t>
            </a:r>
            <a:r>
              <a:rPr lang="ko-KR" altLang="en-US" dirty="0"/>
              <a:t>로 입력되었다면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F2F23F-549A-68B2-58FF-755CE5DDE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28" y="2168688"/>
            <a:ext cx="8253118" cy="3957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1BB599-3539-865B-94F6-7EBA9718C1CA}"/>
              </a:ext>
            </a:extLst>
          </p:cNvPr>
          <p:cNvSpPr/>
          <p:nvPr/>
        </p:nvSpPr>
        <p:spPr bwMode="auto">
          <a:xfrm>
            <a:off x="457200" y="2996952"/>
            <a:ext cx="5626968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91F33-A487-5531-8C5C-99B2D6E4D8AD}"/>
              </a:ext>
            </a:extLst>
          </p:cNvPr>
          <p:cNvSpPr/>
          <p:nvPr/>
        </p:nvSpPr>
        <p:spPr bwMode="auto">
          <a:xfrm>
            <a:off x="457200" y="3579032"/>
            <a:ext cx="5915000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62EA32-8067-58C0-D02D-8618181F73F6}"/>
              </a:ext>
            </a:extLst>
          </p:cNvPr>
          <p:cNvSpPr/>
          <p:nvPr/>
        </p:nvSpPr>
        <p:spPr bwMode="auto">
          <a:xfrm>
            <a:off x="457200" y="4581128"/>
            <a:ext cx="5482952" cy="72008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7F9FB3-2C12-DE27-820D-F292CDE7516C}"/>
              </a:ext>
            </a:extLst>
          </p:cNvPr>
          <p:cNvSpPr txBox="1"/>
          <p:nvPr/>
        </p:nvSpPr>
        <p:spPr>
          <a:xfrm>
            <a:off x="5668940" y="5171672"/>
            <a:ext cx="3289072" cy="79406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네이버에서 제공하는 결과 </a:t>
            </a:r>
            <a:endParaRPr lang="en-US" altLang="ko-KR" sz="1600" dirty="0"/>
          </a:p>
          <a:p>
            <a:r>
              <a:rPr lang="en-US" altLang="ko-KR" sz="1600" dirty="0" err="1"/>
              <a:t>json</a:t>
            </a:r>
            <a:r>
              <a:rPr lang="en-US" altLang="ko-KR" sz="1600" dirty="0"/>
              <a:t> </a:t>
            </a:r>
            <a:r>
              <a:rPr lang="ko-KR" altLang="en-US" sz="1600" dirty="0"/>
              <a:t>구조에서 내가 필요한 값만 </a:t>
            </a:r>
            <a:endParaRPr lang="en-US" altLang="ko-KR" sz="1600" dirty="0"/>
          </a:p>
          <a:p>
            <a:r>
              <a:rPr lang="ko-KR" altLang="en-US" sz="1600" dirty="0"/>
              <a:t>추출하기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151C5FA-21FC-6C76-9EE6-14ED8B77F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247777"/>
            <a:ext cx="2256251" cy="2160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0418D46-6E17-0381-2F41-F500EB2FD16C}"/>
              </a:ext>
            </a:extLst>
          </p:cNvPr>
          <p:cNvSpPr/>
          <p:nvPr/>
        </p:nvSpPr>
        <p:spPr bwMode="auto">
          <a:xfrm rot="18896510">
            <a:off x="5974985" y="2824455"/>
            <a:ext cx="1119803" cy="1559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C6F49E-A9DA-0DEC-432A-B42EC8DBA02D}"/>
              </a:ext>
            </a:extLst>
          </p:cNvPr>
          <p:cNvSpPr/>
          <p:nvPr/>
        </p:nvSpPr>
        <p:spPr bwMode="auto">
          <a:xfrm>
            <a:off x="6985605" y="2384394"/>
            <a:ext cx="826755" cy="17731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7CB9FBA-1C6E-6454-7BA7-4DE809C2D72D}"/>
              </a:ext>
            </a:extLst>
          </p:cNvPr>
          <p:cNvSpPr/>
          <p:nvPr/>
        </p:nvSpPr>
        <p:spPr bwMode="auto">
          <a:xfrm rot="18896510">
            <a:off x="6171830" y="3133639"/>
            <a:ext cx="1153998" cy="1559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A50AE3-F620-23B6-50E2-77D8BCB46A5A}"/>
              </a:ext>
            </a:extLst>
          </p:cNvPr>
          <p:cNvSpPr/>
          <p:nvPr/>
        </p:nvSpPr>
        <p:spPr bwMode="auto">
          <a:xfrm>
            <a:off x="6985605" y="2566260"/>
            <a:ext cx="826755" cy="17731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AF62FD-2119-0738-1D75-207887AE6CB8}"/>
              </a:ext>
            </a:extLst>
          </p:cNvPr>
          <p:cNvSpPr/>
          <p:nvPr/>
        </p:nvSpPr>
        <p:spPr bwMode="auto">
          <a:xfrm>
            <a:off x="7345645" y="2748127"/>
            <a:ext cx="1186795" cy="49500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84F381F7-5F7A-64D0-8CC5-84640A4089FF}"/>
              </a:ext>
            </a:extLst>
          </p:cNvPr>
          <p:cNvSpPr/>
          <p:nvPr/>
        </p:nvSpPr>
        <p:spPr bwMode="auto">
          <a:xfrm rot="18896510">
            <a:off x="5628599" y="3958505"/>
            <a:ext cx="2168359" cy="1559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932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자동번역 실습 </a:t>
            </a:r>
            <a:r>
              <a:rPr lang="en-US" altLang="ko-KR" dirty="0"/>
              <a:t>– </a:t>
            </a:r>
            <a:r>
              <a:rPr lang="ko-KR" altLang="en-US" dirty="0"/>
              <a:t>서비스 자바 </a:t>
            </a:r>
            <a:r>
              <a:rPr lang="en-US" altLang="ko-KR" dirty="0"/>
              <a:t>(4)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D784918F-D485-834E-8858-8CE650EB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구현을 위해 필요한 값만 </a:t>
            </a:r>
            <a:r>
              <a:rPr lang="en-US" altLang="ko-KR" dirty="0"/>
              <a:t>DTO</a:t>
            </a:r>
            <a:r>
              <a:rPr lang="ko-KR" altLang="en-US" dirty="0"/>
              <a:t>에 넣기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F2D9BB-732D-D497-A53C-1399E798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32" y="1772816"/>
            <a:ext cx="8255868" cy="30649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C8DC93A-101A-530F-4A0C-CCA7CAD4BEA6}"/>
              </a:ext>
            </a:extLst>
          </p:cNvPr>
          <p:cNvSpPr/>
          <p:nvPr/>
        </p:nvSpPr>
        <p:spPr bwMode="auto">
          <a:xfrm>
            <a:off x="683568" y="1772816"/>
            <a:ext cx="3528392" cy="115212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B0636-ED05-46E4-B416-B1A0D890D0E2}"/>
              </a:ext>
            </a:extLst>
          </p:cNvPr>
          <p:cNvSpPr txBox="1"/>
          <p:nvPr/>
        </p:nvSpPr>
        <p:spPr>
          <a:xfrm>
            <a:off x="3779912" y="2567537"/>
            <a:ext cx="2448272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필요한 값만 </a:t>
            </a:r>
            <a:r>
              <a:rPr lang="en-US" altLang="ko-KR" sz="1600" dirty="0"/>
              <a:t>DTO</a:t>
            </a:r>
            <a:r>
              <a:rPr lang="ko-KR" altLang="en-US" sz="1600" dirty="0"/>
              <a:t>에 넣기</a:t>
            </a:r>
          </a:p>
        </p:txBody>
      </p:sp>
    </p:spTree>
    <p:extLst>
      <p:ext uri="{BB962C8B-B14F-4D97-AF65-F5344CB8AC3E}">
        <p14:creationId xmlns:p14="http://schemas.microsoft.com/office/powerpoint/2010/main" val="25321791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자동번역 실습 </a:t>
            </a:r>
            <a:r>
              <a:rPr lang="en-US" altLang="ko-KR" dirty="0"/>
              <a:t>– Controller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2F137DA-354F-6F33-A689-EB019E00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 </a:t>
            </a:r>
            <a:r>
              <a:rPr lang="ko-KR" altLang="en-US" dirty="0"/>
              <a:t>역할 </a:t>
            </a:r>
            <a:endParaRPr lang="en-US" altLang="ko-KR" dirty="0"/>
          </a:p>
          <a:p>
            <a:pPr lvl="1"/>
            <a:r>
              <a:rPr lang="en-US" altLang="ko-KR" dirty="0"/>
              <a:t>API</a:t>
            </a:r>
            <a:r>
              <a:rPr lang="ko-KR" altLang="en-US" dirty="0"/>
              <a:t>자동번역 호출하기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B8353F-C885-2504-7B66-DFF422CE412F}"/>
              </a:ext>
            </a:extLst>
          </p:cNvPr>
          <p:cNvSpPr/>
          <p:nvPr/>
        </p:nvSpPr>
        <p:spPr bwMode="auto">
          <a:xfrm>
            <a:off x="3635896" y="2420888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FD4E88-86FC-8794-D64D-0FE9D13C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8525"/>
            <a:ext cx="1600200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565AFCE-37E1-D268-930C-794B36F56BDA}"/>
              </a:ext>
            </a:extLst>
          </p:cNvPr>
          <p:cNvSpPr/>
          <p:nvPr/>
        </p:nvSpPr>
        <p:spPr bwMode="auto">
          <a:xfrm>
            <a:off x="755576" y="4092149"/>
            <a:ext cx="1320207" cy="17688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C658928-029B-D6BF-A498-AF5D97F179E8}"/>
              </a:ext>
            </a:extLst>
          </p:cNvPr>
          <p:cNvSpPr/>
          <p:nvPr/>
        </p:nvSpPr>
        <p:spPr bwMode="auto">
          <a:xfrm>
            <a:off x="2075784" y="4070833"/>
            <a:ext cx="435274" cy="2162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4009BC-A9FE-40BD-52B1-35281FE0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443" y="2156675"/>
            <a:ext cx="6146246" cy="38690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A2141A-088D-EF06-21FC-0C920DA41C42}"/>
              </a:ext>
            </a:extLst>
          </p:cNvPr>
          <p:cNvSpPr/>
          <p:nvPr/>
        </p:nvSpPr>
        <p:spPr bwMode="auto">
          <a:xfrm>
            <a:off x="3203848" y="5655164"/>
            <a:ext cx="504056" cy="24893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C3E2B5F-9B2F-6E52-138B-C499ED3CAA3E}"/>
              </a:ext>
            </a:extLst>
          </p:cNvPr>
          <p:cNvSpPr/>
          <p:nvPr/>
        </p:nvSpPr>
        <p:spPr bwMode="auto">
          <a:xfrm>
            <a:off x="3707903" y="5670029"/>
            <a:ext cx="2674149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C35087-8FC6-A5F7-788A-39086DBB1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054" y="5512525"/>
            <a:ext cx="2109519" cy="11090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D7B3E9-3537-1319-B1C1-92DA041BAD99}"/>
              </a:ext>
            </a:extLst>
          </p:cNvPr>
          <p:cNvSpPr txBox="1"/>
          <p:nvPr/>
        </p:nvSpPr>
        <p:spPr>
          <a:xfrm>
            <a:off x="2699792" y="5929210"/>
            <a:ext cx="3178206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DTO</a:t>
            </a:r>
            <a:r>
              <a:rPr lang="ko-KR" altLang="en-US" sz="1600" dirty="0"/>
              <a:t> 구조를 </a:t>
            </a:r>
            <a:r>
              <a:rPr lang="en-US" altLang="ko-KR" sz="1600" dirty="0"/>
              <a:t>JSON</a:t>
            </a:r>
            <a:r>
              <a:rPr lang="ko-KR" altLang="en-US" sz="1600" dirty="0"/>
              <a:t>으로 변환</a:t>
            </a:r>
          </a:p>
        </p:txBody>
      </p:sp>
    </p:spTree>
    <p:extLst>
      <p:ext uri="{BB962C8B-B14F-4D97-AF65-F5344CB8AC3E}">
        <p14:creationId xmlns:p14="http://schemas.microsoft.com/office/powerpoint/2010/main" val="3463100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자동번역 실습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A9FB71-F366-A132-2DA6-3FCBC10D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87" y="1196753"/>
            <a:ext cx="1905000" cy="2314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8EEB417-2D10-CF4F-E928-64DBF8205ADE}"/>
              </a:ext>
            </a:extLst>
          </p:cNvPr>
          <p:cNvSpPr/>
          <p:nvPr/>
        </p:nvSpPr>
        <p:spPr bwMode="auto">
          <a:xfrm>
            <a:off x="827691" y="2546856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E1C61AF-71A6-FFDE-3CC5-F1E381DCCD75}"/>
              </a:ext>
            </a:extLst>
          </p:cNvPr>
          <p:cNvSpPr/>
          <p:nvPr/>
        </p:nvSpPr>
        <p:spPr bwMode="auto">
          <a:xfrm>
            <a:off x="2348587" y="2546633"/>
            <a:ext cx="435274" cy="2162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7D758A-3F06-C45A-5EE2-9E046EBFA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196753"/>
            <a:ext cx="5626968" cy="48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10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자동번역 실습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(2)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527BA7-D182-D075-F4F3-28ED411D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1"/>
            <a:ext cx="8229600" cy="29824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597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자동번역 실습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(3)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728827-BBA9-E0E2-50E0-8638AE6B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00150"/>
            <a:ext cx="8229600" cy="4265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D4F12C-3011-8BDA-0D02-F3119D8EF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564904"/>
            <a:ext cx="2109519" cy="11090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B6EC914-B2A7-F3A6-9069-9590E5110BE0}"/>
              </a:ext>
            </a:extLst>
          </p:cNvPr>
          <p:cNvSpPr/>
          <p:nvPr/>
        </p:nvSpPr>
        <p:spPr bwMode="auto">
          <a:xfrm>
            <a:off x="1187624" y="2924944"/>
            <a:ext cx="4176464" cy="72008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BCBEC5-ED0E-6B9F-188C-2FB46CB98DD5}"/>
              </a:ext>
            </a:extLst>
          </p:cNvPr>
          <p:cNvSpPr/>
          <p:nvPr/>
        </p:nvSpPr>
        <p:spPr bwMode="auto">
          <a:xfrm>
            <a:off x="6228184" y="2780928"/>
            <a:ext cx="1800200" cy="86409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87141E51-3BBE-5A7D-8822-1B6A14DC5E15}"/>
              </a:ext>
            </a:extLst>
          </p:cNvPr>
          <p:cNvSpPr/>
          <p:nvPr/>
        </p:nvSpPr>
        <p:spPr bwMode="auto">
          <a:xfrm>
            <a:off x="5364088" y="3068960"/>
            <a:ext cx="864096" cy="2880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C6CBE-2549-1766-404D-BE77DE3605DD}"/>
              </a:ext>
            </a:extLst>
          </p:cNvPr>
          <p:cNvSpPr txBox="1"/>
          <p:nvPr/>
        </p:nvSpPr>
        <p:spPr>
          <a:xfrm>
            <a:off x="5364088" y="3710237"/>
            <a:ext cx="3240360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Controller</a:t>
            </a:r>
            <a:r>
              <a:rPr lang="ko-KR" altLang="en-US" sz="1600" dirty="0"/>
              <a:t>로부터 받은 </a:t>
            </a:r>
            <a:r>
              <a:rPr lang="en-US" altLang="ko-KR" sz="1600" dirty="0"/>
              <a:t>JSON</a:t>
            </a:r>
            <a:r>
              <a:rPr lang="ko-KR" altLang="en-US" sz="1600" dirty="0"/>
              <a:t> 매칭</a:t>
            </a:r>
          </a:p>
        </p:txBody>
      </p:sp>
    </p:spTree>
    <p:extLst>
      <p:ext uri="{BB962C8B-B14F-4D97-AF65-F5344CB8AC3E}">
        <p14:creationId xmlns:p14="http://schemas.microsoft.com/office/powerpoint/2010/main" val="347396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사용을 위한 어플리케이션 등록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[Application]-[</a:t>
            </a:r>
            <a:r>
              <a:rPr lang="ko-KR" altLang="en-US" dirty="0"/>
              <a:t>애플리케이션 등록</a:t>
            </a:r>
            <a:r>
              <a:rPr lang="en-US" altLang="ko-KR" dirty="0"/>
              <a:t>]</a:t>
            </a:r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16D94B-2FCE-84E0-2A70-554530F9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5" y="1769623"/>
            <a:ext cx="6365331" cy="9025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EC616CE-8BF2-B094-F392-54A54BEB66C3}"/>
              </a:ext>
            </a:extLst>
          </p:cNvPr>
          <p:cNvSpPr/>
          <p:nvPr/>
        </p:nvSpPr>
        <p:spPr bwMode="auto">
          <a:xfrm>
            <a:off x="3491880" y="184482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E4BABF-7CE0-13A8-C025-391AC79E9FA0}"/>
              </a:ext>
            </a:extLst>
          </p:cNvPr>
          <p:cNvSpPr/>
          <p:nvPr/>
        </p:nvSpPr>
        <p:spPr bwMode="auto">
          <a:xfrm>
            <a:off x="3995936" y="2348880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31402CF-B54D-CDC4-5992-A1832D39D740}"/>
              </a:ext>
            </a:extLst>
          </p:cNvPr>
          <p:cNvSpPr/>
          <p:nvPr/>
        </p:nvSpPr>
        <p:spPr bwMode="auto">
          <a:xfrm>
            <a:off x="3923928" y="2060848"/>
            <a:ext cx="216024" cy="3244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FD79FB4-288F-A536-BAAD-138AA11BA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25" y="2795367"/>
            <a:ext cx="4061075" cy="38971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0D8F67-5A10-5EB8-AAC7-A21290993DF9}"/>
              </a:ext>
            </a:extLst>
          </p:cNvPr>
          <p:cNvSpPr/>
          <p:nvPr/>
        </p:nvSpPr>
        <p:spPr bwMode="auto">
          <a:xfrm>
            <a:off x="1835695" y="3813104"/>
            <a:ext cx="2736305" cy="45958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F504B-E786-9895-C49D-693808EAD1FE}"/>
              </a:ext>
            </a:extLst>
          </p:cNvPr>
          <p:cNvSpPr txBox="1"/>
          <p:nvPr/>
        </p:nvSpPr>
        <p:spPr>
          <a:xfrm>
            <a:off x="4539296" y="3879003"/>
            <a:ext cx="244827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사용할 </a:t>
            </a:r>
            <a:r>
              <a:rPr lang="en-US" altLang="ko-KR" sz="1800" dirty="0" err="1"/>
              <a:t>OpenAPI</a:t>
            </a:r>
            <a:r>
              <a:rPr lang="en-US" altLang="ko-KR" sz="1800" dirty="0"/>
              <a:t> </a:t>
            </a:r>
            <a:r>
              <a:rPr lang="ko-KR" altLang="en-US" sz="1800" dirty="0"/>
              <a:t>선택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1E1F7016-5927-B210-6D58-0F9C98C9DCE4}"/>
              </a:ext>
            </a:extLst>
          </p:cNvPr>
          <p:cNvSpPr/>
          <p:nvPr/>
        </p:nvSpPr>
        <p:spPr bwMode="auto">
          <a:xfrm>
            <a:off x="4458432" y="2599166"/>
            <a:ext cx="216024" cy="3244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14C91F-B787-956D-3479-B9FD7AD4FA37}"/>
              </a:ext>
            </a:extLst>
          </p:cNvPr>
          <p:cNvSpPr/>
          <p:nvPr/>
        </p:nvSpPr>
        <p:spPr bwMode="auto">
          <a:xfrm>
            <a:off x="1835696" y="5085184"/>
            <a:ext cx="2736304" cy="35994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85A1A8-47E1-615D-6ACF-E4E10D8DE965}"/>
              </a:ext>
            </a:extLst>
          </p:cNvPr>
          <p:cNvSpPr txBox="1"/>
          <p:nvPr/>
        </p:nvSpPr>
        <p:spPr>
          <a:xfrm>
            <a:off x="4543374" y="4446214"/>
            <a:ext cx="4061074" cy="1712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개발 도메인 주소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로컬</a:t>
            </a:r>
            <a:r>
              <a:rPr lang="en-US" altLang="ko-KR" sz="1800" dirty="0"/>
              <a:t>PC : localhost</a:t>
            </a:r>
            <a:r>
              <a:rPr lang="ko-KR" altLang="en-US" sz="1800" dirty="0"/>
              <a:t> 설정</a:t>
            </a:r>
            <a:endParaRPr lang="en-US" altLang="ko-KR" sz="1800" dirty="0"/>
          </a:p>
          <a:p>
            <a:r>
              <a:rPr lang="ko-KR" altLang="en-US" sz="1800" dirty="0" err="1"/>
              <a:t>스프링부트</a:t>
            </a:r>
            <a:r>
              <a:rPr lang="ko-KR" altLang="en-US" sz="1800" dirty="0"/>
              <a:t> 웹서버 포트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10000</a:t>
            </a:r>
          </a:p>
          <a:p>
            <a:endParaRPr lang="en-US" altLang="ko-KR" sz="1800" dirty="0"/>
          </a:p>
          <a:p>
            <a:r>
              <a:rPr lang="en-US" altLang="ko-KR" sz="1800" dirty="0"/>
              <a:t>http://localhost:10000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305203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자동번역 실습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(4)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9F9555-794E-3522-024E-BAE3E5A6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54" y="1246423"/>
            <a:ext cx="8258046" cy="2381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733CB02-5973-3C87-8ED0-C6603732F9B7}"/>
              </a:ext>
            </a:extLst>
          </p:cNvPr>
          <p:cNvSpPr/>
          <p:nvPr/>
        </p:nvSpPr>
        <p:spPr bwMode="auto">
          <a:xfrm>
            <a:off x="1763688" y="1226832"/>
            <a:ext cx="6264696" cy="12961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F44600C-9F5D-8A5C-63ED-2B194372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4" y="4293096"/>
            <a:ext cx="7372350" cy="1924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E27B8F-95C4-9DA5-9269-1A18F84DB7E2}"/>
              </a:ext>
            </a:extLst>
          </p:cNvPr>
          <p:cNvSpPr/>
          <p:nvPr/>
        </p:nvSpPr>
        <p:spPr bwMode="auto">
          <a:xfrm>
            <a:off x="428754" y="5479593"/>
            <a:ext cx="7311598" cy="34955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6C0DC19-4567-E9EA-DCA6-36220F94388B}"/>
              </a:ext>
            </a:extLst>
          </p:cNvPr>
          <p:cNvSpPr/>
          <p:nvPr/>
        </p:nvSpPr>
        <p:spPr bwMode="auto">
          <a:xfrm>
            <a:off x="4139952" y="2522976"/>
            <a:ext cx="360040" cy="292214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55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자동번역 실습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(5)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63D64E-1855-8241-759D-C60ECB1D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23963"/>
            <a:ext cx="8229600" cy="39732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45336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E879323-F65A-6404-D02A-CC01FB041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77055"/>
            <a:ext cx="8564469" cy="26119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자동번역 실습 </a:t>
            </a:r>
            <a:r>
              <a:rPr lang="en-US" altLang="ko-KR" dirty="0"/>
              <a:t>– HTML </a:t>
            </a:r>
            <a:r>
              <a:rPr lang="ko-KR" altLang="en-US" dirty="0"/>
              <a:t>화면 만들기 </a:t>
            </a:r>
            <a:r>
              <a:rPr lang="en-US" altLang="ko-KR" dirty="0"/>
              <a:t>(6)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4198EA-30A0-7771-BDB7-BA6D3C62BD6F}"/>
              </a:ext>
            </a:extLst>
          </p:cNvPr>
          <p:cNvSpPr/>
          <p:nvPr/>
        </p:nvSpPr>
        <p:spPr bwMode="auto">
          <a:xfrm>
            <a:off x="683568" y="2780928"/>
            <a:ext cx="3096344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549FFB-A2E8-2FF6-A631-893A47C96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4" y="4293096"/>
            <a:ext cx="7372350" cy="1924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5FDCA65-D4DA-ADBB-3D27-871B1CF7C394}"/>
              </a:ext>
            </a:extLst>
          </p:cNvPr>
          <p:cNvSpPr/>
          <p:nvPr/>
        </p:nvSpPr>
        <p:spPr bwMode="auto">
          <a:xfrm>
            <a:off x="428754" y="5479593"/>
            <a:ext cx="7311598" cy="34955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06AA15F-B3C6-AE18-F098-1BCA64E24C2B}"/>
              </a:ext>
            </a:extLst>
          </p:cNvPr>
          <p:cNvSpPr/>
          <p:nvPr/>
        </p:nvSpPr>
        <p:spPr bwMode="auto">
          <a:xfrm>
            <a:off x="2843808" y="3140968"/>
            <a:ext cx="360040" cy="230415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25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Papago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자동번역 실습 </a:t>
            </a:r>
            <a:r>
              <a:rPr lang="en-US" altLang="ko-KR" dirty="0"/>
              <a:t>–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122F39-55AF-B1C5-B4F3-5A3412433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532"/>
          <a:stretch/>
        </p:blipFill>
        <p:spPr>
          <a:xfrm>
            <a:off x="457200" y="1196752"/>
            <a:ext cx="8229600" cy="5160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83D5BA-18AD-79FB-B049-3894E3442775}"/>
              </a:ext>
            </a:extLst>
          </p:cNvPr>
          <p:cNvSpPr txBox="1"/>
          <p:nvPr/>
        </p:nvSpPr>
        <p:spPr>
          <a:xfrm>
            <a:off x="1133872" y="6119079"/>
            <a:ext cx="7110536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http://localhost:10000/html/translate.html</a:t>
            </a:r>
          </a:p>
        </p:txBody>
      </p:sp>
    </p:spTree>
    <p:extLst>
      <p:ext uri="{BB962C8B-B14F-4D97-AF65-F5344CB8AC3E}">
        <p14:creationId xmlns:p14="http://schemas.microsoft.com/office/powerpoint/2010/main" val="139791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6600" dirty="0">
              <a:latin typeface="+mn-lt"/>
            </a:endParaRPr>
          </a:p>
          <a:p>
            <a:pPr marL="0" indent="0" algn="ctr">
              <a:buNone/>
            </a:pPr>
            <a:r>
              <a:rPr lang="ko-KR" altLang="en-US" sz="6600" dirty="0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9347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정보 확인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[Application]-[</a:t>
            </a:r>
            <a:r>
              <a:rPr lang="ko-KR" altLang="en-US" dirty="0"/>
              <a:t>내 애플리케이션</a:t>
            </a:r>
            <a:r>
              <a:rPr lang="en-US" altLang="ko-KR" dirty="0"/>
              <a:t>]</a:t>
            </a:r>
          </a:p>
          <a:p>
            <a:pPr lvl="1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68CC704-2DCC-C3AE-EE92-EFD2F0B7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5" y="1769623"/>
            <a:ext cx="6365331" cy="9025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F60286-A636-2CD3-E0C5-0D314F7D1759}"/>
              </a:ext>
            </a:extLst>
          </p:cNvPr>
          <p:cNvSpPr/>
          <p:nvPr/>
        </p:nvSpPr>
        <p:spPr bwMode="auto">
          <a:xfrm>
            <a:off x="3491880" y="184482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30374E-BE71-3E85-5C92-1E4F3267AEC4}"/>
              </a:ext>
            </a:extLst>
          </p:cNvPr>
          <p:cNvSpPr/>
          <p:nvPr/>
        </p:nvSpPr>
        <p:spPr bwMode="auto">
          <a:xfrm>
            <a:off x="2555776" y="2385292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94AEA33-D5D0-EEFF-0CEC-9970F6A31480}"/>
              </a:ext>
            </a:extLst>
          </p:cNvPr>
          <p:cNvSpPr/>
          <p:nvPr/>
        </p:nvSpPr>
        <p:spPr bwMode="auto">
          <a:xfrm rot="2775115">
            <a:off x="3275856" y="2043870"/>
            <a:ext cx="216024" cy="3244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243449-3899-CD37-5134-234B597B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46" y="3113831"/>
            <a:ext cx="5985867" cy="26045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4F4514DA-6944-B1CF-F0F3-8E6769CF335D}"/>
              </a:ext>
            </a:extLst>
          </p:cNvPr>
          <p:cNvSpPr/>
          <p:nvPr/>
        </p:nvSpPr>
        <p:spPr bwMode="auto">
          <a:xfrm>
            <a:off x="2915816" y="2601316"/>
            <a:ext cx="276175" cy="16917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C61F19-EEB3-0956-DDF9-D38471BECE6D}"/>
              </a:ext>
            </a:extLst>
          </p:cNvPr>
          <p:cNvSpPr/>
          <p:nvPr/>
        </p:nvSpPr>
        <p:spPr bwMode="auto">
          <a:xfrm>
            <a:off x="510925" y="4293096"/>
            <a:ext cx="5985867" cy="12961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493EE5-C3C0-8C66-4F7F-EA27B7CE5CE6}"/>
              </a:ext>
            </a:extLst>
          </p:cNvPr>
          <p:cNvSpPr txBox="1"/>
          <p:nvPr/>
        </p:nvSpPr>
        <p:spPr>
          <a:xfrm>
            <a:off x="4588560" y="4133724"/>
            <a:ext cx="4061074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OpenAPI</a:t>
            </a:r>
            <a:r>
              <a:rPr lang="en-US" altLang="ko-KR" sz="1800" dirty="0"/>
              <a:t> </a:t>
            </a:r>
            <a:r>
              <a:rPr lang="ko-KR" altLang="en-US" sz="1800" dirty="0"/>
              <a:t>접속을 위한 </a:t>
            </a:r>
            <a:r>
              <a:rPr lang="en-US" altLang="ko-KR" sz="1800" dirty="0"/>
              <a:t>id</a:t>
            </a:r>
            <a:r>
              <a:rPr lang="ko-KR" altLang="en-US" sz="1800" dirty="0"/>
              <a:t>와 비밀번호</a:t>
            </a:r>
          </a:p>
        </p:txBody>
      </p:sp>
      <p:sp>
        <p:nvSpPr>
          <p:cNvPr id="25" name="폭발: 8pt 24">
            <a:extLst>
              <a:ext uri="{FF2B5EF4-FFF2-40B4-BE49-F238E27FC236}">
                <a16:creationId xmlns:a16="http://schemas.microsoft.com/office/drawing/2014/main" id="{6BEF29C8-8585-2FD3-6FFB-C558A9DF2590}"/>
              </a:ext>
            </a:extLst>
          </p:cNvPr>
          <p:cNvSpPr/>
          <p:nvPr/>
        </p:nvSpPr>
        <p:spPr bwMode="auto">
          <a:xfrm>
            <a:off x="4016966" y="3984743"/>
            <a:ext cx="658415" cy="576064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2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</a:t>
            </a:r>
            <a:r>
              <a:rPr lang="en-US" altLang="ko-KR" dirty="0"/>
              <a:t>– </a:t>
            </a:r>
            <a:r>
              <a:rPr lang="ko-KR" altLang="en-US" dirty="0"/>
              <a:t>개발 매뉴얼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1" dirty="0" err="1">
                <a:solidFill>
                  <a:srgbClr val="FF0000"/>
                </a:solidFill>
              </a:rPr>
              <a:t>PapagoAPI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사용을 위해 네이버에서 제공하는 매뉴얼은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꼭 읽자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가장 정확한 정보는 네이버에서 제공하는 매뉴얼</a:t>
            </a:r>
            <a:endParaRPr lang="en-US" altLang="ko-KR" dirty="0"/>
          </a:p>
          <a:p>
            <a:pPr lvl="1"/>
            <a:r>
              <a:rPr lang="en-US" altLang="ko-KR" dirty="0"/>
              <a:t>[Document]-[Papago]-[</a:t>
            </a:r>
            <a:r>
              <a:rPr lang="ko-KR" altLang="en-US" dirty="0"/>
              <a:t>언어감지</a:t>
            </a:r>
            <a:r>
              <a:rPr lang="en-US" altLang="ko-KR" dirty="0"/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C3F816-F271-B8B3-A911-F580A432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3" y="3493729"/>
            <a:ext cx="8183117" cy="2743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AE53A4-8BDB-CA24-07AD-B565315D1E03}"/>
              </a:ext>
            </a:extLst>
          </p:cNvPr>
          <p:cNvSpPr/>
          <p:nvPr/>
        </p:nvSpPr>
        <p:spPr bwMode="auto">
          <a:xfrm>
            <a:off x="3491880" y="3566571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1C153B-DA89-A9EF-1FA7-429DFFAAA0AD}"/>
              </a:ext>
            </a:extLst>
          </p:cNvPr>
          <p:cNvSpPr/>
          <p:nvPr/>
        </p:nvSpPr>
        <p:spPr bwMode="auto">
          <a:xfrm>
            <a:off x="7092280" y="4934723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0C0CD1A-80DA-441D-6B69-C6F68A1517C5}"/>
              </a:ext>
            </a:extLst>
          </p:cNvPr>
          <p:cNvSpPr/>
          <p:nvPr/>
        </p:nvSpPr>
        <p:spPr bwMode="auto">
          <a:xfrm rot="1337908">
            <a:off x="4516925" y="4303795"/>
            <a:ext cx="2681439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2A714-0551-32CF-4847-D77B7B5D2707}"/>
              </a:ext>
            </a:extLst>
          </p:cNvPr>
          <p:cNvSpPr txBox="1"/>
          <p:nvPr/>
        </p:nvSpPr>
        <p:spPr>
          <a:xfrm>
            <a:off x="247885" y="6382853"/>
            <a:ext cx="8694712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https://developers.naver.com/docs/papago/papago-detectlangs-overview.md</a:t>
            </a:r>
          </a:p>
        </p:txBody>
      </p:sp>
    </p:spTree>
    <p:extLst>
      <p:ext uri="{BB962C8B-B14F-4D97-AF65-F5344CB8AC3E}">
        <p14:creationId xmlns:p14="http://schemas.microsoft.com/office/powerpoint/2010/main" val="312271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</a:t>
            </a:r>
            <a:r>
              <a:rPr lang="en-US" altLang="ko-KR" dirty="0"/>
              <a:t>– </a:t>
            </a:r>
            <a:r>
              <a:rPr lang="ko-KR" altLang="en-US" dirty="0"/>
              <a:t>주요 내용 </a:t>
            </a:r>
            <a:r>
              <a:rPr lang="en-US" altLang="ko-KR" dirty="0"/>
              <a:t>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인식 가능 언어</a:t>
            </a:r>
            <a:endParaRPr lang="en-US" altLang="ko-KR" dirty="0"/>
          </a:p>
          <a:p>
            <a:pPr lvl="1"/>
            <a:r>
              <a:rPr lang="ko-KR" altLang="en-US" dirty="0"/>
              <a:t>한국어</a:t>
            </a:r>
            <a:r>
              <a:rPr lang="en-US" altLang="ko-KR" dirty="0"/>
              <a:t>(ko), </a:t>
            </a:r>
            <a:r>
              <a:rPr lang="ko-KR" altLang="en-US" dirty="0"/>
              <a:t>영어</a:t>
            </a:r>
            <a:r>
              <a:rPr lang="en-US" altLang="ko-KR" dirty="0"/>
              <a:t>(</a:t>
            </a:r>
            <a:r>
              <a:rPr lang="en-US" altLang="ko-KR" dirty="0" err="1"/>
              <a:t>en</a:t>
            </a:r>
            <a:r>
              <a:rPr lang="en-US" altLang="ko-KR" dirty="0"/>
              <a:t>)</a:t>
            </a:r>
            <a:r>
              <a:rPr lang="ko-KR" altLang="en-US" dirty="0"/>
              <a:t> 등 </a:t>
            </a:r>
            <a:r>
              <a:rPr lang="en-US" altLang="ko-KR" dirty="0"/>
              <a:t>18</a:t>
            </a:r>
            <a:r>
              <a:rPr lang="ko-KR" altLang="en-US" dirty="0"/>
              <a:t>개국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OpenAPI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https://openapi.naver.com/v1/papago/detectLangs</a:t>
            </a:r>
            <a:endParaRPr lang="en-US" altLang="ko-KR" dirty="0"/>
          </a:p>
          <a:p>
            <a:pPr lvl="1"/>
            <a:r>
              <a:rPr lang="ko-KR" altLang="en-US" dirty="0"/>
              <a:t>전송방식</a:t>
            </a:r>
            <a:endParaRPr lang="en-US" altLang="ko-KR" dirty="0"/>
          </a:p>
          <a:p>
            <a:pPr lvl="2"/>
            <a:r>
              <a:rPr lang="en-US" altLang="ko-KR" dirty="0"/>
              <a:t>: post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b="1" dirty="0">
                <a:solidFill>
                  <a:srgbClr val="FF0000"/>
                </a:solidFill>
              </a:rPr>
              <a:t>Get</a:t>
            </a:r>
            <a:r>
              <a:rPr lang="ko-KR" altLang="en-US" b="1" dirty="0">
                <a:solidFill>
                  <a:srgbClr val="FF0000"/>
                </a:solidFill>
              </a:rPr>
              <a:t>방식 허용 안함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/>
              <a:t>통신프로토콜</a:t>
            </a:r>
            <a:endParaRPr lang="en-US" altLang="ko-KR" dirty="0"/>
          </a:p>
          <a:p>
            <a:pPr lvl="2"/>
            <a:r>
              <a:rPr lang="en-US" altLang="ko-KR" i="0" dirty="0">
                <a:effectLst/>
                <a:latin typeface="Nanum Barun Gothic"/>
              </a:rPr>
              <a:t>HTTPS</a:t>
            </a:r>
          </a:p>
          <a:p>
            <a:pPr lvl="1"/>
            <a:r>
              <a:rPr lang="ko-KR" altLang="en-US" dirty="0" err="1">
                <a:latin typeface="Nanum Barun Gothic"/>
              </a:rPr>
              <a:t>파미미터</a:t>
            </a:r>
            <a:endParaRPr lang="en-US" altLang="ko-KR" dirty="0">
              <a:latin typeface="Nanum Barun Gothic"/>
            </a:endParaRPr>
          </a:p>
          <a:p>
            <a:pPr lvl="2"/>
            <a:r>
              <a:rPr lang="ko-KR" altLang="en-US" dirty="0">
                <a:latin typeface="Nanum Barun Gothic"/>
              </a:rPr>
              <a:t>파라미터 수 </a:t>
            </a:r>
            <a:r>
              <a:rPr lang="en-US" altLang="ko-KR" dirty="0">
                <a:latin typeface="Nanum Barun Gothic"/>
              </a:rPr>
              <a:t>1</a:t>
            </a:r>
            <a:r>
              <a:rPr lang="ko-KR" altLang="en-US" dirty="0">
                <a:latin typeface="Nanum Barun Gothic"/>
              </a:rPr>
              <a:t>개</a:t>
            </a:r>
            <a:endParaRPr lang="en-US" altLang="ko-KR" dirty="0">
              <a:latin typeface="Nanum Barun Gothic"/>
            </a:endParaRPr>
          </a:p>
          <a:p>
            <a:pPr lvl="2"/>
            <a:r>
              <a:rPr lang="en-US" altLang="ko-KR" dirty="0">
                <a:latin typeface="Nanum Barun Gothic"/>
              </a:rPr>
              <a:t>query : </a:t>
            </a:r>
            <a:r>
              <a:rPr lang="ko-KR" altLang="en-US" dirty="0">
                <a:latin typeface="Nanum Barun Gothic"/>
              </a:rPr>
              <a:t>감지할 문장 내용</a:t>
            </a:r>
            <a:endParaRPr lang="en-US" altLang="ko-KR" dirty="0">
              <a:latin typeface="Nanum Barun Gothic"/>
            </a:endParaRPr>
          </a:p>
          <a:p>
            <a:pPr lvl="2"/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1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PapagoAPI</a:t>
            </a:r>
            <a:r>
              <a:rPr lang="en-US" altLang="ko-KR" dirty="0"/>
              <a:t> </a:t>
            </a:r>
            <a:r>
              <a:rPr lang="ko-KR" altLang="en-US" dirty="0"/>
              <a:t>언어감지 </a:t>
            </a:r>
            <a:r>
              <a:rPr lang="en-US" altLang="ko-KR" dirty="0"/>
              <a:t>– </a:t>
            </a:r>
            <a:r>
              <a:rPr lang="ko-KR" altLang="en-US" dirty="0"/>
              <a:t>주요 내용 </a:t>
            </a:r>
            <a:r>
              <a:rPr lang="en-US" altLang="ko-KR" dirty="0"/>
              <a:t>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E07E-D736-A45D-A54F-C1E20A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결과 형식</a:t>
            </a:r>
            <a:endParaRPr lang="en-US" altLang="ko-KR" dirty="0"/>
          </a:p>
          <a:p>
            <a:pPr lvl="1"/>
            <a:r>
              <a:rPr lang="en-US" altLang="ko-KR" dirty="0" err="1"/>
              <a:t>json</a:t>
            </a:r>
            <a:endParaRPr lang="en-US" altLang="ko-KR" dirty="0"/>
          </a:p>
          <a:p>
            <a:pPr algn="l"/>
            <a:endParaRPr lang="en-US" altLang="ko-KR" dirty="0"/>
          </a:p>
          <a:p>
            <a:pPr lvl="2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83789-6B3D-C1CF-D659-2AC096D58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213192"/>
            <a:ext cx="6119912" cy="4014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B607C3-D844-24C8-0CFD-012E9BB125D7}"/>
              </a:ext>
            </a:extLst>
          </p:cNvPr>
          <p:cNvSpPr/>
          <p:nvPr/>
        </p:nvSpPr>
        <p:spPr bwMode="auto">
          <a:xfrm>
            <a:off x="4355976" y="2852936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B15A51-475A-0D5B-8BE4-DD8DCCB30A0E}"/>
              </a:ext>
            </a:extLst>
          </p:cNvPr>
          <p:cNvSpPr/>
          <p:nvPr/>
        </p:nvSpPr>
        <p:spPr bwMode="auto">
          <a:xfrm>
            <a:off x="4355976" y="3706090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540345"/>
      </p:ext>
    </p:extLst>
  </p:cSld>
  <p:clrMapOvr>
    <a:masterClrMapping/>
  </p:clrMapOvr>
</p:sld>
</file>

<file path=ppt/theme/theme1.xml><?xml version="1.0" encoding="utf-8"?>
<a:theme xmlns:a="http://schemas.openxmlformats.org/drawingml/2006/main" name="icn디자인">
  <a:themeElements>
    <a:clrScheme name="icn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n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rgbClr val="FF0000"/>
          </a:solidFill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noFill/>
        <a:ln w="41275" cap="flat" cmpd="sng" algn="ctr">
          <a:solidFill>
            <a:srgbClr val="FF0000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icn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23346</TotalTime>
  <Words>1309</Words>
  <Application>Microsoft Office PowerPoint</Application>
  <PresentationFormat>화면 슬라이드 쇼(4:3)</PresentationFormat>
  <Paragraphs>232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Nanum Barun Gothic</vt:lpstr>
      <vt:lpstr>굴림</vt:lpstr>
      <vt:lpstr>맑은 고딕</vt:lpstr>
      <vt:lpstr>휴먼둥근헤드라인</vt:lpstr>
      <vt:lpstr>Arial</vt:lpstr>
      <vt:lpstr>Wingdings</vt:lpstr>
      <vt:lpstr>icn디자인</vt:lpstr>
      <vt:lpstr>OpenAPI 활용 - 네이버 Papago 번역 - </vt:lpstr>
      <vt:lpstr>네이버 개발자 센터</vt:lpstr>
      <vt:lpstr>Papago API</vt:lpstr>
      <vt:lpstr>주요 실습 내용 및 활용 OpenAPI</vt:lpstr>
      <vt:lpstr>OpenAPI 사용을 위한 어플리케이션 등록</vt:lpstr>
      <vt:lpstr>OpenAPI 사용자 정보 확인</vt:lpstr>
      <vt:lpstr>PapagoAPI 언어감지 – 개발 매뉴얼</vt:lpstr>
      <vt:lpstr>PapagoAPI 언어감지 – 주요 내용 (1)</vt:lpstr>
      <vt:lpstr>PapagoAPI 언어감지 – 주요 내용 (2)</vt:lpstr>
      <vt:lpstr>PapagoAPI 언어감지 – 주요 내용 (2)</vt:lpstr>
      <vt:lpstr>PapagoAPI 언어감지 실습</vt:lpstr>
      <vt:lpstr>Application.properties 설정</vt:lpstr>
      <vt:lpstr>NetworkUtil – URL 호출 공통 Util 함수 추가 (1)</vt:lpstr>
      <vt:lpstr>NetworkUtil – URL 호출 공통 Util 만들기 (2)</vt:lpstr>
      <vt:lpstr>NetworkUtil – URL 호출 공통 Util 만들기 (3)</vt:lpstr>
      <vt:lpstr>PapagoAPI 언어감지 실습 – DTO</vt:lpstr>
      <vt:lpstr>PapagoAPI 언어감지 실습 – 서비스 인터페이스</vt:lpstr>
      <vt:lpstr>PapagoAPI 언어감지 실습 – 서비스 자바 (1)</vt:lpstr>
      <vt:lpstr>PapagoAPI 언어감지 실습 – 서비스 자바 (2)</vt:lpstr>
      <vt:lpstr>PapagoAPI 언어감지 실습 – 서비스 자바 (2)</vt:lpstr>
      <vt:lpstr>PapagoAPI 언어감지 실습 – Controller (1)</vt:lpstr>
      <vt:lpstr>PapagoAPI 언어감지 실습 – Controller (2)</vt:lpstr>
      <vt:lpstr>PapagoAPI 언어감지 실습 – Controller (3)</vt:lpstr>
      <vt:lpstr>PapagoAPI 언어감지 실습 – HTML 화면 만들기 (1)</vt:lpstr>
      <vt:lpstr>PapagoAPI 언어감지 실습 – HTML 화면 만들기 (2)</vt:lpstr>
      <vt:lpstr>PapagoAPI 언어감지 실습 – HTML 화면 만들기 (3)</vt:lpstr>
      <vt:lpstr>PapagoAPI 언어감지 실습 – HTML 화면 만들기 (4)</vt:lpstr>
      <vt:lpstr>PapagoAPI 언어감지 실습 – HTML 화면 만들기 (5)</vt:lpstr>
      <vt:lpstr>PapagoAPI 언어감지 실습 – HTML 화면 만들기 (6)</vt:lpstr>
      <vt:lpstr>PapagoAPI 언어감지 실습 – HTML 화면 만들기 (7)</vt:lpstr>
      <vt:lpstr>PapagoAPI 언어감지 실습 – HTML 화면 만들기 (8)</vt:lpstr>
      <vt:lpstr>PapagoAPI 언어감지 실습 – 실행</vt:lpstr>
      <vt:lpstr>Papago API자동번역 실습</vt:lpstr>
      <vt:lpstr>Papago 번역API 개요</vt:lpstr>
      <vt:lpstr>Papago 번역API 개발자 매뉴얼 </vt:lpstr>
      <vt:lpstr>Papago 번역API – 주요 내용 (1)</vt:lpstr>
      <vt:lpstr>Papago 번역API – 주요 내용 (2)</vt:lpstr>
      <vt:lpstr>Papago 번역API – 주요 내용 (3)</vt:lpstr>
      <vt:lpstr>Papago 번역API – 주요 내용 (4)</vt:lpstr>
      <vt:lpstr>Papago API자동번역 실습 – DTO 수정</vt:lpstr>
      <vt:lpstr>Papago API자동번역 실습 – 서비스 인터페이스</vt:lpstr>
      <vt:lpstr>Papago API자동번역 실습 – 서비스 자바 (1)</vt:lpstr>
      <vt:lpstr>Papago API자동번역 실습 – 서비스 자바 (2)</vt:lpstr>
      <vt:lpstr>Papago API자동번역 실습 – 서비스 자바 (3)</vt:lpstr>
      <vt:lpstr>Papago API자동번역 실습 – 서비스 자바 (4)</vt:lpstr>
      <vt:lpstr>Papago API자동번역 실습 – Controller</vt:lpstr>
      <vt:lpstr>Papago API자동번역 실습 – HTML 화면 만들기 (1)</vt:lpstr>
      <vt:lpstr>Papago API자동번역 실습 – HTML 화면 만들기 (2)</vt:lpstr>
      <vt:lpstr>Papago API자동번역 실습 – HTML 화면 만들기 (3)</vt:lpstr>
      <vt:lpstr>Papago API자동번역 실습 – HTML 화면 만들기 (4)</vt:lpstr>
      <vt:lpstr>Papago API자동번역 실습 – HTML 화면 만들기 (5)</vt:lpstr>
      <vt:lpstr>Papago API자동번역 실습 – HTML 화면 만들기 (6)</vt:lpstr>
      <vt:lpstr>Papago API자동번역 실습 – 실행</vt:lpstr>
      <vt:lpstr>Q&amp;A </vt:lpstr>
    </vt:vector>
  </TitlesOfParts>
  <Company>FINAL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이협건</cp:lastModifiedBy>
  <cp:revision>1912</cp:revision>
  <dcterms:created xsi:type="dcterms:W3CDTF">2008-05-14T14:35:49Z</dcterms:created>
  <dcterms:modified xsi:type="dcterms:W3CDTF">2023-03-06T07:02:18Z</dcterms:modified>
</cp:coreProperties>
</file>