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686" r:id="rId3"/>
    <p:sldId id="687" r:id="rId4"/>
    <p:sldId id="689" r:id="rId5"/>
    <p:sldId id="688" r:id="rId6"/>
    <p:sldId id="685" r:id="rId7"/>
    <p:sldId id="738" r:id="rId8"/>
    <p:sldId id="739" r:id="rId9"/>
    <p:sldId id="741" r:id="rId10"/>
    <p:sldId id="684" r:id="rId11"/>
    <p:sldId id="724" r:id="rId12"/>
    <p:sldId id="725" r:id="rId13"/>
    <p:sldId id="726" r:id="rId14"/>
    <p:sldId id="727" r:id="rId15"/>
    <p:sldId id="731" r:id="rId16"/>
    <p:sldId id="732" r:id="rId17"/>
    <p:sldId id="733" r:id="rId18"/>
    <p:sldId id="734" r:id="rId19"/>
    <p:sldId id="735" r:id="rId20"/>
    <p:sldId id="728" r:id="rId21"/>
    <p:sldId id="729" r:id="rId22"/>
    <p:sldId id="730" r:id="rId23"/>
    <p:sldId id="723" r:id="rId24"/>
    <p:sldId id="659" r:id="rId25"/>
    <p:sldId id="736" r:id="rId26"/>
    <p:sldId id="737" r:id="rId27"/>
    <p:sldId id="694" r:id="rId28"/>
    <p:sldId id="693" r:id="rId29"/>
    <p:sldId id="697" r:id="rId30"/>
    <p:sldId id="709" r:id="rId31"/>
    <p:sldId id="710" r:id="rId32"/>
    <p:sldId id="722" r:id="rId33"/>
    <p:sldId id="711" r:id="rId34"/>
    <p:sldId id="712" r:id="rId35"/>
    <p:sldId id="742" r:id="rId36"/>
    <p:sldId id="743" r:id="rId37"/>
    <p:sldId id="721" r:id="rId38"/>
    <p:sldId id="713" r:id="rId39"/>
    <p:sldId id="744" r:id="rId40"/>
    <p:sldId id="745" r:id="rId41"/>
    <p:sldId id="746" r:id="rId42"/>
    <p:sldId id="747" r:id="rId43"/>
    <p:sldId id="748" r:id="rId44"/>
    <p:sldId id="749" r:id="rId45"/>
    <p:sldId id="720" r:id="rId46"/>
    <p:sldId id="750" r:id="rId47"/>
    <p:sldId id="740" r:id="rId48"/>
    <p:sldId id="265" r:id="rId49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FF3300"/>
    <a:srgbClr val="FF9999"/>
    <a:srgbClr val="FF0000"/>
    <a:srgbClr val="C0C0C0"/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87777" autoAdjust="0"/>
  </p:normalViewPr>
  <p:slideViewPr>
    <p:cSldViewPr>
      <p:cViewPr varScale="1">
        <p:scale>
          <a:sx n="159" d="100"/>
          <a:sy n="159" d="100"/>
        </p:scale>
        <p:origin x="1722" y="13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2023-03-07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2023-03-07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휴먼둥근헤드라인" pitchFamily="18" charset="-127"/>
                <a:ea typeface="휴먼둥근헤드라인" pitchFamily="18" charset="-127"/>
              </a:rPr>
              <a:t>웹소켓을</a:t>
            </a:r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 이용한 실시간 채팅 만들기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 사용을 위한 라이브러리 추가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Pom.xml </a:t>
            </a:r>
            <a:r>
              <a:rPr lang="ko-KR" altLang="en-US" dirty="0"/>
              <a:t>파일에 라이브러리 설정 추가</a:t>
            </a:r>
            <a:endParaRPr lang="en-US" altLang="ko-KR" dirty="0"/>
          </a:p>
          <a:p>
            <a:pPr lvl="1"/>
            <a:r>
              <a:rPr lang="en-US" altLang="ko-KR" dirty="0"/>
              <a:t>spring-boot-starter-</a:t>
            </a:r>
            <a:r>
              <a:rPr lang="en-US" altLang="ko-KR" dirty="0" err="1"/>
              <a:t>websocket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D3D5B9-E221-E645-2FC3-F82A922F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204864"/>
            <a:ext cx="1800225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DB1DC13-41A9-9EA9-5B12-E70ED6A37F74}"/>
              </a:ext>
            </a:extLst>
          </p:cNvPr>
          <p:cNvSpPr/>
          <p:nvPr/>
        </p:nvSpPr>
        <p:spPr bwMode="auto">
          <a:xfrm>
            <a:off x="659504" y="3927040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516BA2E-D855-E333-152D-89D82637002F}"/>
              </a:ext>
            </a:extLst>
          </p:cNvPr>
          <p:cNvSpPr/>
          <p:nvPr/>
        </p:nvSpPr>
        <p:spPr bwMode="auto">
          <a:xfrm>
            <a:off x="2113728" y="3927040"/>
            <a:ext cx="4179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121DEBE-E66C-FD74-CDE7-1FF0F35D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528780"/>
            <a:ext cx="4829175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146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 사용을 위한 주요 설정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소켓 제어를 위한 </a:t>
            </a:r>
            <a:r>
              <a:rPr lang="en-US" altLang="ko-KR" dirty="0" err="1"/>
              <a:t>ChatHandler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웹 소켓으로 받는 모든 데이터들은 </a:t>
            </a:r>
            <a:r>
              <a:rPr lang="en-US" altLang="ko-KR" b="1" dirty="0" err="1">
                <a:solidFill>
                  <a:srgbClr val="FF0000"/>
                </a:solidFill>
              </a:rPr>
              <a:t>ChatHandler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받음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채팅 메시지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소켓 연결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소켓 연결 끊기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TextWebSocketHandler</a:t>
            </a:r>
            <a:r>
              <a:rPr lang="en-US" altLang="ko-KR" dirty="0"/>
              <a:t> </a:t>
            </a:r>
            <a:r>
              <a:rPr lang="ko-KR" altLang="en-US" dirty="0"/>
              <a:t>상속받아 구현</a:t>
            </a:r>
            <a:endParaRPr lang="en-US" altLang="ko-KR" dirty="0"/>
          </a:p>
          <a:p>
            <a:pPr lvl="2"/>
            <a:r>
              <a:rPr lang="ko-KR" altLang="en-US" dirty="0"/>
              <a:t>웹 소켓으로부터 받은 데이터를 </a:t>
            </a:r>
            <a:r>
              <a:rPr lang="en-US" altLang="ko-KR" dirty="0"/>
              <a:t>Text </a:t>
            </a:r>
            <a:r>
              <a:rPr lang="ko-KR" altLang="en-US" dirty="0"/>
              <a:t>형태로 변환하는 객체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파일명은 보통 </a:t>
            </a:r>
            <a:r>
              <a:rPr lang="en-US" altLang="ko-KR" dirty="0" err="1"/>
              <a:t>ChatHandler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ko-KR" altLang="en-US" dirty="0"/>
              <a:t>뒤에 </a:t>
            </a:r>
            <a:r>
              <a:rPr lang="en-US" altLang="ko-KR" dirty="0"/>
              <a:t>Handler</a:t>
            </a:r>
            <a:r>
              <a:rPr lang="ko-KR" altLang="en-US" dirty="0"/>
              <a:t>임을 알려주기 위해 붙이자</a:t>
            </a:r>
            <a:r>
              <a:rPr lang="en-US" altLang="ko-KR" dirty="0"/>
              <a:t>! 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C2E3B-8D35-7A25-CE75-7BF45680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509120"/>
            <a:ext cx="495300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608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 사용을 위한 주요 설정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ChatHandler</a:t>
            </a:r>
            <a:r>
              <a:rPr lang="en-US" altLang="ko-KR" sz="2000" dirty="0"/>
              <a:t> </a:t>
            </a:r>
            <a:r>
              <a:rPr lang="ko-KR" altLang="en-US" sz="2000" dirty="0"/>
              <a:t>역할</a:t>
            </a:r>
            <a:r>
              <a:rPr lang="en-US" altLang="ko-KR" sz="2000" dirty="0"/>
              <a:t>(3</a:t>
            </a:r>
            <a:r>
              <a:rPr lang="ko-KR" altLang="en-US" sz="2000" dirty="0"/>
              <a:t>개 함수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웹 소켓 연결</a:t>
            </a:r>
            <a:endParaRPr lang="en-US" altLang="ko-KR" sz="2000" dirty="0"/>
          </a:p>
          <a:p>
            <a:pPr lvl="2"/>
            <a:r>
              <a:rPr lang="ko-KR" altLang="en-US" sz="1400" dirty="0" err="1"/>
              <a:t>함수명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afterConnectionEstablished</a:t>
            </a:r>
            <a:endParaRPr lang="en-US" altLang="ko-KR" sz="1400" dirty="0"/>
          </a:p>
          <a:p>
            <a:pPr lvl="2"/>
            <a:r>
              <a:rPr lang="en-US" altLang="ko-KR" sz="1400" dirty="0"/>
              <a:t>JSP</a:t>
            </a:r>
            <a:r>
              <a:rPr lang="ko-KR" altLang="en-US" sz="1400" dirty="0"/>
              <a:t>의 자바스크립트에 생성한 웹 소켓과 연결</a:t>
            </a:r>
            <a:endParaRPr lang="en-US" altLang="ko-KR" sz="1400" dirty="0"/>
          </a:p>
          <a:p>
            <a:pPr lvl="2"/>
            <a:r>
              <a:rPr lang="en-US" altLang="ko-KR" sz="1400" dirty="0"/>
              <a:t>000</a:t>
            </a:r>
            <a:r>
              <a:rPr lang="ko-KR" altLang="en-US" sz="1400" dirty="0"/>
              <a:t>님 입장하였습니다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메시지 발송</a:t>
            </a:r>
            <a:endParaRPr lang="en-US" altLang="ko-KR" sz="1400" dirty="0"/>
          </a:p>
          <a:p>
            <a:pPr lvl="2"/>
            <a:r>
              <a:rPr lang="ko-KR" altLang="en-US" sz="1400" b="1" dirty="0">
                <a:solidFill>
                  <a:srgbClr val="FF0000"/>
                </a:solidFill>
              </a:rPr>
              <a:t>사용자가 접속할 때마다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세션이 생성될 때마다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세션 정보 추가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2"/>
            <a:endParaRPr lang="en-US" altLang="ko-KR" sz="14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/>
              <a:t>웹 소켓 메시지 수신</a:t>
            </a:r>
            <a:endParaRPr lang="en-US" altLang="ko-KR" sz="2000" dirty="0"/>
          </a:p>
          <a:p>
            <a:pPr lvl="2"/>
            <a:r>
              <a:rPr lang="ko-KR" altLang="en-US" sz="1400" dirty="0" err="1"/>
              <a:t>함수명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handleTextMessage</a:t>
            </a:r>
            <a:endParaRPr lang="en-US" altLang="ko-KR" sz="1400" dirty="0"/>
          </a:p>
          <a:p>
            <a:pPr lvl="2"/>
            <a:r>
              <a:rPr lang="ko-KR" altLang="en-US" sz="1400" dirty="0"/>
              <a:t>사용자가 보낸 메시지를 수신해서 채팅방의 사용자에게 전송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2000" dirty="0"/>
              <a:t>웹 소켓 연결 해제</a:t>
            </a:r>
            <a:endParaRPr lang="en-US" altLang="ko-KR" sz="2000" dirty="0"/>
          </a:p>
          <a:p>
            <a:pPr lvl="2"/>
            <a:r>
              <a:rPr lang="ko-KR" altLang="en-US" sz="1400" dirty="0" err="1"/>
              <a:t>함수명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en-US" altLang="ko-KR" sz="1400" dirty="0" err="1"/>
              <a:t>afterConnectionClosed</a:t>
            </a:r>
            <a:endParaRPr lang="en-US" altLang="ko-KR" sz="1400" dirty="0"/>
          </a:p>
          <a:p>
            <a:pPr lvl="2"/>
            <a:r>
              <a:rPr lang="en-US" altLang="ko-KR" sz="1400" dirty="0"/>
              <a:t>JSP</a:t>
            </a:r>
            <a:r>
              <a:rPr lang="ko-KR" altLang="en-US" sz="1400" dirty="0"/>
              <a:t>의 자바스크립트에 생성한 웹 소켓과 연결</a:t>
            </a:r>
            <a:endParaRPr lang="en-US" altLang="ko-KR" sz="1400" dirty="0"/>
          </a:p>
          <a:p>
            <a:pPr lvl="2"/>
            <a:r>
              <a:rPr lang="en-US" altLang="ko-KR" sz="1400" dirty="0"/>
              <a:t>000</a:t>
            </a:r>
            <a:r>
              <a:rPr lang="ko-KR" altLang="en-US" sz="1400" dirty="0"/>
              <a:t>님 퇴장하였습니다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메시지 발송</a:t>
            </a:r>
            <a:endParaRPr lang="en-US" altLang="ko-KR" sz="1400" dirty="0"/>
          </a:p>
          <a:p>
            <a:pPr lvl="2"/>
            <a:r>
              <a:rPr lang="ko-KR" altLang="en-US" sz="1400" b="1" dirty="0">
                <a:solidFill>
                  <a:srgbClr val="FF0000"/>
                </a:solidFill>
              </a:rPr>
              <a:t>사용자가 퇴장할 때마다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 err="1">
                <a:solidFill>
                  <a:srgbClr val="FF0000"/>
                </a:solidFill>
              </a:rPr>
              <a:t>새로고침될</a:t>
            </a:r>
            <a:r>
              <a:rPr lang="ko-KR" altLang="en-US" sz="1400" b="1" dirty="0">
                <a:solidFill>
                  <a:srgbClr val="FF0000"/>
                </a:solidFill>
              </a:rPr>
              <a:t> 때마다</a:t>
            </a:r>
            <a:r>
              <a:rPr lang="en-US" altLang="ko-KR" sz="1400" b="1" dirty="0">
                <a:solidFill>
                  <a:srgbClr val="FF0000"/>
                </a:solidFill>
              </a:rPr>
              <a:t>) </a:t>
            </a:r>
            <a:r>
              <a:rPr lang="ko-KR" altLang="en-US" sz="1400" b="1" dirty="0">
                <a:solidFill>
                  <a:srgbClr val="FF0000"/>
                </a:solidFill>
              </a:rPr>
              <a:t>세션 정보 삭제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lvl="2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349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kopo.poly</a:t>
            </a:r>
            <a:r>
              <a:rPr lang="en-US" altLang="ko-KR" dirty="0"/>
              <a:t> </a:t>
            </a:r>
            <a:r>
              <a:rPr lang="ko-KR" altLang="en-US" dirty="0"/>
              <a:t>패키지 밑에 </a:t>
            </a:r>
            <a:r>
              <a:rPr lang="en-US" altLang="ko-KR" dirty="0"/>
              <a:t>chat </a:t>
            </a:r>
            <a:r>
              <a:rPr lang="ko-KR" altLang="en-US" dirty="0"/>
              <a:t>패키지 생성</a:t>
            </a:r>
            <a:endParaRPr lang="en-US" altLang="ko-KR" dirty="0"/>
          </a:p>
          <a:p>
            <a:pPr lvl="1"/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자바 파일 생성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1B50D-4D03-F2B7-5946-7985006E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0" y="2251198"/>
            <a:ext cx="1628775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8A29DD1-2F08-A2E2-C380-FDA720807698}"/>
              </a:ext>
            </a:extLst>
          </p:cNvPr>
          <p:cNvSpPr/>
          <p:nvPr/>
        </p:nvSpPr>
        <p:spPr bwMode="auto">
          <a:xfrm>
            <a:off x="2101045" y="2542381"/>
            <a:ext cx="4179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D63FDF-4D53-3A86-E8EA-914778A4A278}"/>
              </a:ext>
            </a:extLst>
          </p:cNvPr>
          <p:cNvSpPr/>
          <p:nvPr/>
        </p:nvSpPr>
        <p:spPr bwMode="auto">
          <a:xfrm>
            <a:off x="472270" y="2474848"/>
            <a:ext cx="1628775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6B0593C-567E-63DD-405A-ADEEB992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40" y="2252468"/>
            <a:ext cx="4361415" cy="4203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434E99-400D-7342-3CE2-63BC0C7E87A2}"/>
              </a:ext>
            </a:extLst>
          </p:cNvPr>
          <p:cNvSpPr/>
          <p:nvPr/>
        </p:nvSpPr>
        <p:spPr bwMode="auto">
          <a:xfrm>
            <a:off x="4710000" y="6235436"/>
            <a:ext cx="1872208" cy="2838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C6D12-FC21-7278-56A9-26DA8A86C01B}"/>
              </a:ext>
            </a:extLst>
          </p:cNvPr>
          <p:cNvSpPr txBox="1"/>
          <p:nvPr/>
        </p:nvSpPr>
        <p:spPr>
          <a:xfrm>
            <a:off x="2070576" y="6506802"/>
            <a:ext cx="5917413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웹 소켓 수신한 정보를 </a:t>
            </a:r>
            <a:r>
              <a:rPr lang="en-US" altLang="ko-KR" sz="1800" dirty="0"/>
              <a:t>Text</a:t>
            </a:r>
            <a:r>
              <a:rPr lang="ko-KR" altLang="en-US" sz="1800" dirty="0"/>
              <a:t>형태로 처리하기 위해 상속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3B2EA1-0B4E-27A2-9ADB-A8426EA8C0D8}"/>
              </a:ext>
            </a:extLst>
          </p:cNvPr>
          <p:cNvSpPr/>
          <p:nvPr/>
        </p:nvSpPr>
        <p:spPr bwMode="auto">
          <a:xfrm>
            <a:off x="2681928" y="5645414"/>
            <a:ext cx="936104" cy="28813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CA6A6-B8A9-9B3E-F440-FE58E1B2287D}"/>
              </a:ext>
            </a:extLst>
          </p:cNvPr>
          <p:cNvSpPr txBox="1"/>
          <p:nvPr/>
        </p:nvSpPr>
        <p:spPr>
          <a:xfrm>
            <a:off x="3618032" y="5384468"/>
            <a:ext cx="4981309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스프링이 시작될 때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메모리에 자동 올리기 위해 </a:t>
            </a:r>
            <a:r>
              <a:rPr lang="en-US" altLang="ko-KR" sz="1800" dirty="0">
                <a:solidFill>
                  <a:srgbClr val="FF0000"/>
                </a:solidFill>
              </a:rPr>
              <a:t>@Component </a:t>
            </a:r>
            <a:r>
              <a:rPr lang="ko-KR" altLang="en-US" sz="1800" dirty="0">
                <a:solidFill>
                  <a:srgbClr val="FF0000"/>
                </a:solidFill>
              </a:rPr>
              <a:t>붙임</a:t>
            </a:r>
          </a:p>
        </p:txBody>
      </p:sp>
    </p:spTree>
    <p:extLst>
      <p:ext uri="{BB962C8B-B14F-4D97-AF65-F5344CB8AC3E}">
        <p14:creationId xmlns:p14="http://schemas.microsoft.com/office/powerpoint/2010/main" val="23075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(2)</a:t>
            </a:r>
          </a:p>
        </p:txBody>
      </p:sp>
      <p:sp>
        <p:nvSpPr>
          <p:cNvPr id="12" name="내용 개체 틀 15">
            <a:extLst>
              <a:ext uri="{FF2B5EF4-FFF2-40B4-BE49-F238E27FC236}">
                <a16:creationId xmlns:a16="http://schemas.microsoft.com/office/drawing/2014/main" id="{1E547CD6-9128-AB69-80CA-4BC7512A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18488" cy="4929188"/>
          </a:xfrm>
        </p:spPr>
        <p:txBody>
          <a:bodyPr/>
          <a:lstStyle/>
          <a:p>
            <a:r>
              <a:rPr lang="en-US" altLang="ko-KR" dirty="0" err="1"/>
              <a:t>Collections.synchronized</a:t>
            </a:r>
            <a:r>
              <a:rPr lang="ko-KR" altLang="en-US" dirty="0"/>
              <a:t> 사용 이유</a:t>
            </a:r>
            <a:endParaRPr lang="en-US" altLang="ko-KR" dirty="0"/>
          </a:p>
          <a:p>
            <a:pPr lvl="1"/>
            <a:r>
              <a:rPr lang="ko-KR" altLang="en-US" dirty="0"/>
              <a:t>채팅은 동시에 여러 사용자가 대화함</a:t>
            </a:r>
            <a:endParaRPr lang="en-US" altLang="ko-KR" dirty="0"/>
          </a:p>
          <a:p>
            <a:pPr lvl="2"/>
            <a:r>
              <a:rPr lang="ko-KR" altLang="en-US" dirty="0"/>
              <a:t>채팅은 멀티 스레드</a:t>
            </a:r>
            <a:r>
              <a:rPr lang="en-US" altLang="ko-KR" dirty="0"/>
              <a:t> </a:t>
            </a:r>
            <a:r>
              <a:rPr lang="ko-KR" altLang="en-US" dirty="0"/>
              <a:t>방식으로 동작되며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데이터의 일관성을 유지하기 어렵기 때문에 사용함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일관성 유지를 위해 반드시 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r>
              <a:rPr lang="ko-KR" altLang="en-US" b="1" dirty="0">
                <a:solidFill>
                  <a:srgbClr val="FF0000"/>
                </a:solidFill>
              </a:rPr>
              <a:t>으로 메모리에 올려야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algn="l"/>
            <a:r>
              <a:rPr lang="ko-KR" altLang="en-US" dirty="0"/>
              <a:t>본 실습은 채팅에 참여한 유저들</a:t>
            </a:r>
            <a:r>
              <a:rPr lang="en-US" altLang="ko-KR" dirty="0"/>
              <a:t>(</a:t>
            </a:r>
            <a:r>
              <a:rPr lang="ko-KR" altLang="en-US" dirty="0"/>
              <a:t>세션 정보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/>
              <a:t>생성된 채팅방에 대한 정보를 전역변수로 저장하여 활용</a:t>
            </a:r>
            <a:endParaRPr lang="en-US" altLang="ko-KR" dirty="0"/>
          </a:p>
          <a:p>
            <a:pPr lvl="1"/>
            <a:r>
              <a:rPr lang="en-US" altLang="ko-KR" dirty="0" err="1"/>
              <a:t>ChatController</a:t>
            </a:r>
            <a:r>
              <a:rPr lang="ko-KR" altLang="en-US" dirty="0"/>
              <a:t>에서만 사용하기에 </a:t>
            </a:r>
            <a:r>
              <a:rPr lang="en-US" altLang="ko-KR" dirty="0"/>
              <a:t>private</a:t>
            </a:r>
            <a:r>
              <a:rPr lang="ko-KR" altLang="en-US" dirty="0"/>
              <a:t>로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B6C5C-258F-1A10-F4A7-AE6C333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0" y="4654693"/>
            <a:ext cx="8229600" cy="1509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DAF5C1-1E21-AF89-CB1E-A2B238C3D041}"/>
              </a:ext>
            </a:extLst>
          </p:cNvPr>
          <p:cNvSpPr/>
          <p:nvPr/>
        </p:nvSpPr>
        <p:spPr bwMode="auto">
          <a:xfrm>
            <a:off x="467544" y="5445125"/>
            <a:ext cx="8194506" cy="6481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A478-5FE9-9B87-EC01-AB648ADBCC8E}"/>
              </a:ext>
            </a:extLst>
          </p:cNvPr>
          <p:cNvSpPr txBox="1"/>
          <p:nvPr/>
        </p:nvSpPr>
        <p:spPr>
          <a:xfrm>
            <a:off x="957194" y="6166220"/>
            <a:ext cx="7704856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활성화된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정보를 </a:t>
            </a:r>
            <a:r>
              <a:rPr lang="en-US" altLang="ko-KR" sz="1800" dirty="0"/>
              <a:t>Controller</a:t>
            </a:r>
            <a:r>
              <a:rPr lang="ko-KR" altLang="en-US" sz="1800" dirty="0"/>
              <a:t>에서 조회하기 위해 접근 제한자를 </a:t>
            </a:r>
            <a:endParaRPr lang="en-US" altLang="ko-KR" sz="1800" dirty="0"/>
          </a:p>
          <a:p>
            <a:r>
              <a:rPr lang="ko-KR" altLang="en-US" sz="1800" dirty="0"/>
              <a:t>모두 접근할 수 있게 </a:t>
            </a:r>
            <a:r>
              <a:rPr lang="en-US" altLang="ko-KR" sz="1800" dirty="0"/>
              <a:t>public</a:t>
            </a:r>
            <a:r>
              <a:rPr lang="ko-KR" altLang="en-US" sz="1800" dirty="0"/>
              <a:t> 선언</a:t>
            </a:r>
          </a:p>
        </p:txBody>
      </p:sp>
    </p:spTree>
    <p:extLst>
      <p:ext uri="{BB962C8B-B14F-4D97-AF65-F5344CB8AC3E}">
        <p14:creationId xmlns:p14="http://schemas.microsoft.com/office/powerpoint/2010/main" val="300834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(3)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E16F0-23FA-7BC3-1852-700365FA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afterConnectionEstablished</a:t>
            </a:r>
            <a:r>
              <a:rPr lang="en-US" altLang="ko-KR" dirty="0"/>
              <a:t>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최초 사용자와 웹 소켓이 연결될 때 실행</a:t>
            </a:r>
            <a:endParaRPr lang="en-US" altLang="ko-KR" dirty="0"/>
          </a:p>
          <a:p>
            <a:pPr lvl="2"/>
            <a:r>
              <a:rPr lang="ko-KR" altLang="en-US" dirty="0" err="1"/>
              <a:t>채팅방</a:t>
            </a:r>
            <a:r>
              <a:rPr lang="ko-KR" altLang="en-US" dirty="0"/>
              <a:t> 입장</a:t>
            </a:r>
            <a:endParaRPr lang="en-US" altLang="ko-KR" dirty="0"/>
          </a:p>
          <a:p>
            <a:pPr lvl="1"/>
            <a:r>
              <a:rPr lang="ko-KR" altLang="en-US" dirty="0"/>
              <a:t>사용자 접속 정보</a:t>
            </a:r>
            <a:r>
              <a:rPr lang="en-US" altLang="ko-KR" dirty="0"/>
              <a:t>(</a:t>
            </a:r>
            <a:r>
              <a:rPr lang="ko-KR" altLang="en-US" dirty="0"/>
              <a:t>세션 객체</a:t>
            </a:r>
            <a:r>
              <a:rPr lang="en-US" altLang="ko-KR" dirty="0"/>
              <a:t>)</a:t>
            </a:r>
            <a:r>
              <a:rPr lang="ko-KR" altLang="en-US" dirty="0"/>
              <a:t>를 저장함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0ED22-5D41-8B2F-DB95-3676B841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2936"/>
            <a:ext cx="8229600" cy="3858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E72D18-54DF-1052-B137-D9C55731A6E8}"/>
              </a:ext>
            </a:extLst>
          </p:cNvPr>
          <p:cNvSpPr/>
          <p:nvPr/>
        </p:nvSpPr>
        <p:spPr bwMode="auto">
          <a:xfrm>
            <a:off x="454787" y="3999667"/>
            <a:ext cx="6624736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10F58-8775-18E5-FF0E-ECCC754BDCEA}"/>
              </a:ext>
            </a:extLst>
          </p:cNvPr>
          <p:cNvSpPr txBox="1"/>
          <p:nvPr/>
        </p:nvSpPr>
        <p:spPr>
          <a:xfrm>
            <a:off x="3347864" y="3670953"/>
            <a:ext cx="4981309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추가 개발할 </a:t>
            </a:r>
            <a:r>
              <a:rPr lang="en-US" altLang="ko-KR" sz="1800" dirty="0" err="1"/>
              <a:t>WebSocketConfig</a:t>
            </a:r>
            <a:r>
              <a:rPr lang="en-US" altLang="ko-KR" sz="1800" dirty="0"/>
              <a:t> </a:t>
            </a:r>
            <a:r>
              <a:rPr lang="ko-KR" altLang="en-US" sz="1800" dirty="0"/>
              <a:t>자바에서 </a:t>
            </a:r>
            <a:r>
              <a:rPr lang="en-US" altLang="ko-KR" sz="1800" dirty="0"/>
              <a:t>session </a:t>
            </a:r>
            <a:r>
              <a:rPr lang="ko-KR" altLang="en-US" sz="1800" dirty="0"/>
              <a:t>정보 추가해서 값 전달함</a:t>
            </a:r>
          </a:p>
        </p:txBody>
      </p:sp>
    </p:spTree>
    <p:extLst>
      <p:ext uri="{BB962C8B-B14F-4D97-AF65-F5344CB8AC3E}">
        <p14:creationId xmlns:p14="http://schemas.microsoft.com/office/powerpoint/2010/main" val="361683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E9642B-60C1-A001-9AA3-B639B91C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23584" cy="5518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4378ABA-4E0D-7343-BBF1-C378FC3DC1A4}"/>
              </a:ext>
            </a:extLst>
          </p:cNvPr>
          <p:cNvSpPr/>
          <p:nvPr/>
        </p:nvSpPr>
        <p:spPr bwMode="auto">
          <a:xfrm>
            <a:off x="463216" y="1196555"/>
            <a:ext cx="2962672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6AB10-F693-CE10-DD22-1263B950F1F3}"/>
              </a:ext>
            </a:extLst>
          </p:cNvPr>
          <p:cNvSpPr txBox="1"/>
          <p:nvPr/>
        </p:nvSpPr>
        <p:spPr>
          <a:xfrm>
            <a:off x="3203848" y="1173892"/>
            <a:ext cx="5760640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채팅방에 입장할 때</a:t>
            </a:r>
            <a:r>
              <a:rPr lang="en-US" altLang="ko-KR" sz="1800" dirty="0"/>
              <a:t>, </a:t>
            </a:r>
            <a:r>
              <a:rPr lang="ko-KR" altLang="en-US" sz="1800" dirty="0"/>
              <a:t>기존 참여자들에게 </a:t>
            </a:r>
            <a:r>
              <a:rPr lang="en-US" altLang="ko-KR" sz="1800" dirty="0"/>
              <a:t>‘000</a:t>
            </a:r>
            <a:r>
              <a:rPr lang="ko-KR" altLang="en-US" sz="1800" dirty="0"/>
              <a:t>님 입장합니다</a:t>
            </a:r>
            <a:r>
              <a:rPr lang="en-US" altLang="ko-KR" sz="1800" dirty="0"/>
              <a:t>.’ </a:t>
            </a:r>
            <a:r>
              <a:rPr lang="ko-KR" altLang="en-US" sz="1800" dirty="0"/>
              <a:t>메시지 발송하기 위해 입장한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세션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08124-15BE-C44B-288D-4320886A2A8A}"/>
              </a:ext>
            </a:extLst>
          </p:cNvPr>
          <p:cNvSpPr/>
          <p:nvPr/>
        </p:nvSpPr>
        <p:spPr bwMode="auto">
          <a:xfrm>
            <a:off x="1259632" y="2780928"/>
            <a:ext cx="5112568" cy="23762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3AD16-B042-87D2-396D-6A096C81E80B}"/>
              </a:ext>
            </a:extLst>
          </p:cNvPr>
          <p:cNvSpPr txBox="1"/>
          <p:nvPr/>
        </p:nvSpPr>
        <p:spPr>
          <a:xfrm>
            <a:off x="3815916" y="5013176"/>
            <a:ext cx="3960440" cy="110337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입장하는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사람들에게 </a:t>
            </a:r>
            <a:br>
              <a:rPr lang="en-US" altLang="ko-KR" sz="1800" dirty="0"/>
            </a:br>
            <a:r>
              <a:rPr lang="en-US" altLang="ko-KR" sz="1800" dirty="0"/>
              <a:t>000</a:t>
            </a:r>
            <a:r>
              <a:rPr lang="ko-KR" altLang="en-US" sz="1800" dirty="0"/>
              <a:t>님이 입장합니다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메시지 발송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메시지 발송은 </a:t>
            </a:r>
            <a:r>
              <a:rPr lang="en-US" altLang="ko-KR" sz="1800" dirty="0"/>
              <a:t>JSON </a:t>
            </a:r>
            <a:r>
              <a:rPr lang="ko-KR" altLang="en-US" sz="1800" dirty="0"/>
              <a:t>구조로 보냄</a:t>
            </a:r>
          </a:p>
        </p:txBody>
      </p:sp>
    </p:spTree>
    <p:extLst>
      <p:ext uri="{BB962C8B-B14F-4D97-AF65-F5344CB8AC3E}">
        <p14:creationId xmlns:p14="http://schemas.microsoft.com/office/powerpoint/2010/main" val="341430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58CFD-38B7-5486-82CB-9C04225CFC4D}"/>
              </a:ext>
            </a:extLst>
          </p:cNvPr>
          <p:cNvSpPr txBox="1"/>
          <p:nvPr/>
        </p:nvSpPr>
        <p:spPr>
          <a:xfrm>
            <a:off x="457200" y="4586590"/>
            <a:ext cx="8229600" cy="138037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새로운 세션</a:t>
            </a:r>
            <a:r>
              <a:rPr lang="en-US" altLang="ko-KR" sz="1800" dirty="0"/>
              <a:t>(</a:t>
            </a:r>
            <a:r>
              <a:rPr lang="ko-KR" altLang="en-US" sz="1800" dirty="0"/>
              <a:t>사용자</a:t>
            </a:r>
            <a:r>
              <a:rPr lang="en-US" altLang="ko-KR" sz="1800" dirty="0"/>
              <a:t>)</a:t>
            </a:r>
            <a:r>
              <a:rPr lang="ko-KR" altLang="en-US" sz="1800" dirty="0"/>
              <a:t>이 생성될 때마다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이름 저장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입장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 err="1"/>
              <a:t>채팅방</a:t>
            </a:r>
            <a:r>
              <a:rPr lang="ko-KR" altLang="en-US" sz="1800" dirty="0"/>
              <a:t> 이름은 이미 저장된 동일한 채팅방이 존재할 수 있음</a:t>
            </a:r>
            <a:endParaRPr lang="en-US" altLang="ko-KR" sz="1800" dirty="0"/>
          </a:p>
          <a:p>
            <a:r>
              <a:rPr lang="ko-KR" altLang="en-US" sz="1800" dirty="0"/>
              <a:t>그러나 </a:t>
            </a:r>
            <a:r>
              <a:rPr lang="en-US" altLang="ko-KR" sz="1800" dirty="0"/>
              <a:t>Map </a:t>
            </a:r>
            <a:r>
              <a:rPr lang="ko-KR" altLang="en-US" sz="1800" dirty="0"/>
              <a:t>데이터 구조는 저장되는 키의 중복을 허용하지 않기 때문에 </a:t>
            </a:r>
            <a:br>
              <a:rPr lang="en-US" altLang="ko-KR" sz="1800" dirty="0"/>
            </a:br>
            <a:r>
              <a:rPr lang="ko-KR" altLang="en-US" sz="1800" dirty="0"/>
              <a:t>기존에 동일한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키가 존재하면</a:t>
            </a:r>
            <a:r>
              <a:rPr lang="en-US" altLang="ko-KR" sz="1800" dirty="0"/>
              <a:t>, </a:t>
            </a:r>
            <a:r>
              <a:rPr lang="ko-KR" altLang="en-US" sz="1800" dirty="0"/>
              <a:t>기존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키에 값을 덮어쓰기 함</a:t>
            </a:r>
          </a:p>
        </p:txBody>
      </p:sp>
      <p:sp>
        <p:nvSpPr>
          <p:cNvPr id="14" name="폭발: 8pt 13">
            <a:extLst>
              <a:ext uri="{FF2B5EF4-FFF2-40B4-BE49-F238E27FC236}">
                <a16:creationId xmlns:a16="http://schemas.microsoft.com/office/drawing/2014/main" id="{28CEF2B1-21A5-028B-DAB5-E7BE2466B1F1}"/>
              </a:ext>
            </a:extLst>
          </p:cNvPr>
          <p:cNvSpPr/>
          <p:nvPr/>
        </p:nvSpPr>
        <p:spPr bwMode="auto">
          <a:xfrm>
            <a:off x="0" y="4389168"/>
            <a:ext cx="827584" cy="576064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5E1301-5713-224B-3498-8A81825B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" y="1310693"/>
            <a:ext cx="8229600" cy="28582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AB03B0-3C38-27CF-1FA5-09B5942E916D}"/>
              </a:ext>
            </a:extLst>
          </p:cNvPr>
          <p:cNvSpPr/>
          <p:nvPr/>
        </p:nvSpPr>
        <p:spPr bwMode="auto">
          <a:xfrm>
            <a:off x="971600" y="1906988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11C2B-15DB-A1DC-252D-39A93EF8AA76}"/>
              </a:ext>
            </a:extLst>
          </p:cNvPr>
          <p:cNvSpPr txBox="1"/>
          <p:nvPr/>
        </p:nvSpPr>
        <p:spPr>
          <a:xfrm>
            <a:off x="3851920" y="1648761"/>
            <a:ext cx="468052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새로운 세션</a:t>
            </a:r>
            <a:r>
              <a:rPr lang="en-US" altLang="ko-KR" sz="1800" dirty="0"/>
              <a:t>(</a:t>
            </a:r>
            <a:r>
              <a:rPr lang="ko-KR" altLang="en-US" sz="1800" dirty="0"/>
              <a:t>사용자</a:t>
            </a:r>
            <a:r>
              <a:rPr lang="en-US" altLang="ko-KR" sz="1800" dirty="0"/>
              <a:t>)</a:t>
            </a:r>
            <a:r>
              <a:rPr lang="ko-KR" altLang="en-US" sz="1800" dirty="0"/>
              <a:t>이 생성될 때마다 저장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057E34-6E73-7303-9EBB-45D430237488}"/>
              </a:ext>
            </a:extLst>
          </p:cNvPr>
          <p:cNvSpPr/>
          <p:nvPr/>
        </p:nvSpPr>
        <p:spPr bwMode="auto">
          <a:xfrm>
            <a:off x="971600" y="2309231"/>
            <a:ext cx="453650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93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(6)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E16F0-23FA-7BC3-1852-700365FA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afterConnectionClosed</a:t>
            </a:r>
            <a:r>
              <a:rPr lang="en-US" altLang="ko-KR" dirty="0"/>
              <a:t>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사용자와 웹 소켓이 끊어질 때 실행</a:t>
            </a:r>
            <a:r>
              <a:rPr lang="en-US" altLang="ko-KR" dirty="0"/>
              <a:t>(</a:t>
            </a:r>
            <a:r>
              <a:rPr lang="ko-KR" altLang="en-US" dirty="0" err="1"/>
              <a:t>채팅방</a:t>
            </a:r>
            <a:r>
              <a:rPr lang="ko-KR" altLang="en-US" dirty="0"/>
              <a:t> 나감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접속 정보</a:t>
            </a:r>
            <a:r>
              <a:rPr lang="en-US" altLang="ko-KR" dirty="0"/>
              <a:t>(</a:t>
            </a:r>
            <a:r>
              <a:rPr lang="ko-KR" altLang="en-US" dirty="0"/>
              <a:t>세션 객체</a:t>
            </a:r>
            <a:r>
              <a:rPr lang="en-US" altLang="ko-KR" dirty="0"/>
              <a:t>)</a:t>
            </a:r>
            <a:r>
              <a:rPr lang="ko-KR" altLang="en-US" dirty="0"/>
              <a:t>를 삭제함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4A751-7F67-315D-CEC5-D844A2C5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6913"/>
            <a:ext cx="8218488" cy="4144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80CFD1-2FBE-AED7-F562-9BB8BAB5AE26}"/>
              </a:ext>
            </a:extLst>
          </p:cNvPr>
          <p:cNvSpPr/>
          <p:nvPr/>
        </p:nvSpPr>
        <p:spPr bwMode="auto">
          <a:xfrm>
            <a:off x="455028" y="4182988"/>
            <a:ext cx="7213316" cy="6141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EBAE24-C7C7-84F2-FDF8-DF70A2C8F924}"/>
              </a:ext>
            </a:extLst>
          </p:cNvPr>
          <p:cNvSpPr/>
          <p:nvPr/>
        </p:nvSpPr>
        <p:spPr bwMode="auto">
          <a:xfrm>
            <a:off x="477888" y="6453336"/>
            <a:ext cx="3744416" cy="35994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7EED7-45C2-43D5-85A1-508640D85D2C}"/>
              </a:ext>
            </a:extLst>
          </p:cNvPr>
          <p:cNvSpPr txBox="1"/>
          <p:nvPr/>
        </p:nvSpPr>
        <p:spPr>
          <a:xfrm>
            <a:off x="2028856" y="3920434"/>
            <a:ext cx="662473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WebSocketConfig</a:t>
            </a:r>
            <a:r>
              <a:rPr lang="en-US" altLang="ko-KR" sz="1800" dirty="0"/>
              <a:t> </a:t>
            </a:r>
            <a:r>
              <a:rPr lang="ko-KR" altLang="en-US" sz="1800" dirty="0"/>
              <a:t>자바에서 </a:t>
            </a:r>
            <a:r>
              <a:rPr lang="en-US" altLang="ko-KR" sz="1800" dirty="0"/>
              <a:t>session </a:t>
            </a:r>
            <a:r>
              <a:rPr lang="ko-KR" altLang="en-US" sz="1800" dirty="0"/>
              <a:t>정보 추가해서 값 전달함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85955A-DDCF-A408-C070-0752338859B8}"/>
              </a:ext>
            </a:extLst>
          </p:cNvPr>
          <p:cNvSpPr txBox="1"/>
          <p:nvPr/>
        </p:nvSpPr>
        <p:spPr>
          <a:xfrm>
            <a:off x="4061686" y="6179336"/>
            <a:ext cx="172819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세션 값 삭제</a:t>
            </a:r>
          </a:p>
        </p:txBody>
      </p:sp>
    </p:spTree>
    <p:extLst>
      <p:ext uri="{BB962C8B-B14F-4D97-AF65-F5344CB8AC3E}">
        <p14:creationId xmlns:p14="http://schemas.microsoft.com/office/powerpoint/2010/main" val="218520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61FD7-3DC8-3346-AD20-8CF7B58E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2081"/>
            <a:ext cx="8223584" cy="5667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C78563-52C7-1C66-FC9B-C52F26247AC2}"/>
              </a:ext>
            </a:extLst>
          </p:cNvPr>
          <p:cNvSpPr/>
          <p:nvPr/>
        </p:nvSpPr>
        <p:spPr bwMode="auto">
          <a:xfrm>
            <a:off x="463216" y="1204175"/>
            <a:ext cx="2962672" cy="50405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4F358-71E5-1D9E-26DD-B68FE35A4A84}"/>
              </a:ext>
            </a:extLst>
          </p:cNvPr>
          <p:cNvSpPr txBox="1"/>
          <p:nvPr/>
        </p:nvSpPr>
        <p:spPr>
          <a:xfrm>
            <a:off x="3203848" y="1181512"/>
            <a:ext cx="5760640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채팅방에 입장할 때</a:t>
            </a:r>
            <a:r>
              <a:rPr lang="en-US" altLang="ko-KR" sz="1800" dirty="0"/>
              <a:t>, </a:t>
            </a:r>
            <a:r>
              <a:rPr lang="ko-KR" altLang="en-US" sz="1800" dirty="0"/>
              <a:t>기존 참여자들에게 </a:t>
            </a:r>
            <a:r>
              <a:rPr lang="en-US" altLang="ko-KR" sz="1800" dirty="0"/>
              <a:t>‘000</a:t>
            </a:r>
            <a:r>
              <a:rPr lang="ko-KR" altLang="en-US" sz="1800" dirty="0"/>
              <a:t>님 퇴장합니다</a:t>
            </a:r>
            <a:r>
              <a:rPr lang="en-US" altLang="ko-KR" sz="1800" dirty="0"/>
              <a:t>.’ </a:t>
            </a:r>
            <a:r>
              <a:rPr lang="ko-KR" altLang="en-US" sz="1800" dirty="0"/>
              <a:t>메시지 발송하기 위해 입장한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세션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20BAD9-6EF5-73A6-1985-7C85E8EB74C3}"/>
              </a:ext>
            </a:extLst>
          </p:cNvPr>
          <p:cNvSpPr/>
          <p:nvPr/>
        </p:nvSpPr>
        <p:spPr bwMode="auto">
          <a:xfrm>
            <a:off x="1259632" y="2373032"/>
            <a:ext cx="5256584" cy="35762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3C3F4-D29A-59C2-26AB-E353CFE3436B}"/>
              </a:ext>
            </a:extLst>
          </p:cNvPr>
          <p:cNvSpPr txBox="1"/>
          <p:nvPr/>
        </p:nvSpPr>
        <p:spPr>
          <a:xfrm>
            <a:off x="4862197" y="4575418"/>
            <a:ext cx="3960440" cy="110337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퇴장하는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사람들에게 </a:t>
            </a:r>
            <a:br>
              <a:rPr lang="en-US" altLang="ko-KR" sz="1800" dirty="0"/>
            </a:br>
            <a:r>
              <a:rPr lang="en-US" altLang="ko-KR" sz="1800" dirty="0"/>
              <a:t>000</a:t>
            </a:r>
            <a:r>
              <a:rPr lang="ko-KR" altLang="en-US" sz="1800" dirty="0"/>
              <a:t>님이 퇴장합니다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메시지 발송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메시지 발송은 </a:t>
            </a:r>
            <a:r>
              <a:rPr lang="en-US" altLang="ko-KR" sz="1800" dirty="0"/>
              <a:t>JSON </a:t>
            </a:r>
            <a:r>
              <a:rPr lang="ko-KR" altLang="en-US" sz="1800" dirty="0"/>
              <a:t>구조로 보냄</a:t>
            </a:r>
          </a:p>
        </p:txBody>
      </p:sp>
    </p:spTree>
    <p:extLst>
      <p:ext uri="{BB962C8B-B14F-4D97-AF65-F5344CB8AC3E}">
        <p14:creationId xmlns:p14="http://schemas.microsoft.com/office/powerpoint/2010/main" val="8633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(1)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웹 소켓을 활용하여 실시간 채팅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60F933-A0E6-DFBD-234F-C37219C2B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" r="22644"/>
          <a:stretch/>
        </p:blipFill>
        <p:spPr>
          <a:xfrm>
            <a:off x="468313" y="1909406"/>
            <a:ext cx="2879552" cy="194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234640-C2FF-3404-04D4-78AE2F32E925}"/>
              </a:ext>
            </a:extLst>
          </p:cNvPr>
          <p:cNvSpPr/>
          <p:nvPr/>
        </p:nvSpPr>
        <p:spPr bwMode="auto">
          <a:xfrm>
            <a:off x="468312" y="2629486"/>
            <a:ext cx="2890666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6A0F00-2C09-DB81-D87A-814F6385E7CE}"/>
              </a:ext>
            </a:extLst>
          </p:cNvPr>
          <p:cNvSpPr/>
          <p:nvPr/>
        </p:nvSpPr>
        <p:spPr bwMode="auto">
          <a:xfrm>
            <a:off x="3347864" y="3061534"/>
            <a:ext cx="50405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083EDB-046C-5E53-FB79-E0FA7A997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62" y="4256112"/>
            <a:ext cx="4784602" cy="1818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41F127-4B92-EDC7-8CD2-3042DD450A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" r="34992"/>
          <a:stretch/>
        </p:blipFill>
        <p:spPr>
          <a:xfrm>
            <a:off x="449189" y="4256112"/>
            <a:ext cx="2970684" cy="198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597BE-B831-7851-2301-97E72194DCC2}"/>
              </a:ext>
            </a:extLst>
          </p:cNvPr>
          <p:cNvSpPr/>
          <p:nvPr/>
        </p:nvSpPr>
        <p:spPr bwMode="auto">
          <a:xfrm>
            <a:off x="468312" y="5074621"/>
            <a:ext cx="2890666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2299DE7-D0A7-88AE-2522-D6EAB13B691C}"/>
              </a:ext>
            </a:extLst>
          </p:cNvPr>
          <p:cNvSpPr/>
          <p:nvPr/>
        </p:nvSpPr>
        <p:spPr bwMode="auto">
          <a:xfrm>
            <a:off x="3347864" y="5506669"/>
            <a:ext cx="504056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77FF5F-A72D-24A3-D06E-8C049FAB2233}"/>
              </a:ext>
            </a:extLst>
          </p:cNvPr>
          <p:cNvSpPr/>
          <p:nvPr/>
        </p:nvSpPr>
        <p:spPr bwMode="auto">
          <a:xfrm>
            <a:off x="3977888" y="5404786"/>
            <a:ext cx="4618388" cy="22036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92396CB-48B8-662A-CEC7-4D70D59C3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9" y="1909406"/>
            <a:ext cx="4896544" cy="16479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46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(8)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DE16F0-23FA-7BC3-1852-700365FA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handleTextMessage</a:t>
            </a:r>
            <a:r>
              <a:rPr lang="en-US" altLang="ko-KR" dirty="0"/>
              <a:t> </a:t>
            </a:r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모든 채팅 메시지가 발송될 때마다 실행됨</a:t>
            </a:r>
            <a:endParaRPr lang="en-US" altLang="ko-KR" dirty="0"/>
          </a:p>
          <a:p>
            <a:pPr lvl="1"/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수신 및 해당 </a:t>
            </a:r>
            <a:r>
              <a:rPr lang="ko-KR" altLang="en-US" dirty="0" err="1"/>
              <a:t>채팅방</a:t>
            </a:r>
            <a:r>
              <a:rPr lang="ko-KR" altLang="en-US" dirty="0"/>
              <a:t> 사용자에 발송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80A8A-44AB-87F8-33C9-9222EA9F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3424"/>
            <a:ext cx="8218488" cy="3031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442D71-9B48-97C9-79A2-0409E119F97A}"/>
              </a:ext>
            </a:extLst>
          </p:cNvPr>
          <p:cNvSpPr/>
          <p:nvPr/>
        </p:nvSpPr>
        <p:spPr bwMode="auto">
          <a:xfrm>
            <a:off x="694616" y="3341752"/>
            <a:ext cx="6624736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13B30-05BA-2AC8-6C81-E207DBB9608B}"/>
              </a:ext>
            </a:extLst>
          </p:cNvPr>
          <p:cNvSpPr txBox="1"/>
          <p:nvPr/>
        </p:nvSpPr>
        <p:spPr>
          <a:xfrm>
            <a:off x="3718952" y="4039066"/>
            <a:ext cx="4981309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WebSocketConfig</a:t>
            </a:r>
            <a:r>
              <a:rPr lang="en-US" altLang="ko-KR" sz="1800" dirty="0"/>
              <a:t> </a:t>
            </a:r>
            <a:r>
              <a:rPr lang="ko-KR" altLang="en-US" sz="1800" dirty="0"/>
              <a:t>자바에서 </a:t>
            </a:r>
            <a:r>
              <a:rPr lang="en-US" altLang="ko-KR" sz="1800" dirty="0"/>
              <a:t>session </a:t>
            </a:r>
            <a:r>
              <a:rPr lang="ko-KR" altLang="en-US" sz="1800" dirty="0"/>
              <a:t>정보 추가해서 값 전달함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0E2851-580A-E01E-B725-6432634E4F62}"/>
              </a:ext>
            </a:extLst>
          </p:cNvPr>
          <p:cNvSpPr/>
          <p:nvPr/>
        </p:nvSpPr>
        <p:spPr bwMode="auto">
          <a:xfrm>
            <a:off x="747643" y="4952063"/>
            <a:ext cx="6048672" cy="7200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2D85E-4E70-2840-D2A5-746A95B7E0B8}"/>
              </a:ext>
            </a:extLst>
          </p:cNvPr>
          <p:cNvSpPr txBox="1"/>
          <p:nvPr/>
        </p:nvSpPr>
        <p:spPr>
          <a:xfrm>
            <a:off x="4066235" y="4781912"/>
            <a:ext cx="4981309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채팅 메시지는 </a:t>
            </a:r>
            <a:r>
              <a:rPr lang="en-US" altLang="ko-KR" sz="1800" dirty="0" err="1"/>
              <a:t>message.getPayload</a:t>
            </a:r>
            <a:r>
              <a:rPr lang="en-US" altLang="ko-KR" sz="1800" dirty="0"/>
              <a:t>()</a:t>
            </a:r>
            <a:r>
              <a:rPr lang="ko-KR" altLang="en-US" sz="1800" dirty="0"/>
              <a:t>로 받음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DEE130-4139-1BE8-28D1-1529DD66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912" y="5410205"/>
            <a:ext cx="1905000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82E655-6255-3063-C9A8-EBC516223EEF}"/>
              </a:ext>
            </a:extLst>
          </p:cNvPr>
          <p:cNvSpPr txBox="1"/>
          <p:nvPr/>
        </p:nvSpPr>
        <p:spPr>
          <a:xfrm>
            <a:off x="1955207" y="5888640"/>
            <a:ext cx="5090269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JSP</a:t>
            </a:r>
            <a:r>
              <a:rPr lang="ko-KR" altLang="en-US" sz="1800" dirty="0"/>
              <a:t>에서 보낸 채팅 메시지의 </a:t>
            </a:r>
            <a:r>
              <a:rPr lang="en-US" altLang="ko-KR" sz="1800" dirty="0"/>
              <a:t>JSON </a:t>
            </a:r>
            <a:r>
              <a:rPr lang="ko-KR" altLang="en-US" sz="1800" dirty="0"/>
              <a:t>메시지 구조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0106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DD9C9BE4-EC84-099C-71A9-4DC3A6A4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48699"/>
            <a:ext cx="8241000" cy="22683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D2EA8-F5C0-84D0-34F1-C8A630C4D8F0}"/>
              </a:ext>
            </a:extLst>
          </p:cNvPr>
          <p:cNvSpPr txBox="1"/>
          <p:nvPr/>
        </p:nvSpPr>
        <p:spPr>
          <a:xfrm>
            <a:off x="457200" y="4878798"/>
            <a:ext cx="8229600" cy="128650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발송 시간 추가를 위해 </a:t>
            </a:r>
            <a:r>
              <a:rPr lang="en-US" altLang="ko-KR" sz="1600" dirty="0"/>
              <a:t>JSP</a:t>
            </a:r>
            <a:r>
              <a:rPr lang="ko-KR" altLang="en-US" sz="1600" dirty="0"/>
              <a:t>에서 보낸 </a:t>
            </a:r>
            <a:r>
              <a:rPr lang="en-US" altLang="ko-KR" sz="1600" dirty="0"/>
              <a:t>JSON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(msg)</a:t>
            </a:r>
            <a:r>
              <a:rPr lang="ko-KR" altLang="en-US" sz="1600" dirty="0"/>
              <a:t>를 </a:t>
            </a:r>
            <a:r>
              <a:rPr lang="en-US" altLang="ko-KR" sz="1600" dirty="0"/>
              <a:t>DTO</a:t>
            </a:r>
            <a:r>
              <a:rPr lang="ko-KR" altLang="en-US" sz="1600" dirty="0"/>
              <a:t>로 변환</a:t>
            </a:r>
            <a:endParaRPr lang="en-US" altLang="ko-KR" sz="1600" dirty="0"/>
          </a:p>
          <a:p>
            <a:r>
              <a:rPr lang="ko-KR" altLang="en-US" sz="1600" dirty="0"/>
              <a:t>변환된 </a:t>
            </a:r>
            <a:r>
              <a:rPr lang="en-US" altLang="ko-KR" sz="1600" dirty="0"/>
              <a:t>DTO</a:t>
            </a:r>
            <a:r>
              <a:rPr lang="ko-KR" altLang="en-US" sz="1600" dirty="0"/>
              <a:t>에 발송시간 추가하고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다시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변환함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자바스크립트로 발송시간을 안 쓰고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서버시간을 쓴 이유는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자바스크립트 시간은 사용자 컴퓨터의 </a:t>
            </a:r>
            <a:r>
              <a:rPr lang="en-US" altLang="ko-KR" sz="1600" dirty="0">
                <a:solidFill>
                  <a:srgbClr val="FF0000"/>
                </a:solidFill>
              </a:rPr>
              <a:t>PC</a:t>
            </a:r>
            <a:r>
              <a:rPr lang="ko-KR" altLang="en-US" sz="1600" dirty="0">
                <a:solidFill>
                  <a:srgbClr val="FF0000"/>
                </a:solidFill>
              </a:rPr>
              <a:t>시간으로 쉽게 변경이 가능함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352F81D-FF5D-2FDC-CFFD-053D45033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562307"/>
            <a:ext cx="4800600" cy="742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7F2F4-443D-19AC-DB52-CBEF42AA7878}"/>
              </a:ext>
            </a:extLst>
          </p:cNvPr>
          <p:cNvSpPr/>
          <p:nvPr/>
        </p:nvSpPr>
        <p:spPr bwMode="auto">
          <a:xfrm>
            <a:off x="6786200" y="3562307"/>
            <a:ext cx="1728192" cy="22745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9C1C37-398D-8947-1678-22978086085A}"/>
              </a:ext>
            </a:extLst>
          </p:cNvPr>
          <p:cNvSpPr/>
          <p:nvPr/>
        </p:nvSpPr>
        <p:spPr bwMode="auto">
          <a:xfrm>
            <a:off x="445056" y="2603677"/>
            <a:ext cx="4978896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E7B927-8C4D-837B-93BE-D817A6C06C43}"/>
              </a:ext>
            </a:extLst>
          </p:cNvPr>
          <p:cNvSpPr txBox="1"/>
          <p:nvPr/>
        </p:nvSpPr>
        <p:spPr>
          <a:xfrm>
            <a:off x="5529848" y="4186815"/>
            <a:ext cx="316835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date : (</a:t>
            </a:r>
            <a:r>
              <a:rPr lang="ko-KR" altLang="en-US" sz="1800" dirty="0"/>
              <a:t>추가</a:t>
            </a:r>
            <a:r>
              <a:rPr lang="en-US" altLang="ko-KR" sz="1800" dirty="0"/>
              <a:t>) </a:t>
            </a:r>
            <a:r>
              <a:rPr lang="ko-KR" altLang="en-US" sz="1800" dirty="0"/>
              <a:t>서버 시간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06D943-B1A1-BDD3-4252-077D0FB89F94}"/>
              </a:ext>
            </a:extLst>
          </p:cNvPr>
          <p:cNvSpPr/>
          <p:nvPr/>
        </p:nvSpPr>
        <p:spPr bwMode="auto">
          <a:xfrm>
            <a:off x="3698560" y="1654297"/>
            <a:ext cx="36004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FA92CEE-0507-2EDB-4EF6-92782BB8A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953" y="1167793"/>
            <a:ext cx="1905000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657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ChatHandler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(10)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6C847F-1CD9-050B-4542-513B9D7E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90638"/>
            <a:ext cx="8229600" cy="3968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34D51B-15B4-C258-70D3-B100D708A146}"/>
              </a:ext>
            </a:extLst>
          </p:cNvPr>
          <p:cNvSpPr/>
          <p:nvPr/>
        </p:nvSpPr>
        <p:spPr bwMode="auto">
          <a:xfrm>
            <a:off x="1043608" y="1772816"/>
            <a:ext cx="4896544" cy="252028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3E200-F913-355E-7BDF-852C9ED68ADC}"/>
              </a:ext>
            </a:extLst>
          </p:cNvPr>
          <p:cNvSpPr txBox="1"/>
          <p:nvPr/>
        </p:nvSpPr>
        <p:spPr>
          <a:xfrm>
            <a:off x="3707904" y="1477766"/>
            <a:ext cx="4392488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같은 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사용자에게만 메시지 전달하기</a:t>
            </a:r>
          </a:p>
        </p:txBody>
      </p:sp>
    </p:spTree>
    <p:extLst>
      <p:ext uri="{BB962C8B-B14F-4D97-AF65-F5344CB8AC3E}">
        <p14:creationId xmlns:p14="http://schemas.microsoft.com/office/powerpoint/2010/main" val="338695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 사용을 위한 환경 설정 파일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 err="1"/>
              <a:t>kopo.poly</a:t>
            </a:r>
            <a:r>
              <a:rPr lang="en-US" altLang="ko-KR" dirty="0"/>
              <a:t> </a:t>
            </a:r>
            <a:r>
              <a:rPr lang="ko-KR" altLang="en-US" dirty="0"/>
              <a:t>패키지 밑에 </a:t>
            </a:r>
            <a:r>
              <a:rPr lang="en-US" altLang="ko-KR" dirty="0"/>
              <a:t>config </a:t>
            </a:r>
            <a:r>
              <a:rPr lang="ko-KR" altLang="en-US" dirty="0"/>
              <a:t>패키지 생성</a:t>
            </a:r>
            <a:endParaRPr lang="en-US" altLang="ko-KR" dirty="0"/>
          </a:p>
          <a:p>
            <a:pPr lvl="1"/>
            <a:r>
              <a:rPr lang="ko-KR" altLang="en-US" dirty="0"/>
              <a:t>웹 소켓 사용을 위한 설정 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Configuration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1"/>
            <a:r>
              <a:rPr lang="ko-KR" altLang="en-US" dirty="0" err="1"/>
              <a:t>스프링부트가</a:t>
            </a:r>
            <a:r>
              <a:rPr lang="ko-KR" altLang="en-US" dirty="0"/>
              <a:t> 실행될 때</a:t>
            </a:r>
            <a:r>
              <a:rPr lang="en-US" altLang="ko-KR" dirty="0"/>
              <a:t>, </a:t>
            </a:r>
            <a:r>
              <a:rPr lang="ko-KR" altLang="en-US" dirty="0"/>
              <a:t>자동 실행되도록 설정</a:t>
            </a:r>
            <a:endParaRPr lang="en-US" altLang="ko-KR" dirty="0"/>
          </a:p>
          <a:p>
            <a:pPr lvl="1"/>
            <a:r>
              <a:rPr lang="ko-KR" altLang="en-US" dirty="0"/>
              <a:t>환경 설정할 때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웹 소켓 사용 설정</a:t>
            </a:r>
            <a:endParaRPr lang="en-US" altLang="ko-KR" dirty="0"/>
          </a:p>
          <a:p>
            <a:pPr lvl="1"/>
            <a:r>
              <a:rPr lang="en-US" altLang="ko-KR" dirty="0"/>
              <a:t>@EnableWebSocket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87140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7FEB4-1F43-8636-4C52-0A2A470B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0" y="1216918"/>
            <a:ext cx="1628775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17E1391-D442-0362-5EAC-4E7B8459EAE6}"/>
              </a:ext>
            </a:extLst>
          </p:cNvPr>
          <p:cNvSpPr/>
          <p:nvPr/>
        </p:nvSpPr>
        <p:spPr bwMode="auto">
          <a:xfrm>
            <a:off x="2101045" y="1912357"/>
            <a:ext cx="417984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572280-5DB1-51BA-667B-B5C3CA1EC418}"/>
              </a:ext>
            </a:extLst>
          </p:cNvPr>
          <p:cNvSpPr/>
          <p:nvPr/>
        </p:nvSpPr>
        <p:spPr bwMode="auto">
          <a:xfrm>
            <a:off x="472270" y="1844824"/>
            <a:ext cx="1628775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A52846-E415-4D5B-D9DA-5F56D408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83" y="1216918"/>
            <a:ext cx="6058547" cy="5170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0E5C5-C827-EADE-8846-684CC4C205E2}"/>
              </a:ext>
            </a:extLst>
          </p:cNvPr>
          <p:cNvSpPr/>
          <p:nvPr/>
        </p:nvSpPr>
        <p:spPr bwMode="auto">
          <a:xfrm>
            <a:off x="2599988" y="5229200"/>
            <a:ext cx="182799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376E0B-B303-C54C-3113-0D75444F070A}"/>
              </a:ext>
            </a:extLst>
          </p:cNvPr>
          <p:cNvSpPr/>
          <p:nvPr/>
        </p:nvSpPr>
        <p:spPr bwMode="auto">
          <a:xfrm>
            <a:off x="2843808" y="6089616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A85D3-EDCF-EA99-BA45-13C8D6D45FEF}"/>
              </a:ext>
            </a:extLst>
          </p:cNvPr>
          <p:cNvSpPr txBox="1"/>
          <p:nvPr/>
        </p:nvSpPr>
        <p:spPr>
          <a:xfrm>
            <a:off x="762392" y="6425599"/>
            <a:ext cx="7875929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chatHandler</a:t>
            </a:r>
            <a:r>
              <a:rPr lang="en-US" altLang="ko-KR" sz="1800" dirty="0"/>
              <a:t> </a:t>
            </a:r>
            <a:r>
              <a:rPr lang="ko-KR" altLang="en-US" sz="1800" dirty="0"/>
              <a:t>변수에 생성자 생성을 통해 자동으로 앞서 만든 파일을 연결함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307E78-CA09-D44F-E8D5-FD709B90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8" y="4331610"/>
            <a:ext cx="1628775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2DAC70-9749-F8F2-6068-C112A1728A6E}"/>
              </a:ext>
            </a:extLst>
          </p:cNvPr>
          <p:cNvSpPr/>
          <p:nvPr/>
        </p:nvSpPr>
        <p:spPr bwMode="auto">
          <a:xfrm>
            <a:off x="755576" y="4660756"/>
            <a:ext cx="1152128" cy="23989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6B604C12-8F65-6B5A-034D-CC56C8C4A1D1}"/>
              </a:ext>
            </a:extLst>
          </p:cNvPr>
          <p:cNvSpPr/>
          <p:nvPr/>
        </p:nvSpPr>
        <p:spPr bwMode="auto">
          <a:xfrm rot="2751670">
            <a:off x="1317906" y="5482181"/>
            <a:ext cx="1815859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301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15DD6-1AC4-A699-99AC-0A2D1F21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개념 활용</a:t>
            </a:r>
            <a:endParaRPr lang="en-US" altLang="ko-KR" dirty="0"/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에 따라 함수 실행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AB47A-9FCB-4B2E-8587-9048D550F116}"/>
              </a:ext>
            </a:extLst>
          </p:cNvPr>
          <p:cNvSpPr txBox="1"/>
          <p:nvPr/>
        </p:nvSpPr>
        <p:spPr>
          <a:xfrm>
            <a:off x="437338" y="5098633"/>
            <a:ext cx="8229600" cy="172970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채팅 </a:t>
            </a:r>
            <a:r>
              <a:rPr lang="en-US" altLang="ko-KR" sz="1600" dirty="0"/>
              <a:t>URL </a:t>
            </a:r>
            <a:r>
              <a:rPr lang="ko-KR" altLang="en-US" sz="1600" dirty="0"/>
              <a:t>구조를 활용하여 </a:t>
            </a:r>
            <a:r>
              <a:rPr lang="ko-KR" altLang="en-US" sz="1600" dirty="0" err="1"/>
              <a:t>채팅방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사용자명</a:t>
            </a:r>
            <a:r>
              <a:rPr lang="en-US" altLang="ko-KR" sz="1600" dirty="0"/>
              <a:t>(</a:t>
            </a:r>
            <a:r>
              <a:rPr lang="ko-KR" altLang="en-US" sz="1600" dirty="0"/>
              <a:t>닉네임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구분함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URL</a:t>
            </a:r>
            <a:r>
              <a:rPr lang="ko-KR" altLang="en-US" sz="1600" dirty="0"/>
              <a:t>구조는 동일하기 때문에 웹 소켓 접속이 발생하면</a:t>
            </a:r>
            <a:r>
              <a:rPr lang="en-US" altLang="ko-KR" sz="1600" dirty="0"/>
              <a:t>, URL </a:t>
            </a:r>
            <a:r>
              <a:rPr lang="ko-KR" altLang="en-US" sz="1600" dirty="0"/>
              <a:t>구조로부터 채팅방과 사용자명을 세션에 추가 저장함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매번 </a:t>
            </a:r>
            <a:r>
              <a:rPr lang="en-US" altLang="ko-KR" sz="1600" dirty="0" err="1"/>
              <a:t>ChatHandler</a:t>
            </a:r>
            <a:r>
              <a:rPr lang="ko-KR" altLang="en-US" sz="1600" dirty="0"/>
              <a:t>에서 작성하는 것 보다 </a:t>
            </a:r>
            <a:r>
              <a:rPr lang="en-US" altLang="ko-KR" sz="1600" dirty="0"/>
              <a:t>Interceptor</a:t>
            </a:r>
            <a:r>
              <a:rPr lang="ko-KR" altLang="en-US" sz="1600" dirty="0"/>
              <a:t>를 사용하는 것이 </a:t>
            </a:r>
            <a:endParaRPr lang="en-US" altLang="ko-KR" sz="1600" dirty="0"/>
          </a:p>
          <a:p>
            <a:r>
              <a:rPr lang="ko-KR" altLang="en-US" sz="1600" dirty="0"/>
              <a:t>한번만 작성하면 되기에 편리함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A492E-24BA-EA71-4242-445A81B44DD5}"/>
              </a:ext>
            </a:extLst>
          </p:cNvPr>
          <p:cNvSpPr txBox="1"/>
          <p:nvPr/>
        </p:nvSpPr>
        <p:spPr>
          <a:xfrm>
            <a:off x="4014622" y="4573001"/>
            <a:ext cx="3383242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접속되는 웹 소켓 </a:t>
            </a:r>
            <a:r>
              <a:rPr lang="en-US" altLang="ko-KR" sz="1600" dirty="0"/>
              <a:t>URL </a:t>
            </a:r>
            <a:r>
              <a:rPr lang="ko-KR" altLang="en-US" sz="1600" dirty="0"/>
              <a:t>구조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F6AF77-4F2F-895A-7686-5D876A87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39" y="2241580"/>
            <a:ext cx="8095101" cy="21598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4B8EDA-2579-1335-7BBA-409CF1E823FF}"/>
              </a:ext>
            </a:extLst>
          </p:cNvPr>
          <p:cNvSpPr/>
          <p:nvPr/>
        </p:nvSpPr>
        <p:spPr bwMode="auto">
          <a:xfrm>
            <a:off x="679376" y="2945913"/>
            <a:ext cx="417646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5E497-9B57-C2BF-3CAF-4D8AD67750AB}"/>
              </a:ext>
            </a:extLst>
          </p:cNvPr>
          <p:cNvSpPr txBox="1"/>
          <p:nvPr/>
        </p:nvSpPr>
        <p:spPr>
          <a:xfrm>
            <a:off x="5669672" y="1829980"/>
            <a:ext cx="3456384" cy="153272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 소켓 전송 </a:t>
            </a:r>
            <a:r>
              <a:rPr lang="en-US" altLang="ko-KR" sz="1600" dirty="0"/>
              <a:t>URL </a:t>
            </a:r>
            <a:r>
              <a:rPr lang="ko-KR" altLang="en-US" sz="1600" dirty="0"/>
              <a:t>형태 정의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반드시 </a:t>
            </a:r>
            <a:r>
              <a:rPr lang="en-US" altLang="ko-KR" sz="1600" dirty="0" err="1">
                <a:solidFill>
                  <a:srgbClr val="FF0000"/>
                </a:solidFill>
              </a:rPr>
              <a:t>ws</a:t>
            </a:r>
            <a:r>
              <a:rPr lang="en-US" altLang="ko-KR" sz="1600" dirty="0">
                <a:solidFill>
                  <a:srgbClr val="FF0000"/>
                </a:solidFill>
              </a:rPr>
              <a:t>/*/* </a:t>
            </a:r>
            <a:r>
              <a:rPr lang="ko-KR" altLang="en-US" sz="1600" dirty="0">
                <a:solidFill>
                  <a:srgbClr val="FF0000"/>
                </a:solidFill>
              </a:rPr>
              <a:t>구조만 접속 가능함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/>
              <a:t>ws</a:t>
            </a:r>
            <a:r>
              <a:rPr lang="en-US" altLang="ko-KR" sz="1600" dirty="0"/>
              <a:t>/* </a:t>
            </a:r>
            <a:r>
              <a:rPr lang="ko-KR" altLang="en-US" sz="1600" dirty="0"/>
              <a:t>구조 접속 안됨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예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ws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채팅방</a:t>
            </a:r>
            <a:r>
              <a:rPr lang="en-US" altLang="ko-KR" sz="1600" dirty="0"/>
              <a:t>/</a:t>
            </a:r>
            <a:r>
              <a:rPr lang="ko-KR" altLang="en-US" sz="1600" dirty="0"/>
              <a:t>이협건 </a:t>
            </a:r>
            <a:r>
              <a:rPr lang="en-US" altLang="ko-KR" sz="1600" dirty="0"/>
              <a:t>(</a:t>
            </a:r>
            <a:r>
              <a:rPr lang="ko-KR" altLang="en-US" sz="1600" dirty="0"/>
              <a:t>접속가능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예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ws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채팅방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접속 불가능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A93D03-F74B-F6D0-5994-19080E428F3F}"/>
              </a:ext>
            </a:extLst>
          </p:cNvPr>
          <p:cNvSpPr/>
          <p:nvPr/>
        </p:nvSpPr>
        <p:spPr bwMode="auto">
          <a:xfrm>
            <a:off x="1798359" y="3580636"/>
            <a:ext cx="6908301" cy="24592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DB5A890-EDC8-603E-2364-CD64FC6F013E}"/>
              </a:ext>
            </a:extLst>
          </p:cNvPr>
          <p:cNvSpPr/>
          <p:nvPr/>
        </p:nvSpPr>
        <p:spPr bwMode="auto">
          <a:xfrm>
            <a:off x="961706" y="3261910"/>
            <a:ext cx="216024" cy="183672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F44F5E-DCAD-9358-48B5-AC0B387A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0" y="4206258"/>
            <a:ext cx="2105025" cy="295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202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 err="1"/>
              <a:t>WebSoketConfig</a:t>
            </a:r>
            <a:r>
              <a:rPr lang="en-US" altLang="ko-KR" dirty="0"/>
              <a:t> </a:t>
            </a:r>
            <a:r>
              <a:rPr lang="ko-KR" altLang="en-US" dirty="0"/>
              <a:t>구현 </a:t>
            </a:r>
            <a:r>
              <a:rPr lang="en-US" altLang="ko-KR" dirty="0"/>
              <a:t>(3)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34897-77D8-B560-B11A-39D01F48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0" y="1268760"/>
            <a:ext cx="8261027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FFC5-80C8-EEC6-90A8-4E2F2C474C8A}"/>
              </a:ext>
            </a:extLst>
          </p:cNvPr>
          <p:cNvSpPr/>
          <p:nvPr/>
        </p:nvSpPr>
        <p:spPr bwMode="auto">
          <a:xfrm>
            <a:off x="2324512" y="1700808"/>
            <a:ext cx="5688632" cy="144016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7D8DF75-2B94-27F7-D12A-09234CAD54CF}"/>
              </a:ext>
            </a:extLst>
          </p:cNvPr>
          <p:cNvSpPr/>
          <p:nvPr/>
        </p:nvSpPr>
        <p:spPr bwMode="auto">
          <a:xfrm>
            <a:off x="5564872" y="3141089"/>
            <a:ext cx="216024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031BF5-E018-8276-EAF7-41B83225A7E2}"/>
              </a:ext>
            </a:extLst>
          </p:cNvPr>
          <p:cNvSpPr/>
          <p:nvPr/>
        </p:nvSpPr>
        <p:spPr bwMode="auto">
          <a:xfrm>
            <a:off x="2396520" y="4077072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CEBD9-F4DA-8B76-19C5-40D5A0390505}"/>
              </a:ext>
            </a:extLst>
          </p:cNvPr>
          <p:cNvSpPr txBox="1"/>
          <p:nvPr/>
        </p:nvSpPr>
        <p:spPr>
          <a:xfrm>
            <a:off x="5276840" y="4185316"/>
            <a:ext cx="1656184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세션에 저장함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5FCA547-22C1-BB59-7A35-2439B927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97" y="6021511"/>
            <a:ext cx="7639050" cy="485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40C052-D551-F36F-CC00-F890B47FFC22}"/>
              </a:ext>
            </a:extLst>
          </p:cNvPr>
          <p:cNvSpPr/>
          <p:nvPr/>
        </p:nvSpPr>
        <p:spPr bwMode="auto">
          <a:xfrm>
            <a:off x="3563888" y="6237312"/>
            <a:ext cx="200098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ABF81C1-23B2-0232-2FFF-AB447FFC04EC}"/>
              </a:ext>
            </a:extLst>
          </p:cNvPr>
          <p:cNvSpPr/>
          <p:nvPr/>
        </p:nvSpPr>
        <p:spPr bwMode="auto">
          <a:xfrm>
            <a:off x="4283968" y="5157192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103BC-6EFC-F4D9-AF65-AA3BBE3043CB}"/>
              </a:ext>
            </a:extLst>
          </p:cNvPr>
          <p:cNvSpPr txBox="1"/>
          <p:nvPr/>
        </p:nvSpPr>
        <p:spPr>
          <a:xfrm>
            <a:off x="5663324" y="5935691"/>
            <a:ext cx="1656184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ChatHandler</a:t>
            </a:r>
            <a:r>
              <a:rPr lang="en-US" altLang="ko-KR" sz="1600" dirty="0"/>
              <a:t> </a:t>
            </a:r>
            <a:r>
              <a:rPr lang="ko-KR" altLang="en-US" sz="1600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357765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- DTO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44E9FF8-6C46-D409-9894-DDB87445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DTO</a:t>
            </a:r>
            <a:r>
              <a:rPr lang="ko-KR" altLang="en-US" dirty="0"/>
              <a:t>는 채팅 메시지를 </a:t>
            </a:r>
            <a:r>
              <a:rPr lang="en-US" altLang="ko-KR" dirty="0"/>
              <a:t>JSON </a:t>
            </a:r>
            <a:r>
              <a:rPr lang="ko-KR" altLang="en-US" dirty="0"/>
              <a:t>형태로 변환하기 위해 활용</a:t>
            </a:r>
            <a:endParaRPr lang="en-US" altLang="ko-KR" dirty="0"/>
          </a:p>
          <a:p>
            <a:pPr lvl="1"/>
            <a:r>
              <a:rPr lang="en-US" altLang="ko-KR" dirty="0"/>
              <a:t>000</a:t>
            </a:r>
            <a:r>
              <a:rPr lang="ko-KR" altLang="en-US" dirty="0"/>
              <a:t>님이 입장하였습니다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000</a:t>
            </a:r>
            <a:r>
              <a:rPr lang="ko-KR" altLang="en-US" dirty="0"/>
              <a:t>님이 퇴장하였습니다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기타 메시지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F495B8-19B3-4184-4088-E50C4F01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6" y="3019946"/>
            <a:ext cx="160020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C03C3D-13C9-4E64-BC54-49C4500E9773}"/>
              </a:ext>
            </a:extLst>
          </p:cNvPr>
          <p:cNvSpPr/>
          <p:nvPr/>
        </p:nvSpPr>
        <p:spPr bwMode="auto">
          <a:xfrm>
            <a:off x="770816" y="394067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E85F0B-AAD3-B85E-1E8A-E857171EA474}"/>
              </a:ext>
            </a:extLst>
          </p:cNvPr>
          <p:cNvSpPr/>
          <p:nvPr/>
        </p:nvSpPr>
        <p:spPr bwMode="auto">
          <a:xfrm>
            <a:off x="2061974" y="3940676"/>
            <a:ext cx="44239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E39A3B-94E8-E483-D698-DA6F49EE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05" y="3027174"/>
            <a:ext cx="4143375" cy="361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1989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Controller (1)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44E9FF8-6C46-D409-9894-DDB87445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입장 화면</a:t>
            </a:r>
            <a:r>
              <a:rPr lang="en-US" altLang="ko-KR" dirty="0"/>
              <a:t>, </a:t>
            </a:r>
            <a:r>
              <a:rPr lang="ko-KR" altLang="en-US" dirty="0"/>
              <a:t>채팅 화면 연결</a:t>
            </a:r>
            <a:endParaRPr lang="en-US" altLang="ko-KR" dirty="0"/>
          </a:p>
          <a:p>
            <a:pPr lvl="1"/>
            <a:r>
              <a:rPr lang="ko-KR" altLang="en-US" dirty="0"/>
              <a:t>스프링 </a:t>
            </a:r>
            <a:r>
              <a:rPr lang="en-US" altLang="ko-KR" dirty="0"/>
              <a:t>Controller </a:t>
            </a:r>
            <a:r>
              <a:rPr lang="ko-KR" altLang="en-US" dirty="0"/>
              <a:t>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17CE1A-EA9C-64AD-5370-839CA34F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132856"/>
            <a:ext cx="1647825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03F690-6D4B-B148-0E38-7F42BD10C72A}"/>
              </a:ext>
            </a:extLst>
          </p:cNvPr>
          <p:cNvSpPr/>
          <p:nvPr/>
        </p:nvSpPr>
        <p:spPr bwMode="auto">
          <a:xfrm>
            <a:off x="763196" y="290208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1D74985-AE89-BAE8-4319-72FEDD2CE441}"/>
              </a:ext>
            </a:extLst>
          </p:cNvPr>
          <p:cNvSpPr/>
          <p:nvPr/>
        </p:nvSpPr>
        <p:spPr bwMode="auto">
          <a:xfrm>
            <a:off x="2131348" y="2902084"/>
            <a:ext cx="44239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A2838D-93EF-0C50-7F6B-927A5171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861" y="2125236"/>
            <a:ext cx="4924425" cy="3495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8449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1CC93A39-EA59-97BE-5AAF-24F1BFB1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31205"/>
            <a:ext cx="8229600" cy="5321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Controller (2)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B30FE-B0E3-CE37-6A87-6997A0658965}"/>
              </a:ext>
            </a:extLst>
          </p:cNvPr>
          <p:cNvSpPr/>
          <p:nvPr/>
        </p:nvSpPr>
        <p:spPr bwMode="auto">
          <a:xfrm>
            <a:off x="793676" y="6093296"/>
            <a:ext cx="18341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66C6B-F2CA-457A-336A-740107146C62}"/>
              </a:ext>
            </a:extLst>
          </p:cNvPr>
          <p:cNvSpPr/>
          <p:nvPr/>
        </p:nvSpPr>
        <p:spPr bwMode="auto">
          <a:xfrm>
            <a:off x="793676" y="3390900"/>
            <a:ext cx="176210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9FF445-3549-9828-8F92-8F9448FF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140968"/>
            <a:ext cx="1733550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BF8615-91E3-4887-A1C1-BFAA8E2AB311}"/>
              </a:ext>
            </a:extLst>
          </p:cNvPr>
          <p:cNvSpPr/>
          <p:nvPr/>
        </p:nvSpPr>
        <p:spPr bwMode="auto">
          <a:xfrm>
            <a:off x="6084168" y="3717032"/>
            <a:ext cx="1584176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A6E63F6-1147-6809-62A5-350BE2754773}"/>
              </a:ext>
            </a:extLst>
          </p:cNvPr>
          <p:cNvSpPr/>
          <p:nvPr/>
        </p:nvSpPr>
        <p:spPr bwMode="auto">
          <a:xfrm rot="20046734">
            <a:off x="2372930" y="5124634"/>
            <a:ext cx="4288097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2FFC77E-D6F2-001A-ABA2-C4AFA8330C34}"/>
              </a:ext>
            </a:extLst>
          </p:cNvPr>
          <p:cNvSpPr/>
          <p:nvPr/>
        </p:nvSpPr>
        <p:spPr bwMode="auto">
          <a:xfrm rot="396384">
            <a:off x="2555553" y="3574512"/>
            <a:ext cx="3697629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0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(2)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메시지 색상</a:t>
            </a:r>
            <a:endParaRPr lang="en-US" altLang="ko-KR" dirty="0"/>
          </a:p>
          <a:p>
            <a:pPr lvl="1"/>
            <a:r>
              <a:rPr lang="ko-KR" altLang="en-US" dirty="0"/>
              <a:t>관리자가 발송하는 메시지</a:t>
            </a:r>
            <a:r>
              <a:rPr lang="en-US" altLang="ko-KR" dirty="0"/>
              <a:t>(</a:t>
            </a:r>
            <a:r>
              <a:rPr lang="ko-KR" altLang="en-US" dirty="0"/>
              <a:t>입장</a:t>
            </a:r>
            <a:r>
              <a:rPr lang="en-US" altLang="ko-KR" dirty="0"/>
              <a:t>, </a:t>
            </a:r>
            <a:r>
              <a:rPr lang="ko-KR" altLang="en-US" dirty="0"/>
              <a:t>퇴장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빨간색</a:t>
            </a:r>
            <a:endParaRPr lang="en-US" altLang="ko-KR" dirty="0"/>
          </a:p>
          <a:p>
            <a:pPr lvl="1"/>
            <a:r>
              <a:rPr lang="ko-KR" altLang="en-US" dirty="0"/>
              <a:t>내가 발송하는 메시지 </a:t>
            </a:r>
            <a:r>
              <a:rPr lang="en-US" altLang="ko-KR" dirty="0"/>
              <a:t>: </a:t>
            </a:r>
            <a:r>
              <a:rPr lang="ko-KR" altLang="en-US" dirty="0"/>
              <a:t>파란색</a:t>
            </a:r>
            <a:endParaRPr lang="en-US" altLang="ko-KR" dirty="0"/>
          </a:p>
          <a:p>
            <a:pPr lvl="1"/>
            <a:r>
              <a:rPr lang="ko-KR" altLang="en-US" dirty="0"/>
              <a:t>그 외 수신한 메시지</a:t>
            </a:r>
            <a:r>
              <a:rPr lang="en-US" altLang="ko-KR" dirty="0"/>
              <a:t>(</a:t>
            </a:r>
            <a:r>
              <a:rPr lang="ko-KR" altLang="en-US" dirty="0"/>
              <a:t>상대방이 보낸 메시지</a:t>
            </a:r>
            <a:r>
              <a:rPr lang="en-US" altLang="ko-KR" dirty="0"/>
              <a:t>) : </a:t>
            </a:r>
            <a:r>
              <a:rPr lang="ko-KR" altLang="en-US" dirty="0"/>
              <a:t>검정색</a:t>
            </a:r>
          </a:p>
        </p:txBody>
      </p:sp>
    </p:spTree>
    <p:extLst>
      <p:ext uri="{BB962C8B-B14F-4D97-AF65-F5344CB8AC3E}">
        <p14:creationId xmlns:p14="http://schemas.microsoft.com/office/powerpoint/2010/main" val="1353772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Controller (3)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4E8A68E9-FF71-D72E-78A5-8476D4E2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@ResponseBody</a:t>
            </a:r>
            <a:r>
              <a:rPr lang="ko-KR" altLang="en-US" dirty="0"/>
              <a:t>는 특정 함수의 결과를 </a:t>
            </a:r>
            <a:r>
              <a:rPr lang="en-US" altLang="ko-KR" dirty="0"/>
              <a:t>JSON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변환할 때 사용되는 </a:t>
            </a:r>
            <a:r>
              <a:rPr lang="ko-KR" altLang="en-US" dirty="0" err="1"/>
              <a:t>어노테이션</a:t>
            </a:r>
            <a:endParaRPr lang="ko-KR" altLang="en-US" dirty="0"/>
          </a:p>
          <a:p>
            <a:pPr algn="l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EC8FAF-61A8-E809-D88D-F8367027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047182"/>
            <a:ext cx="8207376" cy="3056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44D2B9-3410-126F-E329-27E228A0DAC2}"/>
              </a:ext>
            </a:extLst>
          </p:cNvPr>
          <p:cNvSpPr/>
          <p:nvPr/>
        </p:nvSpPr>
        <p:spPr bwMode="auto">
          <a:xfrm>
            <a:off x="761135" y="4339619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201672-F7D0-41BC-583D-290CAD7BFB10}"/>
              </a:ext>
            </a:extLst>
          </p:cNvPr>
          <p:cNvSpPr txBox="1"/>
          <p:nvPr/>
        </p:nvSpPr>
        <p:spPr>
          <a:xfrm>
            <a:off x="1895261" y="5508205"/>
            <a:ext cx="3492388" cy="3016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ChatHandler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roomInfo</a:t>
            </a:r>
            <a:r>
              <a:rPr lang="en-US" altLang="ko-KR" sz="1600" dirty="0"/>
              <a:t> </a:t>
            </a:r>
            <a:r>
              <a:rPr lang="ko-KR" altLang="en-US" sz="1600" dirty="0"/>
              <a:t>객체 참조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3146FD2-C6F7-D77D-71E8-A59E7840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40" y="4232503"/>
            <a:ext cx="2847975" cy="590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35935D9-99A4-7B3D-80A7-8F41F968AF85}"/>
              </a:ext>
            </a:extLst>
          </p:cNvPr>
          <p:cNvSpPr/>
          <p:nvPr/>
        </p:nvSpPr>
        <p:spPr bwMode="auto">
          <a:xfrm>
            <a:off x="3722715" y="4368345"/>
            <a:ext cx="135890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6C1B00-8584-3C5F-18BE-31951C39297A}"/>
              </a:ext>
            </a:extLst>
          </p:cNvPr>
          <p:cNvSpPr/>
          <p:nvPr/>
        </p:nvSpPr>
        <p:spPr bwMode="auto">
          <a:xfrm>
            <a:off x="499391" y="3019812"/>
            <a:ext cx="12241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015E1C-6D43-4095-6948-E3D192A19F4A}"/>
              </a:ext>
            </a:extLst>
          </p:cNvPr>
          <p:cNvSpPr/>
          <p:nvPr/>
        </p:nvSpPr>
        <p:spPr bwMode="auto">
          <a:xfrm>
            <a:off x="5302869" y="1867683"/>
            <a:ext cx="1584176" cy="6281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04407B21-C042-2726-C501-5F56E0F0F485}"/>
              </a:ext>
            </a:extLst>
          </p:cNvPr>
          <p:cNvSpPr/>
          <p:nvPr/>
        </p:nvSpPr>
        <p:spPr bwMode="auto">
          <a:xfrm rot="19684539">
            <a:off x="3382568" y="2515642"/>
            <a:ext cx="2032168" cy="27193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F019E0-0F8B-0F50-4278-6F09D9D1F54B}"/>
              </a:ext>
            </a:extLst>
          </p:cNvPr>
          <p:cNvSpPr txBox="1"/>
          <p:nvPr/>
        </p:nvSpPr>
        <p:spPr>
          <a:xfrm>
            <a:off x="1826005" y="2040358"/>
            <a:ext cx="3276698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Ajax</a:t>
            </a:r>
            <a:r>
              <a:rPr lang="ko-KR" altLang="en-US" sz="1800" dirty="0"/>
              <a:t>로 </a:t>
            </a:r>
            <a:r>
              <a:rPr lang="en-US" altLang="ko-KR" sz="1800" dirty="0"/>
              <a:t>5</a:t>
            </a:r>
            <a:r>
              <a:rPr lang="ko-KR" altLang="en-US" sz="1800" dirty="0"/>
              <a:t>초마다 호출하여 </a:t>
            </a:r>
            <a:endParaRPr lang="en-US" altLang="ko-KR" sz="1800" dirty="0"/>
          </a:p>
          <a:p>
            <a:r>
              <a:rPr lang="ko-KR" altLang="en-US" sz="1800" dirty="0"/>
              <a:t>현재 </a:t>
            </a:r>
            <a:r>
              <a:rPr lang="ko-KR" altLang="en-US" sz="1800" dirty="0" err="1"/>
              <a:t>오픈된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가져오기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9E80EF2-16C2-D4F2-ABB2-9E4AD9CE2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981" y="1873444"/>
            <a:ext cx="2448272" cy="17304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A263FC9-2C6B-5DA0-CA9C-8E5DE28BE8F4}"/>
              </a:ext>
            </a:extLst>
          </p:cNvPr>
          <p:cNvSpPr txBox="1"/>
          <p:nvPr/>
        </p:nvSpPr>
        <p:spPr>
          <a:xfrm>
            <a:off x="6089727" y="3409547"/>
            <a:ext cx="222771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채팅방</a:t>
            </a:r>
            <a:r>
              <a:rPr lang="ko-KR" altLang="en-US" sz="1800" dirty="0"/>
              <a:t> 입장 </a:t>
            </a:r>
            <a:r>
              <a:rPr lang="en-US" altLang="ko-KR" sz="1800" dirty="0"/>
              <a:t>JSP</a:t>
            </a:r>
            <a:endParaRPr lang="ko-KR" altLang="en-US" sz="18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1E9C742-6070-3419-A3E1-8F5FF0D1A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899232"/>
            <a:ext cx="5810225" cy="1897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DD1DB4-4F4C-7A3F-81CF-865A57B3933F}"/>
              </a:ext>
            </a:extLst>
          </p:cNvPr>
          <p:cNvSpPr/>
          <p:nvPr/>
        </p:nvSpPr>
        <p:spPr bwMode="auto">
          <a:xfrm>
            <a:off x="1259632" y="6222569"/>
            <a:ext cx="5738217" cy="51879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6AD04E56-9D84-ECC9-D9DB-81D27A35FEB1}"/>
              </a:ext>
            </a:extLst>
          </p:cNvPr>
          <p:cNvSpPr/>
          <p:nvPr/>
        </p:nvSpPr>
        <p:spPr bwMode="auto">
          <a:xfrm>
            <a:off x="1547664" y="4627651"/>
            <a:ext cx="216024" cy="154679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37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입장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34754-1198-44CC-16DC-808D4254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입장 화면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초 간격으로</a:t>
            </a:r>
            <a:r>
              <a:rPr lang="en-US" altLang="ko-KR" dirty="0"/>
              <a:t> Ajax</a:t>
            </a:r>
            <a:r>
              <a:rPr lang="ko-KR" altLang="en-US" dirty="0"/>
              <a:t>를 호출하여 활성화된 </a:t>
            </a:r>
            <a:r>
              <a:rPr lang="ko-KR" altLang="en-US" dirty="0" err="1"/>
              <a:t>채팅방</a:t>
            </a:r>
            <a:r>
              <a:rPr lang="ko-KR" altLang="en-US" dirty="0"/>
              <a:t>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63966-BDDB-6B8A-6388-B29C362B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5106715" cy="4358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4B896-D01F-54A5-FFA6-2B270C976168}"/>
              </a:ext>
            </a:extLst>
          </p:cNvPr>
          <p:cNvSpPr txBox="1"/>
          <p:nvPr/>
        </p:nvSpPr>
        <p:spPr>
          <a:xfrm>
            <a:off x="1046220" y="5894290"/>
            <a:ext cx="348577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채팅방</a:t>
            </a:r>
            <a:r>
              <a:rPr lang="ko-KR" altLang="en-US" sz="1800" dirty="0"/>
              <a:t> 입장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5B334-C23F-9543-1343-FD94FE4D46C0}"/>
              </a:ext>
            </a:extLst>
          </p:cNvPr>
          <p:cNvSpPr/>
          <p:nvPr/>
        </p:nvSpPr>
        <p:spPr bwMode="auto">
          <a:xfrm>
            <a:off x="467543" y="3244251"/>
            <a:ext cx="5096371" cy="80644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6A135-5296-425F-9422-D3780AB340B0}"/>
              </a:ext>
            </a:extLst>
          </p:cNvPr>
          <p:cNvSpPr txBox="1"/>
          <p:nvPr/>
        </p:nvSpPr>
        <p:spPr>
          <a:xfrm>
            <a:off x="4572000" y="3796261"/>
            <a:ext cx="4191158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5</a:t>
            </a:r>
            <a:r>
              <a:rPr lang="ko-KR" altLang="en-US" sz="1800" dirty="0"/>
              <a:t>초 간격으로 </a:t>
            </a:r>
            <a:r>
              <a:rPr lang="en-US" altLang="ko-KR" sz="1800" dirty="0"/>
              <a:t>Ajax </a:t>
            </a:r>
            <a:r>
              <a:rPr lang="ko-KR" altLang="en-US" sz="1800" dirty="0"/>
              <a:t>호출하여</a:t>
            </a:r>
            <a:endParaRPr lang="en-US" altLang="ko-KR" sz="1800" dirty="0"/>
          </a:p>
          <a:p>
            <a:r>
              <a:rPr lang="ko-KR" altLang="en-US" sz="1800" dirty="0"/>
              <a:t>활성화된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이름을 보여주는 영역</a:t>
            </a:r>
          </a:p>
        </p:txBody>
      </p:sp>
    </p:spTree>
    <p:extLst>
      <p:ext uri="{BB962C8B-B14F-4D97-AF65-F5344CB8AC3E}">
        <p14:creationId xmlns:p14="http://schemas.microsoft.com/office/powerpoint/2010/main" val="848223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입장 </a:t>
            </a:r>
            <a:r>
              <a:rPr lang="en-US" altLang="ko-KR" dirty="0"/>
              <a:t>(2)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571072-429D-94FE-C18D-3B4EE3A1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1733550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A41CC4-B154-05E7-4477-0CD79A636568}"/>
              </a:ext>
            </a:extLst>
          </p:cNvPr>
          <p:cNvSpPr/>
          <p:nvPr/>
        </p:nvSpPr>
        <p:spPr bwMode="auto">
          <a:xfrm>
            <a:off x="1119044" y="2197244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E057EB8-492D-7268-B494-5D634051AA6C}"/>
              </a:ext>
            </a:extLst>
          </p:cNvPr>
          <p:cNvSpPr/>
          <p:nvPr/>
        </p:nvSpPr>
        <p:spPr bwMode="auto">
          <a:xfrm>
            <a:off x="2199164" y="2197244"/>
            <a:ext cx="30608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5326CE-EBD7-E0C4-118C-89BE5C6E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268759"/>
            <a:ext cx="5987008" cy="51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입장 </a:t>
            </a:r>
            <a:r>
              <a:rPr lang="en-US" altLang="ko-KR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A05-386E-7762-4425-7E9E84E5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8187809" cy="3816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C5B40F-416C-F331-4CB3-C8B101A7D9EA}"/>
              </a:ext>
            </a:extLst>
          </p:cNvPr>
          <p:cNvSpPr/>
          <p:nvPr/>
        </p:nvSpPr>
        <p:spPr bwMode="auto">
          <a:xfrm>
            <a:off x="934594" y="3053720"/>
            <a:ext cx="4032448" cy="19594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5BBCD-8C8A-0543-7D28-237A72D86D8F}"/>
              </a:ext>
            </a:extLst>
          </p:cNvPr>
          <p:cNvSpPr/>
          <p:nvPr/>
        </p:nvSpPr>
        <p:spPr bwMode="auto">
          <a:xfrm>
            <a:off x="3188809" y="4341511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30127-5FD1-7841-7703-58FAEB9EEE66}"/>
              </a:ext>
            </a:extLst>
          </p:cNvPr>
          <p:cNvSpPr txBox="1"/>
          <p:nvPr/>
        </p:nvSpPr>
        <p:spPr>
          <a:xfrm>
            <a:off x="4860032" y="4437112"/>
            <a:ext cx="348577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5</a:t>
            </a:r>
            <a:r>
              <a:rPr lang="ko-KR" altLang="en-US" sz="1800" dirty="0"/>
              <a:t>초 간격으로 실행되는 </a:t>
            </a:r>
            <a:r>
              <a:rPr lang="en-US" altLang="ko-KR" sz="1800" dirty="0"/>
              <a:t>Ajax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0503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입장 </a:t>
            </a:r>
            <a:r>
              <a:rPr lang="en-US" altLang="ko-KR" dirty="0"/>
              <a:t>(4)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FA149C-056F-27B5-6C11-4B609E60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43794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3212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입장 </a:t>
            </a:r>
            <a:r>
              <a:rPr lang="en-US" altLang="ko-KR" dirty="0"/>
              <a:t>(5)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8CA51-4374-CD89-556F-14BC96A4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3416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507059-6807-FF05-047C-2BE7DD828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82" b="64771"/>
          <a:stretch/>
        </p:blipFill>
        <p:spPr>
          <a:xfrm>
            <a:off x="2843808" y="4221088"/>
            <a:ext cx="5987008" cy="1152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E0D0C5-C8FC-DC98-3267-860A5ABCC09A}"/>
              </a:ext>
            </a:extLst>
          </p:cNvPr>
          <p:cNvSpPr/>
          <p:nvPr/>
        </p:nvSpPr>
        <p:spPr bwMode="auto">
          <a:xfrm>
            <a:off x="1187624" y="3140968"/>
            <a:ext cx="3816424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86E81BA-68CB-CD2A-BAE8-2502018D95D0}"/>
              </a:ext>
            </a:extLst>
          </p:cNvPr>
          <p:cNvSpPr/>
          <p:nvPr/>
        </p:nvSpPr>
        <p:spPr bwMode="auto">
          <a:xfrm>
            <a:off x="3491880" y="3356992"/>
            <a:ext cx="216024" cy="15442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BF842-B8E6-37D2-D5EB-B182A9714701}"/>
              </a:ext>
            </a:extLst>
          </p:cNvPr>
          <p:cNvSpPr/>
          <p:nvPr/>
        </p:nvSpPr>
        <p:spPr bwMode="auto">
          <a:xfrm>
            <a:off x="2843808" y="4941168"/>
            <a:ext cx="2232248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907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입장 </a:t>
            </a:r>
            <a:r>
              <a:rPr lang="en-US" altLang="ko-KR" dirty="0"/>
              <a:t>(6)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C5DEB-DDF1-E35C-6588-124A26EB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0" y="1196752"/>
            <a:ext cx="8220060" cy="45790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595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34754-1198-44CC-16DC-808D4254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소켓으로 실시간 채팅</a:t>
            </a:r>
            <a:endParaRPr lang="en-US" altLang="ko-KR" dirty="0"/>
          </a:p>
          <a:p>
            <a:pPr lvl="1"/>
            <a:r>
              <a:rPr lang="ko-KR" altLang="en-US" dirty="0"/>
              <a:t>채팅 메시지는 </a:t>
            </a:r>
            <a:r>
              <a:rPr lang="en-US" altLang="ko-KR" dirty="0"/>
              <a:t>Ajax</a:t>
            </a:r>
            <a:r>
              <a:rPr lang="ko-KR" altLang="en-US" dirty="0"/>
              <a:t>를 통해 </a:t>
            </a:r>
            <a:r>
              <a:rPr lang="en-US" altLang="ko-KR" dirty="0"/>
              <a:t>ws://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 err="1"/>
              <a:t>Javascript</a:t>
            </a:r>
            <a:r>
              <a:rPr lang="ko-KR" altLang="en-US" dirty="0"/>
              <a:t>도 웹 소켓으로 </a:t>
            </a:r>
            <a:r>
              <a:rPr lang="en-US" altLang="ko-KR" dirty="0"/>
              <a:t>Controller</a:t>
            </a:r>
            <a:r>
              <a:rPr lang="ko-KR" altLang="en-US" dirty="0"/>
              <a:t>와 통신하기 위해 </a:t>
            </a:r>
            <a:br>
              <a:rPr lang="en-US" altLang="ko-KR" dirty="0"/>
            </a:b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39BB65-B368-8ED3-6296-50055C73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3212976"/>
            <a:ext cx="8143875" cy="2133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F44DE76-3821-1C06-A521-E0AC60AE6844}"/>
              </a:ext>
            </a:extLst>
          </p:cNvPr>
          <p:cNvSpPr/>
          <p:nvPr/>
        </p:nvSpPr>
        <p:spPr bwMode="auto">
          <a:xfrm>
            <a:off x="531813" y="4941168"/>
            <a:ext cx="3824163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A9E589-D9AC-0DD5-32FC-184BA46D564A}"/>
              </a:ext>
            </a:extLst>
          </p:cNvPr>
          <p:cNvSpPr txBox="1"/>
          <p:nvPr/>
        </p:nvSpPr>
        <p:spPr>
          <a:xfrm>
            <a:off x="3275856" y="5244696"/>
            <a:ext cx="4032448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Ajax</a:t>
            </a:r>
            <a:r>
              <a:rPr lang="ko-KR" altLang="en-US" sz="1800" dirty="0"/>
              <a:t>를 통해 웹 소켓</a:t>
            </a:r>
            <a:r>
              <a:rPr lang="en-US" altLang="ko-KR" sz="1800" dirty="0"/>
              <a:t>(ws:// ) </a:t>
            </a:r>
            <a:r>
              <a:rPr lang="ko-KR" altLang="en-US" sz="1800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195897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86E1A-20CA-2A4A-1CF9-F057F15F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1733550" cy="1914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3546270-FE8A-9383-EA16-993437C0E188}"/>
              </a:ext>
            </a:extLst>
          </p:cNvPr>
          <p:cNvSpPr/>
          <p:nvPr/>
        </p:nvSpPr>
        <p:spPr bwMode="auto">
          <a:xfrm>
            <a:off x="1119044" y="2197244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F1143A-79CB-AF20-3917-E29EB3B2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268760"/>
            <a:ext cx="6131024" cy="527794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7522537-94A3-146E-0025-730498B5A0B2}"/>
              </a:ext>
            </a:extLst>
          </p:cNvPr>
          <p:cNvSpPr/>
          <p:nvPr/>
        </p:nvSpPr>
        <p:spPr bwMode="auto">
          <a:xfrm>
            <a:off x="2199164" y="2197244"/>
            <a:ext cx="36502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858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2EB24-C40B-56F6-AAA6-46C40793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33962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2B3B31-AAD5-3A9A-7E08-3DCEFD1670AF}"/>
              </a:ext>
            </a:extLst>
          </p:cNvPr>
          <p:cNvSpPr/>
          <p:nvPr/>
        </p:nvSpPr>
        <p:spPr bwMode="auto">
          <a:xfrm>
            <a:off x="457200" y="1988840"/>
            <a:ext cx="5122912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26203-AAD8-701E-C194-D51801B3E5CF}"/>
              </a:ext>
            </a:extLst>
          </p:cNvPr>
          <p:cNvSpPr txBox="1"/>
          <p:nvPr/>
        </p:nvSpPr>
        <p:spPr>
          <a:xfrm>
            <a:off x="3491880" y="3068960"/>
            <a:ext cx="4551197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채팅방</a:t>
            </a:r>
            <a:r>
              <a:rPr lang="ko-KR" altLang="en-US" sz="1800" dirty="0"/>
              <a:t> 입장에서 </a:t>
            </a:r>
            <a:r>
              <a:rPr lang="ko-KR" altLang="en-US" sz="1800" dirty="0" err="1"/>
              <a:t>입력받은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채팅방</a:t>
            </a:r>
            <a:r>
              <a:rPr lang="en-US" altLang="ko-KR" sz="1800" dirty="0"/>
              <a:t>, </a:t>
            </a:r>
            <a:r>
              <a:rPr lang="ko-KR" altLang="en-US" sz="1800" dirty="0"/>
              <a:t>별명</a:t>
            </a:r>
          </a:p>
        </p:txBody>
      </p:sp>
    </p:spTree>
    <p:extLst>
      <p:ext uri="{BB962C8B-B14F-4D97-AF65-F5344CB8AC3E}">
        <p14:creationId xmlns:p14="http://schemas.microsoft.com/office/powerpoint/2010/main" val="46986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소켓이란</a:t>
            </a:r>
            <a:r>
              <a:rPr lang="en-US" altLang="ko-KR" dirty="0"/>
              <a:t>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웹 소켓</a:t>
            </a:r>
            <a:endParaRPr lang="en-US" altLang="ko-KR" dirty="0"/>
          </a:p>
          <a:p>
            <a:pPr lvl="1"/>
            <a:r>
              <a:rPr lang="en-US" altLang="ko-KR" dirty="0"/>
              <a:t>TCP/IP</a:t>
            </a:r>
            <a:r>
              <a:rPr lang="ko-KR" altLang="en-US" dirty="0"/>
              <a:t> 기반 통신 프로토콜</a:t>
            </a:r>
            <a:endParaRPr lang="en-US" altLang="ko-KR" dirty="0"/>
          </a:p>
          <a:p>
            <a:pPr lvl="2"/>
            <a:r>
              <a:rPr lang="ko-KR" altLang="en-US" dirty="0"/>
              <a:t>주요 통신 방법은 크게 </a:t>
            </a:r>
            <a:r>
              <a:rPr lang="en-US" altLang="ko-KR" dirty="0"/>
              <a:t>TCP</a:t>
            </a:r>
            <a:r>
              <a:rPr lang="ko-KR" altLang="en-US" dirty="0"/>
              <a:t>와 </a:t>
            </a:r>
            <a:r>
              <a:rPr lang="en-US" altLang="ko-KR" dirty="0"/>
              <a:t>UDP</a:t>
            </a:r>
            <a:r>
              <a:rPr lang="ko-KR" altLang="en-US" dirty="0"/>
              <a:t>가 존재하며</a:t>
            </a:r>
            <a:r>
              <a:rPr lang="en-US" altLang="ko-KR" dirty="0"/>
              <a:t>, </a:t>
            </a:r>
            <a:r>
              <a:rPr lang="ko-KR" altLang="en-US" dirty="0"/>
              <a:t>대부분 </a:t>
            </a:r>
            <a:r>
              <a:rPr lang="en-US" altLang="ko-KR" dirty="0"/>
              <a:t>TCP </a:t>
            </a:r>
            <a:r>
              <a:rPr lang="ko-KR" altLang="en-US" dirty="0"/>
              <a:t>사용함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algn="l"/>
            <a:r>
              <a:rPr lang="ko-KR" altLang="en-US" dirty="0"/>
              <a:t>주로 채팅 등 실시간 정보 전달하는 어플리케이션 </a:t>
            </a:r>
            <a:br>
              <a:rPr lang="en-US" altLang="ko-KR" dirty="0"/>
            </a:br>
            <a:r>
              <a:rPr lang="ko-KR" altLang="en-US" dirty="0"/>
              <a:t>개발에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algn="l"/>
            <a:r>
              <a:rPr lang="ko-KR" altLang="en-US" dirty="0"/>
              <a:t>대부분 인터넷 브라우저에 적용된 자바스크립트 엔진은</a:t>
            </a:r>
            <a:br>
              <a:rPr lang="en-US" altLang="ko-KR" dirty="0"/>
            </a:br>
            <a:r>
              <a:rPr lang="ko-KR" altLang="en-US" dirty="0"/>
              <a:t>웹 소켓 객체를 기본 탑재하고 있음</a:t>
            </a:r>
            <a:endParaRPr lang="en-US" altLang="ko-KR" dirty="0"/>
          </a:p>
          <a:p>
            <a:pPr algn="l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895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379CCD-63BF-F3BC-1DFD-3020D6B9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073"/>
            <a:ext cx="8229600" cy="51092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4A4064-3CEC-3B18-6097-89274F9D3896}"/>
              </a:ext>
            </a:extLst>
          </p:cNvPr>
          <p:cNvSpPr/>
          <p:nvPr/>
        </p:nvSpPr>
        <p:spPr bwMode="auto">
          <a:xfrm>
            <a:off x="683568" y="1973600"/>
            <a:ext cx="482453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84D8B-F444-6374-A21D-5B5E16156FBB}"/>
              </a:ext>
            </a:extLst>
          </p:cNvPr>
          <p:cNvSpPr txBox="1"/>
          <p:nvPr/>
        </p:nvSpPr>
        <p:spPr>
          <a:xfrm>
            <a:off x="4139952" y="1362300"/>
            <a:ext cx="4752528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자바 변수를 자바스크립트에서 </a:t>
            </a:r>
            <a:r>
              <a:rPr lang="ko-KR" altLang="en-US" sz="1800" dirty="0" err="1"/>
              <a:t>사용할려고</a:t>
            </a:r>
            <a:endParaRPr lang="en-US" altLang="ko-KR" sz="1800" dirty="0"/>
          </a:p>
          <a:p>
            <a:r>
              <a:rPr lang="ko-KR" altLang="en-US" sz="1800" dirty="0"/>
              <a:t>상수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53817-EAE4-3F2B-5FA2-CE9A4456DBAF}"/>
              </a:ext>
            </a:extLst>
          </p:cNvPr>
          <p:cNvSpPr/>
          <p:nvPr/>
        </p:nvSpPr>
        <p:spPr bwMode="auto">
          <a:xfrm>
            <a:off x="971600" y="2930540"/>
            <a:ext cx="4680520" cy="12185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89ADB-36F0-8F25-2E46-BFE635A4C2E7}"/>
              </a:ext>
            </a:extLst>
          </p:cNvPr>
          <p:cNvSpPr txBox="1"/>
          <p:nvPr/>
        </p:nvSpPr>
        <p:spPr>
          <a:xfrm>
            <a:off x="4319731" y="3527592"/>
            <a:ext cx="3492630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웹</a:t>
            </a:r>
            <a:r>
              <a:rPr lang="en-US" altLang="ko-KR" sz="1800" dirty="0"/>
              <a:t> </a:t>
            </a:r>
            <a:r>
              <a:rPr lang="ko-KR" altLang="en-US" sz="1800" dirty="0"/>
              <a:t>소켓 생성되었는지 체크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F296ED-0511-E272-585C-77E0C2DB3FBA}"/>
              </a:ext>
            </a:extLst>
          </p:cNvPr>
          <p:cNvSpPr/>
          <p:nvPr/>
        </p:nvSpPr>
        <p:spPr bwMode="auto">
          <a:xfrm>
            <a:off x="971600" y="4283676"/>
            <a:ext cx="6120680" cy="51566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9F36D-F376-2A50-4DCA-1458E54BDEC3}"/>
              </a:ext>
            </a:extLst>
          </p:cNvPr>
          <p:cNvSpPr txBox="1"/>
          <p:nvPr/>
        </p:nvSpPr>
        <p:spPr>
          <a:xfrm>
            <a:off x="6595328" y="4149080"/>
            <a:ext cx="1728192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웹</a:t>
            </a:r>
            <a:r>
              <a:rPr lang="en-US" altLang="ko-KR" sz="1800" dirty="0"/>
              <a:t> </a:t>
            </a:r>
            <a:r>
              <a:rPr lang="ko-KR" altLang="en-US" sz="1800" dirty="0"/>
              <a:t>소켓 생성</a:t>
            </a:r>
          </a:p>
        </p:txBody>
      </p:sp>
    </p:spTree>
    <p:extLst>
      <p:ext uri="{BB962C8B-B14F-4D97-AF65-F5344CB8AC3E}">
        <p14:creationId xmlns:p14="http://schemas.microsoft.com/office/powerpoint/2010/main" val="9975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031B0-D802-E1AD-FFBE-313B57BD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13683"/>
            <a:ext cx="8229600" cy="5295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02F307-2E3D-F6A6-2F27-A88454DE7E5E}"/>
              </a:ext>
            </a:extLst>
          </p:cNvPr>
          <p:cNvSpPr/>
          <p:nvPr/>
        </p:nvSpPr>
        <p:spPr bwMode="auto">
          <a:xfrm>
            <a:off x="755576" y="2468832"/>
            <a:ext cx="6408712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D536-FAE3-3804-4231-E4A32140BF8C}"/>
              </a:ext>
            </a:extLst>
          </p:cNvPr>
          <p:cNvSpPr/>
          <p:nvPr/>
        </p:nvSpPr>
        <p:spPr bwMode="auto">
          <a:xfrm>
            <a:off x="755576" y="4542921"/>
            <a:ext cx="6408712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16E28-E42D-8AC0-0027-B9EE1B9A89A3}"/>
              </a:ext>
            </a:extLst>
          </p:cNvPr>
          <p:cNvSpPr txBox="1"/>
          <p:nvPr/>
        </p:nvSpPr>
        <p:spPr>
          <a:xfrm>
            <a:off x="6026759" y="2338959"/>
            <a:ext cx="2376264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내가 발송한 메시지</a:t>
            </a:r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CB7AF-A6FD-A19D-6302-02891BCA082E}"/>
              </a:ext>
            </a:extLst>
          </p:cNvPr>
          <p:cNvSpPr txBox="1"/>
          <p:nvPr/>
        </p:nvSpPr>
        <p:spPr>
          <a:xfrm>
            <a:off x="5436096" y="6384643"/>
            <a:ext cx="2966927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/>
              <a:t>관리자자가 발송한 메시지</a:t>
            </a:r>
            <a:endParaRPr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5C16D1-1EBB-0249-8667-1AD9C2280FD6}"/>
              </a:ext>
            </a:extLst>
          </p:cNvPr>
          <p:cNvSpPr/>
          <p:nvPr/>
        </p:nvSpPr>
        <p:spPr bwMode="auto">
          <a:xfrm>
            <a:off x="455512" y="1189619"/>
            <a:ext cx="3528392" cy="5591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2B5A96CD-2404-2148-4361-F3DDF57187CA}"/>
              </a:ext>
            </a:extLst>
          </p:cNvPr>
          <p:cNvSpPr/>
          <p:nvPr/>
        </p:nvSpPr>
        <p:spPr bwMode="auto">
          <a:xfrm>
            <a:off x="3635896" y="970877"/>
            <a:ext cx="576064" cy="51390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088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(6)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ACB9F3-7F6C-C15D-EDC3-F78743DF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4" y="1268760"/>
            <a:ext cx="8296275" cy="2628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EED232-8BC2-B373-8A67-52B2713B91AE}"/>
              </a:ext>
            </a:extLst>
          </p:cNvPr>
          <p:cNvSpPr/>
          <p:nvPr/>
        </p:nvSpPr>
        <p:spPr bwMode="auto">
          <a:xfrm>
            <a:off x="740977" y="1254617"/>
            <a:ext cx="6408712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26A00-1CC1-374A-B524-CC23360EEEE5}"/>
              </a:ext>
            </a:extLst>
          </p:cNvPr>
          <p:cNvSpPr txBox="1"/>
          <p:nvPr/>
        </p:nvSpPr>
        <p:spPr>
          <a:xfrm>
            <a:off x="4298567" y="1196752"/>
            <a:ext cx="4104456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같은 </a:t>
            </a:r>
            <a:r>
              <a:rPr lang="ko-KR" altLang="en-US" sz="1800" dirty="0" err="1"/>
              <a:t>채팅방</a:t>
            </a:r>
            <a:r>
              <a:rPr lang="ko-KR" altLang="en-US" sz="1800" dirty="0"/>
              <a:t> 사람들이  발송한 메시지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0177A4-4A50-2F74-C1C2-8346E4F2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463046"/>
            <a:ext cx="5976664" cy="2763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ED17A1-5342-2B2A-EDAD-F3BE2093AB65}"/>
              </a:ext>
            </a:extLst>
          </p:cNvPr>
          <p:cNvSpPr/>
          <p:nvPr/>
        </p:nvSpPr>
        <p:spPr bwMode="auto">
          <a:xfrm>
            <a:off x="2195736" y="4653136"/>
            <a:ext cx="5976664" cy="8640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3DBBFF3-2C0F-B32A-3AA5-CAD7E40847E5}"/>
              </a:ext>
            </a:extLst>
          </p:cNvPr>
          <p:cNvSpPr/>
          <p:nvPr/>
        </p:nvSpPr>
        <p:spPr bwMode="auto">
          <a:xfrm>
            <a:off x="4788024" y="3212976"/>
            <a:ext cx="288032" cy="14401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180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5C6B9-02B3-4037-F9F9-93DA18E2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2521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03D38D-5225-65F0-B32B-A6689FF69E88}"/>
              </a:ext>
            </a:extLst>
          </p:cNvPr>
          <p:cNvSpPr/>
          <p:nvPr/>
        </p:nvSpPr>
        <p:spPr bwMode="auto">
          <a:xfrm>
            <a:off x="1259632" y="1268760"/>
            <a:ext cx="5112568" cy="194421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E5A7A-A03D-1F0F-490C-88DEF26EAFBE}"/>
              </a:ext>
            </a:extLst>
          </p:cNvPr>
          <p:cNvSpPr txBox="1"/>
          <p:nvPr/>
        </p:nvSpPr>
        <p:spPr>
          <a:xfrm>
            <a:off x="5292080" y="1412776"/>
            <a:ext cx="3254959" cy="5493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메시지 전송</a:t>
            </a:r>
            <a:r>
              <a:rPr lang="en-US" altLang="ko-KR" sz="1800" dirty="0"/>
              <a:t>] </a:t>
            </a:r>
            <a:r>
              <a:rPr lang="ko-KR" altLang="en-US" sz="1800" dirty="0"/>
              <a:t>버튼 클릭하면 실행되는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12BE7F-B7C6-D4AF-9B36-7279A398B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8" b="44062"/>
          <a:stretch/>
        </p:blipFill>
        <p:spPr>
          <a:xfrm>
            <a:off x="2761456" y="3501008"/>
            <a:ext cx="6131024" cy="2258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107154-A11D-A91A-FFB6-E55CA96F32BC}"/>
              </a:ext>
            </a:extLst>
          </p:cNvPr>
          <p:cNvSpPr/>
          <p:nvPr/>
        </p:nvSpPr>
        <p:spPr bwMode="auto">
          <a:xfrm>
            <a:off x="5724128" y="5265204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6F8A4376-E90A-E6C9-2882-AA5CA4C305D5}"/>
              </a:ext>
            </a:extLst>
          </p:cNvPr>
          <p:cNvSpPr/>
          <p:nvPr/>
        </p:nvSpPr>
        <p:spPr bwMode="auto">
          <a:xfrm>
            <a:off x="6444208" y="1988840"/>
            <a:ext cx="216024" cy="32403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087A92-2A5B-B94D-9CF1-E8BD8DEC0389}"/>
              </a:ext>
            </a:extLst>
          </p:cNvPr>
          <p:cNvSpPr/>
          <p:nvPr/>
        </p:nvSpPr>
        <p:spPr bwMode="auto">
          <a:xfrm>
            <a:off x="1547664" y="2061577"/>
            <a:ext cx="4752528" cy="31644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B747A38-2D32-4A1A-432D-B02B8342DA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1" b="-676"/>
          <a:stretch/>
        </p:blipFill>
        <p:spPr>
          <a:xfrm>
            <a:off x="4360701" y="2288620"/>
            <a:ext cx="3168799" cy="316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191959-7249-6833-21FB-402DF655B1D0}"/>
              </a:ext>
            </a:extLst>
          </p:cNvPr>
          <p:cNvSpPr txBox="1"/>
          <p:nvPr/>
        </p:nvSpPr>
        <p:spPr>
          <a:xfrm>
            <a:off x="5652120" y="2538689"/>
            <a:ext cx="2952328" cy="32778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변환된 </a:t>
            </a:r>
            <a:r>
              <a:rPr lang="en-US" altLang="ko-KR" sz="1800" dirty="0"/>
              <a:t>JSON </a:t>
            </a:r>
            <a:r>
              <a:rPr lang="ko-KR" altLang="en-US" sz="1800" dirty="0"/>
              <a:t>메시지 구조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87919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JSP –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(8)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7665F-3779-4E17-3200-2E9B2DB88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7200" y="1196752"/>
            <a:ext cx="7596336" cy="5205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C2CC7B-0550-200A-73AE-6970A3C4BD92}"/>
              </a:ext>
            </a:extLst>
          </p:cNvPr>
          <p:cNvSpPr/>
          <p:nvPr/>
        </p:nvSpPr>
        <p:spPr bwMode="auto">
          <a:xfrm>
            <a:off x="1115616" y="3266936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25FC30-106D-DC86-F2C4-D278D9A4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678" y="2304910"/>
            <a:ext cx="4134353" cy="19119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9F2C53-8F05-8E82-3BED-B744EED982EB}"/>
              </a:ext>
            </a:extLst>
          </p:cNvPr>
          <p:cNvSpPr/>
          <p:nvPr/>
        </p:nvSpPr>
        <p:spPr bwMode="auto">
          <a:xfrm>
            <a:off x="4499992" y="3140968"/>
            <a:ext cx="4186808" cy="5760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B10FA24-7E15-18E9-5BC2-F36614E42A6D}"/>
              </a:ext>
            </a:extLst>
          </p:cNvPr>
          <p:cNvSpPr/>
          <p:nvPr/>
        </p:nvSpPr>
        <p:spPr bwMode="auto">
          <a:xfrm>
            <a:off x="4139952" y="3266936"/>
            <a:ext cx="391726" cy="1620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A38A7C-6707-7FBF-ABEE-1466C349A498}"/>
              </a:ext>
            </a:extLst>
          </p:cNvPr>
          <p:cNvSpPr/>
          <p:nvPr/>
        </p:nvSpPr>
        <p:spPr bwMode="auto">
          <a:xfrm>
            <a:off x="457200" y="4149080"/>
            <a:ext cx="3898776" cy="18722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ED76A64-58E4-F12F-9325-40A90FF373D1}"/>
              </a:ext>
            </a:extLst>
          </p:cNvPr>
          <p:cNvSpPr/>
          <p:nvPr/>
        </p:nvSpPr>
        <p:spPr bwMode="auto">
          <a:xfrm rot="19592304">
            <a:off x="4278320" y="4513906"/>
            <a:ext cx="1284433" cy="1752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96F93E-A6BC-C541-FE2A-D46842025334}"/>
              </a:ext>
            </a:extLst>
          </p:cNvPr>
          <p:cNvSpPr/>
          <p:nvPr/>
        </p:nvSpPr>
        <p:spPr bwMode="auto">
          <a:xfrm>
            <a:off x="4531678" y="3861048"/>
            <a:ext cx="4155122" cy="35579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15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</a:t>
            </a:r>
            <a:r>
              <a:rPr lang="ko-KR" altLang="en-US" dirty="0"/>
              <a:t>실행 </a:t>
            </a:r>
            <a:r>
              <a:rPr lang="en-US" altLang="ko-KR" dirty="0"/>
              <a:t>(1)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7588F-B777-E027-9E10-5F39024A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대화를 위해 </a:t>
            </a:r>
            <a:r>
              <a:rPr lang="en-US" altLang="ko-KR" dirty="0"/>
              <a:t>2</a:t>
            </a:r>
            <a:r>
              <a:rPr lang="ko-KR" altLang="en-US" dirty="0"/>
              <a:t>개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7F7B8-179D-117A-9B8A-E55F14DB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8" y="1772816"/>
            <a:ext cx="5502591" cy="47369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A8D405-270B-2C2C-D370-C829AB895355}"/>
              </a:ext>
            </a:extLst>
          </p:cNvPr>
          <p:cNvSpPr/>
          <p:nvPr/>
        </p:nvSpPr>
        <p:spPr bwMode="auto">
          <a:xfrm>
            <a:off x="457200" y="1772816"/>
            <a:ext cx="3754760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C3843-B723-5DB0-EA76-7D58EFFE44B3}"/>
              </a:ext>
            </a:extLst>
          </p:cNvPr>
          <p:cNvSpPr txBox="1"/>
          <p:nvPr/>
        </p:nvSpPr>
        <p:spPr>
          <a:xfrm>
            <a:off x="2843808" y="5510466"/>
            <a:ext cx="4806280" cy="40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http://localhost:1</a:t>
            </a:r>
            <a:r>
              <a:rPr lang="en-US" altLang="ko-KR" dirty="0"/>
              <a:t>1</a:t>
            </a:r>
            <a:r>
              <a:rPr lang="ko-KR" altLang="en-US" dirty="0"/>
              <a:t>000/chat/intro</a:t>
            </a:r>
          </a:p>
        </p:txBody>
      </p:sp>
    </p:spTree>
    <p:extLst>
      <p:ext uri="{BB962C8B-B14F-4D97-AF65-F5344CB8AC3E}">
        <p14:creationId xmlns:p14="http://schemas.microsoft.com/office/powerpoint/2010/main" val="2369957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실시간 채팅 만들기 </a:t>
            </a:r>
            <a:r>
              <a:rPr lang="en-US" altLang="ko-KR" dirty="0"/>
              <a:t>– </a:t>
            </a:r>
            <a:r>
              <a:rPr lang="ko-KR" altLang="en-US" dirty="0"/>
              <a:t>실행 </a:t>
            </a:r>
            <a:r>
              <a:rPr lang="en-US" altLang="ko-KR" dirty="0"/>
              <a:t>(2)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7588F-B777-E027-9E10-5F39024A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대화를 위해 </a:t>
            </a:r>
            <a:r>
              <a:rPr lang="en-US" altLang="ko-KR" dirty="0"/>
              <a:t>2</a:t>
            </a:r>
            <a:r>
              <a:rPr lang="ko-KR" altLang="en-US" dirty="0"/>
              <a:t>개 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45801B-4C44-8687-FC3C-6AEE94D1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5"/>
            <a:ext cx="4098691" cy="35283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208792-8CE2-5EE7-9691-6B390C09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7" y="1844825"/>
            <a:ext cx="4098692" cy="3528393"/>
          </a:xfrm>
          <a:prstGeom prst="rect">
            <a:avLst/>
          </a:prstGeom>
        </p:spPr>
      </p:pic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2D41E744-873A-4756-65D2-AE89862DE4ED}"/>
              </a:ext>
            </a:extLst>
          </p:cNvPr>
          <p:cNvSpPr/>
          <p:nvPr/>
        </p:nvSpPr>
        <p:spPr bwMode="auto">
          <a:xfrm>
            <a:off x="4283968" y="3284984"/>
            <a:ext cx="504056" cy="21602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585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파파고</a:t>
            </a:r>
            <a:r>
              <a:rPr lang="ko-KR" altLang="en-US" dirty="0"/>
              <a:t> 연동한 실시간 채팅 만들기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CEF37-053B-AFFA-4648-BFEA4E6A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채팅 메시지의 문장의 번역 및 영작하기</a:t>
            </a:r>
            <a:endParaRPr lang="en-US" altLang="ko-KR" dirty="0"/>
          </a:p>
          <a:p>
            <a:pPr lvl="1"/>
            <a:r>
              <a:rPr lang="ko-KR" altLang="en-US" dirty="0"/>
              <a:t>한국어 </a:t>
            </a:r>
            <a:r>
              <a:rPr lang="en-US" altLang="ko-KR" dirty="0"/>
              <a:t>-&gt; </a:t>
            </a:r>
            <a:r>
              <a:rPr lang="ko-KR" altLang="en-US" dirty="0"/>
              <a:t>영어 영작</a:t>
            </a:r>
            <a:endParaRPr lang="en-US" altLang="ko-KR" dirty="0"/>
          </a:p>
          <a:p>
            <a:pPr lvl="1"/>
            <a:r>
              <a:rPr lang="ko-KR" altLang="en-US" dirty="0"/>
              <a:t>영어 </a:t>
            </a:r>
            <a:r>
              <a:rPr lang="en-US" altLang="ko-KR" dirty="0"/>
              <a:t>-&gt; </a:t>
            </a:r>
            <a:r>
              <a:rPr lang="ko-KR" altLang="en-US" dirty="0"/>
              <a:t>한국어 번역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6704C4-A2DF-893E-C51A-E5F74B6F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201025" cy="2752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8A4FC0-27CE-B917-4EAD-9180B6D49D1B}"/>
              </a:ext>
            </a:extLst>
          </p:cNvPr>
          <p:cNvSpPr/>
          <p:nvPr/>
        </p:nvSpPr>
        <p:spPr bwMode="auto">
          <a:xfrm>
            <a:off x="3275856" y="4725144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2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 프로토콜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소켓 프로토콜</a:t>
            </a:r>
            <a:endParaRPr lang="en-US" altLang="ko-KR" dirty="0"/>
          </a:p>
          <a:p>
            <a:pPr lvl="1"/>
            <a:r>
              <a:rPr lang="en-US" altLang="ko-KR" dirty="0"/>
              <a:t>ws://</a:t>
            </a:r>
          </a:p>
          <a:p>
            <a:pPr lvl="1"/>
            <a:r>
              <a:rPr lang="ko-KR" altLang="en-US" dirty="0" err="1"/>
              <a:t>인터넷사용할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사용되는 </a:t>
            </a:r>
            <a:r>
              <a:rPr lang="en-US" altLang="ko-KR" dirty="0"/>
              <a:t>http:// </a:t>
            </a:r>
            <a:r>
              <a:rPr lang="ko-KR" altLang="en-US" dirty="0"/>
              <a:t>프로토콜과 같이</a:t>
            </a:r>
            <a:br>
              <a:rPr lang="en-US" altLang="ko-KR" dirty="0"/>
            </a:br>
            <a:r>
              <a:rPr lang="ko-KR" altLang="en-US" dirty="0"/>
              <a:t>웹 소켓은 </a:t>
            </a:r>
            <a:r>
              <a:rPr lang="en-US" altLang="ko-KR" dirty="0"/>
              <a:t>ws://</a:t>
            </a:r>
            <a:r>
              <a:rPr lang="ko-KR" altLang="en-US" dirty="0"/>
              <a:t>로 시작함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웹 소켓 호출 예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ws://</a:t>
            </a:r>
            <a:r>
              <a:rPr lang="en-US" altLang="ko-KR" dirty="0"/>
              <a:t>localhost:10000/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본 실습용 웹 소켓 호출 </a:t>
            </a:r>
            <a:r>
              <a:rPr lang="en-US" altLang="ko-KR" dirty="0"/>
              <a:t>URL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ws://{</a:t>
            </a:r>
            <a:r>
              <a:rPr lang="ko-KR" altLang="en-US" dirty="0"/>
              <a:t>호스트명</a:t>
            </a:r>
            <a:r>
              <a:rPr lang="en-US" altLang="ko-KR" dirty="0"/>
              <a:t>}:{</a:t>
            </a:r>
            <a:r>
              <a:rPr lang="ko-KR" altLang="en-US" dirty="0"/>
              <a:t>포트</a:t>
            </a:r>
            <a:r>
              <a:rPr lang="en-US" altLang="ko-KR" dirty="0"/>
              <a:t>}/</a:t>
            </a:r>
            <a:r>
              <a:rPr lang="en-US" altLang="ko-KR" dirty="0" err="1"/>
              <a:t>ws</a:t>
            </a:r>
            <a:r>
              <a:rPr lang="en-US" altLang="ko-KR" dirty="0"/>
              <a:t>/{</a:t>
            </a:r>
            <a:r>
              <a:rPr lang="ko-KR" altLang="en-US" dirty="0" err="1"/>
              <a:t>채팅방명</a:t>
            </a:r>
            <a:r>
              <a:rPr lang="en-US" altLang="ko-KR" dirty="0"/>
              <a:t>}/{</a:t>
            </a:r>
            <a:r>
              <a:rPr lang="ko-KR" altLang="en-US" dirty="0"/>
              <a:t>채팅이름</a:t>
            </a:r>
            <a:r>
              <a:rPr lang="en-US" altLang="ko-KR" dirty="0"/>
              <a:t>}</a:t>
            </a:r>
          </a:p>
          <a:p>
            <a:pPr lvl="2"/>
            <a:r>
              <a:rPr lang="ko-KR" altLang="en-US" dirty="0"/>
              <a:t>예 </a:t>
            </a:r>
            <a:r>
              <a:rPr lang="en-US" altLang="ko-KR" dirty="0"/>
              <a:t>: ws://localhost:10000/ws/</a:t>
            </a:r>
            <a:r>
              <a:rPr lang="ko-KR" altLang="en-US" dirty="0"/>
              <a:t>내채팅방</a:t>
            </a:r>
            <a:r>
              <a:rPr lang="en-US" altLang="ko-KR" dirty="0"/>
              <a:t>/</a:t>
            </a:r>
            <a:r>
              <a:rPr lang="ko-KR" altLang="en-US" dirty="0"/>
              <a:t>이협건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32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 사용 구현 방법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채팅을 구현은 웹 소켓을 구현하는 </a:t>
            </a:r>
            <a:r>
              <a:rPr lang="en-US" altLang="ko-KR" dirty="0"/>
              <a:t>Controller</a:t>
            </a:r>
            <a:r>
              <a:rPr lang="ko-KR" altLang="en-US" dirty="0"/>
              <a:t>와</a:t>
            </a:r>
            <a:br>
              <a:rPr lang="en-US" altLang="ko-KR" dirty="0"/>
            </a:br>
            <a:r>
              <a:rPr lang="ko-KR" altLang="en-US" dirty="0"/>
              <a:t>채팅 화면만 구현함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Service, Mapper </a:t>
            </a:r>
            <a:r>
              <a:rPr lang="ko-KR" altLang="en-US" b="1" dirty="0">
                <a:solidFill>
                  <a:srgbClr val="FF0000"/>
                </a:solidFill>
              </a:rPr>
              <a:t>구현 안함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580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소켓 주요 로직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특수문자 등 입력가능한 </a:t>
            </a:r>
            <a:r>
              <a:rPr lang="ko-KR" altLang="en-US" dirty="0" err="1"/>
              <a:t>채팅방</a:t>
            </a:r>
            <a:r>
              <a:rPr lang="ko-KR" altLang="en-US" dirty="0"/>
              <a:t> 이름 변경</a:t>
            </a:r>
            <a:endParaRPr lang="en-US" altLang="ko-KR" dirty="0"/>
          </a:p>
          <a:p>
            <a:pPr lvl="1"/>
            <a:r>
              <a:rPr lang="ko-KR" altLang="en-US" dirty="0"/>
              <a:t>데이터 처리할 때</a:t>
            </a:r>
            <a:r>
              <a:rPr lang="en-US" altLang="ko-KR" dirty="0"/>
              <a:t>, </a:t>
            </a:r>
            <a:r>
              <a:rPr lang="ko-KR" altLang="en-US" dirty="0"/>
              <a:t>인코딩 문제가 가장 어려움</a:t>
            </a:r>
            <a:endParaRPr lang="en-US" altLang="ko-KR" dirty="0"/>
          </a:p>
          <a:p>
            <a:pPr lvl="2"/>
            <a:r>
              <a:rPr lang="ko-KR" altLang="en-US" dirty="0"/>
              <a:t>기업들은 예전부터 개발된 시스템들 많기에</a:t>
            </a:r>
            <a:br>
              <a:rPr lang="en-US" altLang="ko-KR" dirty="0"/>
            </a:br>
            <a:r>
              <a:rPr lang="en-US" altLang="ko-KR" dirty="0"/>
              <a:t>UTF-8, EUC-KR </a:t>
            </a:r>
            <a:r>
              <a:rPr lang="ko-KR" altLang="en-US" dirty="0"/>
              <a:t>혼용해서 사용하는 경우가 빈번함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이러한 인코딩 문제를 해결하기 위해서는 처리할 데이터는 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모두 영어로 변환하는 것이 좋음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err="1"/>
              <a:t>채팅방</a:t>
            </a:r>
            <a:r>
              <a:rPr lang="ko-KR" altLang="en-US" dirty="0"/>
              <a:t> 이름은 해시 함수를 통해 결과 값을 받음</a:t>
            </a:r>
            <a:endParaRPr lang="en-US" altLang="ko-KR" dirty="0"/>
          </a:p>
          <a:p>
            <a:pPr lvl="1"/>
            <a:r>
              <a:rPr lang="ko-KR" altLang="en-US" dirty="0"/>
              <a:t>해시 함수는 빠른 처리 속도로 단방향 암호화를 수행하는 함수</a:t>
            </a:r>
            <a:endParaRPr lang="en-US" altLang="ko-KR" dirty="0"/>
          </a:p>
          <a:p>
            <a:pPr lvl="2"/>
            <a:r>
              <a:rPr lang="ko-KR" altLang="en-US" dirty="0"/>
              <a:t>결과값은 무조건 영어로 변환됨</a:t>
            </a:r>
            <a:endParaRPr lang="en-US" altLang="ko-KR" dirty="0"/>
          </a:p>
          <a:p>
            <a:pPr lvl="2"/>
            <a:r>
              <a:rPr lang="ko-KR" altLang="en-US" dirty="0"/>
              <a:t>회원가입의 비밀번호 암호화할 때 활용되는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5D8AF-AC90-3940-A459-3DA42E31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29" y="5661025"/>
            <a:ext cx="7722323" cy="8285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017290-BE37-5EB2-6560-6D7EB6B1DF25}"/>
              </a:ext>
            </a:extLst>
          </p:cNvPr>
          <p:cNvSpPr/>
          <p:nvPr/>
        </p:nvSpPr>
        <p:spPr bwMode="auto">
          <a:xfrm>
            <a:off x="971600" y="6126163"/>
            <a:ext cx="4536504" cy="3271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B84AB60D-4D7C-8761-3B57-80C1346F6DC0}"/>
              </a:ext>
            </a:extLst>
          </p:cNvPr>
          <p:cNvSpPr/>
          <p:nvPr/>
        </p:nvSpPr>
        <p:spPr bwMode="auto">
          <a:xfrm>
            <a:off x="323528" y="5445125"/>
            <a:ext cx="720080" cy="72017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85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발송 메시지 구조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정보를 포함할 수 있는 </a:t>
            </a:r>
            <a:r>
              <a:rPr lang="en-US" altLang="ko-KR" dirty="0"/>
              <a:t>JSON</a:t>
            </a:r>
            <a:r>
              <a:rPr lang="ko-KR" altLang="en-US" dirty="0"/>
              <a:t> 구조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발송 메시지 구조 예</a:t>
            </a:r>
            <a:endParaRPr lang="en-US" altLang="ko-KR" dirty="0"/>
          </a:p>
          <a:p>
            <a:pPr lvl="1"/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“name”:”</a:t>
            </a:r>
            <a:r>
              <a:rPr lang="ko-KR" altLang="en-US" dirty="0"/>
              <a:t>이협건</a:t>
            </a:r>
            <a:r>
              <a:rPr lang="en-US" altLang="ko-KR" dirty="0"/>
              <a:t>”,</a:t>
            </a:r>
            <a:br>
              <a:rPr lang="en-US" altLang="ko-KR" dirty="0"/>
            </a:br>
            <a:r>
              <a:rPr lang="en-US" altLang="ko-KR" dirty="0"/>
              <a:t>“msg”:”</a:t>
            </a:r>
            <a:r>
              <a:rPr lang="ko-KR" altLang="en-US" dirty="0"/>
              <a:t>안녕하세요</a:t>
            </a:r>
            <a:r>
              <a:rPr lang="en-US" altLang="ko-KR" dirty="0"/>
              <a:t>.”,</a:t>
            </a:r>
            <a:br>
              <a:rPr lang="en-US" altLang="ko-KR" dirty="0"/>
            </a:br>
            <a:r>
              <a:rPr lang="en-US" altLang="ko-KR" dirty="0"/>
              <a:t>“date”:”2022. 07. 25 14:22:50”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76EF5C-47C4-950F-8F67-E26CC432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86" r="26233" b="-152"/>
          <a:stretch/>
        </p:blipFill>
        <p:spPr>
          <a:xfrm>
            <a:off x="5976973" y="2780928"/>
            <a:ext cx="2681938" cy="1584176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26E7117-6427-0791-8723-420A7051B6DE}"/>
              </a:ext>
            </a:extLst>
          </p:cNvPr>
          <p:cNvSpPr/>
          <p:nvPr/>
        </p:nvSpPr>
        <p:spPr bwMode="auto">
          <a:xfrm>
            <a:off x="5508104" y="3212976"/>
            <a:ext cx="504056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60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동작 과정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3BEA50-6018-8185-77B3-2E837B1B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스프링의 다양한 정보를 포함할 수 있는 </a:t>
            </a:r>
            <a:r>
              <a:rPr lang="en-US" altLang="ko-KR" dirty="0"/>
              <a:t>JSON</a:t>
            </a:r>
            <a:r>
              <a:rPr lang="ko-KR" altLang="en-US" dirty="0"/>
              <a:t> 구조 활용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JSP - 로그인 페이지 디자인">
            <a:extLst>
              <a:ext uri="{FF2B5EF4-FFF2-40B4-BE49-F238E27FC236}">
                <a16:creationId xmlns:a16="http://schemas.microsoft.com/office/drawing/2014/main" id="{9E11B656-71FA-3443-C60C-6AD66E6BA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001" r="24800" b="2001"/>
          <a:stretch/>
        </p:blipFill>
        <p:spPr bwMode="auto">
          <a:xfrm>
            <a:off x="539552" y="1840269"/>
            <a:ext cx="950731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241C4B7-E42D-46A6-923B-A5AD8CACE5D2}"/>
              </a:ext>
            </a:extLst>
          </p:cNvPr>
          <p:cNvSpPr/>
          <p:nvPr/>
        </p:nvSpPr>
        <p:spPr bwMode="auto">
          <a:xfrm rot="5400000">
            <a:off x="702048" y="3139496"/>
            <a:ext cx="828123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8" name="Picture 4" descr="JAVA File Icon - Free PNG &amp; SVG 1255678 - Noun Project">
            <a:extLst>
              <a:ext uri="{FF2B5EF4-FFF2-40B4-BE49-F238E27FC236}">
                <a16:creationId xmlns:a16="http://schemas.microsoft.com/office/drawing/2014/main" id="{A621138C-534C-42DE-3C8F-4423E01F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3" y="3754774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B38FB-23E8-9827-8A34-71C0847F4DF7}"/>
              </a:ext>
            </a:extLst>
          </p:cNvPr>
          <p:cNvSpPr txBox="1"/>
          <p:nvPr/>
        </p:nvSpPr>
        <p:spPr>
          <a:xfrm>
            <a:off x="1144890" y="2838550"/>
            <a:ext cx="4464496" cy="60478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ws://localhost:1000/</a:t>
            </a:r>
            <a:r>
              <a:rPr lang="ko-KR" altLang="en-US" sz="1800" dirty="0" err="1"/>
              <a:t>채팅방</a:t>
            </a:r>
            <a:r>
              <a:rPr lang="en-US" altLang="ko-KR" sz="1800" dirty="0"/>
              <a:t>/</a:t>
            </a:r>
            <a:r>
              <a:rPr lang="ko-KR" altLang="en-US" sz="1800" dirty="0"/>
              <a:t>이협건 호출</a:t>
            </a:r>
            <a:endParaRPr lang="en-US" altLang="ko-KR" sz="1800" dirty="0"/>
          </a:p>
          <a:p>
            <a:r>
              <a:rPr lang="en-US" altLang="ko-KR" sz="1800" dirty="0"/>
              <a:t>Ajax</a:t>
            </a:r>
            <a:r>
              <a:rPr lang="ko-KR" altLang="en-US" sz="1800" dirty="0"/>
              <a:t>를 활용하여 호출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45377-A432-C702-9274-7FB72E55D40F}"/>
              </a:ext>
            </a:extLst>
          </p:cNvPr>
          <p:cNvSpPr txBox="1"/>
          <p:nvPr/>
        </p:nvSpPr>
        <p:spPr>
          <a:xfrm>
            <a:off x="1620165" y="3653116"/>
            <a:ext cx="6694902" cy="16573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HttpSessionHandshakeInterceptor</a:t>
            </a:r>
            <a:r>
              <a:rPr lang="en-US" altLang="ko-KR" sz="1800" dirty="0"/>
              <a:t> </a:t>
            </a:r>
            <a:r>
              <a:rPr lang="ko-KR" altLang="en-US" sz="1800" dirty="0"/>
              <a:t>자바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URL</a:t>
            </a:r>
            <a:r>
              <a:rPr lang="ko-KR" altLang="en-US" sz="1800" dirty="0"/>
              <a:t> 중 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채팅방</a:t>
            </a:r>
            <a:r>
              <a:rPr lang="en-US" altLang="ko-KR" sz="1800" dirty="0"/>
              <a:t>/</a:t>
            </a:r>
            <a:r>
              <a:rPr lang="ko-KR" altLang="en-US" sz="1800" dirty="0"/>
              <a:t>이협건 정보를 추출하여 </a:t>
            </a:r>
            <a:r>
              <a:rPr lang="en-US" altLang="ko-KR" sz="1800" dirty="0"/>
              <a:t>Session </a:t>
            </a:r>
            <a:r>
              <a:rPr lang="ko-KR" altLang="en-US" sz="1800" dirty="0"/>
              <a:t>헤더에 </a:t>
            </a:r>
            <a:r>
              <a:rPr lang="ko-KR" altLang="en-US" sz="1800" dirty="0" err="1"/>
              <a:t>채팅방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해시암호화한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채팅방명</a:t>
            </a:r>
            <a:r>
              <a:rPr lang="en-US" altLang="ko-KR" sz="1800" dirty="0"/>
              <a:t>,</a:t>
            </a:r>
            <a:r>
              <a:rPr lang="ko-KR" altLang="en-US" sz="1800" dirty="0"/>
              <a:t> 닉네임 정보 저장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WebSoketConfig</a:t>
            </a:r>
            <a:r>
              <a:rPr lang="en-US" altLang="ko-KR" sz="1800" dirty="0"/>
              <a:t> </a:t>
            </a:r>
            <a:r>
              <a:rPr lang="ko-KR" altLang="en-US" sz="1800" dirty="0"/>
              <a:t>파일에 정의함 </a:t>
            </a:r>
            <a:endParaRPr lang="en-US" altLang="ko-KR" sz="18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04AC2C-C980-B792-9F1B-B3B93FC13E4A}"/>
              </a:ext>
            </a:extLst>
          </p:cNvPr>
          <p:cNvSpPr/>
          <p:nvPr/>
        </p:nvSpPr>
        <p:spPr bwMode="auto">
          <a:xfrm rot="5400000">
            <a:off x="702048" y="5116569"/>
            <a:ext cx="828123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Picture 4" descr="JAVA File Icon - Free PNG &amp; SVG 1255678 - Noun Project">
            <a:extLst>
              <a:ext uri="{FF2B5EF4-FFF2-40B4-BE49-F238E27FC236}">
                <a16:creationId xmlns:a16="http://schemas.microsoft.com/office/drawing/2014/main" id="{69E58127-9290-3C2B-C2A3-5A951974C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3" y="56676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9C462A-F824-538F-7B2A-4F1765A3A3C9}"/>
              </a:ext>
            </a:extLst>
          </p:cNvPr>
          <p:cNvSpPr txBox="1"/>
          <p:nvPr/>
        </p:nvSpPr>
        <p:spPr>
          <a:xfrm>
            <a:off x="1620165" y="5552252"/>
            <a:ext cx="6694902" cy="115877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ChatHandler</a:t>
            </a:r>
            <a:r>
              <a:rPr lang="en-US" altLang="ko-KR" sz="1800" dirty="0"/>
              <a:t> </a:t>
            </a:r>
            <a:r>
              <a:rPr lang="ko-KR" altLang="en-US" sz="1800" dirty="0"/>
              <a:t>자바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웹 소켓 객체 열기</a:t>
            </a:r>
            <a:r>
              <a:rPr lang="en-US" altLang="ko-KR" sz="1800" dirty="0"/>
              <a:t>, </a:t>
            </a:r>
            <a:r>
              <a:rPr lang="ko-KR" altLang="en-US" sz="1800" dirty="0"/>
              <a:t>메시지 수신 및 발송</a:t>
            </a:r>
            <a:r>
              <a:rPr lang="en-US" altLang="ko-KR" sz="1800" dirty="0"/>
              <a:t>, </a:t>
            </a:r>
            <a:r>
              <a:rPr lang="ko-KR" altLang="en-US" sz="1800" dirty="0"/>
              <a:t>웹 소켓 닫기 실행</a:t>
            </a:r>
            <a:endParaRPr lang="en-US" altLang="ko-KR" sz="1800" dirty="0"/>
          </a:p>
          <a:p>
            <a:r>
              <a:rPr lang="en-US" altLang="ko-KR" sz="1800" err="1"/>
              <a:t>TextWebSocketHandler</a:t>
            </a:r>
            <a:r>
              <a:rPr lang="en-US" altLang="ko-KR" sz="1800"/>
              <a:t> </a:t>
            </a:r>
            <a:r>
              <a:rPr lang="ko-KR" altLang="en-US" sz="1800"/>
              <a:t>상속받음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02724385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28033</TotalTime>
  <Words>1556</Words>
  <Application>Microsoft Office PowerPoint</Application>
  <PresentationFormat>화면 슬라이드 쇼(4:3)</PresentationFormat>
  <Paragraphs>247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굴림</vt:lpstr>
      <vt:lpstr>맑은 고딕</vt:lpstr>
      <vt:lpstr>휴먼둥근헤드라인</vt:lpstr>
      <vt:lpstr>Arial</vt:lpstr>
      <vt:lpstr>Wingdings</vt:lpstr>
      <vt:lpstr>icn디자인</vt:lpstr>
      <vt:lpstr>웹소켓을 이용한 실시간 채팅 만들기</vt:lpstr>
      <vt:lpstr>실시간 채팅 만들기 (1)</vt:lpstr>
      <vt:lpstr>실시간 채팅 만들기 (2)</vt:lpstr>
      <vt:lpstr>웹 소켓이란?</vt:lpstr>
      <vt:lpstr>웹 소켓 프로토콜</vt:lpstr>
      <vt:lpstr>웹 소켓 사용 구현 방법</vt:lpstr>
      <vt:lpstr>웹 소켓 주요 로직</vt:lpstr>
      <vt:lpstr>발송 메시지 구조</vt:lpstr>
      <vt:lpstr>주요 동작 과정</vt:lpstr>
      <vt:lpstr>웹 소켓 사용을 위한 라이브러리 추가</vt:lpstr>
      <vt:lpstr>웹 소켓 사용을 위한 주요 설정 (1)</vt:lpstr>
      <vt:lpstr>웹 소켓 사용을 위한 주요 설정</vt:lpstr>
      <vt:lpstr>실시간 채팅 만들기 ChatHandler 구현 (1)</vt:lpstr>
      <vt:lpstr>실시간 채팅 만들기 ChatHandler 구현 (2)</vt:lpstr>
      <vt:lpstr>실시간 채팅 만들기 ChatHandler 구현 (3)</vt:lpstr>
      <vt:lpstr>실시간 채팅 만들기 ChatHandler 구현 (4)</vt:lpstr>
      <vt:lpstr>실시간 채팅 만들기 ChatHandler 구현 (5)</vt:lpstr>
      <vt:lpstr>실시간 채팅 만들기 ChatHandler 구현 (6)</vt:lpstr>
      <vt:lpstr>실시간 채팅 만들기 ChatHandler 구현 (7)</vt:lpstr>
      <vt:lpstr>실시간 채팅 만들기 ChatHandler 구현 (8)</vt:lpstr>
      <vt:lpstr>실시간 채팅 만들기 ChatHandler 구현 (9)</vt:lpstr>
      <vt:lpstr>실시간 채팅 만들기 ChatHandler 구현 (10)</vt:lpstr>
      <vt:lpstr>웹 소켓 사용을 위한 환경 설정 파일</vt:lpstr>
      <vt:lpstr>실시간 채팅 만들기 WebSoketConfig 구현 (1)</vt:lpstr>
      <vt:lpstr>실시간 채팅 만들기 WebSoketConfig 구현 (2)</vt:lpstr>
      <vt:lpstr>실시간 채팅 만들기 WebSoketConfig 구현 (3)</vt:lpstr>
      <vt:lpstr>실시간 채팅 만들기 - DTO</vt:lpstr>
      <vt:lpstr>실시간 채팅 만들기 – Controller (1)</vt:lpstr>
      <vt:lpstr>실시간 채팅 만들기 – Controller (2)</vt:lpstr>
      <vt:lpstr>실시간 채팅 만들기 – Controller (3)</vt:lpstr>
      <vt:lpstr>실시간 채팅 만들기 – JSP – 채팅방 입장 (1)</vt:lpstr>
      <vt:lpstr>실시간 채팅 만들기 – JSP – 채팅방 입장 (2)</vt:lpstr>
      <vt:lpstr>실시간 채팅 만들기 – JSP – 채팅방 입장 (3)</vt:lpstr>
      <vt:lpstr>실시간 채팅 만들기 – JSP – 채팅방 입장 (4)</vt:lpstr>
      <vt:lpstr>실시간 채팅 만들기 – JSP – 채팅방 입장 (5)</vt:lpstr>
      <vt:lpstr>실시간 채팅 만들기 – JSP – 채팅방 입장 (6)</vt:lpstr>
      <vt:lpstr>실시간 채팅 만들기 – JSP – 채팅방 (1)</vt:lpstr>
      <vt:lpstr>실시간 채팅 만들기 – JSP – 채팅방 (2)</vt:lpstr>
      <vt:lpstr>실시간 채팅 만들기 – JSP – 채팅방 (3)</vt:lpstr>
      <vt:lpstr>실시간 채팅 만들기 – JSP – 채팅방 (4)</vt:lpstr>
      <vt:lpstr>실시간 채팅 만들기 – JSP – 채팅방 (5)</vt:lpstr>
      <vt:lpstr>실시간 채팅 만들기 – JSP – 채팅방 (6)</vt:lpstr>
      <vt:lpstr>실시간 채팅 만들기 – JSP – 채팅방 (7)</vt:lpstr>
      <vt:lpstr>실시간 채팅 만들기 – JSP – 채팅방 (8)</vt:lpstr>
      <vt:lpstr>실시간 채팅 만들기 – 실행 (1)</vt:lpstr>
      <vt:lpstr>실시간 채팅 만들기 – 실행 (2)</vt:lpstr>
      <vt:lpstr>네이버 파파고 연동한 실시간 채팅 만들기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2130</cp:revision>
  <dcterms:created xsi:type="dcterms:W3CDTF">2008-05-14T14:35:49Z</dcterms:created>
  <dcterms:modified xsi:type="dcterms:W3CDTF">2023-03-07T04:27:21Z</dcterms:modified>
</cp:coreProperties>
</file>