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414" r:id="rId3"/>
    <p:sldId id="416" r:id="rId4"/>
    <p:sldId id="424" r:id="rId5"/>
    <p:sldId id="418" r:id="rId6"/>
    <p:sldId id="417" r:id="rId7"/>
    <p:sldId id="420" r:id="rId8"/>
    <p:sldId id="421" r:id="rId9"/>
    <p:sldId id="422" r:id="rId10"/>
    <p:sldId id="423" r:id="rId11"/>
    <p:sldId id="430" r:id="rId12"/>
    <p:sldId id="428" r:id="rId13"/>
    <p:sldId id="429" r:id="rId14"/>
    <p:sldId id="432" r:id="rId15"/>
    <p:sldId id="431" r:id="rId16"/>
    <p:sldId id="433" r:id="rId17"/>
    <p:sldId id="434" r:id="rId18"/>
    <p:sldId id="435" r:id="rId19"/>
    <p:sldId id="265" r:id="rId20"/>
  </p:sldIdLst>
  <p:sldSz cx="9144000" cy="6858000" type="screen4x3"/>
  <p:notesSz cx="6858000" cy="9144000"/>
  <p:defaultTextStyle>
    <a:defPPr>
      <a:defRPr lang="ko-KR"/>
    </a:defPPr>
    <a:lvl1pPr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ctr" latinLnBrk="1">
      <a:lnSpc>
        <a:spcPct val="80000"/>
      </a:lnSpc>
      <a:spcBef>
        <a:spcPct val="20000"/>
      </a:spcBef>
      <a:spcAft>
        <a:spcPct val="0"/>
      </a:spcAft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 userDrawn="1">
          <p15:clr>
            <a:srgbClr val="A4A3A4"/>
          </p15:clr>
        </p15:guide>
        <p15:guide id="2" pos="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9999"/>
    <a:srgbClr val="FF0000"/>
    <a:srgbClr val="C0C0C0"/>
    <a:srgbClr val="FFFFFF"/>
    <a:srgbClr val="CCFFFF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73" autoAdjust="0"/>
    <p:restoredTop sz="86298" autoAdjust="0"/>
  </p:normalViewPr>
  <p:slideViewPr>
    <p:cSldViewPr>
      <p:cViewPr varScale="1">
        <p:scale>
          <a:sx n="136" d="100"/>
          <a:sy n="136" d="100"/>
        </p:scale>
        <p:origin x="3090" y="126"/>
      </p:cViewPr>
      <p:guideLst>
        <p:guide orient="horz" pos="2795"/>
        <p:guide pos="68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2" d="100"/>
          <a:sy n="112" d="100"/>
        </p:scale>
        <p:origin x="-59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003EA69-A402-4193-9946-A8002E94EA30}" type="datetimeFigureOut">
              <a:rPr lang="ko-KR" altLang="en-US"/>
              <a:pPr>
                <a:defRPr/>
              </a:pPr>
              <a:t>2022-05-20</a:t>
            </a:fld>
            <a:endParaRPr lang="en-US" altLang="ko-KR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F730876-E40E-4C73-8070-4544A136488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3206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3E88B48-5130-40AC-9493-0E9C02FED286}" type="datetimeFigureOut">
              <a:rPr lang="ko-KR" altLang="en-US"/>
              <a:pPr>
                <a:defRPr/>
              </a:pPr>
              <a:t>2022-05-20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CD994A5-ADDC-48B3-870E-8BEAC7D8FD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4331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5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D994A5-ADDC-48B3-870E-8BEAC7D8FD11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401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A667D-8F64-4DFA-A06B-DCB0CBC5AD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 algn="just">
              <a:buFont typeface="Wingdings" panose="05000000000000000000" pitchFamily="2" charset="2"/>
              <a:buChar char="v"/>
              <a:defRPr sz="2400"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Wingdings" panose="05000000000000000000" pitchFamily="2" charset="2"/>
              <a:buChar char="ü"/>
              <a:defRPr sz="1600"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다섯째 수준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AADAE-D37A-494B-96C0-CA43E888EA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75FA9-A204-4B8C-94F2-48AE3069D4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73888" y="37008"/>
            <a:ext cx="1300361" cy="475259"/>
          </a:xfrm>
          <a:prstGeom prst="rect">
            <a:avLst/>
          </a:prstGeom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68313" y="6308725"/>
            <a:ext cx="8207375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b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68313" y="1125538"/>
            <a:ext cx="8207375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b="0"/>
          </a:p>
        </p:txBody>
      </p:sp>
      <p:sp>
        <p:nvSpPr>
          <p:cNvPr id="103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27988" y="6337300"/>
            <a:ext cx="7921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pPr>
              <a:defRPr/>
            </a:pPr>
            <a:fld id="{6AB0DEC3-A847-4C69-8B34-E5CF26FE68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1848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504" y="6337300"/>
            <a:ext cx="1269694" cy="5007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lvl1pPr algn="just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just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sz="28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itchFamily="18" charset="-127"/>
                <a:ea typeface="휴먼둥근헤드라인" pitchFamily="18" charset="-127"/>
              </a:rPr>
              <a:t>스프링 부트의 이해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8001024" y="6357958"/>
            <a:ext cx="714380" cy="285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1/20</a:t>
            </a:r>
            <a:endParaRPr kumimoji="1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284984"/>
            <a:ext cx="4419600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부트</a:t>
            </a:r>
            <a:r>
              <a:rPr lang="en-US" altLang="ko-KR" dirty="0"/>
              <a:t>(Spring Boot)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1" dirty="0">
                <a:solidFill>
                  <a:srgbClr val="FF0000"/>
                </a:solidFill>
              </a:rPr>
              <a:t>스프링 프레임워크를 더 쉽게 활용할 수 있도록 도와주는 도구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마이크로 서비스 아키텍처</a:t>
            </a:r>
            <a:r>
              <a:rPr lang="en-US" altLang="ko-KR" dirty="0"/>
              <a:t>(MSA) </a:t>
            </a:r>
            <a:r>
              <a:rPr lang="ko-KR" altLang="en-US" dirty="0"/>
              <a:t>구현에 최적화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단일</a:t>
            </a:r>
            <a:r>
              <a:rPr lang="en-US" altLang="ko-KR" dirty="0"/>
              <a:t>(Stand-alone)</a:t>
            </a:r>
            <a:r>
              <a:rPr lang="ko-KR" altLang="en-US" dirty="0"/>
              <a:t> 스프링 어플리케이션 생성</a:t>
            </a:r>
            <a:endParaRPr lang="en-US" altLang="ko-KR" dirty="0"/>
          </a:p>
          <a:p>
            <a:pPr algn="l"/>
            <a:endParaRPr lang="en-US" altLang="ko-KR" dirty="0"/>
          </a:p>
          <a:p>
            <a:pPr marL="0" indent="0" algn="l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511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부트</a:t>
            </a:r>
            <a:r>
              <a:rPr lang="en-US" altLang="ko-KR" dirty="0"/>
              <a:t>(Spring Boot)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톰켓와</a:t>
            </a:r>
            <a:r>
              <a:rPr lang="ko-KR" altLang="en-US" dirty="0"/>
              <a:t> </a:t>
            </a:r>
            <a:r>
              <a:rPr lang="en-US" altLang="ko-KR" dirty="0"/>
              <a:t>Jetty </a:t>
            </a:r>
            <a:r>
              <a:rPr lang="ko-KR" altLang="en-US" dirty="0"/>
              <a:t>웹서버</a:t>
            </a:r>
            <a:r>
              <a:rPr lang="en-US" altLang="ko-KR" dirty="0"/>
              <a:t>(WAS)</a:t>
            </a:r>
            <a:r>
              <a:rPr lang="ko-KR" altLang="en-US" dirty="0"/>
              <a:t>를 프로젝트에 포함</a:t>
            </a:r>
            <a:r>
              <a:rPr lang="en-US" altLang="ko-KR" dirty="0"/>
              <a:t>(Embed)</a:t>
            </a:r>
          </a:p>
          <a:p>
            <a:pPr lvl="1"/>
            <a:r>
              <a:rPr lang="en-US" altLang="ko-KR" dirty="0"/>
              <a:t>jar </a:t>
            </a:r>
            <a:r>
              <a:rPr lang="ko-KR" altLang="en-US" dirty="0"/>
              <a:t>파일로 배포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별도의 </a:t>
            </a:r>
            <a:r>
              <a:rPr lang="en-US" altLang="ko-KR" dirty="0"/>
              <a:t>WAS</a:t>
            </a:r>
            <a:r>
              <a:rPr lang="ko-KR" altLang="en-US" dirty="0"/>
              <a:t>를 사용할 경우</a:t>
            </a:r>
            <a:r>
              <a:rPr lang="en-US" altLang="ko-KR" dirty="0"/>
              <a:t>, war </a:t>
            </a:r>
            <a:r>
              <a:rPr lang="ko-KR" altLang="en-US" dirty="0"/>
              <a:t>배포 사용</a:t>
            </a:r>
            <a:endParaRPr lang="en-US" altLang="ko-KR" dirty="0"/>
          </a:p>
          <a:p>
            <a:pPr marL="0" indent="0" algn="l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E45428-F6B6-4573-9F4B-FF9BF8F74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038" y="2924944"/>
            <a:ext cx="3267075" cy="20955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32FFAE-EFDD-481A-BCAC-B160421F5B29}"/>
              </a:ext>
            </a:extLst>
          </p:cNvPr>
          <p:cNvSpPr txBox="1"/>
          <p:nvPr/>
        </p:nvSpPr>
        <p:spPr>
          <a:xfrm>
            <a:off x="468312" y="5287617"/>
            <a:ext cx="4751760" cy="4062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Spring Boot</a:t>
            </a:r>
            <a:r>
              <a:rPr lang="ko-KR" altLang="en-US" dirty="0"/>
              <a:t>에 포함되는 웹서버 </a:t>
            </a:r>
          </a:p>
        </p:txBody>
      </p:sp>
    </p:spTree>
    <p:extLst>
      <p:ext uri="{BB962C8B-B14F-4D97-AF65-F5344CB8AC3E}">
        <p14:creationId xmlns:p14="http://schemas.microsoft.com/office/powerpoint/2010/main" val="3959497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부트</a:t>
            </a:r>
            <a:r>
              <a:rPr lang="en-US" altLang="ko-KR" dirty="0"/>
              <a:t>(Spring Boot)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환경설정의 복잡성 최소화</a:t>
            </a:r>
            <a:r>
              <a:rPr lang="en-US" altLang="ko-KR" dirty="0"/>
              <a:t>(1/3)</a:t>
            </a:r>
          </a:p>
          <a:p>
            <a:pPr lvl="1"/>
            <a:r>
              <a:rPr lang="ko-KR" altLang="en-US" dirty="0"/>
              <a:t>스프링 구현에 필요한 다양한 라이브러리를 </a:t>
            </a:r>
            <a:br>
              <a:rPr lang="en-US" altLang="ko-KR" dirty="0"/>
            </a:br>
            <a:r>
              <a:rPr lang="ko-KR" altLang="en-US" dirty="0" err="1"/>
              <a:t>패키징하여</a:t>
            </a:r>
            <a:r>
              <a:rPr lang="ko-KR" altLang="en-US" dirty="0"/>
              <a:t> 쉽게 의존성 추가 및 제거 가능</a:t>
            </a:r>
            <a:endParaRPr lang="en-US" altLang="ko-KR" dirty="0"/>
          </a:p>
          <a:p>
            <a:pPr lvl="1"/>
            <a:r>
              <a:rPr lang="en-US" altLang="ko-KR" dirty="0"/>
              <a:t>starter </a:t>
            </a:r>
            <a:r>
              <a:rPr lang="ko-KR" altLang="en-US" dirty="0"/>
              <a:t>명령어를 통해 패키징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C74EE6-49DE-4598-924B-04DE889C6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587"/>
          <a:stretch/>
        </p:blipFill>
        <p:spPr>
          <a:xfrm>
            <a:off x="971600" y="3212976"/>
            <a:ext cx="7473242" cy="28083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D27C9A8-330C-43DA-8510-C8DFBCEC6C62}"/>
              </a:ext>
            </a:extLst>
          </p:cNvPr>
          <p:cNvSpPr/>
          <p:nvPr/>
        </p:nvSpPr>
        <p:spPr bwMode="auto">
          <a:xfrm>
            <a:off x="4355976" y="3717032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987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부트</a:t>
            </a:r>
            <a:r>
              <a:rPr lang="en-US" altLang="ko-KR" dirty="0"/>
              <a:t>(Spring Boot)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환경설정의 복잡성 최소화</a:t>
            </a:r>
            <a:r>
              <a:rPr lang="en-US" altLang="ko-KR" dirty="0"/>
              <a:t>(2/3)</a:t>
            </a:r>
          </a:p>
          <a:p>
            <a:pPr lvl="1"/>
            <a:r>
              <a:rPr lang="en-US" altLang="ko-KR" dirty="0"/>
              <a:t>starter</a:t>
            </a:r>
            <a:r>
              <a:rPr lang="ko-KR" altLang="en-US" dirty="0"/>
              <a:t>는 의존성과 설정을 자동화해주는 모듈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57FC1A-1A3D-4E7E-964D-554019D7A5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610"/>
          <a:stretch/>
        </p:blipFill>
        <p:spPr>
          <a:xfrm>
            <a:off x="683568" y="2204864"/>
            <a:ext cx="7473242" cy="108012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028E2C3-7367-4B15-9CF3-B73123E013CE}"/>
              </a:ext>
            </a:extLst>
          </p:cNvPr>
          <p:cNvSpPr/>
          <p:nvPr/>
        </p:nvSpPr>
        <p:spPr bwMode="auto">
          <a:xfrm>
            <a:off x="1763688" y="2708920"/>
            <a:ext cx="4968552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076165-4366-4366-8665-442ECFAC600A}"/>
              </a:ext>
            </a:extLst>
          </p:cNvPr>
          <p:cNvSpPr txBox="1"/>
          <p:nvPr/>
        </p:nvSpPr>
        <p:spPr>
          <a:xfrm>
            <a:off x="683568" y="5952890"/>
            <a:ext cx="7473242" cy="4062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starter-web</a:t>
            </a:r>
            <a:r>
              <a:rPr lang="ko-KR" altLang="en-US" dirty="0"/>
              <a:t>은 다양한 </a:t>
            </a:r>
            <a:r>
              <a:rPr lang="ko-KR" altLang="en-US" dirty="0" err="1"/>
              <a:t>라이브러를</a:t>
            </a:r>
            <a:r>
              <a:rPr lang="ko-KR" altLang="en-US" dirty="0"/>
              <a:t> 포함하고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A48C26-FF68-43ED-BCA0-F0A2430B4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573016"/>
            <a:ext cx="4320480" cy="2325617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D74A4878-B27F-4014-A439-23E2E557D5C0}"/>
              </a:ext>
            </a:extLst>
          </p:cNvPr>
          <p:cNvSpPr/>
          <p:nvPr/>
        </p:nvSpPr>
        <p:spPr bwMode="auto">
          <a:xfrm>
            <a:off x="3923928" y="2996952"/>
            <a:ext cx="360040" cy="64807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0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부트</a:t>
            </a:r>
            <a:r>
              <a:rPr lang="en-US" altLang="ko-KR" dirty="0"/>
              <a:t>(Spring Boot)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환경설정의 복잡성 최소화</a:t>
            </a:r>
            <a:r>
              <a:rPr lang="en-US" altLang="ko-KR" dirty="0"/>
              <a:t>(3/3)</a:t>
            </a:r>
          </a:p>
          <a:p>
            <a:pPr lvl="1"/>
            <a:r>
              <a:rPr lang="ko-KR" altLang="en-US" dirty="0"/>
              <a:t>환경 설정에 사용되는 </a:t>
            </a:r>
            <a:r>
              <a:rPr lang="en-US" altLang="ko-KR" dirty="0"/>
              <a:t>XML</a:t>
            </a:r>
            <a:r>
              <a:rPr lang="ko-KR" altLang="en-US" dirty="0"/>
              <a:t> 파일을 모두 제거</a:t>
            </a:r>
            <a:endParaRPr lang="en-US" altLang="ko-KR" dirty="0"/>
          </a:p>
          <a:p>
            <a:pPr lvl="1"/>
            <a:r>
              <a:rPr lang="ko-KR" altLang="en-US" dirty="0"/>
              <a:t>프로젝트 생성시</a:t>
            </a:r>
            <a:r>
              <a:rPr lang="en-US" altLang="ko-KR" dirty="0"/>
              <a:t>, </a:t>
            </a:r>
            <a:r>
              <a:rPr lang="ko-KR" altLang="en-US" dirty="0"/>
              <a:t>자동으로 설정되도록 개발</a:t>
            </a:r>
            <a:endParaRPr lang="en-US" altLang="ko-KR" dirty="0"/>
          </a:p>
          <a:p>
            <a:pPr lvl="1"/>
            <a:r>
              <a:rPr lang="ko-KR" altLang="en-US" dirty="0"/>
              <a:t>주요 설정은 </a:t>
            </a:r>
            <a:r>
              <a:rPr lang="en-US" altLang="ko-KR" dirty="0" err="1"/>
              <a:t>application.properties</a:t>
            </a:r>
            <a:r>
              <a:rPr lang="en-US" altLang="ko-KR" dirty="0"/>
              <a:t> </a:t>
            </a:r>
            <a:r>
              <a:rPr lang="ko-KR" altLang="en-US" dirty="0"/>
              <a:t>파일에 적용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39C408-B35A-46F8-A205-3841F592B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068960"/>
            <a:ext cx="3672408" cy="362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34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부트</a:t>
            </a:r>
            <a:r>
              <a:rPr lang="en-US" altLang="ko-KR" dirty="0"/>
              <a:t>(Spring Boot) </a:t>
            </a:r>
            <a:r>
              <a:rPr lang="ko-KR" altLang="en-US" dirty="0"/>
              <a:t>빌드 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 err="1"/>
              <a:t>메이븐</a:t>
            </a:r>
            <a:r>
              <a:rPr lang="en-US" altLang="ko-KR" dirty="0"/>
              <a:t>(Maven)</a:t>
            </a:r>
            <a:r>
              <a:rPr lang="ko-KR" altLang="en-US" dirty="0"/>
              <a:t>과 </a:t>
            </a:r>
            <a:r>
              <a:rPr lang="ko-KR" altLang="en-US" dirty="0" err="1"/>
              <a:t>그레들</a:t>
            </a:r>
            <a:r>
              <a:rPr lang="en-US" altLang="ko-KR" dirty="0"/>
              <a:t>(Gradle)</a:t>
            </a:r>
            <a:r>
              <a:rPr lang="ko-KR" altLang="en-US" dirty="0"/>
              <a:t> 지원</a:t>
            </a:r>
            <a:endParaRPr lang="en-US" altLang="ko-KR" dirty="0"/>
          </a:p>
          <a:p>
            <a:pPr lvl="1"/>
            <a:r>
              <a:rPr lang="en-US" altLang="ko-KR" dirty="0"/>
              <a:t>Gradle</a:t>
            </a:r>
            <a:r>
              <a:rPr lang="ko-KR" altLang="en-US" dirty="0"/>
              <a:t>은 </a:t>
            </a:r>
            <a:r>
              <a:rPr lang="ko-KR" altLang="en-US" dirty="0" err="1"/>
              <a:t>메이븐의</a:t>
            </a:r>
            <a:r>
              <a:rPr lang="ko-KR" altLang="en-US" dirty="0"/>
              <a:t> </a:t>
            </a:r>
            <a:r>
              <a:rPr lang="en-US" altLang="ko-KR" dirty="0"/>
              <a:t>xml </a:t>
            </a:r>
            <a:r>
              <a:rPr lang="ko-KR" altLang="en-US" dirty="0"/>
              <a:t>형태를 보다 설정하기 위해 프로그래밍 코드와 유사하게 </a:t>
            </a:r>
            <a:r>
              <a:rPr lang="ko-KR" altLang="en-US" dirty="0" err="1"/>
              <a:t>환경설정할</a:t>
            </a:r>
            <a:r>
              <a:rPr lang="ko-KR" altLang="en-US" dirty="0"/>
              <a:t> 수 </a:t>
            </a:r>
            <a:r>
              <a:rPr lang="ko-KR" altLang="en-US" dirty="0" err="1"/>
              <a:t>있도록구현된</a:t>
            </a:r>
            <a:r>
              <a:rPr lang="ko-KR" altLang="en-US" dirty="0"/>
              <a:t> 빌드 툴</a:t>
            </a:r>
            <a:endParaRPr lang="en-US" altLang="ko-KR" dirty="0"/>
          </a:p>
          <a:p>
            <a:pPr lvl="1"/>
            <a:r>
              <a:rPr lang="ko-KR" altLang="en-US" dirty="0"/>
              <a:t>개인적으로 </a:t>
            </a:r>
            <a:r>
              <a:rPr lang="en-US" altLang="ko-KR" dirty="0"/>
              <a:t>Gradle </a:t>
            </a:r>
            <a:r>
              <a:rPr lang="ko-KR" altLang="en-US" dirty="0"/>
              <a:t>추천하지만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b="1" dirty="0">
                <a:solidFill>
                  <a:srgbClr val="FF0000"/>
                </a:solidFill>
              </a:rPr>
              <a:t>본 실습은 </a:t>
            </a:r>
            <a:r>
              <a:rPr lang="ko-KR" altLang="en-US" b="1" dirty="0" err="1">
                <a:solidFill>
                  <a:srgbClr val="FF0000"/>
                </a:solidFill>
              </a:rPr>
              <a:t>메이븐으로</a:t>
            </a:r>
            <a:r>
              <a:rPr lang="ko-KR" altLang="en-US" b="1" dirty="0">
                <a:solidFill>
                  <a:srgbClr val="FF0000"/>
                </a:solidFill>
              </a:rPr>
              <a:t> 진행함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7799B7-E431-489C-978B-E8866F9B3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983797"/>
            <a:ext cx="3467100" cy="116205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7336CE-5DCD-43ED-BA62-A4A0E103181F}"/>
              </a:ext>
            </a:extLst>
          </p:cNvPr>
          <p:cNvSpPr txBox="1"/>
          <p:nvPr/>
        </p:nvSpPr>
        <p:spPr>
          <a:xfrm>
            <a:off x="683568" y="5398999"/>
            <a:ext cx="5400600" cy="4062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Spring Boot</a:t>
            </a:r>
            <a:r>
              <a:rPr lang="ko-KR" altLang="en-US" dirty="0"/>
              <a:t>를 빌드하기 위한 툴 버전</a:t>
            </a:r>
          </a:p>
        </p:txBody>
      </p:sp>
    </p:spTree>
    <p:extLst>
      <p:ext uri="{BB962C8B-B14F-4D97-AF65-F5344CB8AC3E}">
        <p14:creationId xmlns:p14="http://schemas.microsoft.com/office/powerpoint/2010/main" val="164079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부트</a:t>
            </a:r>
            <a:r>
              <a:rPr lang="en-US" altLang="ko-KR" dirty="0"/>
              <a:t> </a:t>
            </a:r>
            <a:r>
              <a:rPr lang="ko-KR" altLang="en-US" dirty="0"/>
              <a:t>개발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dirty="0"/>
              <a:t>STS</a:t>
            </a:r>
            <a:r>
              <a:rPr lang="ko-KR" altLang="en-US" dirty="0"/>
              <a:t>와 </a:t>
            </a:r>
            <a:r>
              <a:rPr lang="en-US" altLang="ko-KR" dirty="0"/>
              <a:t>IntelliJ </a:t>
            </a:r>
            <a:r>
              <a:rPr lang="ko-KR" altLang="en-US" dirty="0"/>
              <a:t>사용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STS(Spring Tool Suite 4)</a:t>
            </a:r>
          </a:p>
          <a:p>
            <a:pPr lvl="1"/>
            <a:r>
              <a:rPr lang="ko-KR" altLang="en-US" dirty="0"/>
              <a:t>스프링 프레임워크를 개발한 </a:t>
            </a:r>
            <a:r>
              <a:rPr lang="en-US" altLang="ko-KR" dirty="0"/>
              <a:t>Spring.io</a:t>
            </a:r>
            <a:r>
              <a:rPr lang="ko-KR" altLang="en-US" dirty="0"/>
              <a:t>가 제시한 도구</a:t>
            </a:r>
            <a:endParaRPr lang="en-US" altLang="ko-KR" dirty="0"/>
          </a:p>
          <a:p>
            <a:pPr lvl="1"/>
            <a:r>
              <a:rPr lang="ko-KR" altLang="en-US" dirty="0"/>
              <a:t>이클립스 개발도구를 기반으로 구현된 도구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IntelliJ</a:t>
            </a:r>
          </a:p>
          <a:p>
            <a:pPr lvl="1"/>
            <a:r>
              <a:rPr lang="ko-KR" altLang="en-US" dirty="0"/>
              <a:t>최근 자바</a:t>
            </a:r>
            <a:r>
              <a:rPr lang="en-US" altLang="ko-KR" dirty="0"/>
              <a:t>, </a:t>
            </a:r>
            <a:r>
              <a:rPr lang="ko-KR" altLang="en-US" dirty="0"/>
              <a:t>스칼라</a:t>
            </a:r>
            <a:r>
              <a:rPr lang="en-US" altLang="ko-KR" dirty="0"/>
              <a:t> </a:t>
            </a:r>
            <a:r>
              <a:rPr lang="ko-KR" altLang="en-US" dirty="0"/>
              <a:t>등 프로그래밍 언어 개발에 인기 높은 개발 도구</a:t>
            </a:r>
            <a:endParaRPr lang="en-US" altLang="ko-KR" dirty="0"/>
          </a:p>
          <a:p>
            <a:pPr lvl="1"/>
            <a:r>
              <a:rPr lang="ko-KR" altLang="en-US" dirty="0"/>
              <a:t>본 수업은 </a:t>
            </a:r>
            <a:r>
              <a:rPr lang="en-US" altLang="ko-KR" dirty="0"/>
              <a:t>IntelliJ</a:t>
            </a:r>
            <a:r>
              <a:rPr lang="ko-KR" altLang="en-US" dirty="0"/>
              <a:t>를 통해 진행함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0838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부트</a:t>
            </a:r>
            <a:r>
              <a:rPr lang="en-US" altLang="ko-KR" dirty="0"/>
              <a:t> </a:t>
            </a:r>
            <a:r>
              <a:rPr lang="ko-KR" altLang="en-US" dirty="0"/>
              <a:t>개발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dirty="0"/>
              <a:t>IntelliJ</a:t>
            </a:r>
            <a:r>
              <a:rPr lang="ko-KR" altLang="en-US" dirty="0"/>
              <a:t>를 선택한 이유</a:t>
            </a:r>
            <a:endParaRPr lang="en-US" altLang="ko-KR" dirty="0"/>
          </a:p>
          <a:p>
            <a:pPr lvl="1"/>
            <a:r>
              <a:rPr lang="ko-KR" altLang="en-US" dirty="0"/>
              <a:t>최근 이클립스를 지원하는 자바 버전은 </a:t>
            </a:r>
            <a:r>
              <a:rPr lang="en-US" altLang="ko-KR" dirty="0"/>
              <a:t>jdk11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ko-KR" altLang="en-US" dirty="0"/>
              <a:t>권장하는 추세임</a:t>
            </a:r>
            <a:endParaRPr lang="en-US" altLang="ko-KR" dirty="0"/>
          </a:p>
          <a:p>
            <a:pPr lvl="1"/>
            <a:r>
              <a:rPr lang="ko-KR" altLang="en-US" dirty="0"/>
              <a:t>아직 자바 기반 빅데이터 플랫폼은 자바 안정화 버전인 </a:t>
            </a:r>
            <a:r>
              <a:rPr lang="en-US" altLang="ko-KR" dirty="0"/>
              <a:t>jdk8</a:t>
            </a:r>
            <a:r>
              <a:rPr lang="ko-KR" altLang="en-US" dirty="0"/>
              <a:t>에 맞춰 있음</a:t>
            </a:r>
            <a:endParaRPr lang="en-US" altLang="ko-KR" dirty="0"/>
          </a:p>
          <a:p>
            <a:pPr lvl="1"/>
            <a:r>
              <a:rPr lang="ko-KR" altLang="en-US" dirty="0"/>
              <a:t>따라서 자바 버전 호환 문제로 이클립스 기반인 </a:t>
            </a:r>
            <a:br>
              <a:rPr lang="en-US" altLang="ko-KR" dirty="0"/>
            </a:br>
            <a:r>
              <a:rPr lang="en-US" altLang="ko-KR" dirty="0"/>
              <a:t>STS</a:t>
            </a:r>
            <a:r>
              <a:rPr lang="ko-KR" altLang="en-US" dirty="0"/>
              <a:t>가 정상 동작이 안되는 문제가 발생할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2128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부트</a:t>
            </a:r>
            <a:r>
              <a:rPr lang="en-US" altLang="ko-KR" dirty="0"/>
              <a:t> </a:t>
            </a:r>
            <a:r>
              <a:rPr lang="ko-KR" altLang="en-US" dirty="0"/>
              <a:t>개발 도구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최근 이클립스 배포 현황</a:t>
            </a:r>
            <a:endParaRPr lang="en-US" altLang="ko-KR" dirty="0"/>
          </a:p>
          <a:p>
            <a:pPr lvl="1"/>
            <a:r>
              <a:rPr lang="ko-KR" altLang="en-US" dirty="0"/>
              <a:t>자바 </a:t>
            </a:r>
            <a:r>
              <a:rPr lang="en-US" altLang="ko-KR" dirty="0"/>
              <a:t>11 </a:t>
            </a:r>
            <a:r>
              <a:rPr lang="ko-KR" altLang="en-US" dirty="0"/>
              <a:t>권장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9B43FA-E78B-4174-A298-1FA3C7192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2856"/>
            <a:ext cx="6347048" cy="456966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2EE30EB-C2CF-4DB2-866D-7DB1C620923C}"/>
              </a:ext>
            </a:extLst>
          </p:cNvPr>
          <p:cNvSpPr/>
          <p:nvPr/>
        </p:nvSpPr>
        <p:spPr bwMode="auto">
          <a:xfrm>
            <a:off x="457200" y="2513998"/>
            <a:ext cx="188255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336A09-3294-41B2-B3C3-19E6A90243E6}"/>
              </a:ext>
            </a:extLst>
          </p:cNvPr>
          <p:cNvSpPr/>
          <p:nvPr/>
        </p:nvSpPr>
        <p:spPr bwMode="auto">
          <a:xfrm>
            <a:off x="457200" y="3111164"/>
            <a:ext cx="188255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B96577-8330-4DDE-AE24-F434D4216124}"/>
              </a:ext>
            </a:extLst>
          </p:cNvPr>
          <p:cNvSpPr/>
          <p:nvPr/>
        </p:nvSpPr>
        <p:spPr bwMode="auto">
          <a:xfrm>
            <a:off x="457200" y="3729610"/>
            <a:ext cx="188255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21B5A6-D22C-45AE-9CA9-5F9C7E40B1BC}"/>
              </a:ext>
            </a:extLst>
          </p:cNvPr>
          <p:cNvSpPr/>
          <p:nvPr/>
        </p:nvSpPr>
        <p:spPr bwMode="auto">
          <a:xfrm>
            <a:off x="465218" y="4329051"/>
            <a:ext cx="188255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9B4C51-8753-4A33-B7C0-6FAB8EFC2886}"/>
              </a:ext>
            </a:extLst>
          </p:cNvPr>
          <p:cNvSpPr/>
          <p:nvPr/>
        </p:nvSpPr>
        <p:spPr bwMode="auto">
          <a:xfrm>
            <a:off x="465218" y="4947497"/>
            <a:ext cx="1882552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454E49-2300-4AB6-8F86-090B6950366C}"/>
              </a:ext>
            </a:extLst>
          </p:cNvPr>
          <p:cNvSpPr/>
          <p:nvPr/>
        </p:nvSpPr>
        <p:spPr bwMode="auto">
          <a:xfrm>
            <a:off x="457200" y="5719188"/>
            <a:ext cx="2386608" cy="21602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E5F4F1-0D91-407A-A55A-0310A0B02714}"/>
              </a:ext>
            </a:extLst>
          </p:cNvPr>
          <p:cNvSpPr txBox="1"/>
          <p:nvPr/>
        </p:nvSpPr>
        <p:spPr>
          <a:xfrm>
            <a:off x="3045875" y="4066820"/>
            <a:ext cx="5256200" cy="70173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2020.09</a:t>
            </a:r>
            <a:r>
              <a:rPr lang="ko-KR" altLang="en-US" dirty="0"/>
              <a:t>월부터 배포되는 </a:t>
            </a:r>
            <a:br>
              <a:rPr lang="en-US" altLang="ko-KR" dirty="0"/>
            </a:br>
            <a:r>
              <a:rPr lang="ko-KR" altLang="en-US" dirty="0"/>
              <a:t>이클립스는 자바 </a:t>
            </a:r>
            <a:r>
              <a:rPr lang="en-US" altLang="ko-KR" dirty="0"/>
              <a:t>11 </a:t>
            </a:r>
            <a:r>
              <a:rPr lang="ko-KR" altLang="en-US" dirty="0"/>
              <a:t>버전 이상 필수</a:t>
            </a:r>
          </a:p>
        </p:txBody>
      </p:sp>
      <p:sp>
        <p:nvSpPr>
          <p:cNvPr id="17" name="폭발: 8pt 16">
            <a:extLst>
              <a:ext uri="{FF2B5EF4-FFF2-40B4-BE49-F238E27FC236}">
                <a16:creationId xmlns:a16="http://schemas.microsoft.com/office/drawing/2014/main" id="{29377CC8-8A6B-4174-B5BC-6D86013E138D}"/>
              </a:ext>
            </a:extLst>
          </p:cNvPr>
          <p:cNvSpPr/>
          <p:nvPr/>
        </p:nvSpPr>
        <p:spPr bwMode="auto">
          <a:xfrm>
            <a:off x="2672262" y="3661569"/>
            <a:ext cx="675602" cy="701731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565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sz="6600" dirty="0">
              <a:latin typeface="+mn-lt"/>
            </a:endParaRPr>
          </a:p>
          <a:p>
            <a:pPr marL="0" indent="0" algn="ctr">
              <a:buNone/>
            </a:pPr>
            <a:r>
              <a:rPr lang="ko-KR" altLang="en-US" sz="6600" dirty="0">
                <a:latin typeface="+mn-l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9347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자바 기반 오픈소스 프레임워크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EE</a:t>
            </a:r>
            <a:r>
              <a:rPr lang="ko-KR" altLang="en-US" dirty="0"/>
              <a:t>에서 요구하는 높은 수준의 프로그램 기능을 </a:t>
            </a:r>
            <a:r>
              <a:rPr lang="en-US" altLang="ko-KR" dirty="0"/>
              <a:t>Java EE</a:t>
            </a:r>
            <a:r>
              <a:rPr lang="ko-KR" altLang="en-US" dirty="0"/>
              <a:t>를 사용하지 않고</a:t>
            </a:r>
            <a:r>
              <a:rPr lang="en-US" altLang="ko-KR" dirty="0"/>
              <a:t>, </a:t>
            </a:r>
            <a:r>
              <a:rPr lang="ko-KR" altLang="en-US" dirty="0"/>
              <a:t>쉽게 구현이 가능함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spring.io</a:t>
            </a:r>
            <a:r>
              <a:rPr lang="ko-KR" altLang="en-US" dirty="0"/>
              <a:t>에서 개발한 프로젝트 중 하나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20</a:t>
            </a:r>
            <a:r>
              <a:rPr lang="ko-KR" altLang="en-US" dirty="0"/>
              <a:t>개 이상의 다양한 모듈을 조합하여 프로그래밍 수행</a:t>
            </a:r>
            <a:endParaRPr lang="en-US" altLang="ko-KR" dirty="0"/>
          </a:p>
          <a:p>
            <a:pPr marL="0" indent="0" algn="l">
              <a:buNone/>
            </a:pPr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452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프레임워크의 이해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60495A-0017-4385-AAD2-94900AEAA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234459"/>
            <a:ext cx="5770984" cy="49634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2BDC55-8226-4EE0-A71E-E7BCB9432046}"/>
              </a:ext>
            </a:extLst>
          </p:cNvPr>
          <p:cNvSpPr txBox="1"/>
          <p:nvPr/>
        </p:nvSpPr>
        <p:spPr>
          <a:xfrm>
            <a:off x="4437113" y="4233930"/>
            <a:ext cx="3582143" cy="40626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https://spring.io/</a:t>
            </a:r>
          </a:p>
        </p:txBody>
      </p:sp>
    </p:spTree>
    <p:extLst>
      <p:ext uri="{BB962C8B-B14F-4D97-AF65-F5344CB8AC3E}">
        <p14:creationId xmlns:p14="http://schemas.microsoft.com/office/powerpoint/2010/main" val="176320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 아키텍처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0C43328-29E0-4C9E-A282-9D7F90C06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6528725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75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프레임워크의 주요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경량 컨테이너</a:t>
            </a:r>
            <a:endParaRPr lang="en-US" altLang="ko-KR" dirty="0"/>
          </a:p>
          <a:p>
            <a:pPr lvl="1"/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소멸과 같은 생명주기 관리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5578DC-4FC7-4C4C-A9F5-301283E8A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2964329" cy="28083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03E073-A347-4023-B809-02181E794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385219"/>
            <a:ext cx="4829175" cy="2552700"/>
          </a:xfrm>
          <a:prstGeom prst="rect">
            <a:avLst/>
          </a:prstGeom>
        </p:spPr>
      </p:pic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176B6118-8C95-49B4-91FD-E5AFE1498A6B}"/>
              </a:ext>
            </a:extLst>
          </p:cNvPr>
          <p:cNvSpPr/>
          <p:nvPr/>
        </p:nvSpPr>
        <p:spPr bwMode="auto">
          <a:xfrm>
            <a:off x="3419872" y="3661569"/>
            <a:ext cx="792088" cy="43204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50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프레임워크의 주요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제어의 역행 지원</a:t>
            </a:r>
            <a:endParaRPr lang="en-US" altLang="ko-KR" dirty="0"/>
          </a:p>
          <a:p>
            <a:pPr lvl="1"/>
            <a:r>
              <a:rPr lang="ko-KR" altLang="en-US" dirty="0"/>
              <a:t>함수나 객체의 호출 제어권이 사용자가 아닌</a:t>
            </a:r>
            <a:br>
              <a:rPr lang="en-US" altLang="ko-KR" dirty="0"/>
            </a:br>
            <a:r>
              <a:rPr lang="ko-KR" altLang="en-US" dirty="0"/>
              <a:t>스프링 프레임워크에서 제어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671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프레임워크의 주요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의존성 주입 지원</a:t>
            </a:r>
            <a:endParaRPr lang="en-US" altLang="ko-KR" dirty="0"/>
          </a:p>
          <a:p>
            <a:pPr lvl="1"/>
            <a:r>
              <a:rPr lang="ko-KR" altLang="en-US" dirty="0"/>
              <a:t>각각의 계층이나 서비스 간에 의존성이 존재할 경우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프레임워크가 서로 연결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BB85F5-7EE8-4E05-83F7-778BA2220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14223"/>
            <a:ext cx="6131891" cy="36337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EE0439-A6B1-4702-A239-2FD36F228CC8}"/>
              </a:ext>
            </a:extLst>
          </p:cNvPr>
          <p:cNvSpPr/>
          <p:nvPr/>
        </p:nvSpPr>
        <p:spPr bwMode="auto">
          <a:xfrm>
            <a:off x="1619672" y="2708920"/>
            <a:ext cx="4248472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4A9074-9DFF-49A2-A77D-C22031AC8A65}"/>
              </a:ext>
            </a:extLst>
          </p:cNvPr>
          <p:cNvSpPr/>
          <p:nvPr/>
        </p:nvSpPr>
        <p:spPr bwMode="auto">
          <a:xfrm>
            <a:off x="1619672" y="5211748"/>
            <a:ext cx="4464496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850FE-9798-4BB6-902C-124005426AEF}"/>
              </a:ext>
            </a:extLst>
          </p:cNvPr>
          <p:cNvSpPr txBox="1"/>
          <p:nvPr/>
        </p:nvSpPr>
        <p:spPr>
          <a:xfrm>
            <a:off x="2627784" y="6091478"/>
            <a:ext cx="5040560" cy="40626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Spring Boot</a:t>
            </a:r>
            <a:r>
              <a:rPr lang="ko-KR" altLang="en-US" dirty="0"/>
              <a:t>를 적용한 </a:t>
            </a:r>
            <a:r>
              <a:rPr lang="en-US" altLang="ko-KR" dirty="0"/>
              <a:t>pom.xml </a:t>
            </a:r>
            <a:r>
              <a:rPr lang="ko-KR" altLang="en-US" dirty="0"/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val="57543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프레임워크의 주요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관점지향 프로그래밍</a:t>
            </a:r>
            <a:r>
              <a:rPr lang="en-US" altLang="ko-KR" dirty="0"/>
              <a:t>(AOP)</a:t>
            </a:r>
            <a:r>
              <a:rPr lang="ko-KR" altLang="en-US" dirty="0"/>
              <a:t> 지원</a:t>
            </a:r>
            <a:endParaRPr lang="en-US" altLang="ko-KR" dirty="0"/>
          </a:p>
          <a:p>
            <a:pPr lvl="1"/>
            <a:r>
              <a:rPr lang="ko-KR" altLang="en-US" dirty="0" err="1"/>
              <a:t>트랜젝션</a:t>
            </a:r>
            <a:r>
              <a:rPr lang="en-US" altLang="ko-KR" dirty="0"/>
              <a:t>, </a:t>
            </a:r>
            <a:r>
              <a:rPr lang="ko-KR" altLang="en-US" dirty="0"/>
              <a:t>로깅</a:t>
            </a:r>
            <a:r>
              <a:rPr lang="en-US" altLang="ko-KR" dirty="0"/>
              <a:t>, </a:t>
            </a:r>
            <a:r>
              <a:rPr lang="ko-KR" altLang="en-US" dirty="0"/>
              <a:t>보안 등 여러 모듈에서 공통적으로 사용되는 기능을 분리하여 관리 가능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filter</a:t>
            </a:r>
            <a:r>
              <a:rPr lang="ko-KR" altLang="en-US" dirty="0"/>
              <a:t>와 유사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175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프레임워크의 주요 프로젝트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스프링 프레임워크는 다양한 서브 프로젝트로 구성됨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스프링 부트</a:t>
            </a:r>
            <a:r>
              <a:rPr lang="en-US" altLang="ko-KR" dirty="0"/>
              <a:t>, </a:t>
            </a:r>
            <a:r>
              <a:rPr lang="ko-KR" altLang="en-US" dirty="0"/>
              <a:t>스프링 데이터</a:t>
            </a:r>
            <a:r>
              <a:rPr lang="en-US" altLang="ko-KR" dirty="0"/>
              <a:t>, </a:t>
            </a:r>
            <a:r>
              <a:rPr lang="ko-KR" altLang="en-US" dirty="0"/>
              <a:t>스프링</a:t>
            </a:r>
            <a:r>
              <a:rPr lang="en-US" altLang="ko-KR" dirty="0"/>
              <a:t> </a:t>
            </a:r>
            <a:r>
              <a:rPr lang="ko-KR" altLang="en-US" dirty="0"/>
              <a:t>배치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스프링 클라우드</a:t>
            </a:r>
            <a:r>
              <a:rPr lang="en-US" altLang="ko-KR" dirty="0"/>
              <a:t>, </a:t>
            </a:r>
            <a:r>
              <a:rPr lang="ko-KR" altLang="en-US" dirty="0"/>
              <a:t>스프링 </a:t>
            </a:r>
            <a:r>
              <a:rPr lang="ko-KR" altLang="en-US" dirty="0" err="1"/>
              <a:t>시큐리티</a:t>
            </a:r>
            <a:r>
              <a:rPr lang="ko-KR" altLang="en-US" dirty="0"/>
              <a:t> 등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589156-1EB6-4CB3-84A9-872AC1372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068959"/>
            <a:ext cx="3168352" cy="36668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E76700-2DAB-406A-ADBE-3901EE8E1680}"/>
              </a:ext>
            </a:extLst>
          </p:cNvPr>
          <p:cNvSpPr txBox="1"/>
          <p:nvPr/>
        </p:nvSpPr>
        <p:spPr>
          <a:xfrm>
            <a:off x="4013808" y="4797152"/>
            <a:ext cx="4572000" cy="4062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https://spring.io/projects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19120F-66C8-44C2-85E0-F2070C6DD39D}"/>
              </a:ext>
            </a:extLst>
          </p:cNvPr>
          <p:cNvSpPr/>
          <p:nvPr/>
        </p:nvSpPr>
        <p:spPr bwMode="auto">
          <a:xfrm>
            <a:off x="755576" y="2996952"/>
            <a:ext cx="1584176" cy="10801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폭발: 8pt 8">
            <a:extLst>
              <a:ext uri="{FF2B5EF4-FFF2-40B4-BE49-F238E27FC236}">
                <a16:creationId xmlns:a16="http://schemas.microsoft.com/office/drawing/2014/main" id="{1BA07C1A-7019-4173-B24C-09DCA93ED4A1}"/>
              </a:ext>
            </a:extLst>
          </p:cNvPr>
          <p:cNvSpPr/>
          <p:nvPr/>
        </p:nvSpPr>
        <p:spPr bwMode="auto">
          <a:xfrm>
            <a:off x="323528" y="2780928"/>
            <a:ext cx="504056" cy="648072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ctr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95613"/>
      </p:ext>
    </p:extLst>
  </p:cSld>
  <p:clrMapOvr>
    <a:masterClrMapping/>
  </p:clrMapOvr>
</p:sld>
</file>

<file path=ppt/theme/theme1.xml><?xml version="1.0" encoding="utf-8"?>
<a:theme xmlns:a="http://schemas.openxmlformats.org/drawingml/2006/main" name="icn디자인">
  <a:themeElements>
    <a:clrScheme name="icn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cn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rgbClr val="FF0000"/>
          </a:solidFill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ctr" latinLnBrk="1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noFill/>
        <a:ln w="41275" cap="flat" cmpd="sng" algn="ctr">
          <a:solidFill>
            <a:srgbClr val="FF0000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icn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n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n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6863</TotalTime>
  <Words>503</Words>
  <Application>Microsoft Office PowerPoint</Application>
  <PresentationFormat>화면 슬라이드 쇼(4:3)</PresentationFormat>
  <Paragraphs>85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맑은 고딕</vt:lpstr>
      <vt:lpstr>휴먼둥근헤드라인</vt:lpstr>
      <vt:lpstr>Arial</vt:lpstr>
      <vt:lpstr>Wingdings</vt:lpstr>
      <vt:lpstr>icn디자인</vt:lpstr>
      <vt:lpstr>스프링 부트의 이해</vt:lpstr>
      <vt:lpstr>스프링 프레임워크의 이해</vt:lpstr>
      <vt:lpstr>스프링 프레임워크의 이해</vt:lpstr>
      <vt:lpstr>스프링 프레임워크 아키텍처</vt:lpstr>
      <vt:lpstr>스프링 프레임워크의 주요 특징</vt:lpstr>
      <vt:lpstr>스프링 프레임워크의 주요 특징</vt:lpstr>
      <vt:lpstr>스프링 프레임워크의 주요 특징</vt:lpstr>
      <vt:lpstr>스프링 프레임워크의 주요 특징</vt:lpstr>
      <vt:lpstr>스프링 프레임워크의 주요 프로젝트</vt:lpstr>
      <vt:lpstr>스프링 부트(Spring Boot) 특징</vt:lpstr>
      <vt:lpstr>스프링 부트(Spring Boot) 특징</vt:lpstr>
      <vt:lpstr>스프링 부트(Spring Boot)</vt:lpstr>
      <vt:lpstr>스프링 부트(Spring Boot)</vt:lpstr>
      <vt:lpstr>스프링 부트(Spring Boot)</vt:lpstr>
      <vt:lpstr>스프링 부트(Spring Boot) 빌드 툴</vt:lpstr>
      <vt:lpstr>스프링 부트 개발 도구</vt:lpstr>
      <vt:lpstr>스프링 부트 개발 도구</vt:lpstr>
      <vt:lpstr>스프링 부트 개발 도구</vt:lpstr>
      <vt:lpstr>Q&amp;A </vt:lpstr>
    </vt:vector>
  </TitlesOfParts>
  <Company>FINAL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블랙에디션</dc:creator>
  <cp:lastModifiedBy>이협건</cp:lastModifiedBy>
  <cp:revision>1262</cp:revision>
  <dcterms:created xsi:type="dcterms:W3CDTF">2008-05-14T14:35:49Z</dcterms:created>
  <dcterms:modified xsi:type="dcterms:W3CDTF">2022-05-20T07:12:47Z</dcterms:modified>
</cp:coreProperties>
</file>