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517" r:id="rId3"/>
    <p:sldId id="414" r:id="rId4"/>
    <p:sldId id="489" r:id="rId5"/>
    <p:sldId id="490" r:id="rId6"/>
    <p:sldId id="491" r:id="rId7"/>
    <p:sldId id="492" r:id="rId8"/>
    <p:sldId id="493" r:id="rId9"/>
    <p:sldId id="494" r:id="rId10"/>
    <p:sldId id="512" r:id="rId11"/>
    <p:sldId id="495" r:id="rId12"/>
    <p:sldId id="509" r:id="rId13"/>
    <p:sldId id="513" r:id="rId14"/>
    <p:sldId id="515" r:id="rId15"/>
    <p:sldId id="496" r:id="rId16"/>
    <p:sldId id="497" r:id="rId17"/>
    <p:sldId id="498" r:id="rId18"/>
    <p:sldId id="499" r:id="rId19"/>
    <p:sldId id="510" r:id="rId20"/>
    <p:sldId id="500" r:id="rId21"/>
    <p:sldId id="502" r:id="rId22"/>
    <p:sldId id="503" r:id="rId23"/>
    <p:sldId id="501" r:id="rId24"/>
    <p:sldId id="511" r:id="rId25"/>
    <p:sldId id="504" r:id="rId26"/>
    <p:sldId id="368" r:id="rId27"/>
    <p:sldId id="370" r:id="rId28"/>
    <p:sldId id="373" r:id="rId29"/>
    <p:sldId id="390" r:id="rId30"/>
    <p:sldId id="371" r:id="rId31"/>
    <p:sldId id="374" r:id="rId32"/>
    <p:sldId id="372" r:id="rId33"/>
    <p:sldId id="375" r:id="rId34"/>
    <p:sldId id="377" r:id="rId35"/>
    <p:sldId id="506" r:id="rId36"/>
    <p:sldId id="389" r:id="rId37"/>
    <p:sldId id="376" r:id="rId38"/>
    <p:sldId id="516" r:id="rId39"/>
    <p:sldId id="378" r:id="rId40"/>
    <p:sldId id="379" r:id="rId41"/>
    <p:sldId id="380" r:id="rId42"/>
    <p:sldId id="381" r:id="rId43"/>
    <p:sldId id="388" r:id="rId44"/>
    <p:sldId id="382" r:id="rId45"/>
    <p:sldId id="508" r:id="rId46"/>
    <p:sldId id="383" r:id="rId47"/>
    <p:sldId id="514" r:id="rId48"/>
    <p:sldId id="385" r:id="rId49"/>
    <p:sldId id="384" r:id="rId50"/>
    <p:sldId id="387" r:id="rId51"/>
    <p:sldId id="391" r:id="rId52"/>
    <p:sldId id="392" r:id="rId53"/>
    <p:sldId id="393" r:id="rId54"/>
    <p:sldId id="394" r:id="rId55"/>
    <p:sldId id="395" r:id="rId56"/>
    <p:sldId id="369" r:id="rId57"/>
    <p:sldId id="367" r:id="rId58"/>
    <p:sldId id="413" r:id="rId59"/>
    <p:sldId id="265" r:id="rId60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87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99"/>
    <a:srgbClr val="FF0000"/>
    <a:srgbClr val="C0C0C0"/>
    <a:srgbClr val="FFFFFF"/>
    <a:srgbClr val="CC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86298" autoAdjust="0"/>
  </p:normalViewPr>
  <p:slideViewPr>
    <p:cSldViewPr>
      <p:cViewPr varScale="1">
        <p:scale>
          <a:sx n="159" d="100"/>
          <a:sy n="159" d="100"/>
        </p:scale>
        <p:origin x="1674" y="132"/>
      </p:cViewPr>
      <p:guideLst>
        <p:guide pos="4876"/>
        <p:guide orient="horz" pos="216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2022-05-20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2022-05-20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61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27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448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97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/>
          <a:lstStyle/>
          <a:p>
            <a:r>
              <a:rPr lang="en-US" altLang="ko-KR" dirty="0">
                <a:ea typeface="휴먼둥근헤드라인" pitchFamily="18" charset="-127"/>
              </a:rPr>
              <a:t>Spring Boot + </a:t>
            </a:r>
            <a:r>
              <a:rPr lang="en-US" altLang="ko-KR" dirty="0" err="1">
                <a:ea typeface="휴먼둥근헤드라인" pitchFamily="18" charset="-127"/>
              </a:rPr>
              <a:t>myBatis</a:t>
            </a:r>
            <a:br>
              <a:rPr lang="en-US" altLang="ko-KR" dirty="0">
                <a:ea typeface="휴먼둥근헤드라인" pitchFamily="18" charset="-127"/>
              </a:rPr>
            </a:br>
            <a:r>
              <a:rPr lang="en-US" altLang="ko-KR" dirty="0">
                <a:ea typeface="휴먼둥근헤드라인" pitchFamily="18" charset="-127"/>
              </a:rPr>
              <a:t>- </a:t>
            </a:r>
            <a:r>
              <a:rPr lang="ko-KR" altLang="en-US" dirty="0">
                <a:ea typeface="휴먼둥근헤드라인" pitchFamily="18" charset="-127"/>
              </a:rPr>
              <a:t>공지사항 기반 </a:t>
            </a:r>
            <a:r>
              <a:rPr lang="ko-KR" altLang="en-US" dirty="0" err="1">
                <a:ea typeface="휴먼둥근헤드라인" pitchFamily="18" charset="-127"/>
              </a:rPr>
              <a:t>스프링부트</a:t>
            </a:r>
            <a:r>
              <a:rPr lang="ko-KR" altLang="en-US" dirty="0">
                <a:ea typeface="휴먼둥근헤드라인" pitchFamily="18" charset="-127"/>
              </a:rPr>
              <a:t> 이해 </a:t>
            </a:r>
            <a:r>
              <a:rPr lang="en-US" altLang="ko-KR" dirty="0">
                <a:ea typeface="휴먼둥근헤드라인" pitchFamily="18" charset="-127"/>
              </a:rPr>
              <a:t>-</a:t>
            </a:r>
            <a:endParaRPr lang="ko-KR" altLang="en-US" dirty="0"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D54B66-95F6-594C-23C1-73B9F678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00808"/>
            <a:ext cx="6133306" cy="4767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0AC8F-BA79-421C-B440-39095036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부트에 사용할 추가 라이브러리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3981AD-B851-4B92-8F07-F456E0AB2D45}"/>
              </a:ext>
            </a:extLst>
          </p:cNvPr>
          <p:cNvSpPr/>
          <p:nvPr/>
        </p:nvSpPr>
        <p:spPr bwMode="auto">
          <a:xfrm>
            <a:off x="3662224" y="4635966"/>
            <a:ext cx="2088232" cy="8640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E34A49-00CF-45CC-A7E5-11C762DCDF3A}"/>
              </a:ext>
            </a:extLst>
          </p:cNvPr>
          <p:cNvSpPr/>
          <p:nvPr/>
        </p:nvSpPr>
        <p:spPr bwMode="auto">
          <a:xfrm>
            <a:off x="893392" y="3591064"/>
            <a:ext cx="1291902" cy="222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188E9-77F5-41AA-BECF-3101D2F8C66C}"/>
              </a:ext>
            </a:extLst>
          </p:cNvPr>
          <p:cNvSpPr/>
          <p:nvPr/>
        </p:nvSpPr>
        <p:spPr bwMode="auto">
          <a:xfrm>
            <a:off x="893392" y="4167128"/>
            <a:ext cx="1291902" cy="222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894D3651-4ACD-4084-B44E-6D03FA53ED75}"/>
              </a:ext>
            </a:extLst>
          </p:cNvPr>
          <p:cNvSpPr/>
          <p:nvPr/>
        </p:nvSpPr>
        <p:spPr bwMode="auto">
          <a:xfrm>
            <a:off x="1973512" y="3159016"/>
            <a:ext cx="648072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D17EF-D8A1-4292-AB91-7409C44C515C}"/>
              </a:ext>
            </a:extLst>
          </p:cNvPr>
          <p:cNvSpPr txBox="1"/>
          <p:nvPr/>
        </p:nvSpPr>
        <p:spPr>
          <a:xfrm>
            <a:off x="2477568" y="3570226"/>
            <a:ext cx="5760640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어노테이션</a:t>
            </a:r>
            <a:r>
              <a:rPr lang="ko-KR" altLang="en-US" sz="1200" dirty="0"/>
              <a:t> 기반 자바 코딩할 때</a:t>
            </a:r>
            <a:r>
              <a:rPr lang="en-US" altLang="ko-KR" sz="1200" dirty="0"/>
              <a:t>, </a:t>
            </a:r>
            <a:r>
              <a:rPr lang="ko-KR" altLang="en-US" sz="1200" dirty="0"/>
              <a:t>편리하기에 반드시 추가하길 권장함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B9DA6-B7A1-4EB6-8A6B-D3504B3F2BB6}"/>
              </a:ext>
            </a:extLst>
          </p:cNvPr>
          <p:cNvSpPr txBox="1"/>
          <p:nvPr/>
        </p:nvSpPr>
        <p:spPr>
          <a:xfrm>
            <a:off x="2117528" y="4251573"/>
            <a:ext cx="3641303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웹프로젝트 구현할 때</a:t>
            </a:r>
            <a:r>
              <a:rPr lang="en-US" altLang="ko-KR" sz="1200" dirty="0"/>
              <a:t>, </a:t>
            </a:r>
            <a:r>
              <a:rPr lang="ko-KR" altLang="en-US" sz="1200" dirty="0"/>
              <a:t>반드시 사용함</a:t>
            </a:r>
          </a:p>
        </p:txBody>
      </p:sp>
    </p:spTree>
    <p:extLst>
      <p:ext uri="{BB962C8B-B14F-4D97-AF65-F5344CB8AC3E}">
        <p14:creationId xmlns:p14="http://schemas.microsoft.com/office/powerpoint/2010/main" val="115511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0AC8F-BA79-421C-B440-39095036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부트에 사용할 추가 라이브러리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1436A-688C-63B2-5E4B-A86A747E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4227"/>
            <a:ext cx="6347048" cy="493396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F2CFB-82DB-4C06-A14E-9AEDF0B4D95A}"/>
              </a:ext>
            </a:extLst>
          </p:cNvPr>
          <p:cNvSpPr/>
          <p:nvPr/>
        </p:nvSpPr>
        <p:spPr bwMode="auto">
          <a:xfrm>
            <a:off x="899592" y="3501008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5AC1F6-38BF-76D5-6AF8-A76F1896A0F3}"/>
              </a:ext>
            </a:extLst>
          </p:cNvPr>
          <p:cNvSpPr/>
          <p:nvPr/>
        </p:nvSpPr>
        <p:spPr bwMode="auto">
          <a:xfrm>
            <a:off x="899592" y="5661248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23D8D0-6CFC-89B6-2BC5-97E7669D416C}"/>
              </a:ext>
            </a:extLst>
          </p:cNvPr>
          <p:cNvSpPr txBox="1"/>
          <p:nvPr/>
        </p:nvSpPr>
        <p:spPr>
          <a:xfrm>
            <a:off x="5034385" y="4924869"/>
            <a:ext cx="3641303" cy="6186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Lombok</a:t>
            </a:r>
            <a:r>
              <a:rPr lang="ko-KR" altLang="en-US" sz="1200" dirty="0"/>
              <a:t>과 </a:t>
            </a:r>
            <a:r>
              <a:rPr lang="en-US" altLang="ko-KR" sz="1200" dirty="0"/>
              <a:t>Spring Web</a:t>
            </a:r>
            <a:r>
              <a:rPr lang="ko-KR" altLang="en-US" sz="1200" dirty="0"/>
              <a:t>은 필수 선택이며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Oracle Driver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MyBatis</a:t>
            </a:r>
            <a:r>
              <a:rPr lang="en-US" altLang="ko-KR" sz="1200" dirty="0"/>
              <a:t> Frameworks</a:t>
            </a:r>
            <a:r>
              <a:rPr lang="ko-KR" altLang="en-US" sz="1200" dirty="0"/>
              <a:t>는 </a:t>
            </a:r>
            <a:endParaRPr lang="en-US" altLang="ko-KR" sz="1200" dirty="0"/>
          </a:p>
          <a:p>
            <a:r>
              <a:rPr lang="en-US" altLang="ko-KR" sz="1200" dirty="0"/>
              <a:t>DB</a:t>
            </a:r>
            <a:r>
              <a:rPr lang="ko-KR" altLang="en-US" sz="1200" dirty="0"/>
              <a:t>와 사용 기술에 따라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ADFB10-886A-7857-D044-CC8AB360ED99}"/>
              </a:ext>
            </a:extLst>
          </p:cNvPr>
          <p:cNvSpPr/>
          <p:nvPr/>
        </p:nvSpPr>
        <p:spPr bwMode="auto">
          <a:xfrm>
            <a:off x="3707904" y="4437112"/>
            <a:ext cx="1326481" cy="12961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1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0AC8F-BA79-421C-B440-39095036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72" y="1196752"/>
            <a:ext cx="8218488" cy="4929188"/>
          </a:xfrm>
        </p:spPr>
        <p:txBody>
          <a:bodyPr/>
          <a:lstStyle/>
          <a:p>
            <a:r>
              <a:rPr lang="en-US" altLang="ko-KR" dirty="0"/>
              <a:t>Lombok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/>
              <a:t>스프링 프레임워크에 적용 가능한 프레임워크</a:t>
            </a:r>
            <a:endParaRPr lang="en-US" altLang="ko-KR" dirty="0"/>
          </a:p>
          <a:p>
            <a:pPr lvl="1"/>
            <a:r>
              <a:rPr lang="ko-KR" altLang="en-US" dirty="0"/>
              <a:t>자주 사용되는 자바 코드 작성을 쉽게 작성하기 위해 </a:t>
            </a:r>
            <a:br>
              <a:rPr lang="en-US" altLang="ko-KR" dirty="0"/>
            </a:br>
            <a:r>
              <a:rPr lang="ko-KR" altLang="en-US" dirty="0" err="1"/>
              <a:t>어노테이션</a:t>
            </a:r>
            <a:r>
              <a:rPr lang="en-US" altLang="ko-KR" dirty="0"/>
              <a:t>(@)</a:t>
            </a:r>
            <a:r>
              <a:rPr lang="ko-KR" altLang="en-US" dirty="0"/>
              <a:t>으로 코드를 작성함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524D5-781F-4402-91C7-831D3081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59"/>
            <a:ext cx="4824536" cy="36331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4F7104-E485-464A-8940-B427087CFA07}"/>
              </a:ext>
            </a:extLst>
          </p:cNvPr>
          <p:cNvSpPr/>
          <p:nvPr/>
        </p:nvSpPr>
        <p:spPr bwMode="auto">
          <a:xfrm>
            <a:off x="611560" y="3068959"/>
            <a:ext cx="2160240" cy="14401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BCE863-FAEE-49F8-BB15-5711EB9EB934}"/>
              </a:ext>
            </a:extLst>
          </p:cNvPr>
          <p:cNvSpPr/>
          <p:nvPr/>
        </p:nvSpPr>
        <p:spPr bwMode="auto">
          <a:xfrm>
            <a:off x="611560" y="6093296"/>
            <a:ext cx="720080" cy="176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DEA1149-E6FA-4172-B951-118890CD65EC}"/>
              </a:ext>
            </a:extLst>
          </p:cNvPr>
          <p:cNvSpPr/>
          <p:nvPr/>
        </p:nvSpPr>
        <p:spPr bwMode="auto">
          <a:xfrm>
            <a:off x="683568" y="3212976"/>
            <a:ext cx="216024" cy="28803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BE3F7AC-C1A9-4225-8594-B80604BC3AB1}"/>
              </a:ext>
            </a:extLst>
          </p:cNvPr>
          <p:cNvSpPr/>
          <p:nvPr/>
        </p:nvSpPr>
        <p:spPr bwMode="auto">
          <a:xfrm>
            <a:off x="1331640" y="6101876"/>
            <a:ext cx="648072" cy="1768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4721B0-EB04-4EE8-86F8-ACF04F12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991810"/>
            <a:ext cx="4219575" cy="352425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BE85B3-BF09-4661-91EC-7660818420C8}"/>
              </a:ext>
            </a:extLst>
          </p:cNvPr>
          <p:cNvSpPr txBox="1"/>
          <p:nvPr/>
        </p:nvSpPr>
        <p:spPr>
          <a:xfrm>
            <a:off x="4450643" y="5474665"/>
            <a:ext cx="3641303" cy="397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</a:t>
            </a:r>
            <a:r>
              <a:rPr lang="ko-KR" altLang="en-US" sz="1200" dirty="0"/>
              <a:t>를 찍기 위해 모든 클래스마다 작성한 코드를 </a:t>
            </a:r>
            <a:r>
              <a:rPr lang="en-US" altLang="ko-KR" sz="1200" dirty="0"/>
              <a:t>@Slf4j</a:t>
            </a:r>
            <a:r>
              <a:rPr lang="ko-KR" altLang="en-US" sz="1200" dirty="0"/>
              <a:t>로 쉽게 작성함</a:t>
            </a:r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12FBC349-B9A4-4800-B484-691930150C36}"/>
              </a:ext>
            </a:extLst>
          </p:cNvPr>
          <p:cNvSpPr/>
          <p:nvPr/>
        </p:nvSpPr>
        <p:spPr bwMode="auto">
          <a:xfrm>
            <a:off x="3491880" y="1124744"/>
            <a:ext cx="792088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95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0AC8F-BA79-421C-B440-39095036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72" y="1196752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스프링 부트 스프링 프레임워크 설정을 쉽도록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스프링 프레임워크 라이브러리들을 </a:t>
            </a:r>
            <a:r>
              <a:rPr lang="ko-KR" altLang="en-US" dirty="0" err="1"/>
              <a:t>패키징함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ED730D-1918-4C61-A71C-9B128386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204864"/>
            <a:ext cx="4464496" cy="40750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14CDB3-FD71-4C5C-B50D-802ADCE14B66}"/>
              </a:ext>
            </a:extLst>
          </p:cNvPr>
          <p:cNvSpPr/>
          <p:nvPr/>
        </p:nvSpPr>
        <p:spPr bwMode="auto">
          <a:xfrm>
            <a:off x="1043608" y="4221088"/>
            <a:ext cx="3168352" cy="204909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419D6-4C46-4E7E-82C1-34E09E7CAEAC}"/>
              </a:ext>
            </a:extLst>
          </p:cNvPr>
          <p:cNvSpPr txBox="1"/>
          <p:nvPr/>
        </p:nvSpPr>
        <p:spPr>
          <a:xfrm>
            <a:off x="3995936" y="5264216"/>
            <a:ext cx="3641303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실제 적용된 스프링 프레임워크 라이브러리들</a:t>
            </a:r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36D944BC-B578-472F-BA1E-5913A1E17687}"/>
              </a:ext>
            </a:extLst>
          </p:cNvPr>
          <p:cNvSpPr/>
          <p:nvPr/>
        </p:nvSpPr>
        <p:spPr bwMode="auto">
          <a:xfrm>
            <a:off x="7241195" y="4833812"/>
            <a:ext cx="792088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87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5B733-F0CD-43CA-BF31-43916C85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기본 폴더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84E7E-16EF-3F75-B345-C9B7D85E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2809875" cy="3638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A0026B-6222-FD68-44CF-ECBEA24EBF28}"/>
              </a:ext>
            </a:extLst>
          </p:cNvPr>
          <p:cNvSpPr/>
          <p:nvPr/>
        </p:nvSpPr>
        <p:spPr bwMode="auto">
          <a:xfrm>
            <a:off x="1115616" y="2913982"/>
            <a:ext cx="2160240" cy="21388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D573B-EC7F-3FC9-2E42-0CEA85B559F1}"/>
              </a:ext>
            </a:extLst>
          </p:cNvPr>
          <p:cNvSpPr txBox="1"/>
          <p:nvPr/>
        </p:nvSpPr>
        <p:spPr>
          <a:xfrm>
            <a:off x="3192247" y="2914146"/>
            <a:ext cx="2459874" cy="2468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자바파일을 생성하는 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4E9276-9446-4F49-16AF-6A2FFB5164B1}"/>
              </a:ext>
            </a:extLst>
          </p:cNvPr>
          <p:cNvSpPr/>
          <p:nvPr/>
        </p:nvSpPr>
        <p:spPr bwMode="auto">
          <a:xfrm>
            <a:off x="1115616" y="3861048"/>
            <a:ext cx="2160240" cy="21388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04588-0A6B-F07B-A289-BE33C1C2A5F0}"/>
              </a:ext>
            </a:extLst>
          </p:cNvPr>
          <p:cNvSpPr txBox="1"/>
          <p:nvPr/>
        </p:nvSpPr>
        <p:spPr>
          <a:xfrm>
            <a:off x="3192247" y="3861212"/>
            <a:ext cx="245987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주요 환경 설정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F97AB7-7FAB-33DB-3994-B646E0B43AD6}"/>
              </a:ext>
            </a:extLst>
          </p:cNvPr>
          <p:cNvSpPr/>
          <p:nvPr/>
        </p:nvSpPr>
        <p:spPr bwMode="auto">
          <a:xfrm>
            <a:off x="1115616" y="3489823"/>
            <a:ext cx="2160240" cy="21388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840FF-16F1-AE4E-59CF-8BF39301EEEF}"/>
              </a:ext>
            </a:extLst>
          </p:cNvPr>
          <p:cNvSpPr txBox="1"/>
          <p:nvPr/>
        </p:nvSpPr>
        <p:spPr>
          <a:xfrm>
            <a:off x="3192246" y="3489987"/>
            <a:ext cx="3035937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HTML, JS, 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CSS </a:t>
            </a:r>
            <a:r>
              <a:rPr lang="ko-KR" altLang="en-US" sz="1200" dirty="0"/>
              <a:t>저장되는 폴더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5563D2-D2D2-553E-DC80-8B6E613BD417}"/>
              </a:ext>
            </a:extLst>
          </p:cNvPr>
          <p:cNvSpPr/>
          <p:nvPr/>
        </p:nvSpPr>
        <p:spPr bwMode="auto">
          <a:xfrm>
            <a:off x="827584" y="5013176"/>
            <a:ext cx="2448272" cy="21388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D4D94E-373E-0721-2AA8-0AD5A661F601}"/>
              </a:ext>
            </a:extLst>
          </p:cNvPr>
          <p:cNvSpPr txBox="1"/>
          <p:nvPr/>
        </p:nvSpPr>
        <p:spPr>
          <a:xfrm>
            <a:off x="3192246" y="4995468"/>
            <a:ext cx="3251961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활용 라이브러리 추가를 위한 설정파일</a:t>
            </a:r>
          </a:p>
        </p:txBody>
      </p:sp>
    </p:spTree>
    <p:extLst>
      <p:ext uri="{BB962C8B-B14F-4D97-AF65-F5344CB8AC3E}">
        <p14:creationId xmlns:p14="http://schemas.microsoft.com/office/powerpoint/2010/main" val="292770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45DD59-0AB9-60DF-3B85-1D1FBA4D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7722"/>
            <a:ext cx="3590925" cy="4019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5B733-F0CD-43CA-BF31-43916C85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공지사항 프로그래밍이 되어 있는 소스를 복사 붙여넣기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123BEB-45EA-477B-BEE6-51CA61385708}"/>
              </a:ext>
            </a:extLst>
          </p:cNvPr>
          <p:cNvSpPr/>
          <p:nvPr/>
        </p:nvSpPr>
        <p:spPr bwMode="auto">
          <a:xfrm>
            <a:off x="1331640" y="3211497"/>
            <a:ext cx="1800200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754CFB-EAE8-492B-AE61-6DBFA5A639CA}"/>
              </a:ext>
            </a:extLst>
          </p:cNvPr>
          <p:cNvSpPr/>
          <p:nvPr/>
        </p:nvSpPr>
        <p:spPr bwMode="auto">
          <a:xfrm>
            <a:off x="1331640" y="4507641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B84D9F-B5BE-46C4-95FA-32A00326423D}"/>
              </a:ext>
            </a:extLst>
          </p:cNvPr>
          <p:cNvSpPr/>
          <p:nvPr/>
        </p:nvSpPr>
        <p:spPr bwMode="auto">
          <a:xfrm>
            <a:off x="1043608" y="528167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4014FE-6B4A-4F76-A7CF-81B8859CD08C}"/>
              </a:ext>
            </a:extLst>
          </p:cNvPr>
          <p:cNvSpPr/>
          <p:nvPr/>
        </p:nvSpPr>
        <p:spPr bwMode="auto">
          <a:xfrm>
            <a:off x="1043608" y="550483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BE99A-E04C-4BA9-B53B-BC6CA2D65B55}"/>
              </a:ext>
            </a:extLst>
          </p:cNvPr>
          <p:cNvSpPr txBox="1"/>
          <p:nvPr/>
        </p:nvSpPr>
        <p:spPr>
          <a:xfrm>
            <a:off x="2969201" y="3586016"/>
            <a:ext cx="101375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폴더 복사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98BFC-6F7E-4197-A5EB-BEBE50D18304}"/>
              </a:ext>
            </a:extLst>
          </p:cNvPr>
          <p:cNvSpPr txBox="1"/>
          <p:nvPr/>
        </p:nvSpPr>
        <p:spPr>
          <a:xfrm>
            <a:off x="2462324" y="4551900"/>
            <a:ext cx="101375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폴더 복사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CF90D-8658-4BAE-A731-BAAA7FFB8DFE}"/>
              </a:ext>
            </a:extLst>
          </p:cNvPr>
          <p:cNvSpPr txBox="1"/>
          <p:nvPr/>
        </p:nvSpPr>
        <p:spPr>
          <a:xfrm>
            <a:off x="2411760" y="5603340"/>
            <a:ext cx="101375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폴더 복사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E2186-FD20-39FC-F1AF-435C8A247249}"/>
              </a:ext>
            </a:extLst>
          </p:cNvPr>
          <p:cNvSpPr txBox="1"/>
          <p:nvPr/>
        </p:nvSpPr>
        <p:spPr>
          <a:xfrm>
            <a:off x="2462324" y="5204144"/>
            <a:ext cx="101375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복사</a:t>
            </a:r>
          </a:p>
        </p:txBody>
      </p:sp>
    </p:spTree>
    <p:extLst>
      <p:ext uri="{BB962C8B-B14F-4D97-AF65-F5344CB8AC3E}">
        <p14:creationId xmlns:p14="http://schemas.microsoft.com/office/powerpoint/2010/main" val="362288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34AF2A-09E2-74E8-E952-5804567C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1963"/>
            <a:ext cx="4888293" cy="50436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 폴더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 구조</a:t>
            </a: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7F8E74E5-2CE1-4FD2-ADD6-F28A1C0816EF}"/>
              </a:ext>
            </a:extLst>
          </p:cNvPr>
          <p:cNvSpPr/>
          <p:nvPr/>
        </p:nvSpPr>
        <p:spPr bwMode="auto">
          <a:xfrm>
            <a:off x="5292080" y="214604"/>
            <a:ext cx="648072" cy="63068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AE9628-B944-469A-BFF5-DCF9589709C4}"/>
              </a:ext>
            </a:extLst>
          </p:cNvPr>
          <p:cNvSpPr/>
          <p:nvPr/>
        </p:nvSpPr>
        <p:spPr bwMode="auto">
          <a:xfrm>
            <a:off x="1115616" y="242088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69BC9-DF19-4BB1-BCC3-C350CD88F481}"/>
              </a:ext>
            </a:extLst>
          </p:cNvPr>
          <p:cNvSpPr txBox="1"/>
          <p:nvPr/>
        </p:nvSpPr>
        <p:spPr>
          <a:xfrm>
            <a:off x="2123728" y="2404250"/>
            <a:ext cx="3960440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자바 파일만 존재하는 폴더 </a:t>
            </a:r>
            <a:r>
              <a:rPr lang="en-US" altLang="ko-KR" sz="1200" dirty="0"/>
              <a:t>/ </a:t>
            </a:r>
            <a:r>
              <a:rPr lang="ko-KR" altLang="en-US" sz="1200" dirty="0"/>
              <a:t>실제 프로그래밍 코드 작성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59F05E-679F-44A8-953D-7FBA9C0D6B1C}"/>
              </a:ext>
            </a:extLst>
          </p:cNvPr>
          <p:cNvSpPr/>
          <p:nvPr/>
        </p:nvSpPr>
        <p:spPr bwMode="auto">
          <a:xfrm>
            <a:off x="1115616" y="4345737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A74EC-F7F5-45E6-A55E-1324A9325C9F}"/>
              </a:ext>
            </a:extLst>
          </p:cNvPr>
          <p:cNvSpPr txBox="1"/>
          <p:nvPr/>
        </p:nvSpPr>
        <p:spPr>
          <a:xfrm>
            <a:off x="2411760" y="4345737"/>
            <a:ext cx="4824536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자바 파일을 제외한 파일들이 존재하는 폴더</a:t>
            </a:r>
            <a:r>
              <a:rPr lang="en-US" altLang="ko-KR" sz="1200" dirty="0"/>
              <a:t> / xml, html </a:t>
            </a:r>
            <a:r>
              <a:rPr lang="ko-KR" altLang="en-US" sz="1200" dirty="0"/>
              <a:t>등 존재함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5464A2-D999-495C-A1C8-212792F3DF0F}"/>
              </a:ext>
            </a:extLst>
          </p:cNvPr>
          <p:cNvSpPr/>
          <p:nvPr/>
        </p:nvSpPr>
        <p:spPr bwMode="auto">
          <a:xfrm>
            <a:off x="1115616" y="577540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2C5EA-DD62-41DD-A29B-4724A6D0C9E8}"/>
              </a:ext>
            </a:extLst>
          </p:cNvPr>
          <p:cNvSpPr txBox="1"/>
          <p:nvPr/>
        </p:nvSpPr>
        <p:spPr>
          <a:xfrm>
            <a:off x="2423792" y="5667118"/>
            <a:ext cx="4824536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스프링 부트에 기본으로 생성되는 폴더는 아님</a:t>
            </a:r>
            <a:endParaRPr lang="en-US" altLang="ko-KR" sz="1200" dirty="0"/>
          </a:p>
          <a:p>
            <a:r>
              <a:rPr lang="en-US" altLang="ko-KR" sz="1200" dirty="0" err="1"/>
              <a:t>SpringMVC</a:t>
            </a:r>
            <a:r>
              <a:rPr lang="en-US" altLang="ko-KR" sz="1200" dirty="0"/>
              <a:t> </a:t>
            </a:r>
            <a:r>
              <a:rPr lang="ko-KR" altLang="en-US" sz="1200" dirty="0"/>
              <a:t>구현을 위해 </a:t>
            </a:r>
            <a:r>
              <a:rPr lang="en-US" altLang="ko-KR" sz="1200" dirty="0"/>
              <a:t>JSP</a:t>
            </a:r>
            <a:r>
              <a:rPr lang="ko-KR" altLang="en-US" sz="1200" dirty="0"/>
              <a:t>가 존재하는 폴더를 </a:t>
            </a:r>
            <a:r>
              <a:rPr lang="ko-KR" altLang="en-US" sz="1200" dirty="0" err="1"/>
              <a:t>만듬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5CE0F4B-82EA-4175-977D-96B850A6B1B1}"/>
              </a:ext>
            </a:extLst>
          </p:cNvPr>
          <p:cNvSpPr/>
          <p:nvPr/>
        </p:nvSpPr>
        <p:spPr bwMode="auto">
          <a:xfrm>
            <a:off x="1115616" y="6029607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428BA5-3847-44C2-B9CF-7B7212F7837C}"/>
              </a:ext>
            </a:extLst>
          </p:cNvPr>
          <p:cNvSpPr txBox="1"/>
          <p:nvPr/>
        </p:nvSpPr>
        <p:spPr>
          <a:xfrm>
            <a:off x="2123728" y="6180777"/>
            <a:ext cx="5400600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내가 만든 자바 소스를 테스트하기 위한 자바 프로그래밍이 존재하는 폴더</a:t>
            </a:r>
            <a:endParaRPr lang="en-US" altLang="ko-KR" sz="1200" dirty="0"/>
          </a:p>
          <a:p>
            <a:r>
              <a:rPr lang="ko-KR" altLang="en-US" sz="1200" dirty="0"/>
              <a:t>보통 </a:t>
            </a:r>
            <a:r>
              <a:rPr lang="en-US" altLang="ko-KR" sz="1200" dirty="0"/>
              <a:t>TDD</a:t>
            </a:r>
            <a:r>
              <a:rPr lang="ko-KR" altLang="en-US" sz="1200" dirty="0"/>
              <a:t>할 때 많이 사용함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1C3EB3-A52B-413E-B39B-0D8C5C081604}"/>
              </a:ext>
            </a:extLst>
          </p:cNvPr>
          <p:cNvSpPr/>
          <p:nvPr/>
        </p:nvSpPr>
        <p:spPr bwMode="auto">
          <a:xfrm>
            <a:off x="1475656" y="5301208"/>
            <a:ext cx="201622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DE2EDA-8370-4A7E-B56E-E712F753FAB5}"/>
              </a:ext>
            </a:extLst>
          </p:cNvPr>
          <p:cNvSpPr txBox="1"/>
          <p:nvPr/>
        </p:nvSpPr>
        <p:spPr>
          <a:xfrm>
            <a:off x="3419872" y="5284570"/>
            <a:ext cx="345638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스프링 부트의 주요 설정 값들이 존재하는 파일</a:t>
            </a:r>
          </a:p>
        </p:txBody>
      </p:sp>
    </p:spTree>
    <p:extLst>
      <p:ext uri="{BB962C8B-B14F-4D97-AF65-F5344CB8AC3E}">
        <p14:creationId xmlns:p14="http://schemas.microsoft.com/office/powerpoint/2010/main" val="75526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1F4FF6-80BD-4F59-86ED-F2D8D9EB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2716"/>
            <a:ext cx="4823768" cy="44435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 환경설정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12CA68-0BF8-4637-9982-EA60E8E9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파일에 작성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1E5BC-49C0-4A26-8FD7-9F0DDB13A513}"/>
              </a:ext>
            </a:extLst>
          </p:cNvPr>
          <p:cNvSpPr/>
          <p:nvPr/>
        </p:nvSpPr>
        <p:spPr bwMode="auto">
          <a:xfrm>
            <a:off x="457200" y="1763922"/>
            <a:ext cx="2170584" cy="44094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AB439-1021-4E1C-AEBE-80F23460976C}"/>
              </a:ext>
            </a:extLst>
          </p:cNvPr>
          <p:cNvSpPr txBox="1"/>
          <p:nvPr/>
        </p:nvSpPr>
        <p:spPr>
          <a:xfrm>
            <a:off x="2555776" y="1807832"/>
            <a:ext cx="6337472" cy="397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프로젝트를 배포할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이 프로젝트 배포는 운영이나 테스트인지 정하는 설정</a:t>
            </a:r>
            <a:br>
              <a:rPr lang="en-US" altLang="ko-KR" sz="1200" dirty="0"/>
            </a:br>
            <a:r>
              <a:rPr lang="en-US" altLang="ko-KR" sz="1200" dirty="0"/>
              <a:t>(prod : </a:t>
            </a:r>
            <a:r>
              <a:rPr lang="ko-KR" altLang="en-US" sz="1200" dirty="0"/>
              <a:t>운영 </a:t>
            </a:r>
            <a:r>
              <a:rPr lang="en-US" altLang="ko-KR" sz="1200" dirty="0"/>
              <a:t>/ </a:t>
            </a:r>
            <a:r>
              <a:rPr lang="ko-KR" altLang="en-US" sz="1200" dirty="0"/>
              <a:t>테스트 </a:t>
            </a:r>
            <a:r>
              <a:rPr lang="en-US" altLang="ko-KR" sz="1200" dirty="0"/>
              <a:t>: dev)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C87A-1049-44C9-83C2-2760399E00EC}"/>
              </a:ext>
            </a:extLst>
          </p:cNvPr>
          <p:cNvSpPr/>
          <p:nvPr/>
        </p:nvSpPr>
        <p:spPr bwMode="auto">
          <a:xfrm>
            <a:off x="457200" y="2276872"/>
            <a:ext cx="1738536" cy="44094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0796F3-1019-4B9E-9CF3-79C560EE8BC0}"/>
              </a:ext>
            </a:extLst>
          </p:cNvPr>
          <p:cNvSpPr txBox="1"/>
          <p:nvPr/>
        </p:nvSpPr>
        <p:spPr>
          <a:xfrm>
            <a:off x="2123728" y="2393617"/>
            <a:ext cx="4104456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스프링 부트에 기본 제공되는 웹서버에 적용할 포트 번호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B0EACC-A957-4A8E-9FD5-A6112E766DF3}"/>
              </a:ext>
            </a:extLst>
          </p:cNvPr>
          <p:cNvSpPr/>
          <p:nvPr/>
        </p:nvSpPr>
        <p:spPr bwMode="auto">
          <a:xfrm>
            <a:off x="457200" y="2851830"/>
            <a:ext cx="4114800" cy="64917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3A25CA-31FB-4C23-ADC7-122B1FBB1E94}"/>
              </a:ext>
            </a:extLst>
          </p:cNvPr>
          <p:cNvSpPr txBox="1"/>
          <p:nvPr/>
        </p:nvSpPr>
        <p:spPr>
          <a:xfrm>
            <a:off x="4427984" y="3051768"/>
            <a:ext cx="2592288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접속을 위한 </a:t>
            </a:r>
            <a:r>
              <a:rPr lang="en-US" altLang="ko-KR" sz="1200" dirty="0"/>
              <a:t>JDBC </a:t>
            </a:r>
            <a:r>
              <a:rPr lang="ko-KR" altLang="en-US" sz="1200" dirty="0"/>
              <a:t>정보 및 </a:t>
            </a:r>
            <a:r>
              <a:rPr lang="en-US" altLang="ko-KR" sz="1200" dirty="0"/>
              <a:t>URL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9EAD0C-0799-4130-8BF5-684098C9E5DF}"/>
              </a:ext>
            </a:extLst>
          </p:cNvPr>
          <p:cNvSpPr/>
          <p:nvPr/>
        </p:nvSpPr>
        <p:spPr bwMode="auto">
          <a:xfrm>
            <a:off x="457200" y="3550736"/>
            <a:ext cx="4114800" cy="9583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CBFC7C-597A-4EB5-A325-9277708C3A0E}"/>
              </a:ext>
            </a:extLst>
          </p:cNvPr>
          <p:cNvSpPr txBox="1"/>
          <p:nvPr/>
        </p:nvSpPr>
        <p:spPr>
          <a:xfrm>
            <a:off x="4427984" y="3946010"/>
            <a:ext cx="129614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r>
              <a:rPr lang="ko-KR" altLang="en-US" sz="1200" dirty="0"/>
              <a:t> 계정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FBAA0E-8DDE-414A-AA7F-D91A8B7D9B16}"/>
              </a:ext>
            </a:extLst>
          </p:cNvPr>
          <p:cNvSpPr/>
          <p:nvPr/>
        </p:nvSpPr>
        <p:spPr bwMode="auto">
          <a:xfrm>
            <a:off x="457200" y="4587861"/>
            <a:ext cx="4114800" cy="9583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F72BEC-EF83-4135-9216-43F00CE4504E}"/>
              </a:ext>
            </a:extLst>
          </p:cNvPr>
          <p:cNvSpPr txBox="1"/>
          <p:nvPr/>
        </p:nvSpPr>
        <p:spPr>
          <a:xfrm>
            <a:off x="4427984" y="4911436"/>
            <a:ext cx="4258816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MyBatis</a:t>
            </a:r>
            <a:r>
              <a:rPr lang="en-US" altLang="ko-KR" sz="1200" dirty="0"/>
              <a:t> Frameworks</a:t>
            </a:r>
            <a:r>
              <a:rPr lang="ko-KR" altLang="en-US" sz="1200" dirty="0"/>
              <a:t>에 사용되는 </a:t>
            </a:r>
            <a:r>
              <a:rPr lang="en-US" altLang="ko-KR" sz="1200" dirty="0"/>
              <a:t>DTO</a:t>
            </a:r>
            <a:r>
              <a:rPr lang="ko-KR" altLang="en-US" sz="1200" dirty="0"/>
              <a:t>와 쿼리 </a:t>
            </a:r>
            <a:r>
              <a:rPr lang="en-US" altLang="ko-KR" sz="1200" dirty="0"/>
              <a:t>xml </a:t>
            </a:r>
            <a:r>
              <a:rPr lang="ko-KR" altLang="en-US" sz="1200" dirty="0"/>
              <a:t>파일위치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734176-CA9D-4F28-BA7C-BB8DAF8418EF}"/>
              </a:ext>
            </a:extLst>
          </p:cNvPr>
          <p:cNvSpPr/>
          <p:nvPr/>
        </p:nvSpPr>
        <p:spPr bwMode="auto">
          <a:xfrm>
            <a:off x="457200" y="5624859"/>
            <a:ext cx="4114800" cy="58004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27625E-451F-4E57-8842-95A7B889607C}"/>
              </a:ext>
            </a:extLst>
          </p:cNvPr>
          <p:cNvSpPr txBox="1"/>
          <p:nvPr/>
        </p:nvSpPr>
        <p:spPr>
          <a:xfrm>
            <a:off x="4427984" y="5818050"/>
            <a:ext cx="4114800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SpringMVC</a:t>
            </a:r>
            <a:r>
              <a:rPr lang="ko-KR" altLang="en-US" sz="1200" dirty="0"/>
              <a:t>를 사용할 때</a:t>
            </a:r>
            <a:r>
              <a:rPr lang="en-US" altLang="ko-KR" sz="1200" dirty="0"/>
              <a:t>, JSP </a:t>
            </a:r>
            <a:r>
              <a:rPr lang="ko-KR" altLang="en-US" sz="1200" dirty="0"/>
              <a:t>파일 위치</a:t>
            </a:r>
            <a:endParaRPr lang="en-US" altLang="ko-KR" sz="1200" dirty="0"/>
          </a:p>
          <a:p>
            <a:r>
              <a:rPr lang="en-US" altLang="ko-KR" sz="1200" dirty="0"/>
              <a:t>JSP</a:t>
            </a:r>
            <a:r>
              <a:rPr lang="ko-KR" altLang="en-US" sz="1200" dirty="0"/>
              <a:t>파일을 사용할 때만 필요함 </a:t>
            </a:r>
          </a:p>
        </p:txBody>
      </p:sp>
    </p:spTree>
    <p:extLst>
      <p:ext uri="{BB962C8B-B14F-4D97-AF65-F5344CB8AC3E}">
        <p14:creationId xmlns:p14="http://schemas.microsoft.com/office/powerpoint/2010/main" val="29279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1418B1D-7B93-67E0-E1C2-57AB84FE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5" y="2226024"/>
            <a:ext cx="4864950" cy="37818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 라이브러리 설정</a:t>
            </a:r>
            <a:r>
              <a:rPr lang="en-US" altLang="ko-KR" dirty="0"/>
              <a:t>(Pom.xml)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12CA68-0BF8-4637-9982-EA60E8E9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스프링 부트 라이브러리는 프로젝트 생성할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선택한 라이브러리로 기본 세팅이 됨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9EF40F-5A26-4AEE-8408-08863EC1430B}"/>
              </a:ext>
            </a:extLst>
          </p:cNvPr>
          <p:cNvSpPr/>
          <p:nvPr/>
        </p:nvSpPr>
        <p:spPr bwMode="auto">
          <a:xfrm>
            <a:off x="2915816" y="4334021"/>
            <a:ext cx="1368152" cy="89517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BE1A628-71BD-4DF1-84CC-08F8E662CFDE}"/>
              </a:ext>
            </a:extLst>
          </p:cNvPr>
          <p:cNvSpPr/>
          <p:nvPr/>
        </p:nvSpPr>
        <p:spPr bwMode="auto">
          <a:xfrm>
            <a:off x="4283967" y="4653136"/>
            <a:ext cx="1330771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5752C3-F53B-4F93-A193-32DE28794ABB}"/>
              </a:ext>
            </a:extLst>
          </p:cNvPr>
          <p:cNvSpPr txBox="1"/>
          <p:nvPr/>
        </p:nvSpPr>
        <p:spPr>
          <a:xfrm>
            <a:off x="951148" y="5507532"/>
            <a:ext cx="3641303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프로젝트 생성할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선택한 라이브러리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6029ED-1999-38A5-52C1-CA455121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9" y="2226024"/>
            <a:ext cx="3231535" cy="3781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34C847-422A-6F6A-47E5-8A0470FFA2FA}"/>
              </a:ext>
            </a:extLst>
          </p:cNvPr>
          <p:cNvSpPr txBox="1"/>
          <p:nvPr/>
        </p:nvSpPr>
        <p:spPr>
          <a:xfrm>
            <a:off x="5796136" y="6021288"/>
            <a:ext cx="2993231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Pom.xml</a:t>
            </a:r>
            <a:r>
              <a:rPr lang="ko-KR" altLang="en-US" sz="1200" dirty="0"/>
              <a:t>에 적용된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80197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내장된 </a:t>
            </a:r>
            <a:r>
              <a:rPr lang="ko-KR" altLang="en-US" dirty="0" err="1"/>
              <a:t>톰켓</a:t>
            </a:r>
            <a:r>
              <a:rPr lang="ko-KR" altLang="en-US" dirty="0"/>
              <a:t> 웹서버 사용하기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12CA68-0BF8-4637-9982-EA60E8E9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스프링 부트는 웹 서버가 기본 적용되어 있음</a:t>
            </a:r>
            <a:endParaRPr lang="en-US" altLang="ko-KR" dirty="0"/>
          </a:p>
          <a:p>
            <a:pPr lvl="1"/>
            <a:r>
              <a:rPr lang="ko-KR" altLang="en-US" dirty="0" err="1"/>
              <a:t>톰켓과</a:t>
            </a:r>
            <a:r>
              <a:rPr lang="ko-KR" altLang="en-US" dirty="0"/>
              <a:t> 같은 웹 서버</a:t>
            </a:r>
            <a:r>
              <a:rPr lang="en-US" altLang="ko-KR" dirty="0"/>
              <a:t>(WAS)</a:t>
            </a:r>
            <a:r>
              <a:rPr lang="ko-KR" altLang="en-US" dirty="0"/>
              <a:t>를 별도로 설치하지 않음</a:t>
            </a:r>
            <a:endParaRPr lang="en-US" altLang="ko-KR" dirty="0"/>
          </a:p>
          <a:p>
            <a:pPr lvl="1"/>
            <a:r>
              <a:rPr lang="ko-KR" altLang="en-US" dirty="0"/>
              <a:t>제공되지 않는 웹 서버는 사용방법은 프로젝트 배포할 때 </a:t>
            </a:r>
            <a:r>
              <a:rPr lang="en-US" altLang="ko-KR" dirty="0"/>
              <a:t>war</a:t>
            </a:r>
            <a:r>
              <a:rPr lang="ko-KR" altLang="en-US" dirty="0"/>
              <a:t>배포 사용함 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스프링 부트에서 제공되는 웹 서버</a:t>
            </a:r>
            <a:endParaRPr lang="en-US" altLang="ko-KR" dirty="0"/>
          </a:p>
          <a:p>
            <a:pPr lvl="1"/>
            <a:r>
              <a:rPr lang="en-US" altLang="ko-KR" dirty="0"/>
              <a:t>Tomcat,</a:t>
            </a:r>
            <a:r>
              <a:rPr lang="ko-KR" altLang="en-US" dirty="0"/>
              <a:t> </a:t>
            </a:r>
            <a:r>
              <a:rPr lang="en-US" altLang="ko-KR" dirty="0"/>
              <a:t>Jetty,</a:t>
            </a:r>
            <a:r>
              <a:rPr lang="ko-KR" altLang="en-US" dirty="0"/>
              <a:t> </a:t>
            </a:r>
            <a:r>
              <a:rPr lang="en-US" altLang="ko-KR" dirty="0"/>
              <a:t>Undertow(</a:t>
            </a:r>
            <a:r>
              <a:rPr lang="en-US" altLang="ko-KR" dirty="0" err="1"/>
              <a:t>Jboss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설치형 </a:t>
            </a:r>
            <a:r>
              <a:rPr lang="ko-KR" altLang="en-US" dirty="0" err="1"/>
              <a:t>톰켓과</a:t>
            </a:r>
            <a:r>
              <a:rPr lang="ko-KR" altLang="en-US" dirty="0"/>
              <a:t> 내장형 </a:t>
            </a:r>
            <a:r>
              <a:rPr lang="ko-KR" altLang="en-US" dirty="0" err="1"/>
              <a:t>톰켓의</a:t>
            </a:r>
            <a:r>
              <a:rPr lang="ko-KR" altLang="en-US" dirty="0"/>
              <a:t> 기능 차이</a:t>
            </a:r>
            <a:endParaRPr lang="en-US" altLang="ko-KR" dirty="0"/>
          </a:p>
          <a:p>
            <a:pPr lvl="1"/>
            <a:r>
              <a:rPr lang="ko-KR" altLang="en-US" dirty="0"/>
              <a:t>가상 호스트 설정 제공 여부 차이</a:t>
            </a:r>
            <a:endParaRPr lang="en-US" altLang="ko-KR" dirty="0"/>
          </a:p>
          <a:p>
            <a:pPr lvl="1"/>
            <a:r>
              <a:rPr lang="ko-KR" altLang="en-US" dirty="0"/>
              <a:t>스프링 부트 내장 </a:t>
            </a:r>
            <a:r>
              <a:rPr lang="ko-KR" altLang="en-US" dirty="0" err="1"/>
              <a:t>톰켓은</a:t>
            </a:r>
            <a:r>
              <a:rPr lang="ko-KR" altLang="en-US" dirty="0"/>
              <a:t> 가상 호스트를 제공하지 않지만</a:t>
            </a:r>
            <a:r>
              <a:rPr lang="en-US" altLang="ko-KR" dirty="0"/>
              <a:t>, </a:t>
            </a:r>
            <a:r>
              <a:rPr lang="ko-KR" altLang="en-US" dirty="0"/>
              <a:t>가상 호스트 기능은</a:t>
            </a:r>
            <a:r>
              <a:rPr lang="en-US" altLang="ko-KR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, </a:t>
            </a:r>
            <a:r>
              <a:rPr lang="en-US" altLang="ko-KR" dirty="0" err="1"/>
              <a:t>Apach</a:t>
            </a:r>
            <a:r>
              <a:rPr lang="en-US" altLang="ko-KR" dirty="0"/>
              <a:t> </a:t>
            </a:r>
            <a:r>
              <a:rPr lang="ko-KR" altLang="en-US" dirty="0"/>
              <a:t>웹서버로 대체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869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오라클 연동 템플릿 소스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A05F6-395A-CADE-9548-1AB0AC9D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0" y="1844824"/>
            <a:ext cx="8229600" cy="390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9CFC0B-A30D-82BE-4EFD-09ED448520B6}"/>
              </a:ext>
            </a:extLst>
          </p:cNvPr>
          <p:cNvSpPr txBox="1"/>
          <p:nvPr/>
        </p:nvSpPr>
        <p:spPr>
          <a:xfrm>
            <a:off x="478193" y="5827320"/>
            <a:ext cx="7956376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https://github.com/Hyeopgeon-Lee/SpringBootOracleTemplate</a:t>
            </a:r>
          </a:p>
        </p:txBody>
      </p:sp>
    </p:spTree>
    <p:extLst>
      <p:ext uri="{BB962C8B-B14F-4D97-AF65-F5344CB8AC3E}">
        <p14:creationId xmlns:p14="http://schemas.microsoft.com/office/powerpoint/2010/main" val="2242487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내장된 </a:t>
            </a:r>
            <a:r>
              <a:rPr lang="ko-KR" altLang="en-US" dirty="0" err="1"/>
              <a:t>톰켓</a:t>
            </a:r>
            <a:r>
              <a:rPr lang="ko-KR" altLang="en-US" dirty="0"/>
              <a:t> 웹서버 사용 설정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12CA68-0BF8-4637-9982-EA60E8E9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pom.xml</a:t>
            </a:r>
            <a:r>
              <a:rPr lang="ko-KR" altLang="en-US" dirty="0"/>
              <a:t>에 설정</a:t>
            </a:r>
            <a:endParaRPr lang="en-US" altLang="ko-KR" dirty="0"/>
          </a:p>
          <a:p>
            <a:pPr lvl="1"/>
            <a:r>
              <a:rPr lang="en-US" altLang="ko-KR" dirty="0"/>
              <a:t>Dependency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03E777-9189-4C1D-AEB7-75A44C1A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47900"/>
            <a:ext cx="4124325" cy="2362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1B5A3A-70D1-4F04-9833-6B4794C462B9}"/>
              </a:ext>
            </a:extLst>
          </p:cNvPr>
          <p:cNvSpPr/>
          <p:nvPr/>
        </p:nvSpPr>
        <p:spPr bwMode="auto">
          <a:xfrm>
            <a:off x="827584" y="3501008"/>
            <a:ext cx="3960440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3A806F-62C7-4E5F-B3CC-0D8692C47B27}"/>
              </a:ext>
            </a:extLst>
          </p:cNvPr>
          <p:cNvSpPr/>
          <p:nvPr/>
        </p:nvSpPr>
        <p:spPr bwMode="auto">
          <a:xfrm>
            <a:off x="827584" y="2264659"/>
            <a:ext cx="3960440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720F3-C7AE-432A-AAE0-578881DEDFB9}"/>
              </a:ext>
            </a:extLst>
          </p:cNvPr>
          <p:cNvSpPr txBox="1"/>
          <p:nvPr/>
        </p:nvSpPr>
        <p:spPr>
          <a:xfrm>
            <a:off x="4675113" y="3825597"/>
            <a:ext cx="1409055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내장 </a:t>
            </a:r>
            <a:r>
              <a:rPr lang="ko-KR" altLang="en-US" sz="1200" dirty="0" err="1"/>
              <a:t>톰켓</a:t>
            </a:r>
            <a:r>
              <a:rPr lang="ko-KR" altLang="en-US" sz="1200" dirty="0"/>
              <a:t>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4B939-CB61-4D54-8B6D-EFE8B1CEC72C}"/>
              </a:ext>
            </a:extLst>
          </p:cNvPr>
          <p:cNvSpPr txBox="1"/>
          <p:nvPr/>
        </p:nvSpPr>
        <p:spPr>
          <a:xfrm>
            <a:off x="4675113" y="2680069"/>
            <a:ext cx="1409055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Jsp</a:t>
            </a:r>
            <a:r>
              <a:rPr lang="ko-KR" altLang="en-US" sz="1200" dirty="0"/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76408-BE07-8FEF-5762-CD7C7B71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245693"/>
            <a:ext cx="1285875" cy="619125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8EC7FCE-6778-C82F-E00D-2478EAEC83F3}"/>
              </a:ext>
            </a:extLst>
          </p:cNvPr>
          <p:cNvSpPr/>
          <p:nvPr/>
        </p:nvSpPr>
        <p:spPr bwMode="auto">
          <a:xfrm>
            <a:off x="2483768" y="4610100"/>
            <a:ext cx="288032" cy="7631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88603-B09A-0F86-52BE-0CAB924859E7}"/>
              </a:ext>
            </a:extLst>
          </p:cNvPr>
          <p:cNvSpPr txBox="1"/>
          <p:nvPr/>
        </p:nvSpPr>
        <p:spPr>
          <a:xfrm>
            <a:off x="2632941" y="4799514"/>
            <a:ext cx="5611467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pom.xml </a:t>
            </a:r>
            <a:r>
              <a:rPr lang="ko-KR" altLang="en-US" sz="1200" dirty="0">
                <a:solidFill>
                  <a:srgbClr val="FF0000"/>
                </a:solidFill>
              </a:rPr>
              <a:t>파일을 저장하면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상단에 라이브러리를 다운로드하기위해 생성됨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반드시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클릭해야 외부라이브러리가 다운로드 됨</a:t>
            </a:r>
          </a:p>
        </p:txBody>
      </p:sp>
    </p:spTree>
    <p:extLst>
      <p:ext uri="{BB962C8B-B14F-4D97-AF65-F5344CB8AC3E}">
        <p14:creationId xmlns:p14="http://schemas.microsoft.com/office/powerpoint/2010/main" val="994836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설정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12CA68-0BF8-4637-9982-EA60E8E9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스프링 프레임워크는 </a:t>
            </a:r>
            <a:r>
              <a:rPr lang="en-US" altLang="ko-KR" dirty="0" err="1"/>
              <a:t>logback</a:t>
            </a:r>
            <a:r>
              <a:rPr lang="en-US" altLang="ko-KR" dirty="0"/>
              <a:t> </a:t>
            </a:r>
            <a:r>
              <a:rPr lang="ko-KR" altLang="en-US" dirty="0"/>
              <a:t>프레임워크를 기본 제공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기업들은 </a:t>
            </a:r>
            <a:r>
              <a:rPr lang="en-US" altLang="ko-KR" dirty="0" err="1"/>
              <a:t>logback</a:t>
            </a:r>
            <a:r>
              <a:rPr lang="en-US" altLang="ko-KR" dirty="0"/>
              <a:t> </a:t>
            </a:r>
            <a:r>
              <a:rPr lang="ko-KR" altLang="en-US" dirty="0"/>
              <a:t>프레임워크의 낮은 성능으로 </a:t>
            </a:r>
            <a:r>
              <a:rPr lang="en-US" altLang="ko-KR" dirty="0"/>
              <a:t>log4j2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그러나 최근 전세계에 영향을 끼친 </a:t>
            </a:r>
            <a:r>
              <a:rPr lang="en-US" altLang="ko-KR" dirty="0"/>
              <a:t>log4j2 </a:t>
            </a:r>
            <a:r>
              <a:rPr lang="ko-KR" altLang="en-US" dirty="0"/>
              <a:t>해킹 사건이 </a:t>
            </a:r>
            <a:br>
              <a:rPr lang="en-US" altLang="ko-KR" dirty="0"/>
            </a:br>
            <a:r>
              <a:rPr lang="ko-KR" altLang="en-US" dirty="0"/>
              <a:t>발생함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CB0633-34F1-4835-984E-7C10640F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7" y="4221088"/>
            <a:ext cx="5877128" cy="86409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2BA9AB-42BA-42F2-B378-F9DD3F031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67" y="5262067"/>
            <a:ext cx="3822597" cy="86409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2377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설정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412CA68-0BF8-4637-9982-EA60E8E9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본 교육은 </a:t>
            </a:r>
            <a:r>
              <a:rPr lang="en-US" altLang="ko-KR" dirty="0"/>
              <a:t>log4j2</a:t>
            </a:r>
            <a:r>
              <a:rPr lang="ko-KR" altLang="en-US" dirty="0"/>
              <a:t>가 아닌 기본 설정되는 </a:t>
            </a:r>
            <a:r>
              <a:rPr lang="en-US" altLang="ko-KR" dirty="0" err="1"/>
              <a:t>logback</a:t>
            </a:r>
            <a:r>
              <a:rPr lang="ko-KR" altLang="en-US" dirty="0"/>
              <a:t>을 통해 </a:t>
            </a:r>
            <a:br>
              <a:rPr lang="en-US" altLang="ko-KR" dirty="0"/>
            </a:br>
            <a:r>
              <a:rPr lang="ko-KR" altLang="en-US" dirty="0"/>
              <a:t>로그 생성함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스프링은 </a:t>
            </a:r>
            <a:r>
              <a:rPr lang="en-US" altLang="ko-KR" dirty="0" err="1"/>
              <a:t>logbak</a:t>
            </a:r>
            <a:r>
              <a:rPr lang="ko-KR" altLang="en-US" dirty="0"/>
              <a:t>을 기본 내장되어 설정파일 위치를 정해 놓고 있음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Logback</a:t>
            </a:r>
            <a:r>
              <a:rPr lang="ko-KR" altLang="en-US" dirty="0"/>
              <a:t> 설정파일 및 위치</a:t>
            </a:r>
            <a:endParaRPr lang="en-US" altLang="ko-KR" dirty="0"/>
          </a:p>
          <a:p>
            <a:pPr lvl="1"/>
            <a:r>
              <a:rPr lang="ko-KR" altLang="en-US" dirty="0"/>
              <a:t>파일명 </a:t>
            </a:r>
            <a:r>
              <a:rPr lang="en-US" altLang="ko-KR" dirty="0"/>
              <a:t>: logback.xml</a:t>
            </a:r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: resource </a:t>
            </a:r>
            <a:r>
              <a:rPr lang="ko-KR" altLang="en-US" dirty="0"/>
              <a:t>폴더 안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80843-8EE5-51FF-8506-2D056F28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996952"/>
            <a:ext cx="2446033" cy="3168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3E9C70-F7E3-8AD0-42CD-907270A1701D}"/>
              </a:ext>
            </a:extLst>
          </p:cNvPr>
          <p:cNvSpPr/>
          <p:nvPr/>
        </p:nvSpPr>
        <p:spPr bwMode="auto">
          <a:xfrm>
            <a:off x="5940152" y="5877272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06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61900-A6B0-827C-7B28-42EB2C47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5" y="1150098"/>
            <a:ext cx="5233036" cy="53590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logback.xml </a:t>
            </a:r>
            <a:r>
              <a:rPr lang="ko-KR" altLang="en-US" dirty="0"/>
              <a:t>설정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356C95-1F46-439C-9A55-8AC5ED5BD741}"/>
              </a:ext>
            </a:extLst>
          </p:cNvPr>
          <p:cNvSpPr/>
          <p:nvPr/>
        </p:nvSpPr>
        <p:spPr bwMode="auto">
          <a:xfrm>
            <a:off x="683568" y="1448688"/>
            <a:ext cx="5184576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080E63-BE91-4F27-B169-8435077EF9DA}"/>
              </a:ext>
            </a:extLst>
          </p:cNvPr>
          <p:cNvSpPr txBox="1"/>
          <p:nvPr/>
        </p:nvSpPr>
        <p:spPr>
          <a:xfrm>
            <a:off x="5889331" y="1411725"/>
            <a:ext cx="2989566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Logback</a:t>
            </a:r>
            <a:r>
              <a:rPr lang="en-US" altLang="ko-KR" sz="1200" dirty="0"/>
              <a:t> </a:t>
            </a:r>
            <a:r>
              <a:rPr lang="ko-KR" altLang="en-US" sz="1200" dirty="0"/>
              <a:t>라이브러리에 기본 정의된 </a:t>
            </a:r>
            <a:endParaRPr lang="en-US" altLang="ko-KR" sz="1200" dirty="0"/>
          </a:p>
          <a:p>
            <a:r>
              <a:rPr lang="ko-KR" altLang="en-US" sz="1200" dirty="0"/>
              <a:t>로깅 방식을 가져오기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1BBCE-50CE-4209-87AB-81A71344A0F4}"/>
              </a:ext>
            </a:extLst>
          </p:cNvPr>
          <p:cNvSpPr/>
          <p:nvPr/>
        </p:nvSpPr>
        <p:spPr bwMode="auto">
          <a:xfrm>
            <a:off x="683568" y="1940712"/>
            <a:ext cx="374441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A7168-DBF6-41AF-8EBA-FF64DBC1744C}"/>
              </a:ext>
            </a:extLst>
          </p:cNvPr>
          <p:cNvSpPr txBox="1"/>
          <p:nvPr/>
        </p:nvSpPr>
        <p:spPr>
          <a:xfrm>
            <a:off x="4377979" y="2036047"/>
            <a:ext cx="4500917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 파일 생성위치를 설정 </a:t>
            </a:r>
            <a:r>
              <a:rPr lang="en-US" altLang="ko-KR" sz="1200" dirty="0"/>
              <a:t>/data/log/</a:t>
            </a:r>
            <a:r>
              <a:rPr lang="en-US" altLang="ko-KR" sz="1200" dirty="0" err="1"/>
              <a:t>SpringBootOracle</a:t>
            </a:r>
            <a:r>
              <a:rPr lang="ko-KR" altLang="en-US" sz="1200" dirty="0"/>
              <a:t> 폴더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F0684F-A087-4319-BCE8-C4BF693AAA52}"/>
              </a:ext>
            </a:extLst>
          </p:cNvPr>
          <p:cNvSpPr/>
          <p:nvPr/>
        </p:nvSpPr>
        <p:spPr bwMode="auto">
          <a:xfrm>
            <a:off x="683568" y="2468095"/>
            <a:ext cx="5569042" cy="249695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BD29A7-CA86-4142-AAD8-038E8FF16A52}"/>
              </a:ext>
            </a:extLst>
          </p:cNvPr>
          <p:cNvSpPr txBox="1"/>
          <p:nvPr/>
        </p:nvSpPr>
        <p:spPr>
          <a:xfrm>
            <a:off x="3013820" y="3616601"/>
            <a:ext cx="3434380" cy="397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파일을 </a:t>
            </a:r>
            <a:r>
              <a:rPr lang="en-US" altLang="ko-KR" sz="1200" dirty="0"/>
              <a:t>1</a:t>
            </a:r>
            <a:r>
              <a:rPr lang="ko-KR" altLang="en-US" sz="1200" dirty="0"/>
              <a:t>일마다 생성함</a:t>
            </a:r>
            <a:r>
              <a:rPr lang="en-US" altLang="ko-KR" sz="1200" dirty="0"/>
              <a:t>, </a:t>
            </a:r>
            <a:r>
              <a:rPr lang="ko-KR" altLang="en-US" sz="1200" dirty="0"/>
              <a:t>보관인은 </a:t>
            </a:r>
            <a:r>
              <a:rPr lang="en-US" altLang="ko-KR" sz="1200" dirty="0"/>
              <a:t>30</a:t>
            </a:r>
            <a:r>
              <a:rPr lang="ko-KR" altLang="en-US" sz="1200" dirty="0" err="1"/>
              <a:t>일까지이며</a:t>
            </a:r>
            <a:r>
              <a:rPr lang="en-US" altLang="ko-KR" sz="1200" dirty="0"/>
              <a:t>, 30</a:t>
            </a:r>
            <a:r>
              <a:rPr lang="ko-KR" altLang="en-US" sz="1200" dirty="0"/>
              <a:t>일이 지나면 자동 삭제함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D67358-FF8A-46E8-B826-C614C66C6F81}"/>
              </a:ext>
            </a:extLst>
          </p:cNvPr>
          <p:cNvSpPr/>
          <p:nvPr/>
        </p:nvSpPr>
        <p:spPr bwMode="auto">
          <a:xfrm>
            <a:off x="683568" y="5060383"/>
            <a:ext cx="2330252" cy="62474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59FA15-76BA-484B-859F-BA574D8D37F7}"/>
              </a:ext>
            </a:extLst>
          </p:cNvPr>
          <p:cNvSpPr txBox="1"/>
          <p:nvPr/>
        </p:nvSpPr>
        <p:spPr>
          <a:xfrm>
            <a:off x="3013820" y="5197592"/>
            <a:ext cx="3070348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기본적인 로깅 </a:t>
            </a:r>
            <a:r>
              <a:rPr lang="ko-KR" altLang="en-US" sz="1200"/>
              <a:t>방법은 콘솔창에 표시하기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261134-4EAD-401B-9FC0-061F5D11FAE5}"/>
              </a:ext>
            </a:extLst>
          </p:cNvPr>
          <p:cNvSpPr/>
          <p:nvPr/>
        </p:nvSpPr>
        <p:spPr bwMode="auto">
          <a:xfrm>
            <a:off x="683568" y="5757136"/>
            <a:ext cx="3888432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DC6AA-5459-45B3-9D8E-F5B7FACAD269}"/>
              </a:ext>
            </a:extLst>
          </p:cNvPr>
          <p:cNvSpPr txBox="1"/>
          <p:nvPr/>
        </p:nvSpPr>
        <p:spPr>
          <a:xfrm>
            <a:off x="3013820" y="6110856"/>
            <a:ext cx="5569042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 찍는 자바 파일은 </a:t>
            </a:r>
            <a:r>
              <a:rPr lang="en-US" altLang="ko-KR" sz="1200" dirty="0" err="1"/>
              <a:t>kopo.notice</a:t>
            </a:r>
            <a:r>
              <a:rPr lang="en-US" altLang="ko-KR" sz="1200" dirty="0"/>
              <a:t> </a:t>
            </a:r>
            <a:r>
              <a:rPr lang="ko-KR" altLang="en-US" sz="1200" dirty="0"/>
              <a:t>패키지 하위 폴더 전체로 설정</a:t>
            </a:r>
            <a:endParaRPr lang="en-US" altLang="ko-KR" sz="1200" dirty="0"/>
          </a:p>
          <a:p>
            <a:r>
              <a:rPr lang="ko-KR" altLang="en-US" sz="1200" dirty="0"/>
              <a:t>설정된 로그는 콘솔창에 표시 및 파일로 생성하기</a:t>
            </a:r>
          </a:p>
        </p:txBody>
      </p:sp>
    </p:spTree>
    <p:extLst>
      <p:ext uri="{BB962C8B-B14F-4D97-AF65-F5344CB8AC3E}">
        <p14:creationId xmlns:p14="http://schemas.microsoft.com/office/powerpoint/2010/main" val="1661297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9FB00FD-AE43-DC02-5DB7-673B4283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66" y="5155484"/>
            <a:ext cx="5391150" cy="1047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logback.xml </a:t>
            </a:r>
            <a:r>
              <a:rPr lang="ko-KR" altLang="en-US" dirty="0"/>
              <a:t>설정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F1361EE-2857-40A8-B316-6E758279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로그 파일 생성위치 </a:t>
            </a:r>
            <a:r>
              <a:rPr lang="en-US" altLang="ko-KR" dirty="0"/>
              <a:t>: /data/log/</a:t>
            </a:r>
            <a:r>
              <a:rPr lang="en-US" altLang="ko-KR" dirty="0" err="1"/>
              <a:t>SpringBootOracle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로그 파일명 </a:t>
            </a:r>
            <a:r>
              <a:rPr lang="en-US" altLang="ko-KR" dirty="0"/>
              <a:t>: myLog.log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로그 찍는 자바 파일명 </a:t>
            </a:r>
            <a:r>
              <a:rPr lang="en-US" altLang="ko-KR" dirty="0"/>
              <a:t>:  </a:t>
            </a:r>
            <a:r>
              <a:rPr lang="en-US" altLang="ko-KR" dirty="0" err="1"/>
              <a:t>kopo.poly</a:t>
            </a:r>
            <a:r>
              <a:rPr lang="en-US" altLang="ko-KR" dirty="0"/>
              <a:t> </a:t>
            </a:r>
            <a:r>
              <a:rPr lang="ko-KR" altLang="en-US" dirty="0"/>
              <a:t>패키지의 하위 파일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0F5A8-159F-4121-A5E7-AE4A9B2E1504}"/>
              </a:ext>
            </a:extLst>
          </p:cNvPr>
          <p:cNvSpPr txBox="1"/>
          <p:nvPr/>
        </p:nvSpPr>
        <p:spPr>
          <a:xfrm>
            <a:off x="4844531" y="5867821"/>
            <a:ext cx="1728192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Logback.xml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D1369-B69A-147E-7EFD-E62BD1DB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2" y="3501007"/>
            <a:ext cx="2235498" cy="28956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376DAF-02FB-08E1-3043-77DC7D6EDE3C}"/>
              </a:ext>
            </a:extLst>
          </p:cNvPr>
          <p:cNvSpPr/>
          <p:nvPr/>
        </p:nvSpPr>
        <p:spPr bwMode="auto">
          <a:xfrm>
            <a:off x="1187624" y="4437112"/>
            <a:ext cx="1440160" cy="8640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A2D71-465C-325C-33B2-E52AF4B2F6BB}"/>
              </a:ext>
            </a:extLst>
          </p:cNvPr>
          <p:cNvSpPr txBox="1"/>
          <p:nvPr/>
        </p:nvSpPr>
        <p:spPr>
          <a:xfrm>
            <a:off x="2555776" y="4653136"/>
            <a:ext cx="1728192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전체 로그 찍기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4CC0BF-5E85-2E13-73E0-8D8B26BC3A6A}"/>
              </a:ext>
            </a:extLst>
          </p:cNvPr>
          <p:cNvSpPr/>
          <p:nvPr/>
        </p:nvSpPr>
        <p:spPr bwMode="auto">
          <a:xfrm>
            <a:off x="4337435" y="5233040"/>
            <a:ext cx="1152128" cy="2492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24125D13-10C6-C531-E2E3-7BF52D07423C}"/>
              </a:ext>
            </a:extLst>
          </p:cNvPr>
          <p:cNvSpPr/>
          <p:nvPr/>
        </p:nvSpPr>
        <p:spPr bwMode="auto">
          <a:xfrm rot="621822">
            <a:off x="2627162" y="5063114"/>
            <a:ext cx="1694238" cy="19138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20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 동작과정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EEAB38-E2BE-4542-8A1A-46ED38D117C8}"/>
              </a:ext>
            </a:extLst>
          </p:cNvPr>
          <p:cNvSpPr/>
          <p:nvPr/>
        </p:nvSpPr>
        <p:spPr bwMode="auto">
          <a:xfrm>
            <a:off x="2303748" y="4869160"/>
            <a:ext cx="1584176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JSP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(HTML,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CSS,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자바스크립트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48DE6B-A950-4272-93F4-57990BB2E1B1}"/>
              </a:ext>
            </a:extLst>
          </p:cNvPr>
          <p:cNvSpPr/>
          <p:nvPr/>
        </p:nvSpPr>
        <p:spPr bwMode="auto">
          <a:xfrm>
            <a:off x="2339751" y="1988840"/>
            <a:ext cx="135762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Controller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자바로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만듬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9B413D-E682-4417-8C12-64B8EC54341F}"/>
              </a:ext>
            </a:extLst>
          </p:cNvPr>
          <p:cNvSpPr/>
          <p:nvPr/>
        </p:nvSpPr>
        <p:spPr bwMode="auto">
          <a:xfrm>
            <a:off x="3923927" y="1988840"/>
            <a:ext cx="142963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Service</a:t>
            </a:r>
          </a:p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자바로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49503C-1E0E-4A58-A724-C07D363884D7}"/>
              </a:ext>
            </a:extLst>
          </p:cNvPr>
          <p:cNvSpPr/>
          <p:nvPr/>
        </p:nvSpPr>
        <p:spPr bwMode="auto">
          <a:xfrm>
            <a:off x="5580112" y="1988840"/>
            <a:ext cx="1440160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Mapper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자바와 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XML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오른쪽 화살표 8">
            <a:extLst>
              <a:ext uri="{FF2B5EF4-FFF2-40B4-BE49-F238E27FC236}">
                <a16:creationId xmlns:a16="http://schemas.microsoft.com/office/drawing/2014/main" id="{0D2E358A-D49D-4A5A-818F-5D170F92EFD5}"/>
              </a:ext>
            </a:extLst>
          </p:cNvPr>
          <p:cNvSpPr/>
          <p:nvPr/>
        </p:nvSpPr>
        <p:spPr bwMode="auto">
          <a:xfrm>
            <a:off x="323528" y="1484784"/>
            <a:ext cx="8352928" cy="43204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AE3B17-B476-408A-8514-5DBF95767903}"/>
              </a:ext>
            </a:extLst>
          </p:cNvPr>
          <p:cNvSpPr/>
          <p:nvPr/>
        </p:nvSpPr>
        <p:spPr bwMode="auto">
          <a:xfrm>
            <a:off x="7236296" y="1988840"/>
            <a:ext cx="1368152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데이터베이스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오라클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E1A11E-EE8B-45E9-82B8-866CF6809AB0}"/>
              </a:ext>
            </a:extLst>
          </p:cNvPr>
          <p:cNvSpPr/>
          <p:nvPr/>
        </p:nvSpPr>
        <p:spPr bwMode="auto">
          <a:xfrm>
            <a:off x="323528" y="1988840"/>
            <a:ext cx="1800199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URL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호출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hlinkClick r:id="rId2"/>
              </a:rPr>
              <a:t>http://</a:t>
            </a: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/>
              </a:rPr>
              <a:t>localhost:8080</a:t>
            </a:r>
            <a:endParaRPr lang="en-US" altLang="ko-KR" sz="12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/user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아래쪽 화살표 12">
            <a:extLst>
              <a:ext uri="{FF2B5EF4-FFF2-40B4-BE49-F238E27FC236}">
                <a16:creationId xmlns:a16="http://schemas.microsoft.com/office/drawing/2014/main" id="{A6EF9A3B-30D6-4E41-A98E-4F94D90CA35A}"/>
              </a:ext>
            </a:extLst>
          </p:cNvPr>
          <p:cNvSpPr/>
          <p:nvPr/>
        </p:nvSpPr>
        <p:spPr bwMode="auto">
          <a:xfrm>
            <a:off x="2879812" y="3356992"/>
            <a:ext cx="432048" cy="136815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260059-0BEF-4A57-A5C7-6EFE14E3E9AF}"/>
              </a:ext>
            </a:extLst>
          </p:cNvPr>
          <p:cNvSpPr/>
          <p:nvPr/>
        </p:nvSpPr>
        <p:spPr bwMode="auto">
          <a:xfrm>
            <a:off x="2987824" y="3356992"/>
            <a:ext cx="56166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55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개념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473423" y="1268760"/>
            <a:ext cx="1738537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Controller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자바로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만듬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7200" y="1268760"/>
            <a:ext cx="1800199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URL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호출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hlinkClick r:id="rId2"/>
              </a:rPr>
              <a:t>http://</a:t>
            </a: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/>
              </a:rPr>
              <a:t>localhost:8080</a:t>
            </a:r>
            <a:endParaRPr lang="en-US" altLang="ko-KR" sz="12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/user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3018655" y="2420888"/>
            <a:ext cx="648072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212976"/>
            <a:ext cx="7704856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※ </a:t>
            </a:r>
            <a:r>
              <a:rPr lang="ko-KR" altLang="en-US" dirty="0"/>
              <a:t>호출된 </a:t>
            </a:r>
            <a:r>
              <a:rPr lang="en-US" altLang="ko-KR" dirty="0"/>
              <a:t>URL</a:t>
            </a:r>
            <a:r>
              <a:rPr lang="ko-KR" altLang="en-US" dirty="0"/>
              <a:t>별 처리를 하기 위해 사용되는 자바 파일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모든 </a:t>
            </a:r>
            <a:r>
              <a:rPr lang="en-US" altLang="ko-KR" dirty="0"/>
              <a:t>URL</a:t>
            </a:r>
            <a:r>
              <a:rPr lang="ko-KR" altLang="en-US" dirty="0"/>
              <a:t>들은 </a:t>
            </a:r>
            <a:r>
              <a:rPr lang="ko-KR" altLang="en-US" dirty="0" err="1"/>
              <a:t>처리해야할</a:t>
            </a:r>
            <a:r>
              <a:rPr lang="ko-KR" altLang="en-US" dirty="0"/>
              <a:t> 목적을 가짐</a:t>
            </a:r>
            <a:endParaRPr lang="en-US" altLang="ko-KR" dirty="0"/>
          </a:p>
          <a:p>
            <a:pPr algn="l"/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algn="l"/>
            <a:r>
              <a:rPr lang="ko-KR" altLang="en-US" dirty="0"/>
              <a:t>회원가입</a:t>
            </a:r>
            <a:r>
              <a:rPr lang="en-US" altLang="ko-KR" dirty="0"/>
              <a:t>(userCreate.do)</a:t>
            </a:r>
          </a:p>
          <a:p>
            <a:pPr algn="l"/>
            <a:r>
              <a:rPr lang="ko-KR" altLang="en-US" dirty="0"/>
              <a:t>회원수정</a:t>
            </a:r>
            <a:r>
              <a:rPr lang="en-US" altLang="ko-KR" dirty="0"/>
              <a:t>(userModify.do)</a:t>
            </a:r>
            <a:endParaRPr lang="ko-KR" altLang="en-US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621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Controller </a:t>
            </a:r>
            <a:r>
              <a:rPr lang="ko-KR" altLang="en-US" dirty="0"/>
              <a:t>사용방법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Controller</a:t>
            </a:r>
            <a:r>
              <a:rPr lang="ko-KR" altLang="en-US" dirty="0"/>
              <a:t>로 사용될 자바 파일은 반드시 상단에 </a:t>
            </a:r>
            <a:r>
              <a:rPr lang="en-US" altLang="ko-KR" dirty="0"/>
              <a:t>@Controller </a:t>
            </a:r>
            <a:r>
              <a:rPr lang="ko-KR" altLang="en-US" dirty="0"/>
              <a:t>기입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Controller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Service</a:t>
            </a:r>
            <a:r>
              <a:rPr lang="ko-KR" altLang="en-US" dirty="0">
                <a:solidFill>
                  <a:srgbClr val="FF0000"/>
                </a:solidFill>
              </a:rPr>
              <a:t> 등 다른 </a:t>
            </a:r>
            <a:r>
              <a:rPr lang="ko-KR" altLang="en-US" dirty="0" err="1">
                <a:solidFill>
                  <a:srgbClr val="FF0000"/>
                </a:solidFill>
              </a:rPr>
              <a:t>자바파일들과의</a:t>
            </a:r>
            <a:r>
              <a:rPr lang="ko-KR" altLang="en-US" dirty="0">
                <a:solidFill>
                  <a:srgbClr val="FF0000"/>
                </a:solidFill>
              </a:rPr>
              <a:t> 차이점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JSP </a:t>
            </a:r>
            <a:r>
              <a:rPr lang="ko-KR" altLang="en-US" dirty="0">
                <a:solidFill>
                  <a:srgbClr val="FF0000"/>
                </a:solidFill>
              </a:rPr>
              <a:t>문법에서만 존재하는</a:t>
            </a:r>
            <a:r>
              <a:rPr lang="en-US" altLang="ko-KR" dirty="0">
                <a:solidFill>
                  <a:srgbClr val="FF0000"/>
                </a:solidFill>
              </a:rPr>
              <a:t> session, request</a:t>
            </a:r>
            <a:r>
              <a:rPr lang="ko-KR" altLang="en-US" dirty="0">
                <a:solidFill>
                  <a:srgbClr val="FF0000"/>
                </a:solidFill>
              </a:rPr>
              <a:t>를 사용할 수 있음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JSP </a:t>
            </a:r>
            <a:r>
              <a:rPr lang="ko-KR" altLang="en-US" dirty="0">
                <a:solidFill>
                  <a:srgbClr val="FF0000"/>
                </a:solidFill>
              </a:rPr>
              <a:t>문법이 사용가능하기 때문에 각 </a:t>
            </a:r>
            <a:r>
              <a:rPr lang="en-US" altLang="ko-KR" dirty="0">
                <a:solidFill>
                  <a:srgbClr val="FF0000"/>
                </a:solidFill>
              </a:rPr>
              <a:t>URL</a:t>
            </a:r>
            <a:r>
              <a:rPr lang="ko-KR" altLang="en-US" dirty="0">
                <a:solidFill>
                  <a:srgbClr val="FF0000"/>
                </a:solidFill>
              </a:rPr>
              <a:t>호출에 대해 처리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가능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58F340-FD25-4F2B-8619-13A23751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80828"/>
            <a:ext cx="5581650" cy="2400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19262-A9DB-4AC8-84C1-BE8A4F0EC94D}"/>
              </a:ext>
            </a:extLst>
          </p:cNvPr>
          <p:cNvSpPr/>
          <p:nvPr/>
        </p:nvSpPr>
        <p:spPr bwMode="auto">
          <a:xfrm>
            <a:off x="899591" y="4148973"/>
            <a:ext cx="1117095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05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Controller </a:t>
            </a:r>
            <a:r>
              <a:rPr lang="ko-KR" altLang="en-US" dirty="0"/>
              <a:t>역할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호출된 </a:t>
            </a:r>
            <a:r>
              <a:rPr lang="en-US" altLang="ko-KR" dirty="0"/>
              <a:t>URL</a:t>
            </a:r>
            <a:r>
              <a:rPr lang="ko-KR" altLang="en-US" dirty="0"/>
              <a:t>의 목적에 맞게 프로그래밍하기 위해 </a:t>
            </a:r>
            <a:br>
              <a:rPr lang="en-US" altLang="ko-KR" dirty="0"/>
            </a:br>
            <a:r>
              <a:rPr lang="en-US" altLang="ko-KR" dirty="0"/>
              <a:t>Service </a:t>
            </a:r>
            <a:r>
              <a:rPr lang="ko-KR" altLang="en-US" dirty="0"/>
              <a:t>자바를 실행하고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 </a:t>
            </a:r>
            <a:r>
              <a:rPr lang="en-US" altLang="ko-KR" dirty="0"/>
              <a:t>Service </a:t>
            </a:r>
            <a:r>
              <a:rPr lang="ko-KR" altLang="en-US" dirty="0"/>
              <a:t>자바로부터 받은 결과를 </a:t>
            </a:r>
            <a:r>
              <a:rPr lang="en-US" altLang="ko-KR" dirty="0"/>
              <a:t>JSP</a:t>
            </a:r>
            <a:r>
              <a:rPr lang="ko-KR" altLang="en-US" dirty="0"/>
              <a:t>에 전달함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즉</a:t>
            </a:r>
            <a:r>
              <a:rPr lang="en-US" altLang="ko-KR" b="1" dirty="0">
                <a:solidFill>
                  <a:srgbClr val="FF0000"/>
                </a:solidFill>
              </a:rPr>
              <a:t>, Controller</a:t>
            </a:r>
            <a:r>
              <a:rPr lang="ko-KR" altLang="en-US" b="1" dirty="0">
                <a:solidFill>
                  <a:srgbClr val="FF0000"/>
                </a:solidFill>
              </a:rPr>
              <a:t>는 호출된 </a:t>
            </a:r>
            <a:r>
              <a:rPr lang="en-US" altLang="ko-KR" b="1" dirty="0">
                <a:solidFill>
                  <a:srgbClr val="FF0000"/>
                </a:solidFill>
              </a:rPr>
              <a:t>URL</a:t>
            </a:r>
            <a:r>
              <a:rPr lang="ko-KR" altLang="en-US" b="1" dirty="0">
                <a:solidFill>
                  <a:srgbClr val="FF0000"/>
                </a:solidFill>
              </a:rPr>
              <a:t>의 </a:t>
            </a:r>
            <a:r>
              <a:rPr lang="ko-KR" altLang="en-US" b="1" dirty="0" err="1">
                <a:solidFill>
                  <a:srgbClr val="FF0000"/>
                </a:solidFill>
              </a:rPr>
              <a:t>파라미터들을</a:t>
            </a:r>
            <a:r>
              <a:rPr lang="ko-KR" altLang="en-US" b="1" dirty="0">
                <a:solidFill>
                  <a:srgbClr val="FF0000"/>
                </a:solidFill>
              </a:rPr>
              <a:t> 받아 </a:t>
            </a:r>
            <a:r>
              <a:rPr lang="en-US" altLang="ko-KR" b="1" dirty="0">
                <a:solidFill>
                  <a:srgbClr val="FF0000"/>
                </a:solidFill>
              </a:rPr>
              <a:t>Service</a:t>
            </a:r>
            <a:r>
              <a:rPr lang="ko-KR" altLang="en-US" b="1" dirty="0">
                <a:solidFill>
                  <a:srgbClr val="FF0000"/>
                </a:solidFill>
              </a:rPr>
              <a:t>에 넘겨주고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그 결과를 받아서 </a:t>
            </a:r>
            <a:r>
              <a:rPr lang="en-US" altLang="ko-KR" b="1" dirty="0">
                <a:solidFill>
                  <a:srgbClr val="FF0000"/>
                </a:solidFill>
              </a:rPr>
              <a:t>JSP</a:t>
            </a:r>
            <a:r>
              <a:rPr lang="ko-KR" altLang="en-US" b="1" dirty="0">
                <a:solidFill>
                  <a:srgbClr val="FF0000"/>
                </a:solidFill>
              </a:rPr>
              <a:t>전달함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b="1" dirty="0">
              <a:solidFill>
                <a:srgbClr val="FF0000"/>
              </a:solidFill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JSP</a:t>
            </a:r>
            <a:r>
              <a:rPr lang="ko-KR" altLang="en-US" b="1" dirty="0">
                <a:solidFill>
                  <a:srgbClr val="FF0000"/>
                </a:solidFill>
              </a:rPr>
              <a:t>와 자바 사이의 </a:t>
            </a:r>
            <a:r>
              <a:rPr lang="ko-KR" altLang="en-US" b="1" dirty="0" err="1">
                <a:solidFill>
                  <a:srgbClr val="FF0000"/>
                </a:solidFill>
              </a:rPr>
              <a:t>연결자</a:t>
            </a:r>
            <a:r>
              <a:rPr lang="ko-KR" altLang="en-US" b="1" dirty="0">
                <a:solidFill>
                  <a:srgbClr val="FF0000"/>
                </a:solidFill>
              </a:rPr>
              <a:t> 역할만 수행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79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Controller </a:t>
            </a:r>
            <a:r>
              <a:rPr lang="ko-KR" altLang="en-US" dirty="0"/>
              <a:t>소스 위치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8775D8-4105-4332-80A1-C4DEBD24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2771775" cy="4981575"/>
          </a:xfrm>
          <a:prstGeom prst="rect">
            <a:avLst/>
          </a:prstGeom>
        </p:spPr>
      </p:pic>
      <p:sp>
        <p:nvSpPr>
          <p:cNvPr id="11" name="오른쪽 화살표 7">
            <a:extLst>
              <a:ext uri="{FF2B5EF4-FFF2-40B4-BE49-F238E27FC236}">
                <a16:creationId xmlns:a16="http://schemas.microsoft.com/office/drawing/2014/main" id="{4267BDEE-251D-42B4-9FCE-15FF5C8430C7}"/>
              </a:ext>
            </a:extLst>
          </p:cNvPr>
          <p:cNvSpPr/>
          <p:nvPr/>
        </p:nvSpPr>
        <p:spPr bwMode="auto">
          <a:xfrm>
            <a:off x="3095625" y="2031950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08DA0-0202-43AA-A7B3-3D570F78AE59}"/>
              </a:ext>
            </a:extLst>
          </p:cNvPr>
          <p:cNvSpPr txBox="1"/>
          <p:nvPr/>
        </p:nvSpPr>
        <p:spPr>
          <a:xfrm>
            <a:off x="3826049" y="2018361"/>
            <a:ext cx="3914303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 </a:t>
            </a:r>
            <a:r>
              <a:rPr lang="ko-KR" altLang="en-US" sz="1600" dirty="0"/>
              <a:t>패키지 밑에 자바 파일 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AB91EE-E74F-4743-A4BD-045BF0977696}"/>
              </a:ext>
            </a:extLst>
          </p:cNvPr>
          <p:cNvSpPr/>
          <p:nvPr/>
        </p:nvSpPr>
        <p:spPr bwMode="auto">
          <a:xfrm>
            <a:off x="1187624" y="2003053"/>
            <a:ext cx="1908001" cy="34582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0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SQL</a:t>
            </a:r>
            <a:r>
              <a:rPr lang="ko-KR" altLang="en-US" dirty="0"/>
              <a:t>이 자바 프로그램 내 존재함에 따라 발생되는 </a:t>
            </a:r>
            <a:br>
              <a:rPr lang="en-US" altLang="ko-KR" dirty="0"/>
            </a:br>
            <a:r>
              <a:rPr lang="en-US" altLang="ko-KR" dirty="0"/>
              <a:t>SW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소스 관리 및 유지보수의 어려움을 해소하기 </a:t>
            </a:r>
            <a:br>
              <a:rPr lang="en-US" altLang="ko-KR" dirty="0"/>
            </a:br>
            <a:r>
              <a:rPr lang="ko-KR" altLang="en-US" dirty="0"/>
              <a:t>위해 개발된 오픈소스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SQL</a:t>
            </a:r>
            <a:r>
              <a:rPr lang="ko-KR" altLang="en-US" dirty="0"/>
              <a:t>을 자바 파일이 아닌 </a:t>
            </a:r>
            <a:r>
              <a:rPr lang="en-US" altLang="ko-KR" dirty="0"/>
              <a:t>XML</a:t>
            </a:r>
            <a:r>
              <a:rPr lang="ko-KR" altLang="en-US" dirty="0"/>
              <a:t> 파일에 작성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52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소스 예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9191" y="663575"/>
            <a:ext cx="3960440" cy="3016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 </a:t>
            </a:r>
            <a:r>
              <a:rPr lang="ko-KR" altLang="en-US" sz="1600" dirty="0">
                <a:solidFill>
                  <a:srgbClr val="FF0000"/>
                </a:solidFill>
              </a:rPr>
              <a:t>스프링 자체 문법은 </a:t>
            </a:r>
            <a:r>
              <a:rPr lang="en-US" altLang="ko-KR" sz="1600" dirty="0">
                <a:solidFill>
                  <a:srgbClr val="FF0000"/>
                </a:solidFill>
              </a:rPr>
              <a:t>@</a:t>
            </a:r>
            <a:r>
              <a:rPr lang="ko-KR" altLang="en-US" sz="1600" dirty="0">
                <a:solidFill>
                  <a:srgbClr val="FF0000"/>
                </a:solidFill>
              </a:rPr>
              <a:t>를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표기함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F77DC-3836-4686-AA8B-0C4ED1DB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64" y="1187703"/>
            <a:ext cx="6864640" cy="46289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BD5C8-14A7-4B9E-ADDB-2A6465485EC6}"/>
              </a:ext>
            </a:extLst>
          </p:cNvPr>
          <p:cNvSpPr/>
          <p:nvPr/>
        </p:nvSpPr>
        <p:spPr bwMode="auto">
          <a:xfrm>
            <a:off x="457200" y="3356991"/>
            <a:ext cx="4762872" cy="70804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808FEE-70F7-4321-815D-F2800E556E93}"/>
              </a:ext>
            </a:extLst>
          </p:cNvPr>
          <p:cNvSpPr/>
          <p:nvPr/>
        </p:nvSpPr>
        <p:spPr bwMode="auto">
          <a:xfrm>
            <a:off x="443664" y="2636912"/>
            <a:ext cx="1320024" cy="156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오른쪽 화살표 7">
            <a:extLst>
              <a:ext uri="{FF2B5EF4-FFF2-40B4-BE49-F238E27FC236}">
                <a16:creationId xmlns:a16="http://schemas.microsoft.com/office/drawing/2014/main" id="{65B757A1-C3F6-4500-9CC5-A6013399B769}"/>
              </a:ext>
            </a:extLst>
          </p:cNvPr>
          <p:cNvSpPr/>
          <p:nvPr/>
        </p:nvSpPr>
        <p:spPr bwMode="auto">
          <a:xfrm>
            <a:off x="1787078" y="2564904"/>
            <a:ext cx="22322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E0E4F-DBD2-44E3-BD71-9668C3B9D738}"/>
              </a:ext>
            </a:extLst>
          </p:cNvPr>
          <p:cNvSpPr txBox="1"/>
          <p:nvPr/>
        </p:nvSpPr>
        <p:spPr>
          <a:xfrm>
            <a:off x="4054203" y="2549149"/>
            <a:ext cx="3960440" cy="2893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 </a:t>
            </a:r>
            <a:r>
              <a:rPr lang="ko-KR" altLang="en-US" sz="1600" dirty="0"/>
              <a:t>만들려면 반드시 </a:t>
            </a:r>
            <a:r>
              <a:rPr lang="ko-KR" altLang="en-US" sz="1600" dirty="0" err="1"/>
              <a:t>선언해야함</a:t>
            </a:r>
            <a:endParaRPr lang="ko-KR" altLang="en-US" sz="1600" dirty="0"/>
          </a:p>
        </p:txBody>
      </p:sp>
      <p:sp>
        <p:nvSpPr>
          <p:cNvPr id="24" name="오른쪽 화살표 9">
            <a:extLst>
              <a:ext uri="{FF2B5EF4-FFF2-40B4-BE49-F238E27FC236}">
                <a16:creationId xmlns:a16="http://schemas.microsoft.com/office/drawing/2014/main" id="{0BB44B05-B04B-4BC3-B7F2-5EECD2A319AE}"/>
              </a:ext>
            </a:extLst>
          </p:cNvPr>
          <p:cNvSpPr/>
          <p:nvPr/>
        </p:nvSpPr>
        <p:spPr bwMode="auto">
          <a:xfrm>
            <a:off x="5233608" y="3502190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A9784A-3F85-4A75-86F6-2EC9EC7778DF}"/>
              </a:ext>
            </a:extLst>
          </p:cNvPr>
          <p:cNvSpPr txBox="1"/>
          <p:nvPr/>
        </p:nvSpPr>
        <p:spPr>
          <a:xfrm>
            <a:off x="5615405" y="3410442"/>
            <a:ext cx="3517471" cy="49859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Service </a:t>
            </a:r>
            <a:r>
              <a:rPr lang="ko-KR" altLang="en-US" sz="1600" dirty="0"/>
              <a:t>호출을 위한 객체를 </a:t>
            </a:r>
            <a:r>
              <a:rPr lang="en-US" altLang="ko-KR" sz="1600" dirty="0"/>
              <a:t>‘</a:t>
            </a:r>
            <a:r>
              <a:rPr lang="ko-KR" altLang="en-US" sz="1600" dirty="0">
                <a:solidFill>
                  <a:srgbClr val="FF0000"/>
                </a:solidFill>
              </a:rPr>
              <a:t>인터페이스</a:t>
            </a:r>
            <a:r>
              <a:rPr lang="en-US" altLang="ko-KR" sz="1600" dirty="0">
                <a:solidFill>
                  <a:srgbClr val="FF0000"/>
                </a:solidFill>
              </a:rPr>
              <a:t>’</a:t>
            </a:r>
            <a:r>
              <a:rPr lang="ko-KR" altLang="en-US" sz="1600" dirty="0">
                <a:solidFill>
                  <a:srgbClr val="FF0000"/>
                </a:solidFill>
              </a:rPr>
              <a:t>로 메모리에 생성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6B3CA-AB38-4450-8B64-F89105D98683}"/>
              </a:ext>
            </a:extLst>
          </p:cNvPr>
          <p:cNvSpPr txBox="1"/>
          <p:nvPr/>
        </p:nvSpPr>
        <p:spPr>
          <a:xfrm>
            <a:off x="1516142" y="4415303"/>
            <a:ext cx="7612714" cy="147117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생성 방법은 크게 </a:t>
            </a:r>
            <a:r>
              <a:rPr lang="en-US" altLang="ko-KR" sz="1600" dirty="0"/>
              <a:t>new</a:t>
            </a:r>
            <a:r>
              <a:rPr lang="ko-KR" altLang="en-US" sz="1600" dirty="0"/>
              <a:t>와 </a:t>
            </a:r>
            <a:r>
              <a:rPr lang="en-US" altLang="ko-KR" sz="1600" dirty="0"/>
              <a:t>Static </a:t>
            </a:r>
            <a:r>
              <a:rPr lang="ko-KR" altLang="en-US" sz="1600" dirty="0"/>
              <a:t>선언 방식이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스프링은 </a:t>
            </a:r>
            <a:r>
              <a:rPr lang="en-US" altLang="ko-KR" sz="1600" dirty="0"/>
              <a:t>Static </a:t>
            </a:r>
            <a:r>
              <a:rPr lang="ko-KR" altLang="en-US" sz="1600" dirty="0"/>
              <a:t>선언 방식 기반의 </a:t>
            </a:r>
            <a:r>
              <a:rPr lang="ko-KR" altLang="en-US" sz="1600" dirty="0" err="1"/>
              <a:t>싱글톤패턴이</a:t>
            </a:r>
            <a:r>
              <a:rPr lang="ko-KR" altLang="en-US" sz="1600" dirty="0"/>
              <a:t> 적용된 객체 생성 방식을 제공함</a:t>
            </a:r>
            <a:endParaRPr lang="en-US" altLang="ko-K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>
                <a:solidFill>
                  <a:srgbClr val="FF0000"/>
                </a:solidFill>
              </a:rPr>
              <a:t>@Resource </a:t>
            </a:r>
            <a:r>
              <a:rPr lang="ko-KR" altLang="en-US" sz="1600" dirty="0">
                <a:solidFill>
                  <a:srgbClr val="FF0000"/>
                </a:solidFill>
              </a:rPr>
              <a:t>선언을 통해 메모리에 </a:t>
            </a:r>
            <a:r>
              <a:rPr lang="ko-KR" altLang="en-US" sz="1600" dirty="0" err="1">
                <a:solidFill>
                  <a:srgbClr val="FF0000"/>
                </a:solidFill>
              </a:rPr>
              <a:t>싱글톤</a:t>
            </a:r>
            <a:r>
              <a:rPr lang="ko-KR" altLang="en-US" sz="1600" dirty="0">
                <a:solidFill>
                  <a:srgbClr val="FF0000"/>
                </a:solidFill>
              </a:rPr>
              <a:t> 방식으로 올림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@Resource(name=“</a:t>
            </a:r>
            <a:r>
              <a:rPr lang="en-US" altLang="ko-KR" sz="1600" dirty="0" err="1">
                <a:solidFill>
                  <a:srgbClr val="FF0000"/>
                </a:solidFill>
              </a:rPr>
              <a:t>NoticeService</a:t>
            </a:r>
            <a:r>
              <a:rPr lang="en-US" altLang="ko-KR" sz="1600" dirty="0">
                <a:solidFill>
                  <a:srgbClr val="FF0000"/>
                </a:solidFill>
              </a:rPr>
              <a:t>”)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Service</a:t>
            </a:r>
            <a:r>
              <a:rPr lang="ko-KR" altLang="en-US" sz="1600" dirty="0">
                <a:solidFill>
                  <a:srgbClr val="FF0000"/>
                </a:solidFill>
              </a:rPr>
              <a:t> 자바 파일 중 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ko-KR" altLang="en-US" sz="1600" dirty="0">
                <a:solidFill>
                  <a:srgbClr val="FF0000"/>
                </a:solidFill>
              </a:rPr>
              <a:t>스프링 문법으로 선언된 </a:t>
            </a:r>
            <a:r>
              <a:rPr lang="en-US" altLang="ko-KR" sz="1600" dirty="0" err="1">
                <a:solidFill>
                  <a:srgbClr val="FF0000"/>
                </a:solidFill>
              </a:rPr>
              <a:t>NoticeService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찾아서 연결함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6E98A80-2E31-409E-9595-22ADE7C1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4" y="5997450"/>
            <a:ext cx="4867275" cy="790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3FFEB-35A6-40E7-BEBA-627DAB41FBC5}"/>
              </a:ext>
            </a:extLst>
          </p:cNvPr>
          <p:cNvSpPr/>
          <p:nvPr/>
        </p:nvSpPr>
        <p:spPr bwMode="auto">
          <a:xfrm>
            <a:off x="1087915" y="6234328"/>
            <a:ext cx="1467861" cy="2052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아래쪽 화살표 17">
            <a:extLst>
              <a:ext uri="{FF2B5EF4-FFF2-40B4-BE49-F238E27FC236}">
                <a16:creationId xmlns:a16="http://schemas.microsoft.com/office/drawing/2014/main" id="{E1B1B5BC-6D60-4789-AC77-15700A617B9A}"/>
              </a:ext>
            </a:extLst>
          </p:cNvPr>
          <p:cNvSpPr/>
          <p:nvPr/>
        </p:nvSpPr>
        <p:spPr bwMode="auto">
          <a:xfrm>
            <a:off x="1187624" y="4091355"/>
            <a:ext cx="216024" cy="21429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DF5072-C947-4EE7-8AAE-B2ADA69A2586}"/>
              </a:ext>
            </a:extLst>
          </p:cNvPr>
          <p:cNvSpPr txBox="1"/>
          <p:nvPr/>
        </p:nvSpPr>
        <p:spPr>
          <a:xfrm>
            <a:off x="2655485" y="6166941"/>
            <a:ext cx="3080962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NoticeService</a:t>
            </a:r>
            <a:r>
              <a:rPr lang="en-US" altLang="ko-KR" sz="1600" dirty="0"/>
              <a:t> </a:t>
            </a:r>
            <a:r>
              <a:rPr lang="ko-KR" altLang="en-US" sz="1600" dirty="0"/>
              <a:t>자바 파일</a:t>
            </a:r>
          </a:p>
        </p:txBody>
      </p:sp>
    </p:spTree>
    <p:extLst>
      <p:ext uri="{BB962C8B-B14F-4D97-AF65-F5344CB8AC3E}">
        <p14:creationId xmlns:p14="http://schemas.microsoft.com/office/powerpoint/2010/main" val="734457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1518FC-3B16-4E23-B003-09EE5F5E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16" y="1213174"/>
            <a:ext cx="7170192" cy="5167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소스 예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9191" y="663575"/>
            <a:ext cx="3960440" cy="2492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스프링 자체 문법은 </a:t>
            </a:r>
            <a:r>
              <a:rPr lang="en-US" altLang="ko-KR" sz="1200" dirty="0">
                <a:solidFill>
                  <a:srgbClr val="FF0000"/>
                </a:solidFill>
              </a:rPr>
              <a:t>@</a:t>
            </a:r>
            <a:r>
              <a:rPr lang="ko-KR" altLang="en-US" sz="1200" dirty="0">
                <a:solidFill>
                  <a:srgbClr val="FF0000"/>
                </a:solidFill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표기함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57200" y="2055914"/>
            <a:ext cx="562696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6084168" y="2078749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7516" y="1950939"/>
            <a:ext cx="2658979" cy="397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GET</a:t>
            </a:r>
            <a:r>
              <a:rPr lang="ko-KR" altLang="en-US" sz="1200" dirty="0">
                <a:solidFill>
                  <a:srgbClr val="FF0000"/>
                </a:solidFill>
              </a:rPr>
              <a:t>방식으로 </a:t>
            </a:r>
            <a:r>
              <a:rPr lang="en-US" altLang="ko-KR" sz="1200" dirty="0">
                <a:solidFill>
                  <a:srgbClr val="FF0000"/>
                </a:solidFill>
              </a:rPr>
              <a:t>/notice/</a:t>
            </a:r>
            <a:r>
              <a:rPr lang="en-US" altLang="ko-KR" sz="1200" dirty="0" err="1">
                <a:solidFill>
                  <a:srgbClr val="FF0000"/>
                </a:solidFill>
              </a:rPr>
              <a:t>NoticeList</a:t>
            </a:r>
            <a:r>
              <a:rPr lang="ko-KR" altLang="en-US" sz="1200" dirty="0"/>
              <a:t>로 </a:t>
            </a:r>
            <a:br>
              <a:rPr lang="en-US" altLang="ko-KR" sz="1200" dirty="0"/>
            </a:br>
            <a:r>
              <a:rPr lang="ko-KR" altLang="en-US" sz="1200" dirty="0"/>
              <a:t>호출된 </a:t>
            </a:r>
            <a:r>
              <a:rPr lang="en-US" altLang="ko-KR" sz="1200" dirty="0"/>
              <a:t>URL</a:t>
            </a:r>
            <a:r>
              <a:rPr lang="ko-KR" altLang="en-US" sz="1200" dirty="0"/>
              <a:t>처리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611560" y="3212976"/>
            <a:ext cx="4392488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5004048" y="3316054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3081212"/>
            <a:ext cx="3240360" cy="397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리스트의 내용들을 가져오기 위해 </a:t>
            </a:r>
            <a:r>
              <a:rPr lang="en-US" altLang="ko-KR" sz="1200" dirty="0"/>
              <a:t>Service</a:t>
            </a:r>
            <a:r>
              <a:rPr lang="ko-KR" altLang="en-US" sz="1200" dirty="0"/>
              <a:t>의 자바 함수 호출해서 결과 받아오기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537380" y="4545124"/>
            <a:ext cx="3312368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 bwMode="auto">
          <a:xfrm>
            <a:off x="3849748" y="4692184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6805" y="4545124"/>
            <a:ext cx="4067603" cy="397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Service </a:t>
            </a:r>
            <a:r>
              <a:rPr lang="ko-KR" altLang="en-US" sz="1200" dirty="0"/>
              <a:t>결과를 </a:t>
            </a:r>
            <a:r>
              <a:rPr lang="en-US" altLang="ko-KR" sz="1200" dirty="0"/>
              <a:t>JSP</a:t>
            </a:r>
            <a:r>
              <a:rPr lang="ko-KR" altLang="en-US" sz="1200" dirty="0"/>
              <a:t>에 전달하기 위해 </a:t>
            </a:r>
            <a:r>
              <a:rPr lang="en-US" altLang="ko-KR" sz="1200" dirty="0"/>
              <a:t>JSP </a:t>
            </a:r>
            <a:r>
              <a:rPr lang="ko-KR" altLang="en-US" sz="1200" dirty="0"/>
              <a:t>전용 객체인 </a:t>
            </a:r>
            <a:br>
              <a:rPr lang="en-US" altLang="ko-KR" sz="1200" dirty="0"/>
            </a:br>
            <a:r>
              <a:rPr lang="en-US" altLang="ko-KR" sz="1200" dirty="0"/>
              <a:t>request</a:t>
            </a:r>
            <a:r>
              <a:rPr lang="ko-KR" altLang="en-US" sz="1200" dirty="0"/>
              <a:t>를 상속받은 </a:t>
            </a:r>
            <a:r>
              <a:rPr lang="en-US" altLang="ko-KR" sz="1200" dirty="0"/>
              <a:t>model</a:t>
            </a:r>
            <a:r>
              <a:rPr lang="ko-KR" altLang="en-US" sz="1200" dirty="0"/>
              <a:t>객체에 값 넣기 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539552" y="5589240"/>
            <a:ext cx="5112568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5652120" y="5709896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2160" y="5600925"/>
            <a:ext cx="2952328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리스트를 보여줄 </a:t>
            </a:r>
            <a:r>
              <a:rPr lang="en-US" altLang="ko-KR" sz="1200" dirty="0"/>
              <a:t>JSP</a:t>
            </a:r>
            <a:r>
              <a:rPr lang="ko-KR" altLang="en-US" sz="1200" dirty="0"/>
              <a:t>파일을 호출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앞서 저장한 </a:t>
            </a:r>
            <a:r>
              <a:rPr lang="en-US" altLang="ko-KR" sz="1200" dirty="0" err="1"/>
              <a:t>rList</a:t>
            </a:r>
            <a:r>
              <a:rPr lang="en-US" altLang="ko-KR" sz="1200" dirty="0"/>
              <a:t> </a:t>
            </a:r>
            <a:r>
              <a:rPr lang="ko-KR" altLang="en-US" sz="1200" dirty="0"/>
              <a:t>변수도 같이 전달</a:t>
            </a:r>
            <a:endParaRPr lang="en-US" altLang="ko-KR" sz="1200" dirty="0"/>
          </a:p>
        </p:txBody>
      </p:sp>
      <p:sp>
        <p:nvSpPr>
          <p:cNvPr id="31" name="위쪽/아래쪽 화살표 30"/>
          <p:cNvSpPr/>
          <p:nvPr/>
        </p:nvSpPr>
        <p:spPr bwMode="auto">
          <a:xfrm>
            <a:off x="571061" y="5052288"/>
            <a:ext cx="216024" cy="49859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6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개념</a:t>
            </a:r>
          </a:p>
        </p:txBody>
      </p:sp>
      <p:sp>
        <p:nvSpPr>
          <p:cNvPr id="3" name="아래쪽 화살표 2"/>
          <p:cNvSpPr/>
          <p:nvPr/>
        </p:nvSpPr>
        <p:spPr bwMode="auto">
          <a:xfrm>
            <a:off x="3018655" y="2420888"/>
            <a:ext cx="648072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212976"/>
            <a:ext cx="7931224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※ </a:t>
            </a:r>
            <a:r>
              <a:rPr lang="ko-KR" altLang="en-US" dirty="0"/>
              <a:t>호출된 </a:t>
            </a:r>
            <a:r>
              <a:rPr lang="en-US" altLang="ko-KR" dirty="0"/>
              <a:t>URL</a:t>
            </a:r>
            <a:r>
              <a:rPr lang="ko-KR" altLang="en-US" dirty="0"/>
              <a:t>별 목적에 맞게 프로그래밍 하기 위해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사용되는 자바파일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인터페이스와 자바 같이 작성함</a:t>
            </a:r>
            <a:endParaRPr lang="en-US" altLang="ko-KR" dirty="0"/>
          </a:p>
          <a:p>
            <a:pPr algn="l"/>
            <a:r>
              <a:rPr lang="en-US" altLang="ko-KR" dirty="0"/>
              <a:t>(</a:t>
            </a:r>
            <a:r>
              <a:rPr lang="ko-KR" altLang="en-US" dirty="0"/>
              <a:t>대규모 시스템에선 반드시 필요하기 때문에</a:t>
            </a:r>
            <a:endParaRPr lang="en-US" altLang="ko-KR" dirty="0"/>
          </a:p>
          <a:p>
            <a:pPr algn="l"/>
            <a:r>
              <a:rPr lang="ko-KR" altLang="en-US" dirty="0"/>
              <a:t>인터페이스는 필수는 아니지만 작성은 반드시 하길 권장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043608" y="1268760"/>
            <a:ext cx="135762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Controller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자바로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만듬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627784" y="1268760"/>
            <a:ext cx="142963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Service</a:t>
            </a:r>
          </a:p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자바로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364088" y="1268760"/>
            <a:ext cx="1429633" cy="360040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ko-KR" altLang="en-US" sz="16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인터페이스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64088" y="1700808"/>
            <a:ext cx="1429633" cy="720080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Service</a:t>
            </a:r>
          </a:p>
        </p:txBody>
      </p:sp>
      <p:sp>
        <p:nvSpPr>
          <p:cNvPr id="5" name="오른쪽 화살표 4"/>
          <p:cNvSpPr/>
          <p:nvPr/>
        </p:nvSpPr>
        <p:spPr bwMode="auto">
          <a:xfrm>
            <a:off x="4093421" y="1620948"/>
            <a:ext cx="1234663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362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사용방법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Service</a:t>
            </a:r>
            <a:r>
              <a:rPr lang="ko-KR" altLang="en-US" dirty="0"/>
              <a:t>로 사용될 자바 파일은 반드시 상단에 </a:t>
            </a:r>
            <a:br>
              <a:rPr lang="en-US" altLang="ko-KR" dirty="0"/>
            </a:br>
            <a:r>
              <a:rPr lang="en-US" altLang="ko-KR" dirty="0"/>
              <a:t>@ Service </a:t>
            </a:r>
            <a:r>
              <a:rPr lang="ko-KR" altLang="en-US" dirty="0"/>
              <a:t>기입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Service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Controller</a:t>
            </a:r>
            <a:r>
              <a:rPr lang="ko-KR" altLang="en-US" dirty="0">
                <a:solidFill>
                  <a:srgbClr val="FF0000"/>
                </a:solidFill>
              </a:rPr>
              <a:t>에서 자신을 찾을 수 있도록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반드시 자신의 이름을 기입함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</a:rPr>
              <a:t>또한 반드시 자기이름 앞에 </a:t>
            </a:r>
            <a:r>
              <a:rPr lang="en-US" altLang="ko-KR" dirty="0">
                <a:solidFill>
                  <a:srgbClr val="FF0000"/>
                </a:solidFill>
              </a:rPr>
              <a:t>I(</a:t>
            </a:r>
            <a:r>
              <a:rPr lang="ko-KR" altLang="en-US" dirty="0">
                <a:solidFill>
                  <a:srgbClr val="FF0000"/>
                </a:solidFill>
              </a:rPr>
              <a:t>인터페이스의 약자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붙인 인터페이스를 생성하고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구현</a:t>
            </a:r>
            <a:r>
              <a:rPr lang="en-US" altLang="ko-KR" dirty="0">
                <a:solidFill>
                  <a:srgbClr val="FF0000"/>
                </a:solidFill>
              </a:rPr>
              <a:t>(implements)</a:t>
            </a:r>
            <a:r>
              <a:rPr lang="ko-KR" altLang="en-US" dirty="0">
                <a:solidFill>
                  <a:srgbClr val="FF0000"/>
                </a:solidFill>
              </a:rPr>
              <a:t>를 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F9CE01-A976-4B76-B59F-CAC8300EF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82" b="44444"/>
          <a:stretch/>
        </p:blipFill>
        <p:spPr>
          <a:xfrm>
            <a:off x="899591" y="4221088"/>
            <a:ext cx="2448273" cy="3600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495D1F-20A5-412F-8C50-BEFC2094F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0" y="2236862"/>
            <a:ext cx="547260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61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역할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Controller</a:t>
            </a:r>
            <a:r>
              <a:rPr lang="ko-KR" altLang="en-US" dirty="0"/>
              <a:t>로부터 전달받은 정보</a:t>
            </a:r>
            <a:r>
              <a:rPr lang="en-US" altLang="ko-KR" dirty="0"/>
              <a:t>(DTO, </a:t>
            </a:r>
            <a:r>
              <a:rPr lang="ko-KR" altLang="en-US" dirty="0"/>
              <a:t>회원정보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가지고 프로그래밍 처리</a:t>
            </a:r>
            <a:endParaRPr lang="en-US" altLang="ko-KR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dirty="0"/>
              <a:t>데이터베이스로부터 값을 </a:t>
            </a:r>
            <a:r>
              <a:rPr lang="en-US" altLang="ko-KR" dirty="0"/>
              <a:t>Insert, </a:t>
            </a:r>
            <a:r>
              <a:rPr lang="en-US" altLang="ko-KR" dirty="0" err="1"/>
              <a:t>Upate</a:t>
            </a:r>
            <a:r>
              <a:rPr lang="en-US" altLang="ko-KR" dirty="0"/>
              <a:t>, Delete, Select </a:t>
            </a:r>
            <a:r>
              <a:rPr lang="ko-KR" altLang="en-US" dirty="0"/>
              <a:t>할 경우</a:t>
            </a:r>
            <a:r>
              <a:rPr lang="en-US" altLang="ko-KR" dirty="0"/>
              <a:t>, </a:t>
            </a:r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ko-KR" altLang="en-US" dirty="0" err="1"/>
              <a:t>오라클</a:t>
            </a:r>
            <a:r>
              <a:rPr lang="en-US" altLang="ko-KR" dirty="0"/>
              <a:t>)</a:t>
            </a:r>
            <a:r>
              <a:rPr lang="ko-KR" altLang="en-US" dirty="0"/>
              <a:t>와 연동하는 </a:t>
            </a:r>
            <a:r>
              <a:rPr lang="en-US" altLang="ko-KR" dirty="0"/>
              <a:t>Mapper</a:t>
            </a:r>
            <a:r>
              <a:rPr lang="ko-KR" altLang="en-US" dirty="0"/>
              <a:t>들을 호출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데이터베이스를 사용할 필요가 없으면 </a:t>
            </a:r>
            <a:r>
              <a:rPr lang="en-US" altLang="ko-KR" dirty="0"/>
              <a:t>Mapper </a:t>
            </a:r>
            <a:br>
              <a:rPr lang="en-US" altLang="ko-KR" dirty="0"/>
            </a:br>
            <a:r>
              <a:rPr lang="ko-KR" altLang="en-US" dirty="0" err="1"/>
              <a:t>호출안하지만</a:t>
            </a:r>
            <a:r>
              <a:rPr lang="en-US" altLang="ko-KR" dirty="0"/>
              <a:t>, </a:t>
            </a:r>
            <a:r>
              <a:rPr lang="ko-KR" altLang="en-US" dirty="0"/>
              <a:t>대부분 </a:t>
            </a:r>
            <a:r>
              <a:rPr lang="ko-KR" altLang="en-US" dirty="0" err="1"/>
              <a:t>로직</a:t>
            </a:r>
            <a:r>
              <a:rPr lang="ko-KR" altLang="en-US" dirty="0"/>
              <a:t> 특성상 데이터베이스를 </a:t>
            </a:r>
            <a:br>
              <a:rPr lang="en-US" altLang="ko-KR" dirty="0"/>
            </a:br>
            <a:r>
              <a:rPr lang="ko-KR" altLang="en-US" dirty="0"/>
              <a:t>호출함</a:t>
            </a:r>
            <a:endParaRPr lang="en-US" altLang="ko-KR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들을 </a:t>
            </a:r>
            <a:r>
              <a:rPr lang="en-US" altLang="ko-KR" dirty="0"/>
              <a:t>Service</a:t>
            </a:r>
            <a:r>
              <a:rPr lang="ko-KR" altLang="en-US" dirty="0"/>
              <a:t>의 한 개의 함수에서 호출할 수 있음</a:t>
            </a:r>
            <a:endParaRPr lang="en-US" altLang="ko-KR" dirty="0"/>
          </a:p>
          <a:p>
            <a:pPr algn="l"/>
            <a:endParaRPr lang="en-US" altLang="ko-KR" sz="1000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</a:rPr>
              <a:t>중요 </a:t>
            </a:r>
            <a:r>
              <a:rPr lang="ko-KR" altLang="en-US" dirty="0" err="1">
                <a:solidFill>
                  <a:srgbClr val="FF0000"/>
                </a:solidFill>
              </a:rPr>
              <a:t>로직처리는</a:t>
            </a:r>
            <a:r>
              <a:rPr lang="ko-KR" altLang="en-US" dirty="0">
                <a:solidFill>
                  <a:srgbClr val="FF0000"/>
                </a:solidFill>
              </a:rPr>
              <a:t> 다 </a:t>
            </a:r>
            <a:r>
              <a:rPr lang="en-US" altLang="ko-KR" dirty="0">
                <a:solidFill>
                  <a:srgbClr val="FF0000"/>
                </a:solidFill>
              </a:rPr>
              <a:t>Service</a:t>
            </a:r>
            <a:r>
              <a:rPr lang="ko-KR" altLang="en-US" dirty="0">
                <a:solidFill>
                  <a:srgbClr val="FF0000"/>
                </a:solidFill>
              </a:rPr>
              <a:t>에서 사용함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8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소스 위치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A15F4B-7E49-41EE-BBE3-F9C1F78D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2771775" cy="498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98844-216C-4291-8261-B63969084E72}"/>
              </a:ext>
            </a:extLst>
          </p:cNvPr>
          <p:cNvSpPr txBox="1"/>
          <p:nvPr/>
        </p:nvSpPr>
        <p:spPr>
          <a:xfrm>
            <a:off x="3982555" y="3336608"/>
            <a:ext cx="3914303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Service </a:t>
            </a:r>
            <a:r>
              <a:rPr lang="ko-KR" altLang="en-US" sz="1600" dirty="0"/>
              <a:t>패키지 밑에 자바 파일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291E8A-C528-452D-8B19-D60A645E1CAA}"/>
              </a:ext>
            </a:extLst>
          </p:cNvPr>
          <p:cNvSpPr/>
          <p:nvPr/>
        </p:nvSpPr>
        <p:spPr bwMode="auto">
          <a:xfrm>
            <a:off x="1187624" y="3104872"/>
            <a:ext cx="2041351" cy="7920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오른쪽 화살표 7">
            <a:extLst>
              <a:ext uri="{FF2B5EF4-FFF2-40B4-BE49-F238E27FC236}">
                <a16:creationId xmlns:a16="http://schemas.microsoft.com/office/drawing/2014/main" id="{1F43D948-67A7-43FE-A211-DD0CC63EF1B4}"/>
              </a:ext>
            </a:extLst>
          </p:cNvPr>
          <p:cNvSpPr/>
          <p:nvPr/>
        </p:nvSpPr>
        <p:spPr bwMode="auto">
          <a:xfrm>
            <a:off x="3228975" y="3350197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024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소스 위치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2C1F6E-50A3-4363-97EB-578060A0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2771775" cy="4981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C834F2-28F1-4CAD-BA06-BA1906AD4913}"/>
              </a:ext>
            </a:extLst>
          </p:cNvPr>
          <p:cNvSpPr txBox="1"/>
          <p:nvPr/>
        </p:nvSpPr>
        <p:spPr>
          <a:xfrm>
            <a:off x="3800839" y="3355520"/>
            <a:ext cx="3291441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Service </a:t>
            </a:r>
            <a:r>
              <a:rPr lang="ko-KR" altLang="en-US" sz="1200" dirty="0"/>
              <a:t>함수의 실제 내용이 있는 자바 소스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0829-C686-4659-976A-3E8AB432E70D}"/>
              </a:ext>
            </a:extLst>
          </p:cNvPr>
          <p:cNvSpPr txBox="1"/>
          <p:nvPr/>
        </p:nvSpPr>
        <p:spPr>
          <a:xfrm>
            <a:off x="3800839" y="3624186"/>
            <a:ext cx="3723490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Service </a:t>
            </a:r>
            <a:r>
              <a:rPr lang="ko-KR" altLang="en-US" sz="1200" dirty="0"/>
              <a:t>함수 이름만 존재하는 인터페이스 자바 소스</a:t>
            </a:r>
            <a:endParaRPr lang="en-US" altLang="ko-KR" sz="1200" dirty="0"/>
          </a:p>
          <a:p>
            <a:r>
              <a:rPr lang="ko-KR" altLang="en-US" sz="1200" dirty="0"/>
              <a:t>자신을 구현한 서비스 자바들의 공통 설정 적용</a:t>
            </a:r>
            <a:endParaRPr lang="en-US" altLang="ko-KR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25F8AD-E5A0-4ED2-A954-D57ECDA9582B}"/>
              </a:ext>
            </a:extLst>
          </p:cNvPr>
          <p:cNvSpPr/>
          <p:nvPr/>
        </p:nvSpPr>
        <p:spPr bwMode="auto">
          <a:xfrm>
            <a:off x="1162414" y="3287103"/>
            <a:ext cx="1908001" cy="397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C315C2-21B9-4353-85EA-22CBF210D68B}"/>
              </a:ext>
            </a:extLst>
          </p:cNvPr>
          <p:cNvSpPr/>
          <p:nvPr/>
        </p:nvSpPr>
        <p:spPr bwMode="auto">
          <a:xfrm>
            <a:off x="1162414" y="3712406"/>
            <a:ext cx="1908001" cy="24471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오른쪽 화살표 7">
            <a:extLst>
              <a:ext uri="{FF2B5EF4-FFF2-40B4-BE49-F238E27FC236}">
                <a16:creationId xmlns:a16="http://schemas.microsoft.com/office/drawing/2014/main" id="{5C4EAF22-EC5C-4892-A46A-6426F0A63BAE}"/>
              </a:ext>
            </a:extLst>
          </p:cNvPr>
          <p:cNvSpPr/>
          <p:nvPr/>
        </p:nvSpPr>
        <p:spPr bwMode="auto">
          <a:xfrm>
            <a:off x="3080663" y="333615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오른쪽 화살표 7">
            <a:extLst>
              <a:ext uri="{FF2B5EF4-FFF2-40B4-BE49-F238E27FC236}">
                <a16:creationId xmlns:a16="http://schemas.microsoft.com/office/drawing/2014/main" id="{18C568F5-62CC-4A6B-812E-C79EB6870B5F}"/>
              </a:ext>
            </a:extLst>
          </p:cNvPr>
          <p:cNvSpPr/>
          <p:nvPr/>
        </p:nvSpPr>
        <p:spPr bwMode="auto">
          <a:xfrm>
            <a:off x="3080663" y="369093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752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3151B3-23B8-4334-ABB5-55A7F667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8" y="1219200"/>
            <a:ext cx="6867525" cy="4419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인터페이스 소스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54758" y="2474234"/>
            <a:ext cx="368519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4139952" y="2455021"/>
            <a:ext cx="432048" cy="2813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2448347"/>
            <a:ext cx="4392488" cy="2893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Service</a:t>
            </a:r>
            <a:r>
              <a:rPr lang="ko-KR" altLang="en-US" sz="1600" dirty="0"/>
              <a:t> 자바파일명 앞에 </a:t>
            </a:r>
            <a:r>
              <a:rPr lang="en-US" altLang="ko-KR" sz="1600" dirty="0"/>
              <a:t>I</a:t>
            </a:r>
            <a:r>
              <a:rPr lang="ko-KR" altLang="en-US" sz="1600" dirty="0"/>
              <a:t>를 붙여서 새로 </a:t>
            </a:r>
            <a:r>
              <a:rPr lang="ko-KR" altLang="en-US" sz="1600" dirty="0" err="1"/>
              <a:t>만듬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4758" y="5589240"/>
            <a:ext cx="7200800" cy="5355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Service</a:t>
            </a:r>
            <a:r>
              <a:rPr lang="ko-KR" altLang="en-US" sz="1600" dirty="0">
                <a:solidFill>
                  <a:srgbClr val="FF0000"/>
                </a:solidFill>
              </a:rPr>
              <a:t>에 생성된 함수 이름들이 모두 다 기입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Controller</a:t>
            </a:r>
            <a:r>
              <a:rPr lang="ko-KR" altLang="en-US" sz="1600" dirty="0">
                <a:solidFill>
                  <a:srgbClr val="FF0000"/>
                </a:solidFill>
              </a:rPr>
              <a:t>는 인터페이스에 있는 함수 명을 기반으로 실행됨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D44805-C6AD-4407-BED4-EC9F76B3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372053"/>
            <a:ext cx="5472609" cy="86409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05FE98-C7EE-4F01-B7BC-E6C551006898}"/>
              </a:ext>
            </a:extLst>
          </p:cNvPr>
          <p:cNvSpPr txBox="1"/>
          <p:nvPr/>
        </p:nvSpPr>
        <p:spPr>
          <a:xfrm>
            <a:off x="6192777" y="1412776"/>
            <a:ext cx="2592288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NoticeService</a:t>
            </a:r>
            <a:r>
              <a:rPr lang="ko-KR" altLang="en-US" sz="1600" dirty="0"/>
              <a:t> 자바파일</a:t>
            </a:r>
          </a:p>
        </p:txBody>
      </p:sp>
    </p:spTree>
    <p:extLst>
      <p:ext uri="{BB962C8B-B14F-4D97-AF65-F5344CB8AC3E}">
        <p14:creationId xmlns:p14="http://schemas.microsoft.com/office/powerpoint/2010/main" val="743386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610294-3A20-F59C-B0DD-2A1D608706C5}"/>
              </a:ext>
            </a:extLst>
          </p:cNvPr>
          <p:cNvSpPr txBox="1"/>
          <p:nvPr/>
        </p:nvSpPr>
        <p:spPr>
          <a:xfrm>
            <a:off x="3874860" y="4423742"/>
            <a:ext cx="4611092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등록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삭제와 같이 결과 값이 없는 경우는 </a:t>
            </a:r>
            <a:r>
              <a:rPr lang="en-US" altLang="ko-KR" sz="1200" dirty="0"/>
              <a:t>void </a:t>
            </a:r>
            <a:r>
              <a:rPr lang="ko-KR" altLang="en-US" sz="1200" dirty="0"/>
              <a:t>선언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D6D82B7-2F9A-39CC-832C-8BF5B61C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0" y="5805264"/>
            <a:ext cx="2867025" cy="47625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A764AA-6CD1-D089-5A5B-5E45B4C89164}"/>
              </a:ext>
            </a:extLst>
          </p:cNvPr>
          <p:cNvSpPr txBox="1"/>
          <p:nvPr/>
        </p:nvSpPr>
        <p:spPr>
          <a:xfrm>
            <a:off x="3203846" y="5971761"/>
            <a:ext cx="3600401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INoticeMapper</a:t>
            </a:r>
            <a:r>
              <a:rPr lang="en-US" altLang="ko-KR" sz="1600" dirty="0"/>
              <a:t> </a:t>
            </a:r>
            <a:r>
              <a:rPr lang="ko-KR" altLang="en-US" sz="1600" dirty="0"/>
              <a:t>인터페이스 자바파일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7BF6CE8-F340-2C3B-B115-E4E0B6DB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4877"/>
            <a:ext cx="8263806" cy="386201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AEF4E6-B5AB-C358-17BC-3B54C9A5978B}"/>
              </a:ext>
            </a:extLst>
          </p:cNvPr>
          <p:cNvSpPr/>
          <p:nvPr/>
        </p:nvSpPr>
        <p:spPr bwMode="auto">
          <a:xfrm>
            <a:off x="1231200" y="3598863"/>
            <a:ext cx="1108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63BB05-2EA3-F6A3-B762-ECDC0C67C0F3}"/>
              </a:ext>
            </a:extLst>
          </p:cNvPr>
          <p:cNvSpPr txBox="1"/>
          <p:nvPr/>
        </p:nvSpPr>
        <p:spPr>
          <a:xfrm>
            <a:off x="3661569" y="1353631"/>
            <a:ext cx="503767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Controller</a:t>
            </a:r>
            <a:r>
              <a:rPr lang="ko-KR" altLang="en-US" sz="1200" dirty="0"/>
              <a:t>에서 자신을 찾을 수 있도록 반드시 자신의 이름을 기입함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AD5D8-D0BF-94F3-E4FA-E9A72AAFA9EE}"/>
              </a:ext>
            </a:extLst>
          </p:cNvPr>
          <p:cNvSpPr txBox="1"/>
          <p:nvPr/>
        </p:nvSpPr>
        <p:spPr>
          <a:xfrm>
            <a:off x="3635896" y="3508359"/>
            <a:ext cx="5015238" cy="397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게시판 리스트 가져오는 </a:t>
            </a:r>
            <a:r>
              <a:rPr lang="en-US" altLang="ko-KR" sz="1200" dirty="0"/>
              <a:t>URL </a:t>
            </a:r>
            <a:r>
              <a:rPr lang="ko-KR" altLang="en-US" sz="1200" dirty="0"/>
              <a:t>호출과 같이 결과 값을 가져오는 경우 </a:t>
            </a:r>
            <a:r>
              <a:rPr lang="en-US" altLang="ko-KR" sz="1200" dirty="0"/>
              <a:t>List&lt;DTO&gt;</a:t>
            </a:r>
            <a:r>
              <a:rPr lang="ko-KR" altLang="en-US" sz="1200" dirty="0"/>
              <a:t> 형태로 결과 받음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F2A341-E294-DCB9-921B-2BECA392AABF}"/>
              </a:ext>
            </a:extLst>
          </p:cNvPr>
          <p:cNvSpPr/>
          <p:nvPr/>
        </p:nvSpPr>
        <p:spPr bwMode="auto">
          <a:xfrm>
            <a:off x="707970" y="1971994"/>
            <a:ext cx="5088165" cy="12999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0530321-913A-36C7-80F4-44E993A72536}"/>
              </a:ext>
            </a:extLst>
          </p:cNvPr>
          <p:cNvSpPr/>
          <p:nvPr/>
        </p:nvSpPr>
        <p:spPr bwMode="auto">
          <a:xfrm>
            <a:off x="708642" y="2425576"/>
            <a:ext cx="1178708" cy="22094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840C45-DE25-AD01-EFF3-446B2A2B991C}"/>
              </a:ext>
            </a:extLst>
          </p:cNvPr>
          <p:cNvSpPr txBox="1"/>
          <p:nvPr/>
        </p:nvSpPr>
        <p:spPr>
          <a:xfrm>
            <a:off x="5769313" y="1917088"/>
            <a:ext cx="3051159" cy="7294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Service</a:t>
            </a:r>
            <a:r>
              <a:rPr lang="ko-KR" altLang="en-US" sz="1200" dirty="0"/>
              <a:t>에서 </a:t>
            </a:r>
            <a:r>
              <a:rPr lang="en-US" altLang="ko-KR" sz="1200" dirty="0"/>
              <a:t>Mapper </a:t>
            </a:r>
            <a:r>
              <a:rPr lang="ko-KR" altLang="en-US" sz="1200" dirty="0"/>
              <a:t>호출을 위한 객체를 </a:t>
            </a:r>
            <a:br>
              <a:rPr lang="en-US" altLang="ko-KR" sz="1200" dirty="0"/>
            </a:br>
            <a:r>
              <a:rPr lang="en-US" altLang="ko-KR" sz="1200" dirty="0"/>
              <a:t>‘</a:t>
            </a:r>
            <a:r>
              <a:rPr lang="ko-KR" altLang="en-US" sz="1200" dirty="0">
                <a:solidFill>
                  <a:srgbClr val="FF0000"/>
                </a:solidFill>
              </a:rPr>
              <a:t>인터페이스</a:t>
            </a:r>
            <a:r>
              <a:rPr lang="en-US" altLang="ko-KR" sz="1200" dirty="0">
                <a:solidFill>
                  <a:srgbClr val="FF0000"/>
                </a:solidFill>
              </a:rPr>
              <a:t>’</a:t>
            </a:r>
            <a:r>
              <a:rPr lang="ko-KR" altLang="en-US" sz="1200" dirty="0">
                <a:solidFill>
                  <a:srgbClr val="FF0000"/>
                </a:solidFill>
              </a:rPr>
              <a:t>로 메모리에 생성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SpringBoot</a:t>
            </a:r>
            <a:r>
              <a:rPr lang="ko-KR" altLang="en-US" sz="1200" dirty="0">
                <a:solidFill>
                  <a:srgbClr val="FF0000"/>
                </a:solidFill>
              </a:rPr>
              <a:t>는 </a:t>
            </a:r>
            <a:r>
              <a:rPr lang="en-US" altLang="ko-KR" sz="1200" dirty="0" err="1">
                <a:solidFill>
                  <a:srgbClr val="FF0000"/>
                </a:solidFill>
              </a:rPr>
              <a:t>MyBatis</a:t>
            </a:r>
            <a:r>
              <a:rPr lang="ko-KR" altLang="en-US" sz="1200" dirty="0">
                <a:solidFill>
                  <a:srgbClr val="FF0000"/>
                </a:solidFill>
              </a:rPr>
              <a:t>를 객체 타입으로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찾아야 하기에 </a:t>
            </a:r>
            <a:r>
              <a:rPr lang="en-US" altLang="ko-KR" sz="1200" dirty="0" err="1">
                <a:solidFill>
                  <a:srgbClr val="FF0000"/>
                </a:solidFill>
              </a:rPr>
              <a:t>Autowired</a:t>
            </a:r>
            <a:r>
              <a:rPr lang="ko-KR" altLang="en-US" sz="1200" dirty="0">
                <a:solidFill>
                  <a:srgbClr val="FF0000"/>
                </a:solidFill>
              </a:rPr>
              <a:t>를 사용함</a:t>
            </a:r>
          </a:p>
        </p:txBody>
      </p:sp>
      <p:sp>
        <p:nvSpPr>
          <p:cNvPr id="59" name="폭발: 8pt 58">
            <a:extLst>
              <a:ext uri="{FF2B5EF4-FFF2-40B4-BE49-F238E27FC236}">
                <a16:creationId xmlns:a16="http://schemas.microsoft.com/office/drawing/2014/main" id="{24F0CBB5-5400-5216-D9C4-100AEC3A2358}"/>
              </a:ext>
            </a:extLst>
          </p:cNvPr>
          <p:cNvSpPr/>
          <p:nvPr/>
        </p:nvSpPr>
        <p:spPr bwMode="auto">
          <a:xfrm>
            <a:off x="5358581" y="1656972"/>
            <a:ext cx="576064" cy="52351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3828FA-394E-66AC-0A1C-A53201115953}"/>
              </a:ext>
            </a:extLst>
          </p:cNvPr>
          <p:cNvSpPr/>
          <p:nvPr/>
        </p:nvSpPr>
        <p:spPr bwMode="auto">
          <a:xfrm>
            <a:off x="457200" y="1376845"/>
            <a:ext cx="1954560" cy="2472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오른쪽 화살표 15">
            <a:extLst>
              <a:ext uri="{FF2B5EF4-FFF2-40B4-BE49-F238E27FC236}">
                <a16:creationId xmlns:a16="http://schemas.microsoft.com/office/drawing/2014/main" id="{1C8446D8-5CEE-1478-CEC6-D8B9A690D6BF}"/>
              </a:ext>
            </a:extLst>
          </p:cNvPr>
          <p:cNvSpPr/>
          <p:nvPr/>
        </p:nvSpPr>
        <p:spPr bwMode="auto">
          <a:xfrm>
            <a:off x="2438340" y="1400817"/>
            <a:ext cx="11975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위쪽/아래쪽 화살표 26">
            <a:extLst>
              <a:ext uri="{FF2B5EF4-FFF2-40B4-BE49-F238E27FC236}">
                <a16:creationId xmlns:a16="http://schemas.microsoft.com/office/drawing/2014/main" id="{694E47EE-FF47-EA11-6C67-AC24301B2B13}"/>
              </a:ext>
            </a:extLst>
          </p:cNvPr>
          <p:cNvSpPr/>
          <p:nvPr/>
        </p:nvSpPr>
        <p:spPr bwMode="auto">
          <a:xfrm>
            <a:off x="798816" y="2646518"/>
            <a:ext cx="288032" cy="299660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2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AA73B9-2D57-4A58-90A4-6014B1346513}"/>
              </a:ext>
            </a:extLst>
          </p:cNvPr>
          <p:cNvSpPr/>
          <p:nvPr/>
        </p:nvSpPr>
        <p:spPr bwMode="auto">
          <a:xfrm>
            <a:off x="707970" y="1971994"/>
            <a:ext cx="5088165" cy="43750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65F7E6-E54C-40F8-BF73-DFC2B48B0A3D}"/>
              </a:ext>
            </a:extLst>
          </p:cNvPr>
          <p:cNvSpPr/>
          <p:nvPr/>
        </p:nvSpPr>
        <p:spPr bwMode="auto">
          <a:xfrm>
            <a:off x="1233052" y="2756849"/>
            <a:ext cx="117870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A6C1FF-E98E-4707-97DE-E0AE3DA51385}"/>
              </a:ext>
            </a:extLst>
          </p:cNvPr>
          <p:cNvSpPr txBox="1"/>
          <p:nvPr/>
        </p:nvSpPr>
        <p:spPr>
          <a:xfrm>
            <a:off x="5769313" y="1917088"/>
            <a:ext cx="3051159" cy="7294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Service</a:t>
            </a:r>
            <a:r>
              <a:rPr lang="ko-KR" altLang="en-US" sz="1200" dirty="0"/>
              <a:t>에서 </a:t>
            </a:r>
            <a:r>
              <a:rPr lang="en-US" altLang="ko-KR" sz="1200" dirty="0"/>
              <a:t>Mapper </a:t>
            </a:r>
            <a:r>
              <a:rPr lang="ko-KR" altLang="en-US" sz="1200" dirty="0"/>
              <a:t>호출을 위한 객체를 </a:t>
            </a:r>
            <a:br>
              <a:rPr lang="en-US" altLang="ko-KR" sz="1200" dirty="0"/>
            </a:br>
            <a:r>
              <a:rPr lang="en-US" altLang="ko-KR" sz="1200" dirty="0"/>
              <a:t>‘</a:t>
            </a:r>
            <a:r>
              <a:rPr lang="ko-KR" altLang="en-US" sz="1200" dirty="0">
                <a:solidFill>
                  <a:srgbClr val="FF0000"/>
                </a:solidFill>
              </a:rPr>
              <a:t>인터페이스</a:t>
            </a:r>
            <a:r>
              <a:rPr lang="en-US" altLang="ko-KR" sz="1200" dirty="0">
                <a:solidFill>
                  <a:srgbClr val="FF0000"/>
                </a:solidFill>
              </a:rPr>
              <a:t>’</a:t>
            </a:r>
            <a:r>
              <a:rPr lang="ko-KR" altLang="en-US" sz="1200" dirty="0">
                <a:solidFill>
                  <a:srgbClr val="FF0000"/>
                </a:solidFill>
              </a:rPr>
              <a:t>로 메모리에 생성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SpringBoot</a:t>
            </a:r>
            <a:r>
              <a:rPr lang="ko-KR" altLang="en-US" sz="1200" dirty="0">
                <a:solidFill>
                  <a:srgbClr val="FF0000"/>
                </a:solidFill>
              </a:rPr>
              <a:t>는 </a:t>
            </a:r>
            <a:r>
              <a:rPr lang="en-US" altLang="ko-KR" sz="1200" dirty="0" err="1">
                <a:solidFill>
                  <a:srgbClr val="FF0000"/>
                </a:solidFill>
              </a:rPr>
              <a:t>MyBatis</a:t>
            </a:r>
            <a:r>
              <a:rPr lang="ko-KR" altLang="en-US" sz="1200" dirty="0">
                <a:solidFill>
                  <a:srgbClr val="FF0000"/>
                </a:solidFill>
              </a:rPr>
              <a:t>를 객체 타입으로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찾아야 하기에 </a:t>
            </a:r>
            <a:r>
              <a:rPr lang="en-US" altLang="ko-KR" sz="1200" dirty="0" err="1">
                <a:solidFill>
                  <a:srgbClr val="FF0000"/>
                </a:solidFill>
              </a:rPr>
              <a:t>Autowired</a:t>
            </a:r>
            <a:r>
              <a:rPr lang="ko-KR" altLang="en-US" sz="1200" dirty="0">
                <a:solidFill>
                  <a:srgbClr val="FF0000"/>
                </a:solidFill>
              </a:rPr>
              <a:t>를 사용함</a:t>
            </a:r>
          </a:p>
        </p:txBody>
      </p:sp>
      <p:sp>
        <p:nvSpPr>
          <p:cNvPr id="52" name="폭발: 8pt 51">
            <a:extLst>
              <a:ext uri="{FF2B5EF4-FFF2-40B4-BE49-F238E27FC236}">
                <a16:creationId xmlns:a16="http://schemas.microsoft.com/office/drawing/2014/main" id="{6338F1CE-13D7-45A1-ACE0-B831CF470389}"/>
              </a:ext>
            </a:extLst>
          </p:cNvPr>
          <p:cNvSpPr/>
          <p:nvPr/>
        </p:nvSpPr>
        <p:spPr bwMode="auto">
          <a:xfrm>
            <a:off x="5358581" y="1656972"/>
            <a:ext cx="576064" cy="52351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D16D0-154C-7AFE-01C0-9517A946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2" y="1205160"/>
            <a:ext cx="8215214" cy="45293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961213-76AD-46C8-D146-E619E2B06617}"/>
              </a:ext>
            </a:extLst>
          </p:cNvPr>
          <p:cNvSpPr txBox="1"/>
          <p:nvPr/>
        </p:nvSpPr>
        <p:spPr>
          <a:xfrm>
            <a:off x="3661568" y="1203618"/>
            <a:ext cx="5302919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오라클의 값이 등록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수정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삭제가 발생하는 경우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반드시 </a:t>
            </a:r>
            <a:r>
              <a:rPr lang="ko-KR" altLang="en-US" sz="1200" dirty="0" err="1">
                <a:solidFill>
                  <a:srgbClr val="FF0000"/>
                </a:solidFill>
              </a:rPr>
              <a:t>트랜젝션을</a:t>
            </a:r>
            <a:r>
              <a:rPr lang="ko-KR" altLang="en-US" sz="1200" dirty="0">
                <a:solidFill>
                  <a:srgbClr val="FF0000"/>
                </a:solidFill>
              </a:rPr>
              <a:t> 설정함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트랜젝션은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Service</a:t>
            </a:r>
            <a:r>
              <a:rPr lang="ko-KR" altLang="en-US" sz="1200" dirty="0">
                <a:solidFill>
                  <a:srgbClr val="FF0000"/>
                </a:solidFill>
              </a:rPr>
              <a:t>에 적용함 </a:t>
            </a:r>
            <a:r>
              <a:rPr lang="en-US" altLang="ko-KR" sz="1200" dirty="0">
                <a:solidFill>
                  <a:srgbClr val="FF0000"/>
                </a:solidFill>
              </a:rPr>
              <a:t>(Controller, Mapper</a:t>
            </a:r>
            <a:r>
              <a:rPr lang="ko-KR" altLang="en-US" sz="1200" dirty="0">
                <a:solidFill>
                  <a:srgbClr val="FF0000"/>
                </a:solidFill>
              </a:rPr>
              <a:t> 적용 불가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BD4156-84D7-AFF7-56C5-57D101CEE6CB}"/>
              </a:ext>
            </a:extLst>
          </p:cNvPr>
          <p:cNvSpPr/>
          <p:nvPr/>
        </p:nvSpPr>
        <p:spPr bwMode="auto">
          <a:xfrm>
            <a:off x="457200" y="1196752"/>
            <a:ext cx="1954560" cy="2472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오른쪽 화살표 15">
            <a:extLst>
              <a:ext uri="{FF2B5EF4-FFF2-40B4-BE49-F238E27FC236}">
                <a16:creationId xmlns:a16="http://schemas.microsoft.com/office/drawing/2014/main" id="{E6D50A83-ED49-6C73-894A-B716C07F5ACF}"/>
              </a:ext>
            </a:extLst>
          </p:cNvPr>
          <p:cNvSpPr/>
          <p:nvPr/>
        </p:nvSpPr>
        <p:spPr bwMode="auto">
          <a:xfrm>
            <a:off x="2438340" y="1250804"/>
            <a:ext cx="11975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D9DE3B-26F8-DE96-9CEE-2379CABBBB63}"/>
              </a:ext>
            </a:extLst>
          </p:cNvPr>
          <p:cNvSpPr/>
          <p:nvPr/>
        </p:nvSpPr>
        <p:spPr bwMode="auto">
          <a:xfrm>
            <a:off x="457200" y="3068322"/>
            <a:ext cx="137849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BA58FC-6332-E2CA-B27F-6B9510551160}"/>
              </a:ext>
            </a:extLst>
          </p:cNvPr>
          <p:cNvSpPr/>
          <p:nvPr/>
        </p:nvSpPr>
        <p:spPr bwMode="auto">
          <a:xfrm>
            <a:off x="761699" y="4293379"/>
            <a:ext cx="3234237" cy="67339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64BFA-9867-279F-DD07-D5BA8D02B0B6}"/>
              </a:ext>
            </a:extLst>
          </p:cNvPr>
          <p:cNvSpPr txBox="1"/>
          <p:nvPr/>
        </p:nvSpPr>
        <p:spPr>
          <a:xfrm>
            <a:off x="1793047" y="2908537"/>
            <a:ext cx="6926058" cy="4339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공지사항 게시글을 상세보기 화면으로 상세보기 접속하면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조회수를 증가시키는 </a:t>
            </a:r>
            <a:r>
              <a:rPr lang="en-US" altLang="ko-KR" sz="1200" dirty="0">
                <a:solidFill>
                  <a:srgbClr val="FF0000"/>
                </a:solidFill>
              </a:rPr>
              <a:t>Update SQL</a:t>
            </a:r>
            <a:r>
              <a:rPr lang="ko-KR" altLang="en-US" sz="1200" dirty="0">
                <a:solidFill>
                  <a:srgbClr val="FF0000"/>
                </a:solidFill>
              </a:rPr>
              <a:t>을 실행하기때문에 반드시 </a:t>
            </a:r>
            <a:r>
              <a:rPr lang="ko-KR" altLang="en-US" sz="1200" dirty="0" err="1">
                <a:solidFill>
                  <a:srgbClr val="FF0000"/>
                </a:solidFill>
              </a:rPr>
              <a:t>트랜젝션</a:t>
            </a:r>
            <a:r>
              <a:rPr lang="ko-KR" altLang="en-US" sz="1200" dirty="0">
                <a:solidFill>
                  <a:srgbClr val="FF0000"/>
                </a:solidFill>
              </a:rPr>
              <a:t> 설정함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59C724-40F1-3A2E-6C38-87F506429BFA}"/>
              </a:ext>
            </a:extLst>
          </p:cNvPr>
          <p:cNvSpPr txBox="1"/>
          <p:nvPr/>
        </p:nvSpPr>
        <p:spPr>
          <a:xfrm>
            <a:off x="3738401" y="4485421"/>
            <a:ext cx="4392488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조회수 증가시키기 </a:t>
            </a:r>
            <a:r>
              <a:rPr lang="en-US" altLang="ko-KR" sz="1600" dirty="0"/>
              <a:t>Mapper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960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17CB6-3541-42F5-A342-7B6013FC1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5"/>
          <a:stretch/>
        </p:blipFill>
        <p:spPr>
          <a:xfrm>
            <a:off x="451366" y="1268759"/>
            <a:ext cx="6856938" cy="4233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1533B6-9F5B-4FCD-9D7B-F20E5C37F873}"/>
              </a:ext>
            </a:extLst>
          </p:cNvPr>
          <p:cNvSpPr txBox="1"/>
          <p:nvPr/>
        </p:nvSpPr>
        <p:spPr>
          <a:xfrm>
            <a:off x="1979712" y="5805264"/>
            <a:ext cx="4572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https://blog.mybatis.org/</a:t>
            </a:r>
          </a:p>
        </p:txBody>
      </p:sp>
    </p:spTree>
    <p:extLst>
      <p:ext uri="{BB962C8B-B14F-4D97-AF65-F5344CB8AC3E}">
        <p14:creationId xmlns:p14="http://schemas.microsoft.com/office/powerpoint/2010/main" val="3396187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개념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715" y="3573016"/>
            <a:ext cx="7931224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※ Service</a:t>
            </a:r>
            <a:r>
              <a:rPr lang="ko-KR" altLang="en-US" dirty="0"/>
              <a:t>로부터 호출 받은 후</a:t>
            </a:r>
            <a:r>
              <a:rPr lang="en-US" altLang="ko-KR" dirty="0"/>
              <a:t>, Mapper </a:t>
            </a:r>
            <a:r>
              <a:rPr lang="ko-KR" altLang="en-US" dirty="0"/>
              <a:t>인터페이스를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통해 </a:t>
            </a:r>
            <a:r>
              <a:rPr lang="en-US" altLang="ko-KR" dirty="0"/>
              <a:t>SQL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※ </a:t>
            </a:r>
            <a:r>
              <a:rPr lang="ko-KR" altLang="en-US" dirty="0"/>
              <a:t>유지보수 효율성 향상을 위해 </a:t>
            </a:r>
            <a:r>
              <a:rPr lang="ko-KR" altLang="en-US" dirty="0">
                <a:solidFill>
                  <a:srgbClr val="FF0000"/>
                </a:solidFill>
              </a:rPr>
              <a:t>자바 소스와 </a:t>
            </a:r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최대한 분리</a:t>
            </a:r>
            <a:r>
              <a:rPr lang="ko-KR" altLang="en-US" dirty="0"/>
              <a:t>시키기 위해 </a:t>
            </a:r>
            <a:r>
              <a:rPr lang="en-US" altLang="ko-KR" dirty="0"/>
              <a:t>XML</a:t>
            </a:r>
            <a:r>
              <a:rPr lang="ko-KR" altLang="en-US" dirty="0"/>
              <a:t>에 </a:t>
            </a:r>
            <a:r>
              <a:rPr lang="en-US" altLang="ko-KR" dirty="0"/>
              <a:t>SQL</a:t>
            </a:r>
            <a:r>
              <a:rPr lang="ko-KR" altLang="en-US" dirty="0"/>
              <a:t>을 작성함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※ SQL </a:t>
            </a:r>
            <a:r>
              <a:rPr lang="ko-KR" altLang="en-US" dirty="0"/>
              <a:t>한 개당 </a:t>
            </a:r>
            <a:r>
              <a:rPr lang="en-US" altLang="ko-KR" dirty="0"/>
              <a:t>Mapper </a:t>
            </a:r>
            <a:r>
              <a:rPr lang="ko-KR" altLang="en-US" dirty="0"/>
              <a:t>한 개로 </a:t>
            </a:r>
            <a:r>
              <a:rPr lang="en-US" altLang="ko-KR" dirty="0"/>
              <a:t>1:1 </a:t>
            </a:r>
            <a:r>
              <a:rPr lang="ko-KR" altLang="en-US" dirty="0" err="1"/>
              <a:t>매핑됨</a:t>
            </a:r>
            <a:endParaRPr lang="en-US" altLang="ko-KR" dirty="0"/>
          </a:p>
          <a:p>
            <a:pPr algn="l"/>
            <a:r>
              <a:rPr lang="en-US" altLang="ko-KR" dirty="0"/>
              <a:t>   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465715" y="1333926"/>
            <a:ext cx="1429633" cy="51089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인터페이스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자바로 작성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65715" y="1916832"/>
            <a:ext cx="1429633" cy="720080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Service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580112" y="1337346"/>
            <a:ext cx="1368152" cy="1299565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데이터베이스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오라클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MySQL,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MariaDB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674053">
            <a:off x="1621316" y="1798257"/>
            <a:ext cx="926278" cy="2878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452028" y="1333926"/>
            <a:ext cx="2047964" cy="51089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Mapper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인터페이스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자바로 작성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2452028" y="1916832"/>
            <a:ext cx="2047964" cy="720080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SQL</a:t>
            </a:r>
          </a:p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(XML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에 작성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17" name="왼쪽/오른쪽 화살표 16"/>
          <p:cNvSpPr/>
          <p:nvPr/>
        </p:nvSpPr>
        <p:spPr bwMode="auto">
          <a:xfrm>
            <a:off x="4529390" y="1412776"/>
            <a:ext cx="978714" cy="353198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267744" y="1196752"/>
            <a:ext cx="2448272" cy="158417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7825" y="2852936"/>
            <a:ext cx="1854936" cy="289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706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사용방법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Mapper</a:t>
            </a:r>
            <a:r>
              <a:rPr lang="ko-KR" altLang="en-US" dirty="0"/>
              <a:t>로 사용될 인터페이스 자바 파일은 반드시 상단에 </a:t>
            </a:r>
            <a:br>
              <a:rPr lang="en-US" altLang="ko-KR" dirty="0"/>
            </a:br>
            <a:r>
              <a:rPr lang="en-US" altLang="ko-KR" dirty="0"/>
              <a:t>@ Mapper </a:t>
            </a:r>
            <a:r>
              <a:rPr lang="ko-KR" altLang="en-US" dirty="0"/>
              <a:t>기입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A4712B-6BF2-43B8-9364-473965EE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390139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9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역할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ko-KR" altLang="en-US" dirty="0"/>
              <a:t>오라클</a:t>
            </a:r>
            <a:r>
              <a:rPr lang="en-US" altLang="ko-KR" dirty="0"/>
              <a:t>, MySQL, MariaDB)</a:t>
            </a:r>
            <a:r>
              <a:rPr lang="ko-KR" altLang="en-US" dirty="0"/>
              <a:t>로부터 </a:t>
            </a:r>
            <a:br>
              <a:rPr lang="en-US" altLang="ko-KR" dirty="0"/>
            </a:br>
            <a:r>
              <a:rPr lang="ko-KR" altLang="en-US" dirty="0"/>
              <a:t>전달받은 결과 값을 자바 객체로 변환시킴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자동 변환을 위해 반드시 </a:t>
            </a:r>
            <a:r>
              <a:rPr lang="en-US" altLang="ko-KR" dirty="0"/>
              <a:t>DTO(Data Transfer Object)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DTO</a:t>
            </a:r>
            <a:r>
              <a:rPr lang="ko-KR" altLang="en-US" dirty="0">
                <a:solidFill>
                  <a:srgbClr val="FF0000"/>
                </a:solidFill>
              </a:rPr>
              <a:t>를 사용하지 않아도 되지만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코드가 훨씬 간결해지고 편리함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6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94C6C06-86A9-4CE0-BE46-A786C909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2" y="1196752"/>
            <a:ext cx="2771775" cy="49815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소스 위치</a:t>
            </a: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3257137" y="467488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8958" y="4713615"/>
            <a:ext cx="3528392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SQL</a:t>
            </a:r>
            <a:r>
              <a:rPr lang="ko-KR" altLang="en-US" sz="1200" dirty="0"/>
              <a:t>을 작성하는 </a:t>
            </a:r>
            <a:r>
              <a:rPr lang="en-US" altLang="ko-KR" sz="1200" dirty="0"/>
              <a:t>XML </a:t>
            </a:r>
            <a:r>
              <a:rPr lang="ko-KR" altLang="en-US" sz="1200" dirty="0"/>
              <a:t>파일 소스</a:t>
            </a:r>
          </a:p>
        </p:txBody>
      </p:sp>
      <p:sp>
        <p:nvSpPr>
          <p:cNvPr id="15" name="오른쪽 화살표 7">
            <a:extLst>
              <a:ext uri="{FF2B5EF4-FFF2-40B4-BE49-F238E27FC236}">
                <a16:creationId xmlns:a16="http://schemas.microsoft.com/office/drawing/2014/main" id="{A0AEB153-B05B-4BD8-AB63-2831D1D91E1C}"/>
              </a:ext>
            </a:extLst>
          </p:cNvPr>
          <p:cNvSpPr/>
          <p:nvPr/>
        </p:nvSpPr>
        <p:spPr bwMode="auto">
          <a:xfrm>
            <a:off x="3228975" y="2801006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30FBD-9FE3-4D6E-9C9B-FAED0329DFD2}"/>
              </a:ext>
            </a:extLst>
          </p:cNvPr>
          <p:cNvSpPr txBox="1"/>
          <p:nvPr/>
        </p:nvSpPr>
        <p:spPr>
          <a:xfrm>
            <a:off x="3977144" y="2825977"/>
            <a:ext cx="3528392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Mapper </a:t>
            </a:r>
            <a:r>
              <a:rPr lang="ko-KR" altLang="en-US" sz="1200" dirty="0"/>
              <a:t>인터페이스 자바 파일 소스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681A13-2974-47C5-8CD6-B0610B321F14}"/>
              </a:ext>
            </a:extLst>
          </p:cNvPr>
          <p:cNvSpPr/>
          <p:nvPr/>
        </p:nvSpPr>
        <p:spPr bwMode="auto">
          <a:xfrm>
            <a:off x="1205369" y="2725803"/>
            <a:ext cx="202360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A579FF-E93D-4244-A6E0-5EFE4DBCF572}"/>
              </a:ext>
            </a:extLst>
          </p:cNvPr>
          <p:cNvSpPr/>
          <p:nvPr/>
        </p:nvSpPr>
        <p:spPr bwMode="auto">
          <a:xfrm>
            <a:off x="1050124" y="4654293"/>
            <a:ext cx="2187864" cy="35888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7FB7B8-611F-465A-86B9-81FF3687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63" y="3523076"/>
            <a:ext cx="3790950" cy="600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43796E-EE6A-4D5E-8DC2-AD44FFF31B92}"/>
              </a:ext>
            </a:extLst>
          </p:cNvPr>
          <p:cNvSpPr txBox="1"/>
          <p:nvPr/>
        </p:nvSpPr>
        <p:spPr>
          <a:xfrm>
            <a:off x="4137342" y="4065865"/>
            <a:ext cx="3528392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application.properties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 위치 설정함</a:t>
            </a: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1774644D-B3F8-4AA1-A338-58228BB3FD47}"/>
              </a:ext>
            </a:extLst>
          </p:cNvPr>
          <p:cNvSpPr/>
          <p:nvPr/>
        </p:nvSpPr>
        <p:spPr bwMode="auto">
          <a:xfrm>
            <a:off x="5615656" y="4315164"/>
            <a:ext cx="285882" cy="35971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538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URL</a:t>
            </a:r>
            <a:r>
              <a:rPr lang="ko-KR" altLang="en-US" dirty="0"/>
              <a:t>요청으로부터 온 정보</a:t>
            </a:r>
            <a:r>
              <a:rPr lang="en-US" altLang="ko-KR" dirty="0"/>
              <a:t>(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Controller</a:t>
            </a:r>
            <a:r>
              <a:rPr lang="ko-KR" altLang="en-US" dirty="0"/>
              <a:t>에서 </a:t>
            </a:r>
            <a:r>
              <a:rPr lang="en-US" altLang="ko-KR" dirty="0"/>
              <a:t>DTO</a:t>
            </a:r>
            <a:r>
              <a:rPr lang="ko-KR" altLang="en-US" dirty="0"/>
              <a:t>로 저장함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저장된 </a:t>
            </a:r>
            <a:r>
              <a:rPr lang="en-US" altLang="ko-KR" dirty="0"/>
              <a:t>DTO</a:t>
            </a:r>
            <a:r>
              <a:rPr lang="ko-KR" altLang="en-US" dirty="0"/>
              <a:t>를 </a:t>
            </a:r>
            <a:r>
              <a:rPr lang="en-US" altLang="ko-KR" dirty="0"/>
              <a:t>Service</a:t>
            </a:r>
            <a:r>
              <a:rPr lang="ko-KR" altLang="en-US" dirty="0"/>
              <a:t>에서 사용할 수 있으며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데이터베이스에 사용되는 </a:t>
            </a:r>
            <a:r>
              <a:rPr lang="en-US" altLang="ko-KR" dirty="0"/>
              <a:t>SQL</a:t>
            </a:r>
            <a:r>
              <a:rPr lang="ko-KR" altLang="en-US" dirty="0"/>
              <a:t>의 </a:t>
            </a:r>
            <a:r>
              <a:rPr lang="ko-KR" altLang="en-US" dirty="0" err="1"/>
              <a:t>인자값으로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</a:rPr>
              <a:t>특히</a:t>
            </a:r>
            <a:r>
              <a:rPr lang="en-US" altLang="ko-KR" dirty="0">
                <a:solidFill>
                  <a:srgbClr val="FF0000"/>
                </a:solidFill>
              </a:rPr>
              <a:t>,  Select</a:t>
            </a:r>
            <a:r>
              <a:rPr lang="ko-KR" altLang="en-US" dirty="0">
                <a:solidFill>
                  <a:srgbClr val="FF0000"/>
                </a:solidFill>
              </a:rPr>
              <a:t>문 실행 결과에 대해 자동으로 자바 객체로 생성할 때 상당히 편리함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자동으로 자바 객체로 변환하기 위해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DTO</a:t>
            </a:r>
            <a:r>
              <a:rPr lang="ko-KR" altLang="en-US" dirty="0">
                <a:solidFill>
                  <a:srgbClr val="FF0000"/>
                </a:solidFill>
              </a:rPr>
              <a:t>의 변수 이름은 테이블의 </a:t>
            </a:r>
            <a:r>
              <a:rPr lang="ko-KR" altLang="en-US" dirty="0" err="1">
                <a:solidFill>
                  <a:srgbClr val="FF0000"/>
                </a:solidFill>
              </a:rPr>
              <a:t>컬럼명과</a:t>
            </a:r>
            <a:r>
              <a:rPr lang="ko-KR" altLang="en-US" dirty="0">
                <a:solidFill>
                  <a:srgbClr val="FF0000"/>
                </a:solidFill>
              </a:rPr>
              <a:t> 동일하게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사용하길 권장함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 </a:t>
            </a:r>
            <a:r>
              <a:rPr lang="ko-KR" altLang="en-US"/>
              <a:t>위치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3256942" y="2405472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2192494"/>
            <a:ext cx="3168352" cy="74481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테이블의 </a:t>
            </a:r>
            <a:r>
              <a:rPr lang="ko-KR" altLang="en-US" sz="1600" dirty="0" err="1"/>
              <a:t>컬럼명</a:t>
            </a:r>
            <a:r>
              <a:rPr lang="ko-KR" altLang="en-US" sz="1600" dirty="0"/>
              <a:t> 및 </a:t>
            </a:r>
            <a:br>
              <a:rPr lang="en-US" altLang="ko-KR" sz="1600" dirty="0"/>
            </a:br>
            <a:r>
              <a:rPr lang="en-US" altLang="ko-KR" sz="1600" dirty="0"/>
              <a:t>SELECT</a:t>
            </a:r>
            <a:r>
              <a:rPr lang="ko-KR" altLang="en-US" sz="1600" dirty="0"/>
              <a:t>문의 </a:t>
            </a:r>
            <a:r>
              <a:rPr lang="en-US" altLang="ko-KR" sz="1600" dirty="0"/>
              <a:t>ALIAS 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r>
              <a:rPr lang="ko-KR" altLang="en-US" sz="1600" dirty="0"/>
              <a:t>전송 파라미터 명 저장됨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EF5652-49FB-4E7B-ABAF-00E2295A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2" y="1196752"/>
            <a:ext cx="2771775" cy="4981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6E7F-CB72-41F5-995B-89A8B1C37209}"/>
              </a:ext>
            </a:extLst>
          </p:cNvPr>
          <p:cNvSpPr/>
          <p:nvPr/>
        </p:nvSpPr>
        <p:spPr bwMode="auto">
          <a:xfrm>
            <a:off x="1259632" y="2348880"/>
            <a:ext cx="1978355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448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 </a:t>
            </a:r>
            <a:r>
              <a:rPr lang="ko-KR" altLang="en-US" dirty="0"/>
              <a:t>소스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ED1067-40D5-4D87-8776-75BA2B48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5" y="1196752"/>
            <a:ext cx="4382607" cy="50854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DDF326-B8BA-4F30-8327-FF19C4CB722F}"/>
              </a:ext>
            </a:extLst>
          </p:cNvPr>
          <p:cNvSpPr/>
          <p:nvPr/>
        </p:nvSpPr>
        <p:spPr bwMode="auto">
          <a:xfrm>
            <a:off x="683568" y="3667482"/>
            <a:ext cx="3024336" cy="235380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038AA0-2445-4405-8592-30C346FC99A0}"/>
              </a:ext>
            </a:extLst>
          </p:cNvPr>
          <p:cNvSpPr/>
          <p:nvPr/>
        </p:nvSpPr>
        <p:spPr bwMode="auto">
          <a:xfrm>
            <a:off x="471383" y="2974494"/>
            <a:ext cx="1148290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871BE-B326-460E-9173-30E6CFC2EBBD}"/>
              </a:ext>
            </a:extLst>
          </p:cNvPr>
          <p:cNvSpPr txBox="1"/>
          <p:nvPr/>
        </p:nvSpPr>
        <p:spPr>
          <a:xfrm>
            <a:off x="4289077" y="4606315"/>
            <a:ext cx="3168352" cy="49859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테이블의 </a:t>
            </a:r>
            <a:r>
              <a:rPr lang="ko-KR" altLang="en-US" sz="1600" dirty="0" err="1"/>
              <a:t>컬럼명</a:t>
            </a:r>
            <a:r>
              <a:rPr lang="ko-KR" altLang="en-US" sz="1600" dirty="0"/>
              <a:t> 및 </a:t>
            </a:r>
            <a:br>
              <a:rPr lang="en-US" altLang="ko-KR" sz="1600" dirty="0"/>
            </a:br>
            <a:r>
              <a:rPr lang="en-US" altLang="ko-KR" sz="1600" dirty="0"/>
              <a:t>SELECT</a:t>
            </a:r>
            <a:r>
              <a:rPr lang="ko-KR" altLang="en-US" sz="1600" dirty="0"/>
              <a:t>문의 </a:t>
            </a:r>
            <a:r>
              <a:rPr lang="en-US" altLang="ko-KR" sz="1600" dirty="0"/>
              <a:t>ALIAS </a:t>
            </a:r>
            <a:r>
              <a:rPr lang="ko-KR" altLang="en-US" sz="1600" dirty="0"/>
              <a:t>명</a:t>
            </a:r>
          </a:p>
        </p:txBody>
      </p:sp>
      <p:sp>
        <p:nvSpPr>
          <p:cNvPr id="18" name="오른쪽 화살표 5">
            <a:extLst>
              <a:ext uri="{FF2B5EF4-FFF2-40B4-BE49-F238E27FC236}">
                <a16:creationId xmlns:a16="http://schemas.microsoft.com/office/drawing/2014/main" id="{E9EAF4C1-1B9B-45E0-89AE-2E93E70BF1DE}"/>
              </a:ext>
            </a:extLst>
          </p:cNvPr>
          <p:cNvSpPr/>
          <p:nvPr/>
        </p:nvSpPr>
        <p:spPr bwMode="auto">
          <a:xfrm>
            <a:off x="3713013" y="4675594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오른쪽 화살표 5">
            <a:extLst>
              <a:ext uri="{FF2B5EF4-FFF2-40B4-BE49-F238E27FC236}">
                <a16:creationId xmlns:a16="http://schemas.microsoft.com/office/drawing/2014/main" id="{EDC73FEB-3521-4145-A7F5-555D9CB19F89}"/>
              </a:ext>
            </a:extLst>
          </p:cNvPr>
          <p:cNvSpPr/>
          <p:nvPr/>
        </p:nvSpPr>
        <p:spPr bwMode="auto">
          <a:xfrm>
            <a:off x="1643463" y="3107281"/>
            <a:ext cx="504056" cy="1664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17EDB4-6D15-454A-B315-9274DE536203}"/>
              </a:ext>
            </a:extLst>
          </p:cNvPr>
          <p:cNvSpPr txBox="1"/>
          <p:nvPr/>
        </p:nvSpPr>
        <p:spPr>
          <a:xfrm>
            <a:off x="2195736" y="2823790"/>
            <a:ext cx="6793178" cy="99104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롬복 라이브러리 제공 기능으로 코드를 작성하지 않고</a:t>
            </a:r>
            <a:r>
              <a:rPr lang="en-US" altLang="ko-KR" sz="1600" dirty="0"/>
              <a:t>, @</a:t>
            </a:r>
            <a:r>
              <a:rPr lang="ko-KR" altLang="en-US" sz="1600" dirty="0" err="1"/>
              <a:t>어노테이션으로</a:t>
            </a:r>
            <a:r>
              <a:rPr lang="ko-KR" altLang="en-US" sz="1600" dirty="0"/>
              <a:t> 자바 코딩을 생성</a:t>
            </a:r>
            <a:endParaRPr lang="en-US" altLang="ko-KR" sz="1600" dirty="0"/>
          </a:p>
          <a:p>
            <a:r>
              <a:rPr lang="ko-KR" altLang="en-US" sz="1600" dirty="0"/>
              <a:t>바이트코드로 </a:t>
            </a:r>
            <a:r>
              <a:rPr lang="ko-KR" altLang="en-US" sz="1600" dirty="0" err="1"/>
              <a:t>컴파일될</a:t>
            </a:r>
            <a:r>
              <a:rPr lang="ko-KR" altLang="en-US" sz="1600" dirty="0"/>
              <a:t> 때</a:t>
            </a:r>
            <a:r>
              <a:rPr lang="en-US" altLang="ko-KR" sz="1600" dirty="0"/>
              <a:t>, Getter</a:t>
            </a:r>
            <a:r>
              <a:rPr lang="ko-KR" altLang="en-US" sz="1600" dirty="0"/>
              <a:t>와 </a:t>
            </a:r>
            <a:r>
              <a:rPr lang="en-US" altLang="ko-KR" sz="1600" dirty="0"/>
              <a:t>Setter</a:t>
            </a:r>
            <a:r>
              <a:rPr lang="ko-KR" altLang="en-US" sz="1600" dirty="0"/>
              <a:t>를 생성함</a:t>
            </a:r>
            <a:endParaRPr lang="en-US" altLang="ko-KR" sz="1600" dirty="0"/>
          </a:p>
          <a:p>
            <a:r>
              <a:rPr lang="en-US" altLang="ko-KR" sz="1600" dirty="0"/>
              <a:t>DTO </a:t>
            </a:r>
            <a:r>
              <a:rPr lang="ko-KR" altLang="en-US" sz="1600" dirty="0"/>
              <a:t>코드가 간결해짐</a:t>
            </a:r>
          </a:p>
        </p:txBody>
      </p:sp>
      <p:sp>
        <p:nvSpPr>
          <p:cNvPr id="22" name="폭발: 8pt 21">
            <a:extLst>
              <a:ext uri="{FF2B5EF4-FFF2-40B4-BE49-F238E27FC236}">
                <a16:creationId xmlns:a16="http://schemas.microsoft.com/office/drawing/2014/main" id="{14FD61F3-E296-4B27-BAFB-4623E7C0EE3C}"/>
              </a:ext>
            </a:extLst>
          </p:cNvPr>
          <p:cNvSpPr/>
          <p:nvPr/>
        </p:nvSpPr>
        <p:spPr bwMode="auto">
          <a:xfrm>
            <a:off x="7812360" y="2420886"/>
            <a:ext cx="648072" cy="55360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345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 </a:t>
            </a:r>
            <a:r>
              <a:rPr lang="ko-KR" altLang="en-US" dirty="0"/>
              <a:t>소스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B72E3B-5B8E-4F33-9B5E-119077FB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68522"/>
            <a:ext cx="3502859" cy="39604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DD1D28-4B41-4BF2-A458-07760780DDB3}"/>
              </a:ext>
            </a:extLst>
          </p:cNvPr>
          <p:cNvSpPr/>
          <p:nvPr/>
        </p:nvSpPr>
        <p:spPr bwMode="auto">
          <a:xfrm>
            <a:off x="707632" y="2156554"/>
            <a:ext cx="504056" cy="18002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BCD42-1EA4-46A3-9D7D-A86BBC76F305}"/>
              </a:ext>
            </a:extLst>
          </p:cNvPr>
          <p:cNvSpPr txBox="1"/>
          <p:nvPr/>
        </p:nvSpPr>
        <p:spPr>
          <a:xfrm>
            <a:off x="3203848" y="2462645"/>
            <a:ext cx="5616624" cy="118801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변수들의 접근지정자는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로 </a:t>
            </a:r>
            <a:r>
              <a:rPr lang="en-US" altLang="ko-KR" sz="1600" dirty="0"/>
              <a:t>DTO</a:t>
            </a:r>
            <a:r>
              <a:rPr lang="ko-KR" altLang="en-US" sz="1600" dirty="0"/>
              <a:t>의 변수를 사용하기 위해서는 반드시 </a:t>
            </a:r>
            <a:r>
              <a:rPr lang="en-US" altLang="ko-KR" sz="1600" dirty="0"/>
              <a:t>Public</a:t>
            </a:r>
            <a:r>
              <a:rPr lang="ko-KR" altLang="en-US" sz="1600" dirty="0"/>
              <a:t> 함수를 구현해야 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따라서 변수의 데이터를 가져오는 </a:t>
            </a:r>
            <a:r>
              <a:rPr lang="en-US" altLang="ko-KR" sz="1600" dirty="0"/>
              <a:t>Getter </a:t>
            </a:r>
            <a:r>
              <a:rPr lang="ko-KR" altLang="en-US" sz="1600" dirty="0"/>
              <a:t>함수와 데이터를 저장하는 </a:t>
            </a:r>
            <a:r>
              <a:rPr lang="en-US" altLang="ko-KR" sz="1600" dirty="0"/>
              <a:t>Setter </a:t>
            </a:r>
            <a:r>
              <a:rPr lang="ko-KR" altLang="en-US" sz="1600" dirty="0"/>
              <a:t>함수를 변수마다 생성해야 함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1C3263F-E823-4BE0-A16D-97731B600405}"/>
              </a:ext>
            </a:extLst>
          </p:cNvPr>
          <p:cNvSpPr/>
          <p:nvPr/>
        </p:nvSpPr>
        <p:spPr bwMode="auto">
          <a:xfrm>
            <a:off x="1187624" y="2876634"/>
            <a:ext cx="208823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6AB80C-FB16-47A5-ACFF-417AF1CFA739}"/>
              </a:ext>
            </a:extLst>
          </p:cNvPr>
          <p:cNvSpPr/>
          <p:nvPr/>
        </p:nvSpPr>
        <p:spPr bwMode="auto">
          <a:xfrm>
            <a:off x="707632" y="4388802"/>
            <a:ext cx="3144288" cy="6480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12B4D-1CE6-4FEA-B180-7EA95836E680}"/>
              </a:ext>
            </a:extLst>
          </p:cNvPr>
          <p:cNvSpPr/>
          <p:nvPr/>
        </p:nvSpPr>
        <p:spPr bwMode="auto">
          <a:xfrm>
            <a:off x="707632" y="5144886"/>
            <a:ext cx="3144288" cy="6480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C8033-AAE7-4AB8-8632-FD9BE55B8543}"/>
              </a:ext>
            </a:extLst>
          </p:cNvPr>
          <p:cNvSpPr txBox="1"/>
          <p:nvPr/>
        </p:nvSpPr>
        <p:spPr>
          <a:xfrm>
            <a:off x="3527886" y="4575849"/>
            <a:ext cx="140415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Getter </a:t>
            </a:r>
            <a:r>
              <a:rPr lang="ko-KR" altLang="en-US" sz="1200" dirty="0"/>
              <a:t>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9E62D-A5A8-4EA6-BC92-20B1287CA0F6}"/>
              </a:ext>
            </a:extLst>
          </p:cNvPr>
          <p:cNvSpPr txBox="1"/>
          <p:nvPr/>
        </p:nvSpPr>
        <p:spPr>
          <a:xfrm>
            <a:off x="3527886" y="5414132"/>
            <a:ext cx="1404154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Setter </a:t>
            </a:r>
            <a:r>
              <a:rPr lang="ko-KR" altLang="en-US" sz="1200" dirty="0"/>
              <a:t>함수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CF2DDA5A-E540-4EF5-8832-8A718408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rgbClr val="FF0000"/>
                </a:solidFill>
              </a:rPr>
              <a:t>Lombok</a:t>
            </a:r>
            <a:r>
              <a:rPr lang="ko-KR" altLang="en-US" dirty="0">
                <a:solidFill>
                  <a:srgbClr val="FF0000"/>
                </a:solidFill>
              </a:rPr>
              <a:t>를 사용하지 않는다면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4117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 </a:t>
            </a:r>
            <a:r>
              <a:rPr lang="ko-KR" altLang="en-US" dirty="0" err="1"/>
              <a:t>매핑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/>
              <a:t>SELECT </a:t>
            </a:r>
            <a:r>
              <a:rPr lang="en-US" altLang="ko-KR" dirty="0">
                <a:solidFill>
                  <a:srgbClr val="0000FF"/>
                </a:solidFill>
              </a:rPr>
              <a:t>USER_ID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USER_NM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FF3300"/>
                </a:solidFill>
              </a:rPr>
              <a:t>AS</a:t>
            </a:r>
            <a:r>
              <a:rPr lang="en-US" altLang="ko-KR" dirty="0">
                <a:solidFill>
                  <a:srgbClr val="0000FF"/>
                </a:solidFill>
              </a:rPr>
              <a:t> UNAME</a:t>
            </a:r>
            <a:r>
              <a:rPr lang="en-US" altLang="ko-KR" dirty="0"/>
              <a:t> </a:t>
            </a:r>
          </a:p>
          <a:p>
            <a:pPr marL="0" indent="0" algn="l">
              <a:buNone/>
            </a:pPr>
            <a:r>
              <a:rPr lang="en-US" altLang="ko-KR" dirty="0"/>
              <a:t>   FROM USER_INFO</a:t>
            </a:r>
          </a:p>
        </p:txBody>
      </p:sp>
      <p:sp>
        <p:nvSpPr>
          <p:cNvPr id="3" name="아래쪽 화살표 2"/>
          <p:cNvSpPr/>
          <p:nvPr/>
        </p:nvSpPr>
        <p:spPr bwMode="auto">
          <a:xfrm>
            <a:off x="3347864" y="2132856"/>
            <a:ext cx="936104" cy="7920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141414"/>
            <a:ext cx="5544616" cy="2234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dirty="0"/>
          </a:p>
          <a:p>
            <a:pPr algn="l"/>
            <a:r>
              <a:rPr lang="en-US" altLang="ko-KR" dirty="0"/>
              <a:t>public String </a:t>
            </a:r>
            <a:r>
              <a:rPr lang="en-US" altLang="ko-KR" dirty="0" err="1"/>
              <a:t>user_id</a:t>
            </a:r>
            <a:r>
              <a:rPr lang="en-US" altLang="ko-KR" dirty="0"/>
              <a:t>;  (</a:t>
            </a:r>
            <a:r>
              <a:rPr lang="ko-KR" altLang="en-US" dirty="0" err="1"/>
              <a:t>매칭</a:t>
            </a:r>
            <a:r>
              <a:rPr lang="ko-KR" altLang="en-US" dirty="0"/>
              <a:t> </a:t>
            </a:r>
            <a:r>
              <a:rPr lang="en-US" altLang="ko-KR" dirty="0"/>
              <a:t>: O )</a:t>
            </a:r>
          </a:p>
          <a:p>
            <a:pPr algn="l"/>
            <a:r>
              <a:rPr lang="en-US" altLang="ko-KR" dirty="0">
                <a:solidFill>
                  <a:srgbClr val="FF3300"/>
                </a:solidFill>
              </a:rPr>
              <a:t>public String </a:t>
            </a:r>
            <a:r>
              <a:rPr lang="en-US" altLang="ko-KR" dirty="0" err="1">
                <a:solidFill>
                  <a:srgbClr val="FF3300"/>
                </a:solidFill>
              </a:rPr>
              <a:t>user_nm</a:t>
            </a:r>
            <a:r>
              <a:rPr lang="en-US" altLang="ko-KR" dirty="0">
                <a:solidFill>
                  <a:srgbClr val="FF3300"/>
                </a:solidFill>
              </a:rPr>
              <a:t>; (</a:t>
            </a:r>
            <a:r>
              <a:rPr lang="ko-KR" altLang="en-US" dirty="0" err="1">
                <a:solidFill>
                  <a:srgbClr val="FF3300"/>
                </a:solidFill>
              </a:rPr>
              <a:t>매칭</a:t>
            </a:r>
            <a:r>
              <a:rPr lang="ko-KR" altLang="en-US" dirty="0">
                <a:solidFill>
                  <a:srgbClr val="FF3300"/>
                </a:solidFill>
              </a:rPr>
              <a:t> </a:t>
            </a:r>
            <a:r>
              <a:rPr lang="en-US" altLang="ko-KR" dirty="0">
                <a:solidFill>
                  <a:srgbClr val="FF3300"/>
                </a:solidFill>
              </a:rPr>
              <a:t>: X )</a:t>
            </a:r>
          </a:p>
          <a:p>
            <a:pPr algn="l"/>
            <a:r>
              <a:rPr lang="en-US" altLang="ko-KR" dirty="0"/>
              <a:t>public String </a:t>
            </a:r>
            <a:r>
              <a:rPr lang="en-US" altLang="ko-KR" dirty="0" err="1"/>
              <a:t>uname</a:t>
            </a:r>
            <a:r>
              <a:rPr lang="en-US" altLang="ko-KR" dirty="0"/>
              <a:t>; (</a:t>
            </a:r>
            <a:r>
              <a:rPr lang="ko-KR" altLang="en-US" dirty="0" err="1"/>
              <a:t>매칭</a:t>
            </a:r>
            <a:r>
              <a:rPr lang="ko-KR" altLang="en-US" dirty="0"/>
              <a:t> </a:t>
            </a:r>
            <a:r>
              <a:rPr lang="en-US" altLang="ko-KR" dirty="0"/>
              <a:t>: O )</a:t>
            </a:r>
          </a:p>
          <a:p>
            <a:pPr algn="l"/>
            <a:endParaRPr lang="ko-KR" altLang="en-US" dirty="0"/>
          </a:p>
          <a:p>
            <a:pPr algn="l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996952"/>
            <a:ext cx="1816523" cy="3877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변수들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5575892"/>
            <a:ext cx="8568952" cy="701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3300"/>
                </a:solidFill>
              </a:rPr>
              <a:t>스프링 프레임워크는 </a:t>
            </a:r>
            <a:r>
              <a:rPr lang="en-US" altLang="ko-KR" dirty="0">
                <a:solidFill>
                  <a:srgbClr val="FF3300"/>
                </a:solidFill>
              </a:rPr>
              <a:t>SQL</a:t>
            </a:r>
            <a:r>
              <a:rPr lang="ko-KR" altLang="en-US" dirty="0">
                <a:solidFill>
                  <a:srgbClr val="FF3300"/>
                </a:solidFill>
              </a:rPr>
              <a:t>결과와 자바 변수간의 데이터 </a:t>
            </a:r>
            <a:r>
              <a:rPr lang="ko-KR" altLang="en-US" dirty="0" err="1">
                <a:solidFill>
                  <a:srgbClr val="FF3300"/>
                </a:solidFill>
              </a:rPr>
              <a:t>추가를자동으로</a:t>
            </a:r>
            <a:r>
              <a:rPr lang="ko-KR" altLang="en-US" dirty="0">
                <a:solidFill>
                  <a:srgbClr val="FF3300"/>
                </a:solidFill>
              </a:rPr>
              <a:t> 처리해주기 때문에 편리함</a:t>
            </a:r>
          </a:p>
        </p:txBody>
      </p:sp>
      <p:sp>
        <p:nvSpPr>
          <p:cNvPr id="13" name="폭발 1 12"/>
          <p:cNvSpPr/>
          <p:nvPr/>
        </p:nvSpPr>
        <p:spPr bwMode="auto">
          <a:xfrm>
            <a:off x="107504" y="5229200"/>
            <a:ext cx="432048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265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 </a:t>
            </a:r>
            <a:r>
              <a:rPr lang="ko-KR" altLang="en-US" dirty="0" err="1"/>
              <a:t>매핑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57200" y="134076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4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USER_NM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HGLEE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이협건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hglee67@kopo.ac.kr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KDHONG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kdhong@kopo.ac.kr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 bwMode="auto">
          <a:xfrm>
            <a:off x="3923928" y="1700808"/>
            <a:ext cx="720080" cy="14401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3528" y="1268760"/>
            <a:ext cx="842493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7200" y="3861048"/>
          <a:ext cx="676875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r>
                        <a:rPr lang="ko-KR" altLang="en-US" dirty="0"/>
                        <a:t>객체의 </a:t>
                      </a:r>
                      <a:r>
                        <a:rPr lang="ko-KR" altLang="en-US" dirty="0" err="1"/>
                        <a:t>첫번째</a:t>
                      </a:r>
                      <a:r>
                        <a:rPr lang="ko-KR" altLang="en-US" dirty="0"/>
                        <a:t>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List</a:t>
                      </a:r>
                      <a:r>
                        <a:rPr lang="ko-KR" altLang="en-US" dirty="0"/>
                        <a:t>객체의 </a:t>
                      </a:r>
                      <a:r>
                        <a:rPr lang="ko-KR" altLang="en-US" dirty="0" err="1"/>
                        <a:t>두번째</a:t>
                      </a:r>
                      <a:r>
                        <a:rPr lang="ko-KR" altLang="en-US" dirty="0"/>
                        <a:t>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HGLEE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KDHONG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이협건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hglee67@kopo.ac.kr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kdhong@kopo.ac.kr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3559427"/>
            <a:ext cx="2530624" cy="301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/>
              <a:t>List </a:t>
            </a:r>
            <a:r>
              <a:rPr lang="ko-KR" altLang="en-US" sz="1600" dirty="0"/>
              <a:t>객체 속 </a:t>
            </a:r>
            <a:r>
              <a:rPr lang="en-US" altLang="ko-KR" sz="1600" dirty="0"/>
              <a:t>DTO </a:t>
            </a:r>
            <a:r>
              <a:rPr lang="ko-KR" altLang="en-US" sz="1600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46223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와 </a:t>
            </a:r>
            <a:r>
              <a:rPr lang="en-US" altLang="ko-KR" dirty="0"/>
              <a:t>JPA </a:t>
            </a:r>
            <a:r>
              <a:rPr lang="ko-KR" altLang="en-US" dirty="0"/>
              <a:t>어떤 프레임워크 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664431-CD4A-449B-983C-13DF1615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 err="1"/>
              <a:t>MyBatis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를 통해 관계형 데이터베이스 제어</a:t>
            </a:r>
            <a:r>
              <a:rPr lang="en-US" altLang="ko-KR" dirty="0"/>
              <a:t>(CRUD)</a:t>
            </a:r>
          </a:p>
          <a:p>
            <a:pPr lvl="1"/>
            <a:r>
              <a:rPr lang="ko-KR" altLang="en-US" dirty="0"/>
              <a:t>개발자 입력한 </a:t>
            </a:r>
            <a:r>
              <a:rPr lang="en-US" altLang="ko-KR" dirty="0"/>
              <a:t>SQL</a:t>
            </a:r>
            <a:r>
              <a:rPr lang="ko-KR" altLang="en-US" dirty="0"/>
              <a:t>을 직접 수행하기 때문에 </a:t>
            </a:r>
            <a:r>
              <a:rPr lang="en-US" altLang="ko-KR" dirty="0"/>
              <a:t>DB</a:t>
            </a:r>
            <a:r>
              <a:rPr lang="ko-KR" altLang="en-US" dirty="0"/>
              <a:t>에서 제공되는 </a:t>
            </a:r>
            <a:r>
              <a:rPr lang="en-US" altLang="ko-KR" dirty="0"/>
              <a:t>SQL</a:t>
            </a:r>
            <a:r>
              <a:rPr lang="ko-KR" altLang="en-US" dirty="0"/>
              <a:t>을 그대로 사용 가능</a:t>
            </a:r>
            <a:endParaRPr lang="en-US" altLang="ko-KR" dirty="0"/>
          </a:p>
          <a:p>
            <a:pPr lvl="1"/>
            <a:r>
              <a:rPr lang="en-US" altLang="ko-KR" dirty="0"/>
              <a:t>JOIN, GROUP BY </a:t>
            </a:r>
            <a:r>
              <a:rPr lang="ko-KR" altLang="en-US" dirty="0"/>
              <a:t>등 사용가능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083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F73148B-DFD3-47EC-8817-01C17858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135022"/>
            <a:ext cx="5616624" cy="670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 </a:t>
            </a:r>
            <a:r>
              <a:rPr lang="ko-KR" altLang="en-US" dirty="0" err="1"/>
              <a:t>매핑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SELECT </a:t>
            </a:r>
            <a:r>
              <a:rPr lang="ko-KR" altLang="en-US" dirty="0"/>
              <a:t>쿼리의 결과가 </a:t>
            </a:r>
            <a:r>
              <a:rPr lang="ko-KR" altLang="en-US" dirty="0" err="1"/>
              <a:t>한줄만</a:t>
            </a:r>
            <a:r>
              <a:rPr lang="ko-KR" altLang="en-US" dirty="0"/>
              <a:t> 나오면 </a:t>
            </a:r>
            <a:r>
              <a:rPr lang="ko-KR" altLang="en-US" b="1" dirty="0">
                <a:solidFill>
                  <a:srgbClr val="FF3300"/>
                </a:solidFill>
              </a:rPr>
              <a:t>결과 타입</a:t>
            </a:r>
            <a:r>
              <a:rPr lang="ko-KR" altLang="en-US" dirty="0"/>
              <a:t>을 </a:t>
            </a:r>
            <a:r>
              <a:rPr lang="en-US" altLang="ko-KR" dirty="0"/>
              <a:t>DTO</a:t>
            </a:r>
            <a:r>
              <a:rPr lang="ko-KR" altLang="en-US" dirty="0"/>
              <a:t>로 선언함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게시판 상세보기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SELECT </a:t>
            </a:r>
            <a:r>
              <a:rPr lang="ko-KR" altLang="en-US" dirty="0"/>
              <a:t>쿼리의 결과가 두줄 이상 나오면 </a:t>
            </a:r>
            <a:r>
              <a:rPr lang="ko-KR" altLang="en-US" b="1" dirty="0">
                <a:solidFill>
                  <a:srgbClr val="FF3300"/>
                </a:solidFill>
              </a:rPr>
              <a:t>결과 타입</a:t>
            </a:r>
            <a:r>
              <a:rPr lang="ko-KR" altLang="en-US" dirty="0"/>
              <a:t>을 </a:t>
            </a:r>
            <a:r>
              <a:rPr lang="en-US" altLang="ko-KR" dirty="0"/>
              <a:t>List&lt;DTO&gt;</a:t>
            </a:r>
            <a:r>
              <a:rPr lang="ko-KR" altLang="en-US" dirty="0"/>
              <a:t>로 선언함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게시판 목록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3584DD-C69D-4E66-AD81-FB2247C0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13298"/>
            <a:ext cx="5688632" cy="60492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F9B18C-895D-4D7F-8D02-EF5D3EBEFB1E}"/>
              </a:ext>
            </a:extLst>
          </p:cNvPr>
          <p:cNvSpPr/>
          <p:nvPr/>
        </p:nvSpPr>
        <p:spPr bwMode="auto">
          <a:xfrm>
            <a:off x="899592" y="2996952"/>
            <a:ext cx="1008112" cy="3212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23DEC2-CC75-48C2-B1ED-567BAE371788}"/>
              </a:ext>
            </a:extLst>
          </p:cNvPr>
          <p:cNvSpPr txBox="1"/>
          <p:nvPr/>
        </p:nvSpPr>
        <p:spPr>
          <a:xfrm>
            <a:off x="5364088" y="2557886"/>
            <a:ext cx="2808312" cy="2893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Mapper </a:t>
            </a:r>
            <a:r>
              <a:rPr lang="ko-KR" altLang="en-US" sz="1600" dirty="0"/>
              <a:t>자바 파일 소스</a:t>
            </a:r>
          </a:p>
        </p:txBody>
      </p:sp>
      <p:sp>
        <p:nvSpPr>
          <p:cNvPr id="19" name="아래쪽 화살표 14">
            <a:extLst>
              <a:ext uri="{FF2B5EF4-FFF2-40B4-BE49-F238E27FC236}">
                <a16:creationId xmlns:a16="http://schemas.microsoft.com/office/drawing/2014/main" id="{20C06C67-1C70-4947-B271-556CB2F0A8C6}"/>
              </a:ext>
            </a:extLst>
          </p:cNvPr>
          <p:cNvSpPr/>
          <p:nvPr/>
        </p:nvSpPr>
        <p:spPr bwMode="auto">
          <a:xfrm rot="4452474">
            <a:off x="4345587" y="-28000"/>
            <a:ext cx="216024" cy="47620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08E30-53A6-4132-817D-8A4931C8D342}"/>
              </a:ext>
            </a:extLst>
          </p:cNvPr>
          <p:cNvSpPr txBox="1"/>
          <p:nvPr/>
        </p:nvSpPr>
        <p:spPr>
          <a:xfrm>
            <a:off x="4211960" y="5085184"/>
            <a:ext cx="2736304" cy="2893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Mapper </a:t>
            </a:r>
            <a:r>
              <a:rPr lang="ko-KR" altLang="en-US" sz="1600" dirty="0"/>
              <a:t>자바 파일 소스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DA2835-EA1F-47BC-BB0B-C88B56EDA58B}"/>
              </a:ext>
            </a:extLst>
          </p:cNvPr>
          <p:cNvSpPr/>
          <p:nvPr/>
        </p:nvSpPr>
        <p:spPr bwMode="auto">
          <a:xfrm>
            <a:off x="899592" y="544522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아래쪽 화살표 15">
            <a:extLst>
              <a:ext uri="{FF2B5EF4-FFF2-40B4-BE49-F238E27FC236}">
                <a16:creationId xmlns:a16="http://schemas.microsoft.com/office/drawing/2014/main" id="{6C3C39EB-5DD6-4764-BEEB-0A5A0C93D12E}"/>
              </a:ext>
            </a:extLst>
          </p:cNvPr>
          <p:cNvSpPr/>
          <p:nvPr/>
        </p:nvSpPr>
        <p:spPr bwMode="auto">
          <a:xfrm rot="4389412">
            <a:off x="4798743" y="2554298"/>
            <a:ext cx="216024" cy="44925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92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인터페이스 소스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06247B-975B-4411-96B7-408976CB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1"/>
            <a:ext cx="5770984" cy="51093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5302F3-4E8D-4424-B7CB-FA9E22B79420}"/>
              </a:ext>
            </a:extLst>
          </p:cNvPr>
          <p:cNvSpPr/>
          <p:nvPr/>
        </p:nvSpPr>
        <p:spPr bwMode="auto">
          <a:xfrm>
            <a:off x="1691680" y="3068960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0A7669-6014-4DA1-A841-3954EBE41F95}"/>
              </a:ext>
            </a:extLst>
          </p:cNvPr>
          <p:cNvSpPr/>
          <p:nvPr/>
        </p:nvSpPr>
        <p:spPr bwMode="auto">
          <a:xfrm>
            <a:off x="2051720" y="3575286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5AE585-A5FB-4F2B-A1B9-C62E26F0EF69}"/>
              </a:ext>
            </a:extLst>
          </p:cNvPr>
          <p:cNvSpPr/>
          <p:nvPr/>
        </p:nvSpPr>
        <p:spPr bwMode="auto">
          <a:xfrm>
            <a:off x="611560" y="4149080"/>
            <a:ext cx="792088" cy="2111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9D865A-4273-4432-A71D-6266E61EF7A2}"/>
              </a:ext>
            </a:extLst>
          </p:cNvPr>
          <p:cNvSpPr txBox="1"/>
          <p:nvPr/>
        </p:nvSpPr>
        <p:spPr>
          <a:xfrm>
            <a:off x="3275856" y="2132856"/>
            <a:ext cx="5040560" cy="4862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3300"/>
                </a:solidFill>
              </a:rPr>
              <a:t>Mapper </a:t>
            </a:r>
            <a:r>
              <a:rPr lang="ko-KR" altLang="en-US" sz="1600" dirty="0">
                <a:solidFill>
                  <a:srgbClr val="FF3300"/>
                </a:solidFill>
              </a:rPr>
              <a:t>인터페이스의 함수 명은 </a:t>
            </a:r>
            <a:r>
              <a:rPr lang="en-US" altLang="ko-KR" sz="1600" dirty="0">
                <a:solidFill>
                  <a:srgbClr val="FF3300"/>
                </a:solidFill>
              </a:rPr>
              <a:t>SQL</a:t>
            </a:r>
            <a:r>
              <a:rPr lang="ko-KR" altLang="en-US" sz="1600" dirty="0">
                <a:solidFill>
                  <a:srgbClr val="FF3300"/>
                </a:solidFill>
              </a:rPr>
              <a:t>을 작성하는 </a:t>
            </a:r>
            <a:r>
              <a:rPr lang="en-US" altLang="ko-KR" sz="1600" dirty="0">
                <a:solidFill>
                  <a:srgbClr val="FF3300"/>
                </a:solidFill>
              </a:rPr>
              <a:t>Mapper XML</a:t>
            </a:r>
            <a:r>
              <a:rPr lang="ko-KR" altLang="en-US" sz="1600" dirty="0">
                <a:solidFill>
                  <a:srgbClr val="FF3300"/>
                </a:solidFill>
              </a:rPr>
              <a:t>의 항목과 연결되는 키 역할을 수행함</a:t>
            </a:r>
          </a:p>
        </p:txBody>
      </p:sp>
      <p:sp>
        <p:nvSpPr>
          <p:cNvPr id="25" name="아래쪽 화살표 17">
            <a:extLst>
              <a:ext uri="{FF2B5EF4-FFF2-40B4-BE49-F238E27FC236}">
                <a16:creationId xmlns:a16="http://schemas.microsoft.com/office/drawing/2014/main" id="{B6D03432-F03B-41A8-903E-38ECD089600A}"/>
              </a:ext>
            </a:extLst>
          </p:cNvPr>
          <p:cNvSpPr/>
          <p:nvPr/>
        </p:nvSpPr>
        <p:spPr bwMode="auto">
          <a:xfrm rot="3337423">
            <a:off x="2864038" y="2439130"/>
            <a:ext cx="377793" cy="8253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오른쪽 화살표 18">
            <a:extLst>
              <a:ext uri="{FF2B5EF4-FFF2-40B4-BE49-F238E27FC236}">
                <a16:creationId xmlns:a16="http://schemas.microsoft.com/office/drawing/2014/main" id="{FB86F819-EE29-4B35-861B-51F72C7B08E0}"/>
              </a:ext>
            </a:extLst>
          </p:cNvPr>
          <p:cNvSpPr/>
          <p:nvPr/>
        </p:nvSpPr>
        <p:spPr bwMode="auto">
          <a:xfrm>
            <a:off x="1385936" y="4290767"/>
            <a:ext cx="4392488" cy="2111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1455FE-9B92-4F24-B63C-84C8D5D8CA18}"/>
              </a:ext>
            </a:extLst>
          </p:cNvPr>
          <p:cNvSpPr txBox="1"/>
          <p:nvPr/>
        </p:nvSpPr>
        <p:spPr>
          <a:xfrm>
            <a:off x="5338428" y="3480683"/>
            <a:ext cx="2437928" cy="49859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3300"/>
                </a:solidFill>
              </a:rPr>
              <a:t>Mapper XML</a:t>
            </a:r>
            <a:r>
              <a:rPr lang="ko-KR" altLang="en-US" sz="1600" dirty="0">
                <a:solidFill>
                  <a:srgbClr val="FF3300"/>
                </a:solidFill>
              </a:rPr>
              <a:t>에 전달하는 변수 역할</a:t>
            </a:r>
          </a:p>
        </p:txBody>
      </p:sp>
      <p:sp>
        <p:nvSpPr>
          <p:cNvPr id="28" name="오른쪽 화살표 20">
            <a:extLst>
              <a:ext uri="{FF2B5EF4-FFF2-40B4-BE49-F238E27FC236}">
                <a16:creationId xmlns:a16="http://schemas.microsoft.com/office/drawing/2014/main" id="{E1B831DA-3617-4001-8E49-45929548C69B}"/>
              </a:ext>
            </a:extLst>
          </p:cNvPr>
          <p:cNvSpPr/>
          <p:nvPr/>
        </p:nvSpPr>
        <p:spPr bwMode="auto">
          <a:xfrm>
            <a:off x="3131840" y="3630219"/>
            <a:ext cx="2160240" cy="2111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A35F1-197A-4308-BEC8-12245EDB6579}"/>
              </a:ext>
            </a:extLst>
          </p:cNvPr>
          <p:cNvSpPr txBox="1"/>
          <p:nvPr/>
        </p:nvSpPr>
        <p:spPr>
          <a:xfrm>
            <a:off x="5796136" y="4258779"/>
            <a:ext cx="2952328" cy="4862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3300"/>
                </a:solidFill>
              </a:rPr>
              <a:t>SQL </a:t>
            </a:r>
            <a:r>
              <a:rPr lang="ko-KR" altLang="en-US" sz="1600" dirty="0">
                <a:solidFill>
                  <a:srgbClr val="FF3300"/>
                </a:solidFill>
              </a:rPr>
              <a:t>실행 결과에 대한 변수를 </a:t>
            </a:r>
            <a:r>
              <a:rPr lang="en-US" altLang="ko-KR" sz="1600" dirty="0">
                <a:solidFill>
                  <a:srgbClr val="FF3300"/>
                </a:solidFill>
              </a:rPr>
              <a:t>Service</a:t>
            </a:r>
            <a:r>
              <a:rPr lang="ko-KR" altLang="en-US" sz="1600" dirty="0">
                <a:solidFill>
                  <a:srgbClr val="FF3300"/>
                </a:solidFill>
              </a:rPr>
              <a:t>에 전달 역할</a:t>
            </a:r>
          </a:p>
        </p:txBody>
      </p:sp>
    </p:spTree>
    <p:extLst>
      <p:ext uri="{BB962C8B-B14F-4D97-AF65-F5344CB8AC3E}">
        <p14:creationId xmlns:p14="http://schemas.microsoft.com/office/powerpoint/2010/main" val="3211033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 </a:t>
            </a:r>
            <a:r>
              <a:rPr lang="ko-KR" altLang="en-US" dirty="0"/>
              <a:t>소스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AA8F8AD-BBC7-4E6C-B054-693C5A3D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8229600" cy="5172402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22A607-7D05-4B36-A2CB-25D92E6EAAD5}"/>
              </a:ext>
            </a:extLst>
          </p:cNvPr>
          <p:cNvSpPr/>
          <p:nvPr/>
        </p:nvSpPr>
        <p:spPr bwMode="auto">
          <a:xfrm>
            <a:off x="457200" y="1736657"/>
            <a:ext cx="461885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오른쪽 화살표 10">
            <a:extLst>
              <a:ext uri="{FF2B5EF4-FFF2-40B4-BE49-F238E27FC236}">
                <a16:creationId xmlns:a16="http://schemas.microsoft.com/office/drawing/2014/main" id="{CEF4F35C-39A1-40D5-9693-D9726F7D64EF}"/>
              </a:ext>
            </a:extLst>
          </p:cNvPr>
          <p:cNvSpPr/>
          <p:nvPr/>
        </p:nvSpPr>
        <p:spPr bwMode="auto">
          <a:xfrm>
            <a:off x="5076056" y="1844669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775C68-348E-468F-84C1-B4D70AE20361}"/>
              </a:ext>
            </a:extLst>
          </p:cNvPr>
          <p:cNvSpPr txBox="1"/>
          <p:nvPr/>
        </p:nvSpPr>
        <p:spPr>
          <a:xfrm>
            <a:off x="5407859" y="1697790"/>
            <a:ext cx="3528392" cy="49859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Mapper </a:t>
            </a:r>
            <a:r>
              <a:rPr lang="ko-KR" altLang="en-US" sz="1600" dirty="0"/>
              <a:t>인터페이스와 연결하기 위해 </a:t>
            </a:r>
            <a:br>
              <a:rPr lang="en-US" altLang="ko-KR" sz="1600" dirty="0"/>
            </a:br>
            <a:r>
              <a:rPr lang="ko-KR" altLang="en-US" sz="1600" dirty="0"/>
              <a:t>전체 경로 기입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F15D60A-D7A3-4BE9-906C-D1056133D1D5}"/>
              </a:ext>
            </a:extLst>
          </p:cNvPr>
          <p:cNvSpPr/>
          <p:nvPr/>
        </p:nvSpPr>
        <p:spPr bwMode="auto">
          <a:xfrm>
            <a:off x="1352010" y="2506469"/>
            <a:ext cx="121411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아래쪽 화살표 12">
            <a:extLst>
              <a:ext uri="{FF2B5EF4-FFF2-40B4-BE49-F238E27FC236}">
                <a16:creationId xmlns:a16="http://schemas.microsoft.com/office/drawing/2014/main" id="{3B9FABD5-8E53-4DC2-861F-059EE1ABD1E6}"/>
              </a:ext>
            </a:extLst>
          </p:cNvPr>
          <p:cNvSpPr/>
          <p:nvPr/>
        </p:nvSpPr>
        <p:spPr bwMode="auto">
          <a:xfrm>
            <a:off x="1856066" y="2732979"/>
            <a:ext cx="360040" cy="9087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DED60-2716-4C1D-811C-00008D9AB854}"/>
              </a:ext>
            </a:extLst>
          </p:cNvPr>
          <p:cNvSpPr txBox="1"/>
          <p:nvPr/>
        </p:nvSpPr>
        <p:spPr>
          <a:xfrm>
            <a:off x="603094" y="3666441"/>
            <a:ext cx="4400954" cy="48628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XML</a:t>
            </a:r>
            <a:r>
              <a:rPr lang="ko-KR" altLang="en-US" sz="1600" dirty="0"/>
              <a:t>파일 내 </a:t>
            </a:r>
            <a:r>
              <a:rPr lang="en-US" altLang="ko-KR" sz="1600" dirty="0"/>
              <a:t>SQL </a:t>
            </a:r>
            <a:r>
              <a:rPr lang="ko-KR" altLang="en-US" sz="1600" dirty="0"/>
              <a:t>구분하기 위한 유일한 값을 </a:t>
            </a:r>
            <a:br>
              <a:rPr lang="en-US" altLang="ko-KR" sz="1600" dirty="0"/>
            </a:br>
            <a:r>
              <a:rPr lang="ko-KR" altLang="en-US" sz="1600" dirty="0"/>
              <a:t>작성</a:t>
            </a:r>
            <a:r>
              <a:rPr lang="en-US" altLang="ko-KR" sz="1600" dirty="0"/>
              <a:t>(Mapper </a:t>
            </a:r>
            <a:r>
              <a:rPr lang="ko-KR" altLang="en-US" sz="1600" dirty="0"/>
              <a:t>인터페이스의 </a:t>
            </a:r>
            <a:r>
              <a:rPr lang="ko-KR" altLang="en-US" sz="1600" dirty="0" err="1"/>
              <a:t>함수명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4EC280-C2A2-4092-BE48-5B6C3CE034DF}"/>
              </a:ext>
            </a:extLst>
          </p:cNvPr>
          <p:cNvSpPr/>
          <p:nvPr/>
        </p:nvSpPr>
        <p:spPr bwMode="auto">
          <a:xfrm>
            <a:off x="2596834" y="2516955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오른쪽 화살표 24">
            <a:extLst>
              <a:ext uri="{FF2B5EF4-FFF2-40B4-BE49-F238E27FC236}">
                <a16:creationId xmlns:a16="http://schemas.microsoft.com/office/drawing/2014/main" id="{2B213864-3E3D-4A94-BAEF-42F825A344FA}"/>
              </a:ext>
            </a:extLst>
          </p:cNvPr>
          <p:cNvSpPr/>
          <p:nvPr/>
        </p:nvSpPr>
        <p:spPr bwMode="auto">
          <a:xfrm>
            <a:off x="4355740" y="2550249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44474C-39AD-45A8-A551-455714383B25}"/>
              </a:ext>
            </a:extLst>
          </p:cNvPr>
          <p:cNvSpPr txBox="1"/>
          <p:nvPr/>
        </p:nvSpPr>
        <p:spPr>
          <a:xfrm>
            <a:off x="4725870" y="2367834"/>
            <a:ext cx="3763731" cy="74481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SQL </a:t>
            </a:r>
            <a:r>
              <a:rPr lang="ko-KR" altLang="en-US" sz="1600" dirty="0"/>
              <a:t>실행 결과를 자바에 전달하기 위한 </a:t>
            </a:r>
            <a:br>
              <a:rPr lang="en-US" altLang="ko-KR" sz="1600" dirty="0"/>
            </a:br>
            <a:r>
              <a:rPr lang="en-US" altLang="ko-KR" sz="1600" dirty="0"/>
              <a:t>DTO</a:t>
            </a:r>
            <a:r>
              <a:rPr lang="ko-KR" altLang="en-US" sz="1600" dirty="0"/>
              <a:t>객체 선언</a:t>
            </a:r>
            <a:endParaRPr lang="en-US" altLang="ko-KR" sz="1600" dirty="0"/>
          </a:p>
          <a:p>
            <a:r>
              <a:rPr lang="en-US" altLang="ko-KR" sz="1600" dirty="0"/>
              <a:t>SELECT </a:t>
            </a:r>
            <a:r>
              <a:rPr lang="ko-KR" altLang="en-US" sz="1600" dirty="0"/>
              <a:t>쿼리는 반드시 존재함</a:t>
            </a:r>
            <a:endParaRPr lang="en-US" altLang="ko-KR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14B7BA9-2DA8-43D3-BF7D-F722F21AF38E}"/>
              </a:ext>
            </a:extLst>
          </p:cNvPr>
          <p:cNvSpPr/>
          <p:nvPr/>
        </p:nvSpPr>
        <p:spPr bwMode="auto">
          <a:xfrm>
            <a:off x="2763679" y="4211847"/>
            <a:ext cx="1952337" cy="1828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오른쪽 화살표 26">
            <a:extLst>
              <a:ext uri="{FF2B5EF4-FFF2-40B4-BE49-F238E27FC236}">
                <a16:creationId xmlns:a16="http://schemas.microsoft.com/office/drawing/2014/main" id="{56047CFC-8483-4578-8822-A2395D585236}"/>
              </a:ext>
            </a:extLst>
          </p:cNvPr>
          <p:cNvSpPr/>
          <p:nvPr/>
        </p:nvSpPr>
        <p:spPr bwMode="auto">
          <a:xfrm>
            <a:off x="4725870" y="4188956"/>
            <a:ext cx="35018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D1C9EE-FAE0-4F96-BAB4-521A4F1BF118}"/>
              </a:ext>
            </a:extLst>
          </p:cNvPr>
          <p:cNvSpPr txBox="1"/>
          <p:nvPr/>
        </p:nvSpPr>
        <p:spPr>
          <a:xfrm>
            <a:off x="5108884" y="3973434"/>
            <a:ext cx="3528392" cy="7325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SQL</a:t>
            </a:r>
            <a:r>
              <a:rPr lang="ko-KR" altLang="en-US" sz="1600" dirty="0"/>
              <a:t>에 전달할 </a:t>
            </a:r>
            <a:r>
              <a:rPr lang="en-US" altLang="ko-KR" sz="1600" dirty="0"/>
              <a:t>DTO</a:t>
            </a:r>
            <a:r>
              <a:rPr lang="ko-KR" altLang="en-US" sz="1600" dirty="0"/>
              <a:t>가 있으면 </a:t>
            </a:r>
            <a:br>
              <a:rPr lang="en-US" altLang="ko-KR" sz="1600" dirty="0"/>
            </a:br>
            <a:r>
              <a:rPr lang="ko-KR" altLang="en-US" sz="1600" dirty="0"/>
              <a:t>선언</a:t>
            </a:r>
            <a:endParaRPr lang="en-US" altLang="ko-KR" sz="1600" dirty="0"/>
          </a:p>
          <a:p>
            <a:r>
              <a:rPr lang="en-US" altLang="ko-KR" sz="1600" dirty="0"/>
              <a:t>DTO </a:t>
            </a:r>
            <a:r>
              <a:rPr lang="ko-KR" altLang="en-US" sz="1600" dirty="0"/>
              <a:t>내 변수는 </a:t>
            </a:r>
            <a:r>
              <a:rPr lang="en-US" altLang="ko-KR" sz="1600" dirty="0"/>
              <a:t>#{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} </a:t>
            </a:r>
            <a:r>
              <a:rPr lang="ko-KR" altLang="en-US" sz="1600" dirty="0"/>
              <a:t>사용함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2B746A2-0D45-4AE6-B043-7EA83EA086F7}"/>
              </a:ext>
            </a:extLst>
          </p:cNvPr>
          <p:cNvSpPr/>
          <p:nvPr/>
        </p:nvSpPr>
        <p:spPr bwMode="auto">
          <a:xfrm>
            <a:off x="1328156" y="5713459"/>
            <a:ext cx="54612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DFC67E-89B6-4357-A68C-4097E364C740}"/>
              </a:ext>
            </a:extLst>
          </p:cNvPr>
          <p:cNvSpPr/>
          <p:nvPr/>
        </p:nvSpPr>
        <p:spPr bwMode="auto">
          <a:xfrm>
            <a:off x="1905060" y="5713459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29E0A5-DF20-4C37-B8CC-5471B7794727}"/>
              </a:ext>
            </a:extLst>
          </p:cNvPr>
          <p:cNvSpPr/>
          <p:nvPr/>
        </p:nvSpPr>
        <p:spPr bwMode="auto">
          <a:xfrm>
            <a:off x="2868523" y="572220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3DDE81E-EF79-4EBF-AF88-DFA427D6D4FF}"/>
              </a:ext>
            </a:extLst>
          </p:cNvPr>
          <p:cNvSpPr/>
          <p:nvPr/>
        </p:nvSpPr>
        <p:spPr bwMode="auto">
          <a:xfrm>
            <a:off x="3777013" y="571345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8C20DB-02C6-46A8-9E11-112E87F78C7D}"/>
              </a:ext>
            </a:extLst>
          </p:cNvPr>
          <p:cNvSpPr/>
          <p:nvPr/>
        </p:nvSpPr>
        <p:spPr bwMode="auto">
          <a:xfrm>
            <a:off x="4818556" y="5730942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0A1B01-A56F-4F68-AA79-06B68D5E526C}"/>
              </a:ext>
            </a:extLst>
          </p:cNvPr>
          <p:cNvSpPr/>
          <p:nvPr/>
        </p:nvSpPr>
        <p:spPr bwMode="auto">
          <a:xfrm>
            <a:off x="6356634" y="5730942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E71E34-9D8A-44B6-B543-4C095DB0051E}"/>
              </a:ext>
            </a:extLst>
          </p:cNvPr>
          <p:cNvSpPr txBox="1"/>
          <p:nvPr/>
        </p:nvSpPr>
        <p:spPr>
          <a:xfrm>
            <a:off x="457200" y="6001268"/>
            <a:ext cx="8229600" cy="74481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request.getParameter</a:t>
            </a:r>
            <a:r>
              <a:rPr lang="ko-KR" altLang="en-US" sz="1600" dirty="0"/>
              <a:t>로부터 받은 값을 </a:t>
            </a:r>
            <a:r>
              <a:rPr lang="en-US" altLang="ko-KR" sz="1600" dirty="0"/>
              <a:t>DTO</a:t>
            </a:r>
            <a:r>
              <a:rPr lang="ko-KR" altLang="en-US" sz="1600" dirty="0"/>
              <a:t>에 넣었기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그 값을 </a:t>
            </a:r>
            <a:r>
              <a:rPr lang="en-US" altLang="ko-KR" sz="1600" dirty="0"/>
              <a:t>Mapper XML</a:t>
            </a:r>
            <a:r>
              <a:rPr lang="ko-KR" altLang="en-US" sz="1600" dirty="0"/>
              <a:t>에 사용함</a:t>
            </a:r>
            <a:endParaRPr lang="en-US" altLang="ko-KR" sz="1600" dirty="0"/>
          </a:p>
          <a:p>
            <a:r>
              <a:rPr lang="en-US" altLang="ko-KR" sz="1600" dirty="0"/>
              <a:t>DTO </a:t>
            </a:r>
            <a:r>
              <a:rPr lang="ko-KR" altLang="en-US" sz="1600" dirty="0"/>
              <a:t>내 선언한 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(</a:t>
            </a:r>
            <a:r>
              <a:rPr lang="ko-KR" altLang="en-US" sz="1600" dirty="0"/>
              <a:t>대소문자 구분함</a:t>
            </a:r>
            <a:r>
              <a:rPr lang="en-US" altLang="ko-KR" sz="1600" dirty="0"/>
              <a:t>)</a:t>
            </a:r>
            <a:r>
              <a:rPr lang="ko-KR" altLang="en-US" sz="1600" dirty="0"/>
              <a:t>을 기입하여 </a:t>
            </a:r>
            <a:r>
              <a:rPr lang="en-US" altLang="ko-KR" sz="1600" dirty="0"/>
              <a:t>SQL</a:t>
            </a:r>
            <a:r>
              <a:rPr lang="ko-KR" altLang="en-US" sz="1600" dirty="0"/>
              <a:t>문 완성</a:t>
            </a:r>
          </a:p>
        </p:txBody>
      </p:sp>
      <p:sp>
        <p:nvSpPr>
          <p:cNvPr id="81" name="폭발 1 35">
            <a:extLst>
              <a:ext uri="{FF2B5EF4-FFF2-40B4-BE49-F238E27FC236}">
                <a16:creationId xmlns:a16="http://schemas.microsoft.com/office/drawing/2014/main" id="{561F27C7-1BCE-454A-8604-6322BCD8EF84}"/>
              </a:ext>
            </a:extLst>
          </p:cNvPr>
          <p:cNvSpPr/>
          <p:nvPr/>
        </p:nvSpPr>
        <p:spPr bwMode="auto">
          <a:xfrm>
            <a:off x="173401" y="5661248"/>
            <a:ext cx="567598" cy="5732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451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인터페이스와 </a:t>
            </a:r>
            <a:r>
              <a:rPr lang="en-US" altLang="ko-KR" dirty="0"/>
              <a:t>XML </a:t>
            </a:r>
            <a:r>
              <a:rPr lang="ko-KR" altLang="en-US" dirty="0"/>
              <a:t>관계</a:t>
            </a:r>
            <a:r>
              <a:rPr lang="en-US" altLang="ko-KR" dirty="0"/>
              <a:t>-SELECT </a:t>
            </a:r>
            <a:r>
              <a:rPr lang="ko-KR" altLang="en-US" dirty="0"/>
              <a:t>쿼리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4789142" cy="64807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64904"/>
            <a:ext cx="7863854" cy="172819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2942086" y="1196113"/>
            <a:ext cx="2304256" cy="2893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Mapper </a:t>
            </a:r>
            <a:r>
              <a:rPr lang="ko-KR" altLang="en-US" sz="1600" dirty="0"/>
              <a:t>인터페이스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6798" y="2420249"/>
            <a:ext cx="230425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Mapper XML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103706" y="1556792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59632" y="2852936"/>
            <a:ext cx="1777244" cy="21538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위쪽/아래쪽 화살표 8"/>
          <p:cNvSpPr/>
          <p:nvPr/>
        </p:nvSpPr>
        <p:spPr bwMode="auto">
          <a:xfrm>
            <a:off x="2411760" y="1844824"/>
            <a:ext cx="288032" cy="100811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1560" y="1556792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079854" y="2852936"/>
            <a:ext cx="2140218" cy="21538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위쪽/아래쪽 화살표 38"/>
          <p:cNvSpPr/>
          <p:nvPr/>
        </p:nvSpPr>
        <p:spPr bwMode="auto">
          <a:xfrm rot="17613040">
            <a:off x="2536822" y="1329715"/>
            <a:ext cx="220260" cy="2041893"/>
          </a:xfrm>
          <a:prstGeom prst="upDownArrow">
            <a:avLst/>
          </a:prstGeom>
          <a:solidFill>
            <a:srgbClr val="FFFF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1302" y="4567539"/>
            <a:ext cx="8389170" cy="147117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SELECT </a:t>
            </a:r>
            <a:r>
              <a:rPr lang="ko-KR" altLang="en-US" sz="1600" dirty="0"/>
              <a:t>쿼리의 결과가 </a:t>
            </a:r>
            <a:r>
              <a:rPr lang="en-US" altLang="ko-KR" sz="1600" dirty="0"/>
              <a:t>1</a:t>
            </a:r>
            <a:r>
              <a:rPr lang="ko-KR" altLang="en-US" sz="1600" dirty="0"/>
              <a:t>줄만 나오던지</a:t>
            </a:r>
            <a:r>
              <a:rPr lang="en-US" altLang="ko-KR" sz="1600" dirty="0"/>
              <a:t>, 2</a:t>
            </a:r>
            <a:r>
              <a:rPr lang="ko-KR" altLang="en-US" sz="1600" dirty="0"/>
              <a:t>줄 이상 나오던지 상관하지 않고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무조건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resultType</a:t>
            </a:r>
            <a:r>
              <a:rPr lang="ko-KR" altLang="en-US" sz="1600" dirty="0"/>
              <a:t>은 </a:t>
            </a:r>
            <a:r>
              <a:rPr lang="en-US" altLang="ko-KR" sz="1600" dirty="0"/>
              <a:t>DTO </a:t>
            </a:r>
            <a:r>
              <a:rPr lang="ko-KR" altLang="en-US" sz="1600" dirty="0"/>
              <a:t>객체로 선언함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SELECT </a:t>
            </a:r>
            <a:r>
              <a:rPr lang="ko-KR" altLang="en-US" sz="1600" dirty="0"/>
              <a:t>쿼리의 결과가</a:t>
            </a:r>
            <a:r>
              <a:rPr lang="en-US" altLang="ko-KR" sz="1600" dirty="0"/>
              <a:t> 2</a:t>
            </a:r>
            <a:r>
              <a:rPr lang="ko-KR" altLang="en-US" sz="1600" dirty="0"/>
              <a:t>줄 이상 나오면</a:t>
            </a:r>
            <a:r>
              <a:rPr lang="en-US" altLang="ko-KR" sz="1600" dirty="0"/>
              <a:t>, </a:t>
            </a:r>
            <a:r>
              <a:rPr lang="ko-KR" altLang="en-US" sz="1600" dirty="0"/>
              <a:t>스프링 프레임워크가 자동으로 </a:t>
            </a:r>
            <a:r>
              <a:rPr lang="en-US" altLang="ko-KR" sz="1600" dirty="0"/>
              <a:t>DTO</a:t>
            </a:r>
            <a:r>
              <a:rPr lang="ko-KR" altLang="en-US" sz="1600" dirty="0"/>
              <a:t>를 </a:t>
            </a:r>
            <a:r>
              <a:rPr lang="en-US" altLang="ko-KR" sz="1600" dirty="0"/>
              <a:t>List </a:t>
            </a:r>
            <a:r>
              <a:rPr lang="ko-KR" altLang="en-US" sz="1600" dirty="0"/>
              <a:t>객체로 감싸서 다중 결과가 나오도록 함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18" name="폭발 1 17"/>
          <p:cNvSpPr/>
          <p:nvPr/>
        </p:nvSpPr>
        <p:spPr bwMode="auto">
          <a:xfrm>
            <a:off x="179512" y="4437112"/>
            <a:ext cx="792088" cy="64807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620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인터페이스와 </a:t>
            </a:r>
            <a:r>
              <a:rPr lang="en-US" altLang="ko-KR" dirty="0"/>
              <a:t>XML </a:t>
            </a:r>
            <a:r>
              <a:rPr lang="ko-KR" altLang="en-US" dirty="0"/>
              <a:t>관계</a:t>
            </a:r>
            <a:r>
              <a:rPr lang="en-US" altLang="ko-KR" dirty="0"/>
              <a:t>-CUD </a:t>
            </a:r>
            <a:r>
              <a:rPr lang="ko-KR" altLang="en-US" dirty="0"/>
              <a:t>쿼리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6577159" cy="79208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24944"/>
            <a:ext cx="8709665" cy="230425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1187624" y="1808820"/>
            <a:ext cx="1872208" cy="2520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15616" y="3140968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131840" y="1808820"/>
            <a:ext cx="1728192" cy="2520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987824" y="3140968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위쪽/아래쪽 화살표 14"/>
          <p:cNvSpPr/>
          <p:nvPr/>
        </p:nvSpPr>
        <p:spPr bwMode="auto">
          <a:xfrm>
            <a:off x="1907704" y="2060848"/>
            <a:ext cx="288032" cy="108012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위쪽/아래쪽 화살표 15"/>
          <p:cNvSpPr/>
          <p:nvPr/>
        </p:nvSpPr>
        <p:spPr bwMode="auto">
          <a:xfrm>
            <a:off x="3995936" y="2060848"/>
            <a:ext cx="288032" cy="108012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8937" y="2737449"/>
            <a:ext cx="2304256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Mapper XML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730103" y="1408127"/>
            <a:ext cx="2304256" cy="2893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Mapper </a:t>
            </a:r>
            <a:r>
              <a:rPr lang="ko-KR" altLang="en-US" sz="1600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706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 개발순서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516216" y="1920093"/>
            <a:ext cx="1584176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JSP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(HTML,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CSS,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자바스크립트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935418" y="1916609"/>
            <a:ext cx="135762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Controller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자바로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만듬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327698" y="1916609"/>
            <a:ext cx="142963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Service</a:t>
            </a:r>
          </a:p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자바로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763688" y="1916609"/>
            <a:ext cx="1440160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Mapper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자바와 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XML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 bwMode="auto">
          <a:xfrm>
            <a:off x="323528" y="1484784"/>
            <a:ext cx="8352928" cy="43204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23528" y="1916609"/>
            <a:ext cx="1368152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데이터베이스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오라클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492842" y="3284984"/>
            <a:ext cx="1800199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URL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호출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hlinkClick r:id="rId2"/>
              </a:rPr>
              <a:t>http://</a:t>
            </a: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/>
              </a:rPr>
              <a:t>localhost:8080</a:t>
            </a:r>
            <a:endParaRPr lang="en-US" altLang="ko-KR" sz="12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/user.do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303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데이터베이스까지 접근하지 않는다면</a:t>
            </a:r>
            <a:r>
              <a:rPr lang="en-US" altLang="ko-KR" dirty="0"/>
              <a:t>? (1/2)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회원가입 화면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게시판 글쓰기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팝업</a:t>
            </a:r>
            <a:r>
              <a:rPr lang="en-US" altLang="ko-KR" dirty="0"/>
              <a:t>(</a:t>
            </a:r>
            <a:r>
              <a:rPr lang="ko-KR" altLang="en-US" dirty="0"/>
              <a:t>안내 창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278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데이터베이스까지 접근하지 않는다면</a:t>
            </a:r>
            <a:r>
              <a:rPr lang="en-US" altLang="ko-KR" dirty="0"/>
              <a:t>? (2/2)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303748" y="4869160"/>
            <a:ext cx="1584176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JSP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(HTML,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CSS,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자바스크립트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339751" y="1988840"/>
            <a:ext cx="135762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Controller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자바로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만듬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923927" y="1988840"/>
            <a:ext cx="142963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Service</a:t>
            </a:r>
          </a:p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자바로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80112" y="1988840"/>
            <a:ext cx="1440160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Mapper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자바와 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XML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323528" y="1484784"/>
            <a:ext cx="8352928" cy="43204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236296" y="1988840"/>
            <a:ext cx="1368152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데이터베이스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오라클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528" y="1988840"/>
            <a:ext cx="1800199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URL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호출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hlinkClick r:id="rId2"/>
              </a:rPr>
              <a:t>http://</a:t>
            </a: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/>
              </a:rPr>
              <a:t>localhost:8080</a:t>
            </a:r>
            <a:endParaRPr lang="en-US" altLang="ko-KR" sz="12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/user.do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2879812" y="3356992"/>
            <a:ext cx="432048" cy="136815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987824" y="3356992"/>
            <a:ext cx="56166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3697374" y="1772816"/>
            <a:ext cx="4979082" cy="1728192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>
            <a:stCxn id="9" idx="3"/>
          </p:cNvCxnSpPr>
          <p:nvPr/>
        </p:nvCxnSpPr>
        <p:spPr bwMode="auto">
          <a:xfrm flipH="1">
            <a:off x="3635896" y="1700808"/>
            <a:ext cx="5040560" cy="1656184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아래쪽 화살표 18"/>
          <p:cNvSpPr/>
          <p:nvPr/>
        </p:nvSpPr>
        <p:spPr bwMode="auto">
          <a:xfrm>
            <a:off x="2411760" y="3140968"/>
            <a:ext cx="468052" cy="17281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 rot="2812176">
            <a:off x="-330361" y="1617660"/>
            <a:ext cx="5935267" cy="425213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6214" y="5589240"/>
            <a:ext cx="3168352" cy="4062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Controller</a:t>
            </a:r>
            <a:r>
              <a:rPr lang="ko-KR" altLang="en-US" dirty="0">
                <a:solidFill>
                  <a:srgbClr val="FF0000"/>
                </a:solidFill>
              </a:rPr>
              <a:t>까지만 작성</a:t>
            </a:r>
          </a:p>
        </p:txBody>
      </p:sp>
    </p:spTree>
    <p:extLst>
      <p:ext uri="{BB962C8B-B14F-4D97-AF65-F5344CB8AC3E}">
        <p14:creationId xmlns:p14="http://schemas.microsoft.com/office/powerpoint/2010/main" val="3603176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데이터베이스까지 접근하지 않는다면</a:t>
            </a:r>
            <a:r>
              <a:rPr lang="en-US" altLang="ko-KR" dirty="0"/>
              <a:t>? (2/2)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303748" y="4869160"/>
            <a:ext cx="1584176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JSP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(HTML,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CSS, 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자바스크립트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339751" y="1988840"/>
            <a:ext cx="135762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Controller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자바로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만듬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923927" y="1988840"/>
            <a:ext cx="1429633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Service</a:t>
            </a:r>
          </a:p>
          <a:p>
            <a:pPr marL="342900" indent="-342900"/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자바로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80112" y="1988840"/>
            <a:ext cx="1440160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Mapper</a:t>
            </a: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자바와 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XML </a:t>
            </a:r>
            <a:r>
              <a:rPr lang="ko-KR" altLang="en-US" sz="1600" b="0" dirty="0" err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만듬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323528" y="1484784"/>
            <a:ext cx="8352928" cy="43204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236296" y="1988840"/>
            <a:ext cx="1368152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데이터베이스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(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오라클</a:t>
            </a: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528" y="1988840"/>
            <a:ext cx="1800199" cy="115212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URL</a:t>
            </a:r>
            <a:r>
              <a:rPr lang="ko-KR" altLang="en-US" sz="16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호출</a:t>
            </a:r>
            <a:endParaRPr lang="en-US" altLang="ko-KR" sz="16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hlinkClick r:id="rId2"/>
              </a:rPr>
              <a:t>http://</a:t>
            </a: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hlinkClick r:id="rId2"/>
              </a:rPr>
              <a:t>localhost:8080</a:t>
            </a:r>
            <a:endParaRPr lang="en-US" altLang="ko-KR" sz="1200" b="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/user.do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2879812" y="3356992"/>
            <a:ext cx="432048" cy="136815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987824" y="3356992"/>
            <a:ext cx="5616624" cy="2160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3697374" y="1772816"/>
            <a:ext cx="4979082" cy="1728192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직선 연결선 14"/>
          <p:cNvCxnSpPr>
            <a:stCxn id="9" idx="3"/>
          </p:cNvCxnSpPr>
          <p:nvPr/>
        </p:nvCxnSpPr>
        <p:spPr bwMode="auto">
          <a:xfrm flipH="1">
            <a:off x="3635896" y="1700808"/>
            <a:ext cx="5040560" cy="1656184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아래쪽 화살표 18"/>
          <p:cNvSpPr/>
          <p:nvPr/>
        </p:nvSpPr>
        <p:spPr bwMode="auto">
          <a:xfrm>
            <a:off x="2411760" y="3140968"/>
            <a:ext cx="468052" cy="17281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 rot="2812176">
            <a:off x="-330361" y="1617660"/>
            <a:ext cx="5935267" cy="425213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6214" y="5589240"/>
            <a:ext cx="3168352" cy="4062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Controller</a:t>
            </a:r>
            <a:r>
              <a:rPr lang="ko-KR" altLang="en-US" dirty="0">
                <a:solidFill>
                  <a:srgbClr val="FF0000"/>
                </a:solidFill>
              </a:rPr>
              <a:t>까지만 작성</a:t>
            </a:r>
          </a:p>
        </p:txBody>
      </p:sp>
    </p:spTree>
    <p:extLst>
      <p:ext uri="{BB962C8B-B14F-4D97-AF65-F5344CB8AC3E}">
        <p14:creationId xmlns:p14="http://schemas.microsoft.com/office/powerpoint/2010/main" val="1796495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와 </a:t>
            </a:r>
            <a:r>
              <a:rPr lang="en-US" altLang="ko-KR" dirty="0"/>
              <a:t>JPA </a:t>
            </a:r>
            <a:r>
              <a:rPr lang="ko-KR" altLang="en-US" dirty="0"/>
              <a:t>어떤 프레임워크 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664431-CD4A-449B-983C-13DF1615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JPA(</a:t>
            </a:r>
            <a:r>
              <a:rPr lang="en-US" altLang="ko-KR" dirty="0">
                <a:solidFill>
                  <a:srgbClr val="FF0000"/>
                </a:solidFill>
              </a:rPr>
              <a:t>J</a:t>
            </a:r>
            <a:r>
              <a:rPr lang="en-US" altLang="ko-KR" dirty="0"/>
              <a:t>ava </a:t>
            </a:r>
            <a:r>
              <a:rPr lang="en-US" altLang="ko-KR" dirty="0">
                <a:solidFill>
                  <a:srgbClr val="FF0000"/>
                </a:solidFill>
              </a:rPr>
              <a:t>P</a:t>
            </a:r>
            <a:r>
              <a:rPr lang="en-US" altLang="ko-KR" dirty="0"/>
              <a:t>ersistence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PI)</a:t>
            </a:r>
          </a:p>
          <a:p>
            <a:pPr lvl="1"/>
            <a:r>
              <a:rPr lang="ko-KR" altLang="en-US" dirty="0"/>
              <a:t>데이터베이스의 테이블을 객체지향 관점으로 처리하도록 개발</a:t>
            </a:r>
            <a:endParaRPr lang="en-US" altLang="ko-KR" dirty="0"/>
          </a:p>
          <a:p>
            <a:pPr lvl="1"/>
            <a:r>
              <a:rPr lang="en-US" altLang="ko-KR" dirty="0"/>
              <a:t>Hibernate </a:t>
            </a:r>
            <a:r>
              <a:rPr lang="ko-KR" altLang="en-US" dirty="0"/>
              <a:t>기반 데이터 처리</a:t>
            </a:r>
            <a:endParaRPr lang="en-US" altLang="ko-KR" dirty="0"/>
          </a:p>
          <a:p>
            <a:pPr lvl="1"/>
            <a:r>
              <a:rPr lang="ko-KR" altLang="en-US" dirty="0"/>
              <a:t>기본적인 </a:t>
            </a:r>
            <a:r>
              <a:rPr lang="en-US" altLang="ko-KR" dirty="0"/>
              <a:t>CRUD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en-US" altLang="ko-KR" dirty="0"/>
              <a:t>JOIN, GROUP BY </a:t>
            </a:r>
            <a:r>
              <a:rPr lang="ko-KR" altLang="en-US" dirty="0"/>
              <a:t>사용이 어려움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98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와 </a:t>
            </a:r>
            <a:r>
              <a:rPr lang="en-US" altLang="ko-KR" dirty="0"/>
              <a:t>JPA </a:t>
            </a:r>
            <a:r>
              <a:rPr lang="ko-KR" altLang="en-US" dirty="0"/>
              <a:t>어떤 프레임워크 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664431-CD4A-449B-983C-13DF1615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 err="1"/>
              <a:t>MyBatis</a:t>
            </a:r>
            <a:r>
              <a:rPr lang="ko-KR" altLang="en-US" dirty="0"/>
              <a:t>는 어떤 기업에서 많이 사용하는가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개발자가 작성한 </a:t>
            </a:r>
            <a:r>
              <a:rPr lang="en-US" altLang="ko-KR" dirty="0"/>
              <a:t>SQL</a:t>
            </a:r>
            <a:r>
              <a:rPr lang="ko-KR" altLang="en-US" dirty="0"/>
              <a:t>을 그대로 실행되기 때문에 테이블 구조가 복잡한 프로젝트에서 많이 사용함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en-US" altLang="ko-KR" dirty="0"/>
              <a:t>SI</a:t>
            </a:r>
            <a:r>
              <a:rPr lang="ko-KR" altLang="en-US" dirty="0"/>
              <a:t>기업 및 솔루션 기업에 많이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818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와 </a:t>
            </a:r>
            <a:r>
              <a:rPr lang="en-US" altLang="ko-KR" dirty="0"/>
              <a:t>JPA </a:t>
            </a:r>
            <a:r>
              <a:rPr lang="ko-KR" altLang="en-US" dirty="0"/>
              <a:t>어떤 프레임워크 쓸까요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664431-CD4A-449B-983C-13DF1615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en-US" altLang="ko-KR" dirty="0"/>
              <a:t>JPA</a:t>
            </a:r>
            <a:r>
              <a:rPr lang="ko-KR" altLang="en-US" dirty="0"/>
              <a:t>는 어떤 기업에서 많이 사용하는가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의 처리속도가 가장 느린 쿼리는 조회</a:t>
            </a:r>
            <a:endParaRPr lang="en-US" altLang="ko-KR" dirty="0"/>
          </a:p>
          <a:p>
            <a:pPr lvl="1"/>
            <a:r>
              <a:rPr lang="ko-KR" altLang="en-US" dirty="0"/>
              <a:t>조회 쿼리가 복잡할 수록 조회 속도는 느려짐</a:t>
            </a:r>
            <a:endParaRPr lang="en-US" altLang="ko-KR" dirty="0"/>
          </a:p>
          <a:p>
            <a:pPr lvl="1"/>
            <a:r>
              <a:rPr lang="ko-KR" altLang="en-US" dirty="0"/>
              <a:t>인터넷서비스와 같이 동시 접속자가 많은 서비스는 쿼리의 복잡성은 낮게 </a:t>
            </a:r>
            <a:r>
              <a:rPr lang="en-US" altLang="ko-KR" dirty="0"/>
              <a:t>DB</a:t>
            </a:r>
            <a:r>
              <a:rPr lang="ko-KR" altLang="en-US" dirty="0"/>
              <a:t>를 설계해야 함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MSA </a:t>
            </a:r>
            <a:r>
              <a:rPr lang="ko-KR" altLang="en-US" dirty="0"/>
              <a:t>개발 방법의 확산으로 </a:t>
            </a:r>
            <a:r>
              <a:rPr lang="en-US" altLang="ko-KR" dirty="0"/>
              <a:t>SQL</a:t>
            </a:r>
            <a:r>
              <a:rPr lang="ko-KR" altLang="en-US" dirty="0"/>
              <a:t>쿼리가 </a:t>
            </a:r>
            <a:br>
              <a:rPr lang="en-US" altLang="ko-KR" dirty="0"/>
            </a:br>
            <a:r>
              <a:rPr lang="ko-KR" altLang="en-US" dirty="0"/>
              <a:t>단순해짐</a:t>
            </a:r>
            <a:endParaRPr lang="en-US" altLang="ko-KR" dirty="0"/>
          </a:p>
          <a:p>
            <a:pPr lvl="1"/>
            <a:r>
              <a:rPr lang="ko-KR" altLang="en-US" dirty="0"/>
              <a:t>배달의 민족</a:t>
            </a:r>
            <a:r>
              <a:rPr lang="en-US" altLang="ko-KR" dirty="0"/>
              <a:t>, </a:t>
            </a:r>
            <a:r>
              <a:rPr lang="ko-KR" altLang="en-US" dirty="0" err="1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네이버 등 </a:t>
            </a:r>
            <a:r>
              <a:rPr lang="en-US" altLang="ko-KR" dirty="0"/>
              <a:t>MSA</a:t>
            </a:r>
            <a:r>
              <a:rPr lang="ko-KR" altLang="en-US" dirty="0"/>
              <a:t>가 적용된 기업이 많이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448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A1558E-D71B-8D0E-FD57-D2472B0D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99" y="1196975"/>
            <a:ext cx="6113365" cy="47523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664431-CD4A-449B-983C-13DF1615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pPr algn="l"/>
            <a:r>
              <a:rPr lang="ko-KR" altLang="en-US" dirty="0"/>
              <a:t>자바</a:t>
            </a:r>
            <a:endParaRPr lang="en-US" altLang="ko-KR" dirty="0"/>
          </a:p>
          <a:p>
            <a:pPr lvl="1"/>
            <a:r>
              <a:rPr lang="en-US" altLang="ko-KR" dirty="0"/>
              <a:t>jdk8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빌드 툴 </a:t>
            </a:r>
            <a:endParaRPr lang="en-US" altLang="ko-KR" dirty="0"/>
          </a:p>
          <a:p>
            <a:pPr lvl="1"/>
            <a:r>
              <a:rPr lang="en-US" altLang="ko-KR" dirty="0"/>
              <a:t>Maven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배포 파일</a:t>
            </a:r>
            <a:endParaRPr lang="en-US" altLang="ko-KR" dirty="0"/>
          </a:p>
          <a:p>
            <a:pPr lvl="1"/>
            <a:r>
              <a:rPr lang="en-US" altLang="ko-KR" dirty="0"/>
              <a:t>jar</a:t>
            </a:r>
          </a:p>
          <a:p>
            <a:pPr lvl="1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A4C5A4-68DF-415E-9158-8E25B4C4D829}"/>
              </a:ext>
            </a:extLst>
          </p:cNvPr>
          <p:cNvSpPr/>
          <p:nvPr/>
        </p:nvSpPr>
        <p:spPr bwMode="auto">
          <a:xfrm>
            <a:off x="4110056" y="2786944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22098B-06C9-4670-BDF6-436E888BB6F0}"/>
              </a:ext>
            </a:extLst>
          </p:cNvPr>
          <p:cNvSpPr/>
          <p:nvPr/>
        </p:nvSpPr>
        <p:spPr bwMode="auto">
          <a:xfrm>
            <a:off x="4061928" y="4485240"/>
            <a:ext cx="151818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F64BDF-1299-4961-9B07-7265EF1E0768}"/>
              </a:ext>
            </a:extLst>
          </p:cNvPr>
          <p:cNvSpPr/>
          <p:nvPr/>
        </p:nvSpPr>
        <p:spPr bwMode="auto">
          <a:xfrm>
            <a:off x="4061927" y="4848211"/>
            <a:ext cx="1569869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7C5235B-86C6-47F6-85EB-49427C7AE522}"/>
              </a:ext>
            </a:extLst>
          </p:cNvPr>
          <p:cNvSpPr/>
          <p:nvPr/>
        </p:nvSpPr>
        <p:spPr bwMode="auto">
          <a:xfrm>
            <a:off x="5660342" y="4879313"/>
            <a:ext cx="360040" cy="2488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0FD15-F49C-4FDC-8F7F-26EC7FED13B5}"/>
              </a:ext>
            </a:extLst>
          </p:cNvPr>
          <p:cNvSpPr txBox="1"/>
          <p:nvPr/>
        </p:nvSpPr>
        <p:spPr>
          <a:xfrm>
            <a:off x="6109678" y="4639024"/>
            <a:ext cx="2674726" cy="7294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Jar</a:t>
            </a:r>
            <a:r>
              <a:rPr lang="ko-KR" altLang="en-US" sz="1200" dirty="0"/>
              <a:t> 파일 배포는 웹서버를 포함해서 배포시키기 위해 선택함</a:t>
            </a:r>
            <a:endParaRPr lang="en-US" altLang="ko-KR" sz="1200" dirty="0"/>
          </a:p>
          <a:p>
            <a:r>
              <a:rPr lang="en-US" altLang="ko-KR" sz="1200" dirty="0"/>
              <a:t>War</a:t>
            </a:r>
            <a:r>
              <a:rPr lang="ko-KR" altLang="en-US" sz="1200" dirty="0"/>
              <a:t> 배포는 </a:t>
            </a:r>
            <a:r>
              <a:rPr lang="ko-KR" altLang="en-US" sz="1200" dirty="0" err="1"/>
              <a:t>스프링부트에</a:t>
            </a:r>
            <a:r>
              <a:rPr lang="ko-KR" altLang="en-US" sz="1200" dirty="0"/>
              <a:t> 기본 제공되지 않는 웹서버 사용할 때 사용함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917A08-28DB-4062-B73E-AAAA98E7BBB3}"/>
              </a:ext>
            </a:extLst>
          </p:cNvPr>
          <p:cNvSpPr/>
          <p:nvPr/>
        </p:nvSpPr>
        <p:spPr bwMode="auto">
          <a:xfrm>
            <a:off x="4129608" y="2084912"/>
            <a:ext cx="469086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6D1130-21BF-497B-861C-6D35A6F8E048}"/>
              </a:ext>
            </a:extLst>
          </p:cNvPr>
          <p:cNvSpPr txBox="1"/>
          <p:nvPr/>
        </p:nvSpPr>
        <p:spPr>
          <a:xfrm>
            <a:off x="5897963" y="2342192"/>
            <a:ext cx="2977982" cy="397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C:\SpringBootWorks </a:t>
            </a:r>
            <a:r>
              <a:rPr lang="ko-KR" altLang="en-US" sz="1200" dirty="0"/>
              <a:t>워크스페이스에 </a:t>
            </a:r>
            <a:r>
              <a:rPr lang="en-US" altLang="ko-KR" sz="1200" dirty="0" err="1"/>
              <a:t>SpringBootOracle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</a:t>
            </a:r>
            <a:r>
              <a:rPr lang="en-US" altLang="ko-KR" sz="1200" dirty="0"/>
              <a:t> </a:t>
            </a:r>
            <a:r>
              <a:rPr lang="ko-KR" altLang="en-US" sz="1200" dirty="0"/>
              <a:t>폴더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BAD548-1320-4094-8ABA-73B3232205BB}"/>
              </a:ext>
            </a:extLst>
          </p:cNvPr>
          <p:cNvSpPr/>
          <p:nvPr/>
        </p:nvSpPr>
        <p:spPr bwMode="auto">
          <a:xfrm>
            <a:off x="2673370" y="2852936"/>
            <a:ext cx="1291902" cy="222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666F0-9C47-40DD-874C-7EE621620AEC}"/>
              </a:ext>
            </a:extLst>
          </p:cNvPr>
          <p:cNvSpPr txBox="1"/>
          <p:nvPr/>
        </p:nvSpPr>
        <p:spPr>
          <a:xfrm>
            <a:off x="5794011" y="2880204"/>
            <a:ext cx="3246037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라이브러리 관리 및 빌드 </a:t>
            </a:r>
            <a:r>
              <a:rPr lang="ko-KR" altLang="en-US" sz="1200"/>
              <a:t>방식은 </a:t>
            </a:r>
            <a:r>
              <a:rPr lang="en-US" altLang="ko-KR" sz="1200" dirty="0"/>
              <a:t>Maven </a:t>
            </a:r>
            <a:r>
              <a:rPr lang="ko-KR" altLang="en-US" sz="1200" dirty="0"/>
              <a:t>사용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ABD5F-572A-4F3C-ACEE-2B1954C1ABCA}"/>
              </a:ext>
            </a:extLst>
          </p:cNvPr>
          <p:cNvSpPr/>
          <p:nvPr/>
        </p:nvSpPr>
        <p:spPr bwMode="auto">
          <a:xfrm>
            <a:off x="4110056" y="3176832"/>
            <a:ext cx="2910216" cy="97224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5DD9A-83C2-4C77-99A1-D53E8F234077}"/>
              </a:ext>
            </a:extLst>
          </p:cNvPr>
          <p:cNvSpPr txBox="1"/>
          <p:nvPr/>
        </p:nvSpPr>
        <p:spPr>
          <a:xfrm>
            <a:off x="5794011" y="3518161"/>
            <a:ext cx="3246037" cy="2492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그룹핑한</a:t>
            </a:r>
            <a:r>
              <a:rPr lang="ko-KR" altLang="en-US" sz="1200" dirty="0"/>
              <a:t> 자바 패키지는 </a:t>
            </a:r>
            <a:r>
              <a:rPr lang="en-US" altLang="ko-KR" sz="1200" dirty="0" err="1"/>
              <a:t>kopo.poly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</a:p>
        </p:txBody>
      </p:sp>
      <p:sp>
        <p:nvSpPr>
          <p:cNvPr id="22" name="폭발: 8pt 21">
            <a:extLst>
              <a:ext uri="{FF2B5EF4-FFF2-40B4-BE49-F238E27FC236}">
                <a16:creationId xmlns:a16="http://schemas.microsoft.com/office/drawing/2014/main" id="{4C8E204F-87BA-4902-B519-89E6DE6A9930}"/>
              </a:ext>
            </a:extLst>
          </p:cNvPr>
          <p:cNvSpPr/>
          <p:nvPr/>
        </p:nvSpPr>
        <p:spPr bwMode="auto">
          <a:xfrm>
            <a:off x="5794011" y="4437112"/>
            <a:ext cx="332269" cy="33616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117632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</TotalTime>
  <Words>2424</Words>
  <Application>Microsoft Office PowerPoint</Application>
  <PresentationFormat>화면 슬라이드 쇼(4:3)</PresentationFormat>
  <Paragraphs>463</Paragraphs>
  <Slides>59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굴림</vt:lpstr>
      <vt:lpstr>맑은 고딕</vt:lpstr>
      <vt:lpstr>Arial</vt:lpstr>
      <vt:lpstr>Symbol</vt:lpstr>
      <vt:lpstr>Wingdings</vt:lpstr>
      <vt:lpstr>icn디자인</vt:lpstr>
      <vt:lpstr>Spring Boot + myBatis - 공지사항 기반 스프링부트 이해 -</vt:lpstr>
      <vt:lpstr>참고 자료</vt:lpstr>
      <vt:lpstr>myBatis란?</vt:lpstr>
      <vt:lpstr>myBatis란?</vt:lpstr>
      <vt:lpstr>MyBatis와 JPA 어떤 프레임워크 쓸까요?</vt:lpstr>
      <vt:lpstr>MyBatis와 JPA 어떤 프레임워크 쓸까요?</vt:lpstr>
      <vt:lpstr>MyBatis와 JPA 어떤 프레임워크 쓸까요?</vt:lpstr>
      <vt:lpstr>MyBatis와 JPA 어떤 프레임워크 쓸까요?</vt:lpstr>
      <vt:lpstr>IntelliJ 프로젝트 생성하기</vt:lpstr>
      <vt:lpstr>IntelliJ 프로젝트 생성하기</vt:lpstr>
      <vt:lpstr>IntelliJ 프로젝트 생성하기</vt:lpstr>
      <vt:lpstr>IntelliJ 프로젝트 생성하기</vt:lpstr>
      <vt:lpstr>IntelliJ 프로젝트 생성하기</vt:lpstr>
      <vt:lpstr>IntelliJ 프로젝트 생성하기</vt:lpstr>
      <vt:lpstr>IntelliJ 프로젝트 생성하기</vt:lpstr>
      <vt:lpstr>스프링 부트 폴더(패키지) 구조</vt:lpstr>
      <vt:lpstr>스프링 부트 환경설정</vt:lpstr>
      <vt:lpstr>스프링 부트 라이브러리 설정(Pom.xml)</vt:lpstr>
      <vt:lpstr>내장된 톰켓 웹서버 사용하기</vt:lpstr>
      <vt:lpstr>내장된 톰켓 웹서버 사용 설정</vt:lpstr>
      <vt:lpstr>로그 설정</vt:lpstr>
      <vt:lpstr>로그 설정</vt:lpstr>
      <vt:lpstr>logback.xml 설정</vt:lpstr>
      <vt:lpstr>logback.xml 설정</vt:lpstr>
      <vt:lpstr>스프링 프레임워크 동작과정</vt:lpstr>
      <vt:lpstr>Controller 개념</vt:lpstr>
      <vt:lpstr>Controller 사용방법</vt:lpstr>
      <vt:lpstr>Controller 역할</vt:lpstr>
      <vt:lpstr>Controller 소스 위치</vt:lpstr>
      <vt:lpstr>Controller 소스 예(1/2)</vt:lpstr>
      <vt:lpstr>Controller 소스 예(2/2)</vt:lpstr>
      <vt:lpstr>Service 개념</vt:lpstr>
      <vt:lpstr>Service 사용방법</vt:lpstr>
      <vt:lpstr>Service 역할</vt:lpstr>
      <vt:lpstr>Service 소스 위치</vt:lpstr>
      <vt:lpstr>Service 소스 위치</vt:lpstr>
      <vt:lpstr>Service 인터페이스 소스</vt:lpstr>
      <vt:lpstr>Service 소스 (1)</vt:lpstr>
      <vt:lpstr>Service 소스 (2)</vt:lpstr>
      <vt:lpstr>Mapper 개념</vt:lpstr>
      <vt:lpstr>Mapper 사용방법</vt:lpstr>
      <vt:lpstr>Mapper 역할</vt:lpstr>
      <vt:lpstr>Mapper 소스 위치</vt:lpstr>
      <vt:lpstr>DTO란?</vt:lpstr>
      <vt:lpstr>DTO 위치</vt:lpstr>
      <vt:lpstr>DTO 소스</vt:lpstr>
      <vt:lpstr>DTO 소스</vt:lpstr>
      <vt:lpstr>DTO 매핑(1/3)</vt:lpstr>
      <vt:lpstr>DTO 매핑(2/3)</vt:lpstr>
      <vt:lpstr>DTO 매핑(3/3)</vt:lpstr>
      <vt:lpstr>Mapper 인터페이스 소스</vt:lpstr>
      <vt:lpstr>Mapper XML 소스</vt:lpstr>
      <vt:lpstr>Mapper 인터페이스와 XML 관계-SELECT 쿼리</vt:lpstr>
      <vt:lpstr>Mapper 인터페이스와 XML 관계-CUD 쿼리</vt:lpstr>
      <vt:lpstr>스프링 프레임워크 개발순서</vt:lpstr>
      <vt:lpstr>만약, 데이터베이스까지 접근하지 않는다면? (1/2)</vt:lpstr>
      <vt:lpstr>만약, 데이터베이스까지 접근하지 않는다면? (2/2)</vt:lpstr>
      <vt:lpstr>만약, 데이터베이스까지 접근하지 않는다면? (2/2)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1505</cp:revision>
  <dcterms:created xsi:type="dcterms:W3CDTF">2008-05-14T14:35:49Z</dcterms:created>
  <dcterms:modified xsi:type="dcterms:W3CDTF">2022-05-20T07:57:14Z</dcterms:modified>
</cp:coreProperties>
</file>