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8" r:id="rId2"/>
    <p:sldId id="456" r:id="rId3"/>
    <p:sldId id="478" r:id="rId4"/>
    <p:sldId id="509" r:id="rId5"/>
    <p:sldId id="481" r:id="rId6"/>
    <p:sldId id="482" r:id="rId7"/>
    <p:sldId id="483" r:id="rId8"/>
    <p:sldId id="528" r:id="rId9"/>
    <p:sldId id="529" r:id="rId10"/>
    <p:sldId id="530" r:id="rId11"/>
    <p:sldId id="484" r:id="rId12"/>
    <p:sldId id="531" r:id="rId13"/>
    <p:sldId id="546" r:id="rId14"/>
    <p:sldId id="547" r:id="rId15"/>
    <p:sldId id="532" r:id="rId16"/>
    <p:sldId id="493" r:id="rId17"/>
    <p:sldId id="548" r:id="rId18"/>
    <p:sldId id="551" r:id="rId19"/>
    <p:sldId id="495" r:id="rId20"/>
    <p:sldId id="496" r:id="rId21"/>
    <p:sldId id="533" r:id="rId22"/>
    <p:sldId id="550" r:id="rId23"/>
    <p:sldId id="549" r:id="rId24"/>
    <p:sldId id="552" r:id="rId25"/>
    <p:sldId id="498" r:id="rId26"/>
    <p:sldId id="499" r:id="rId27"/>
    <p:sldId id="500" r:id="rId28"/>
    <p:sldId id="553" r:id="rId29"/>
    <p:sldId id="535" r:id="rId30"/>
    <p:sldId id="579" r:id="rId31"/>
    <p:sldId id="580" r:id="rId32"/>
    <p:sldId id="581" r:id="rId33"/>
    <p:sldId id="582" r:id="rId34"/>
    <p:sldId id="502" r:id="rId35"/>
    <p:sldId id="542" r:id="rId36"/>
    <p:sldId id="503" r:id="rId37"/>
    <p:sldId id="554" r:id="rId38"/>
    <p:sldId id="555" r:id="rId39"/>
    <p:sldId id="504" r:id="rId40"/>
    <p:sldId id="556" r:id="rId41"/>
    <p:sldId id="557" r:id="rId42"/>
    <p:sldId id="558" r:id="rId43"/>
    <p:sldId id="559" r:id="rId44"/>
    <p:sldId id="560" r:id="rId45"/>
    <p:sldId id="561" r:id="rId46"/>
    <p:sldId id="514" r:id="rId47"/>
    <p:sldId id="562" r:id="rId48"/>
    <p:sldId id="563" r:id="rId49"/>
    <p:sldId id="564" r:id="rId50"/>
    <p:sldId id="565" r:id="rId51"/>
    <p:sldId id="566" r:id="rId52"/>
    <p:sldId id="567" r:id="rId53"/>
    <p:sldId id="568" r:id="rId54"/>
    <p:sldId id="569" r:id="rId55"/>
    <p:sldId id="570" r:id="rId56"/>
    <p:sldId id="571" r:id="rId57"/>
    <p:sldId id="572" r:id="rId58"/>
    <p:sldId id="573" r:id="rId59"/>
    <p:sldId id="574" r:id="rId60"/>
    <p:sldId id="575" r:id="rId61"/>
    <p:sldId id="576" r:id="rId62"/>
    <p:sldId id="577" r:id="rId63"/>
    <p:sldId id="510" r:id="rId64"/>
    <p:sldId id="578" r:id="rId65"/>
    <p:sldId id="511" r:id="rId66"/>
    <p:sldId id="518" r:id="rId67"/>
    <p:sldId id="519" r:id="rId68"/>
    <p:sldId id="520" r:id="rId69"/>
    <p:sldId id="265" r:id="rId70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3300"/>
    <a:srgbClr val="0000FF"/>
    <a:srgbClr val="FF9999"/>
    <a:srgbClr val="FF0000"/>
    <a:srgbClr val="C0C0C0"/>
    <a:srgbClr val="FF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7777" autoAdjust="0"/>
  </p:normalViewPr>
  <p:slideViewPr>
    <p:cSldViewPr>
      <p:cViewPr varScale="1">
        <p:scale>
          <a:sx n="159" d="100"/>
          <a:sy n="159" d="100"/>
        </p:scale>
        <p:origin x="1746" y="132"/>
      </p:cViewPr>
      <p:guideLst>
        <p:guide orient="horz" pos="2795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2023-01-31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2023-01-31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회원가입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알고리즘 공통 함수 생성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2E9704-A22B-3421-D104-895D9000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35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알고리즘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7E78A7-5B62-DBE4-94A2-AE02B5BF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8" y="1196752"/>
            <a:ext cx="2638425" cy="3076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22D0D8-2ABD-7055-B977-BCAA4A24B6BA}"/>
              </a:ext>
            </a:extLst>
          </p:cNvPr>
          <p:cNvSpPr/>
          <p:nvPr/>
        </p:nvSpPr>
        <p:spPr bwMode="auto">
          <a:xfrm>
            <a:off x="1475656" y="3501008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C7CC4AD-008C-68CC-61B2-C68115D6BB81}"/>
              </a:ext>
            </a:extLst>
          </p:cNvPr>
          <p:cNvSpPr/>
          <p:nvPr/>
        </p:nvSpPr>
        <p:spPr bwMode="auto">
          <a:xfrm>
            <a:off x="3075312" y="3485347"/>
            <a:ext cx="35282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E8D62D-9BBC-F335-005C-4C7214D20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64" y="1184023"/>
            <a:ext cx="4982308" cy="51309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5B57D6-12FB-B41B-B366-7DBC7B88E267}"/>
              </a:ext>
            </a:extLst>
          </p:cNvPr>
          <p:cNvSpPr/>
          <p:nvPr/>
        </p:nvSpPr>
        <p:spPr bwMode="auto">
          <a:xfrm>
            <a:off x="4064260" y="2276872"/>
            <a:ext cx="4180148" cy="16561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BF8D20-4E2F-AF1E-E747-EF32BD420986}"/>
              </a:ext>
            </a:extLst>
          </p:cNvPr>
          <p:cNvSpPr/>
          <p:nvPr/>
        </p:nvSpPr>
        <p:spPr bwMode="auto">
          <a:xfrm>
            <a:off x="4064260" y="4149080"/>
            <a:ext cx="4324164" cy="19442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39C3E-1006-BAF3-C068-659D269AB5F8}"/>
              </a:ext>
            </a:extLst>
          </p:cNvPr>
          <p:cNvSpPr txBox="1"/>
          <p:nvPr/>
        </p:nvSpPr>
        <p:spPr>
          <a:xfrm>
            <a:off x="6845170" y="2571148"/>
            <a:ext cx="1512168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해시 암호화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5E673-F436-967F-61CF-FDBD86AC8281}"/>
              </a:ext>
            </a:extLst>
          </p:cNvPr>
          <p:cNvSpPr txBox="1"/>
          <p:nvPr/>
        </p:nvSpPr>
        <p:spPr>
          <a:xfrm>
            <a:off x="6084168" y="6040233"/>
            <a:ext cx="2273170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AES128 </a:t>
            </a:r>
            <a:r>
              <a:rPr lang="ko-KR" altLang="en-US" sz="1800" dirty="0"/>
              <a:t>암호화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3494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알고리즘 테스트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24F15-1E74-0E9A-162C-A614B369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7239000" cy="3257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7E4903-D4E0-9756-9612-55B33D944324}"/>
              </a:ext>
            </a:extLst>
          </p:cNvPr>
          <p:cNvSpPr/>
          <p:nvPr/>
        </p:nvSpPr>
        <p:spPr bwMode="auto">
          <a:xfrm>
            <a:off x="539552" y="1700808"/>
            <a:ext cx="7128792" cy="77787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1D6648-8631-19D0-400E-ADE0BBF109AD}"/>
              </a:ext>
            </a:extLst>
          </p:cNvPr>
          <p:cNvSpPr txBox="1"/>
          <p:nvPr/>
        </p:nvSpPr>
        <p:spPr>
          <a:xfrm>
            <a:off x="4355976" y="1761963"/>
            <a:ext cx="2880320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복호화</a:t>
            </a:r>
            <a:r>
              <a:rPr lang="en-US" altLang="ko-KR" sz="1800" dirty="0"/>
              <a:t>(</a:t>
            </a:r>
            <a:r>
              <a:rPr lang="ko-KR" altLang="en-US" sz="1800" dirty="0"/>
              <a:t>암호풀기</a:t>
            </a:r>
            <a:r>
              <a:rPr lang="en-US" altLang="ko-KR" sz="1800" dirty="0"/>
              <a:t>) </a:t>
            </a:r>
            <a:r>
              <a:rPr lang="ko-KR" altLang="en-US" sz="1800" dirty="0"/>
              <a:t>불가능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5D9A53-7932-4C9C-177C-9BEB68F3BB82}"/>
              </a:ext>
            </a:extLst>
          </p:cNvPr>
          <p:cNvSpPr/>
          <p:nvPr/>
        </p:nvSpPr>
        <p:spPr bwMode="auto">
          <a:xfrm>
            <a:off x="539552" y="2622922"/>
            <a:ext cx="5760640" cy="102210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3FA74F-7E9C-ABBA-FFA1-9E0D8FEB92ED}"/>
              </a:ext>
            </a:extLst>
          </p:cNvPr>
          <p:cNvSpPr txBox="1"/>
          <p:nvPr/>
        </p:nvSpPr>
        <p:spPr>
          <a:xfrm>
            <a:off x="4355976" y="3557990"/>
            <a:ext cx="342257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암호화</a:t>
            </a:r>
            <a:r>
              <a:rPr lang="en-US" altLang="ko-KR" sz="1800" dirty="0"/>
              <a:t>, </a:t>
            </a:r>
            <a:r>
              <a:rPr lang="ko-KR" altLang="en-US" sz="1800" dirty="0"/>
              <a:t>복호화</a:t>
            </a:r>
            <a:r>
              <a:rPr lang="en-US" altLang="ko-KR" sz="1800" dirty="0"/>
              <a:t>(</a:t>
            </a:r>
            <a:r>
              <a:rPr lang="ko-KR" altLang="en-US" sz="1800" dirty="0"/>
              <a:t>암호풀기</a:t>
            </a:r>
            <a:r>
              <a:rPr lang="en-US" altLang="ko-KR" sz="1800" dirty="0"/>
              <a:t>) </a:t>
            </a:r>
            <a:r>
              <a:rPr lang="ko-KR" altLang="en-US" sz="1800" dirty="0"/>
              <a:t>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7179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주요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14012-8C65-0A5C-CE7D-3A991682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중복 체크</a:t>
            </a:r>
            <a:endParaRPr lang="en-US" altLang="ko-KR" dirty="0"/>
          </a:p>
          <a:p>
            <a:pPr lvl="1"/>
            <a:r>
              <a:rPr lang="en-US" altLang="ko-KR" dirty="0"/>
              <a:t>USER_ID </a:t>
            </a:r>
            <a:r>
              <a:rPr lang="ko-KR" altLang="en-US" dirty="0"/>
              <a:t>컬럼은 </a:t>
            </a:r>
            <a:r>
              <a:rPr lang="en-US" altLang="ko-KR" dirty="0"/>
              <a:t>PK</a:t>
            </a:r>
            <a:r>
              <a:rPr lang="ko-KR" altLang="en-US" dirty="0"/>
              <a:t>로 중복 불가</a:t>
            </a:r>
            <a:endParaRPr lang="en-US" altLang="ko-KR" dirty="0"/>
          </a:p>
          <a:p>
            <a:pPr lvl="1"/>
            <a:r>
              <a:rPr lang="ko-KR" altLang="en-US" dirty="0"/>
              <a:t>아이디 중복제거 필요하며</a:t>
            </a:r>
            <a:r>
              <a:rPr lang="en-US" altLang="ko-KR" dirty="0"/>
              <a:t> Ajax</a:t>
            </a:r>
            <a:r>
              <a:rPr lang="ko-KR" altLang="en-US" dirty="0"/>
              <a:t>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이메일 중복 체크</a:t>
            </a:r>
            <a:endParaRPr lang="en-US" altLang="ko-KR" dirty="0"/>
          </a:p>
          <a:p>
            <a:pPr lvl="1"/>
            <a:r>
              <a:rPr lang="ko-KR" altLang="en-US" dirty="0"/>
              <a:t>추후 실습 중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찾기에 이메일 활용</a:t>
            </a:r>
            <a:endParaRPr lang="en-US" altLang="ko-KR" dirty="0"/>
          </a:p>
          <a:p>
            <a:pPr lvl="1"/>
            <a:r>
              <a:rPr lang="ko-KR" altLang="en-US" dirty="0"/>
              <a:t>이메일 중복 불가하며 </a:t>
            </a:r>
            <a:r>
              <a:rPr lang="en-US" altLang="ko-KR" dirty="0"/>
              <a:t>Ajax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55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1A7A9C-5E96-EC21-7492-BCB0FB5E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36039" cy="30243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237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-DTO </a:t>
            </a:r>
            <a:r>
              <a:rPr lang="ko-KR" altLang="en-US" dirty="0"/>
              <a:t>참고 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99AE1B-8779-00BE-46CE-CCF9E7B0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93304"/>
            <a:ext cx="4867643" cy="367240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8D84A0F-8CF7-E511-B4BD-9C5A41683E41}"/>
              </a:ext>
            </a:extLst>
          </p:cNvPr>
          <p:cNvSpPr/>
          <p:nvPr/>
        </p:nvSpPr>
        <p:spPr bwMode="auto">
          <a:xfrm>
            <a:off x="5364088" y="2204864"/>
            <a:ext cx="792088" cy="144016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4F18E-B360-0812-5F4A-EBD24A0BE054}"/>
              </a:ext>
            </a:extLst>
          </p:cNvPr>
          <p:cNvSpPr txBox="1"/>
          <p:nvPr/>
        </p:nvSpPr>
        <p:spPr>
          <a:xfrm>
            <a:off x="2998168" y="3669598"/>
            <a:ext cx="3806080" cy="11587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컬럼과 </a:t>
            </a:r>
            <a:r>
              <a:rPr lang="ko-KR" altLang="en-US" sz="1800" dirty="0" err="1"/>
              <a:t>변수명</a:t>
            </a:r>
            <a:r>
              <a:rPr lang="ko-KR" altLang="en-US" sz="1800" dirty="0"/>
              <a:t> 일치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DB</a:t>
            </a:r>
            <a:r>
              <a:rPr lang="ko-KR" altLang="en-US" sz="1800" dirty="0">
                <a:solidFill>
                  <a:srgbClr val="FF0000"/>
                </a:solidFill>
              </a:rPr>
              <a:t>컬럼은 모두 대문자로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자바</a:t>
            </a:r>
            <a:r>
              <a:rPr lang="en-US" altLang="ko-KR" sz="1800" dirty="0">
                <a:solidFill>
                  <a:srgbClr val="FF0000"/>
                </a:solidFill>
              </a:rPr>
              <a:t>DTO</a:t>
            </a:r>
            <a:r>
              <a:rPr lang="ko-KR" altLang="en-US" sz="1800" dirty="0">
                <a:solidFill>
                  <a:srgbClr val="FF0000"/>
                </a:solidFill>
              </a:rPr>
              <a:t>는 </a:t>
            </a:r>
            <a:r>
              <a:rPr lang="ko-KR" altLang="en-US" sz="1800" dirty="0" err="1">
                <a:solidFill>
                  <a:srgbClr val="FF0000"/>
                </a:solidFill>
              </a:rPr>
              <a:t>카멜식으로</a:t>
            </a:r>
            <a:r>
              <a:rPr lang="ko-KR" altLang="en-US" sz="1800" dirty="0">
                <a:solidFill>
                  <a:srgbClr val="FF0000"/>
                </a:solidFill>
              </a:rPr>
              <a:t> 표기함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C5B36F-1624-F4ED-3900-6585921C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7" y="1195482"/>
            <a:ext cx="2362200" cy="4086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559C7C-F27E-71E1-1232-531F18BF0F44}"/>
              </a:ext>
            </a:extLst>
          </p:cNvPr>
          <p:cNvSpPr/>
          <p:nvPr/>
        </p:nvSpPr>
        <p:spPr bwMode="auto">
          <a:xfrm>
            <a:off x="380247" y="1193304"/>
            <a:ext cx="2391553" cy="408840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97CADBA9-087B-553A-FC81-8838D4E222F1}"/>
              </a:ext>
            </a:extLst>
          </p:cNvPr>
          <p:cNvSpPr/>
          <p:nvPr/>
        </p:nvSpPr>
        <p:spPr bwMode="auto">
          <a:xfrm>
            <a:off x="2742447" y="2900370"/>
            <a:ext cx="2493858" cy="2880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22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-DTO(1)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18629-0B71-89CF-265C-58DA2B8E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9" y="1205127"/>
            <a:ext cx="1609725" cy="3629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E22BF9-18F3-28CE-63C3-AD652B54A1B0}"/>
              </a:ext>
            </a:extLst>
          </p:cNvPr>
          <p:cNvSpPr/>
          <p:nvPr/>
        </p:nvSpPr>
        <p:spPr bwMode="auto">
          <a:xfrm>
            <a:off x="602949" y="3686998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오른쪽 화살표 8">
            <a:extLst>
              <a:ext uri="{FF2B5EF4-FFF2-40B4-BE49-F238E27FC236}">
                <a16:creationId xmlns:a16="http://schemas.microsoft.com/office/drawing/2014/main" id="{418DD001-AE9F-83E1-033D-30FCCD29F480}"/>
              </a:ext>
            </a:extLst>
          </p:cNvPr>
          <p:cNvSpPr/>
          <p:nvPr/>
        </p:nvSpPr>
        <p:spPr bwMode="auto">
          <a:xfrm>
            <a:off x="2063752" y="3632992"/>
            <a:ext cx="576064" cy="3240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F3148-F3FA-5B7C-BBFD-026EB81B6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05127"/>
            <a:ext cx="4419600" cy="5038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682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-DTO(2)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8825C2-4F13-82DD-4F18-42A19F03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36623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703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-Mapper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14746-5738-4067-A2B6-53B70A35D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Service</a:t>
            </a:r>
            <a:r>
              <a:rPr lang="ko-KR" altLang="en-US" dirty="0"/>
              <a:t> 영역에서 호출하는 자바 인터페이스와 </a:t>
            </a:r>
            <a:br>
              <a:rPr lang="en-US" altLang="ko-KR" dirty="0"/>
            </a:br>
            <a:r>
              <a:rPr lang="en-US" altLang="ko-KR" dirty="0"/>
              <a:t>SQL</a:t>
            </a:r>
            <a:r>
              <a:rPr lang="ko-KR" altLang="en-US" dirty="0"/>
              <a:t>이 저장되는 </a:t>
            </a:r>
            <a:r>
              <a:rPr lang="en-US" altLang="ko-KR" dirty="0"/>
              <a:t>XML </a:t>
            </a:r>
            <a:r>
              <a:rPr lang="ko-KR" altLang="en-US" dirty="0"/>
              <a:t>파일로 구성</a:t>
            </a:r>
            <a:endParaRPr lang="en-US" altLang="ko-KR" dirty="0"/>
          </a:p>
          <a:p>
            <a:pPr lvl="1"/>
            <a:r>
              <a:rPr lang="en-US" altLang="ko-KR" dirty="0" err="1"/>
              <a:t>IUserInfoMapper</a:t>
            </a:r>
            <a:endParaRPr lang="en-US" altLang="ko-KR" dirty="0"/>
          </a:p>
          <a:p>
            <a:pPr lvl="1"/>
            <a:r>
              <a:rPr lang="en-US" altLang="ko-KR" dirty="0"/>
              <a:t>UserInfoMapper.xml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BA67E5-B2A3-C883-7622-F477F7BE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868165"/>
            <a:ext cx="1943100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B3D1689-6481-8E6F-3043-826EB808BA82}"/>
              </a:ext>
            </a:extLst>
          </p:cNvPr>
          <p:cNvSpPr/>
          <p:nvPr/>
        </p:nvSpPr>
        <p:spPr bwMode="auto">
          <a:xfrm>
            <a:off x="6742584" y="3567939"/>
            <a:ext cx="1575565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94D7A3-688D-5DF4-A1E3-29AFDBDF1FE3}"/>
              </a:ext>
            </a:extLst>
          </p:cNvPr>
          <p:cNvSpPr/>
          <p:nvPr/>
        </p:nvSpPr>
        <p:spPr bwMode="auto">
          <a:xfrm>
            <a:off x="6444208" y="5273729"/>
            <a:ext cx="1873941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D79511F3-95FF-7800-C300-C6242A822471}"/>
              </a:ext>
            </a:extLst>
          </p:cNvPr>
          <p:cNvSpPr/>
          <p:nvPr/>
        </p:nvSpPr>
        <p:spPr bwMode="auto">
          <a:xfrm>
            <a:off x="7308304" y="3783963"/>
            <a:ext cx="216024" cy="151724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2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-Mapper </a:t>
            </a:r>
            <a:r>
              <a:rPr lang="ko-KR" altLang="en-US" dirty="0"/>
              <a:t>자바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01ADEE-5132-291F-554A-C28926681364}"/>
              </a:ext>
            </a:extLst>
          </p:cNvPr>
          <p:cNvSpPr/>
          <p:nvPr/>
        </p:nvSpPr>
        <p:spPr bwMode="auto">
          <a:xfrm>
            <a:off x="3635896" y="3356992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9BB76D-2F24-982C-23AE-D060ADC8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219200"/>
            <a:ext cx="5324475" cy="4591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55F56E-9F30-B02F-73A2-0097BADC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1943100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0B75EE-03C3-41FF-41C6-E70A4E8E8B72}"/>
              </a:ext>
            </a:extLst>
          </p:cNvPr>
          <p:cNvSpPr/>
          <p:nvPr/>
        </p:nvSpPr>
        <p:spPr bwMode="auto">
          <a:xfrm>
            <a:off x="827584" y="2918974"/>
            <a:ext cx="1575565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오른쪽 화살표 8">
            <a:extLst>
              <a:ext uri="{FF2B5EF4-FFF2-40B4-BE49-F238E27FC236}">
                <a16:creationId xmlns:a16="http://schemas.microsoft.com/office/drawing/2014/main" id="{33A71931-C20C-0C45-78A3-9F1ADC97FE34}"/>
              </a:ext>
            </a:extLst>
          </p:cNvPr>
          <p:cNvSpPr/>
          <p:nvPr/>
        </p:nvSpPr>
        <p:spPr bwMode="auto">
          <a:xfrm>
            <a:off x="2423792" y="2894910"/>
            <a:ext cx="576064" cy="2579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7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회원가입시</a:t>
            </a:r>
            <a:r>
              <a:rPr lang="ko-KR" altLang="en-US" dirty="0"/>
              <a:t> 개인을 식별할 수 있는 정보에 대해 암호화해야함</a:t>
            </a:r>
            <a:endParaRPr lang="en-US" altLang="ko-KR" dirty="0"/>
          </a:p>
          <a:p>
            <a:pPr lvl="1"/>
            <a:r>
              <a:rPr lang="ko-KR" altLang="en-US" dirty="0"/>
              <a:t>정보통신망법</a:t>
            </a:r>
            <a:r>
              <a:rPr lang="en-US" altLang="ko-KR" dirty="0"/>
              <a:t>, </a:t>
            </a:r>
            <a:r>
              <a:rPr lang="ko-KR" altLang="en-US" dirty="0"/>
              <a:t>개인정보보호법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식별정보</a:t>
            </a:r>
            <a:endParaRPr lang="en-US" altLang="ko-KR" dirty="0"/>
          </a:p>
          <a:p>
            <a:pPr lvl="1"/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계좌정보 등</a:t>
            </a:r>
            <a:endParaRPr lang="en-US" altLang="ko-KR" dirty="0"/>
          </a:p>
          <a:p>
            <a:pPr lvl="1"/>
            <a:endParaRPr lang="en-US" altLang="ko-KR" dirty="0"/>
          </a:p>
          <a:p>
            <a:pPr algn="l"/>
            <a:r>
              <a:rPr lang="ko-KR" altLang="en-US" dirty="0"/>
              <a:t>비밀번호는 </a:t>
            </a:r>
            <a:r>
              <a:rPr lang="ko-KR" altLang="en-US" dirty="0" err="1"/>
              <a:t>복호화되지</a:t>
            </a:r>
            <a:r>
              <a:rPr lang="ko-KR" altLang="en-US" dirty="0"/>
              <a:t> 않는 </a:t>
            </a:r>
            <a:r>
              <a:rPr lang="ko-KR" altLang="en-US" dirty="0" err="1"/>
              <a:t>단반향</a:t>
            </a:r>
            <a:r>
              <a:rPr lang="ko-KR" altLang="en-US" dirty="0"/>
              <a:t> 암호화를 사용하여 비밀번호 저장</a:t>
            </a:r>
            <a:endParaRPr lang="en-US" altLang="ko-KR" dirty="0"/>
          </a:p>
          <a:p>
            <a:pPr lvl="1"/>
            <a:r>
              <a:rPr lang="ko-KR" altLang="en-US" dirty="0"/>
              <a:t>개인정보보호법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7465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-Mapper XML (1)</a:t>
            </a:r>
            <a:endParaRPr lang="ko-KR" altLang="en-US" dirty="0"/>
          </a:p>
        </p:txBody>
      </p:sp>
      <p:sp>
        <p:nvSpPr>
          <p:cNvPr id="11" name="오른쪽 화살표 8">
            <a:extLst>
              <a:ext uri="{FF2B5EF4-FFF2-40B4-BE49-F238E27FC236}">
                <a16:creationId xmlns:a16="http://schemas.microsoft.com/office/drawing/2014/main" id="{DEC133A7-2AFD-7885-0404-C116C861E8BF}"/>
              </a:ext>
            </a:extLst>
          </p:cNvPr>
          <p:cNvSpPr/>
          <p:nvPr/>
        </p:nvSpPr>
        <p:spPr bwMode="auto">
          <a:xfrm rot="5400000">
            <a:off x="1443163" y="4410238"/>
            <a:ext cx="1385010" cy="3240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B8F416-1CED-4354-A113-93641039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1943100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CBC389-1D24-1286-FFF1-A3EE09E52785}"/>
              </a:ext>
            </a:extLst>
          </p:cNvPr>
          <p:cNvSpPr/>
          <p:nvPr/>
        </p:nvSpPr>
        <p:spPr bwMode="auto">
          <a:xfrm>
            <a:off x="827584" y="2925128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758B12-6AD2-341D-623E-1A82B2D05884}"/>
              </a:ext>
            </a:extLst>
          </p:cNvPr>
          <p:cNvSpPr/>
          <p:nvPr/>
        </p:nvSpPr>
        <p:spPr bwMode="auto">
          <a:xfrm>
            <a:off x="611560" y="4649829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B33F967A-5985-6AF1-87CA-935D3B4C5F84}"/>
              </a:ext>
            </a:extLst>
          </p:cNvPr>
          <p:cNvSpPr/>
          <p:nvPr/>
        </p:nvSpPr>
        <p:spPr bwMode="auto">
          <a:xfrm>
            <a:off x="1331640" y="3141152"/>
            <a:ext cx="216024" cy="1439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-Mapper XML 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9BE4787-33BD-B4EA-39DA-BCDD21B3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중복체크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결과 </a:t>
            </a:r>
            <a:r>
              <a:rPr lang="en-US" altLang="ko-KR" dirty="0"/>
              <a:t>: EXISTS_YN </a:t>
            </a:r>
          </a:p>
          <a:p>
            <a:pPr lvl="2"/>
            <a:r>
              <a:rPr lang="en-US" altLang="ko-KR" dirty="0"/>
              <a:t>Y : </a:t>
            </a:r>
            <a:r>
              <a:rPr lang="ko-KR" altLang="en-US" dirty="0"/>
              <a:t>존재함</a:t>
            </a:r>
            <a:endParaRPr lang="en-US" altLang="ko-KR" dirty="0"/>
          </a:p>
          <a:p>
            <a:pPr lvl="2"/>
            <a:r>
              <a:rPr lang="en-US" altLang="ko-KR" dirty="0"/>
              <a:t>N : </a:t>
            </a:r>
            <a:r>
              <a:rPr lang="ko-KR" altLang="en-US" dirty="0"/>
              <a:t>존재하지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0A27A7-0B54-8D79-9D67-24E6D097F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00"/>
          <a:stretch/>
        </p:blipFill>
        <p:spPr>
          <a:xfrm>
            <a:off x="477761" y="2782226"/>
            <a:ext cx="8199016" cy="2160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64AD99-544F-238B-7636-9D9FF4FA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1" y="5459693"/>
            <a:ext cx="5248275" cy="838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B5CE26-0A0D-F972-8B12-88046F90EEAD}"/>
              </a:ext>
            </a:extLst>
          </p:cNvPr>
          <p:cNvSpPr/>
          <p:nvPr/>
        </p:nvSpPr>
        <p:spPr bwMode="auto">
          <a:xfrm>
            <a:off x="1331640" y="3916306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5BEBAA-09BA-6F73-F6D1-CE6EEAA27929}"/>
              </a:ext>
            </a:extLst>
          </p:cNvPr>
          <p:cNvSpPr/>
          <p:nvPr/>
        </p:nvSpPr>
        <p:spPr bwMode="auto">
          <a:xfrm>
            <a:off x="1517584" y="5980566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85A680-767B-D081-14CC-F8EB7E5CC067}"/>
              </a:ext>
            </a:extLst>
          </p:cNvPr>
          <p:cNvSpPr/>
          <p:nvPr/>
        </p:nvSpPr>
        <p:spPr bwMode="auto">
          <a:xfrm>
            <a:off x="2791244" y="5980566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408B2F-0F6D-AB5C-B38C-D918AD1D32BE}"/>
              </a:ext>
            </a:extLst>
          </p:cNvPr>
          <p:cNvSpPr/>
          <p:nvPr/>
        </p:nvSpPr>
        <p:spPr bwMode="auto">
          <a:xfrm>
            <a:off x="611560" y="5980566"/>
            <a:ext cx="88126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78DBE71D-25FD-6722-7BCE-9350A1B0AB1D}"/>
              </a:ext>
            </a:extLst>
          </p:cNvPr>
          <p:cNvSpPr/>
          <p:nvPr/>
        </p:nvSpPr>
        <p:spPr bwMode="auto">
          <a:xfrm>
            <a:off x="2123728" y="4726442"/>
            <a:ext cx="216024" cy="122413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21F18231-83C9-C24A-4BFB-0075AB72D53F}"/>
              </a:ext>
            </a:extLst>
          </p:cNvPr>
          <p:cNvSpPr/>
          <p:nvPr/>
        </p:nvSpPr>
        <p:spPr bwMode="auto">
          <a:xfrm rot="1350241">
            <a:off x="3362708" y="4387621"/>
            <a:ext cx="216024" cy="157636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화살표: 위쪽/아래쪽 25">
            <a:extLst>
              <a:ext uri="{FF2B5EF4-FFF2-40B4-BE49-F238E27FC236}">
                <a16:creationId xmlns:a16="http://schemas.microsoft.com/office/drawing/2014/main" id="{D3DD816D-6BEA-2E3A-2E0B-6FBCECF9E7AB}"/>
              </a:ext>
            </a:extLst>
          </p:cNvPr>
          <p:cNvSpPr/>
          <p:nvPr/>
        </p:nvSpPr>
        <p:spPr bwMode="auto">
          <a:xfrm rot="4314795">
            <a:off x="3361334" y="2607288"/>
            <a:ext cx="216024" cy="501505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B2DCA0-E74C-5313-40D1-1AAC19051D5D}"/>
              </a:ext>
            </a:extLst>
          </p:cNvPr>
          <p:cNvSpPr txBox="1"/>
          <p:nvPr/>
        </p:nvSpPr>
        <p:spPr>
          <a:xfrm>
            <a:off x="4384175" y="5554849"/>
            <a:ext cx="410445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IUserInfoMapper</a:t>
            </a:r>
            <a:r>
              <a:rPr lang="en-US" altLang="ko-KR" sz="1800" dirty="0"/>
              <a:t> </a:t>
            </a:r>
            <a:r>
              <a:rPr lang="ko-KR" altLang="en-US" sz="1800" dirty="0"/>
              <a:t>인터페이스의 함수</a:t>
            </a:r>
            <a:endParaRPr lang="en-US" altLang="ko-KR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AF43C3-4E2F-D2F4-3CB0-01C170495086}"/>
              </a:ext>
            </a:extLst>
          </p:cNvPr>
          <p:cNvSpPr txBox="1"/>
          <p:nvPr/>
        </p:nvSpPr>
        <p:spPr>
          <a:xfrm>
            <a:off x="456111" y="6393900"/>
            <a:ext cx="1036711" cy="2754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resultType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8DB362-8725-66BA-5D0B-AF1C58E97ED4}"/>
              </a:ext>
            </a:extLst>
          </p:cNvPr>
          <p:cNvSpPr txBox="1"/>
          <p:nvPr/>
        </p:nvSpPr>
        <p:spPr>
          <a:xfrm>
            <a:off x="1828546" y="6393900"/>
            <a:ext cx="590364" cy="2754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2A7B7-E3DD-42A3-0898-6EDA42C67B11}"/>
              </a:ext>
            </a:extLst>
          </p:cNvPr>
          <p:cNvSpPr txBox="1"/>
          <p:nvPr/>
        </p:nvSpPr>
        <p:spPr>
          <a:xfrm>
            <a:off x="2661828" y="6393900"/>
            <a:ext cx="1615036" cy="2754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parameterType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78385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-Mapper XML 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9BE4787-33BD-B4EA-39DA-BCDD21B3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이메일 중복체크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결과 </a:t>
            </a:r>
            <a:r>
              <a:rPr lang="en-US" altLang="ko-KR" dirty="0"/>
              <a:t>: EXISTS_YN </a:t>
            </a:r>
          </a:p>
          <a:p>
            <a:pPr lvl="2"/>
            <a:r>
              <a:rPr lang="en-US" altLang="ko-KR" dirty="0"/>
              <a:t>Y : </a:t>
            </a:r>
            <a:r>
              <a:rPr lang="ko-KR" altLang="en-US" dirty="0"/>
              <a:t>존재함</a:t>
            </a:r>
            <a:endParaRPr lang="en-US" altLang="ko-KR" dirty="0"/>
          </a:p>
          <a:p>
            <a:pPr lvl="2"/>
            <a:r>
              <a:rPr lang="en-US" altLang="ko-KR" dirty="0"/>
              <a:t>N : </a:t>
            </a:r>
            <a:r>
              <a:rPr lang="ko-KR" altLang="en-US" dirty="0"/>
              <a:t>존재하지 않음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0A27A7-0B54-8D79-9D67-24E6D097F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00"/>
          <a:stretch/>
        </p:blipFill>
        <p:spPr>
          <a:xfrm>
            <a:off x="455358" y="2852936"/>
            <a:ext cx="8199016" cy="14401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8516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-Mapper XML (3)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86737-3BA3-5B92-43B8-F08AE9C3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회원가입하기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650D1-40AE-8EA7-C30F-4002B104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193105" cy="46805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0527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3492B-FE45-BF8A-2EEA-E0467762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함수 및 공통 상수를 정의하는 인터페이스와</a:t>
            </a:r>
            <a:br>
              <a:rPr lang="en-US" altLang="ko-KR" dirty="0"/>
            </a:br>
            <a:r>
              <a:rPr lang="ko-KR" altLang="en-US" dirty="0"/>
              <a:t>정의된 함수를 구현하는 자바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en-US" altLang="ko-KR" dirty="0" err="1"/>
              <a:t>IUserInfoService</a:t>
            </a:r>
            <a:r>
              <a:rPr lang="en-US" altLang="ko-KR" dirty="0"/>
              <a:t> :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en-US" altLang="ko-KR" dirty="0" err="1"/>
              <a:t>UserInfoService</a:t>
            </a:r>
            <a:r>
              <a:rPr lang="en-US" altLang="ko-KR" dirty="0"/>
              <a:t> : </a:t>
            </a:r>
            <a:r>
              <a:rPr lang="ko-KR" altLang="en-US" dirty="0"/>
              <a:t>자바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F0A0C-7F82-EE9B-0500-454B6B001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412776"/>
            <a:ext cx="1657350" cy="477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C007AB-F203-5A45-0A49-3B976F633638}"/>
              </a:ext>
            </a:extLst>
          </p:cNvPr>
          <p:cNvSpPr/>
          <p:nvPr/>
        </p:nvSpPr>
        <p:spPr bwMode="auto">
          <a:xfrm>
            <a:off x="7524328" y="4077072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14F66-A615-C492-4AF1-7C2A1EB1514A}"/>
              </a:ext>
            </a:extLst>
          </p:cNvPr>
          <p:cNvSpPr/>
          <p:nvPr/>
        </p:nvSpPr>
        <p:spPr bwMode="auto">
          <a:xfrm>
            <a:off x="7380312" y="5612897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위쪽/아래쪽 8">
            <a:extLst>
              <a:ext uri="{FF2B5EF4-FFF2-40B4-BE49-F238E27FC236}">
                <a16:creationId xmlns:a16="http://schemas.microsoft.com/office/drawing/2014/main" id="{FB27B439-C896-2DFE-4B20-2D24681337D7}"/>
              </a:ext>
            </a:extLst>
          </p:cNvPr>
          <p:cNvSpPr/>
          <p:nvPr/>
        </p:nvSpPr>
        <p:spPr bwMode="auto">
          <a:xfrm>
            <a:off x="8100392" y="4293096"/>
            <a:ext cx="216024" cy="129614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23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-Service </a:t>
            </a:r>
            <a:r>
              <a:rPr lang="ko-KR" altLang="en-US" dirty="0"/>
              <a:t>인터페이스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67C92-1715-282C-1E11-4E627471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1657350" cy="477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9E11F7-8459-504F-12F7-47A7F6287EAA}"/>
              </a:ext>
            </a:extLst>
          </p:cNvPr>
          <p:cNvSpPr/>
          <p:nvPr/>
        </p:nvSpPr>
        <p:spPr bwMode="auto">
          <a:xfrm>
            <a:off x="745232" y="5396873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AB94831-E184-895A-7C44-1278CDA4D115}"/>
              </a:ext>
            </a:extLst>
          </p:cNvPr>
          <p:cNvSpPr/>
          <p:nvPr/>
        </p:nvSpPr>
        <p:spPr bwMode="auto">
          <a:xfrm>
            <a:off x="2113384" y="5396873"/>
            <a:ext cx="37038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915653-608F-E1FD-A9AE-1ED3F1AD2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73" y="1787302"/>
            <a:ext cx="5276850" cy="4181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-Service </a:t>
            </a:r>
            <a:r>
              <a:rPr lang="ko-KR" altLang="en-US" dirty="0"/>
              <a:t>자바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448AB9-A867-C132-11A5-105E0FC8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1657350" cy="477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59301E-2DD5-47A9-2C22-21A3E7F70B69}"/>
              </a:ext>
            </a:extLst>
          </p:cNvPr>
          <p:cNvSpPr/>
          <p:nvPr/>
        </p:nvSpPr>
        <p:spPr bwMode="auto">
          <a:xfrm>
            <a:off x="889248" y="3861049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B5DEBB-0DB7-5851-957C-604EE41B3E17}"/>
              </a:ext>
            </a:extLst>
          </p:cNvPr>
          <p:cNvSpPr/>
          <p:nvPr/>
        </p:nvSpPr>
        <p:spPr bwMode="auto">
          <a:xfrm>
            <a:off x="745232" y="539687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036E6C52-FC6C-F8B5-25B5-4BBBA73F2EF6}"/>
              </a:ext>
            </a:extLst>
          </p:cNvPr>
          <p:cNvSpPr/>
          <p:nvPr/>
        </p:nvSpPr>
        <p:spPr bwMode="auto">
          <a:xfrm>
            <a:off x="1465312" y="4077073"/>
            <a:ext cx="216024" cy="129614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CDD5221-9FC2-84E6-63DF-EF8C71D2A3EE}"/>
              </a:ext>
            </a:extLst>
          </p:cNvPr>
          <p:cNvSpPr/>
          <p:nvPr/>
        </p:nvSpPr>
        <p:spPr bwMode="auto">
          <a:xfrm>
            <a:off x="2113384" y="3884706"/>
            <a:ext cx="37038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081C9C-B4A7-E2F4-1D35-8DCEF897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88" y="1196752"/>
            <a:ext cx="6018659" cy="5117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D93EC5-F812-7F26-6417-39EDF460AA98}"/>
              </a:ext>
            </a:extLst>
          </p:cNvPr>
          <p:cNvSpPr/>
          <p:nvPr/>
        </p:nvSpPr>
        <p:spPr bwMode="auto">
          <a:xfrm>
            <a:off x="2771800" y="5968778"/>
            <a:ext cx="5832647" cy="34588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D924A-7ACF-958E-7296-DBF1AE48085F}"/>
              </a:ext>
            </a:extLst>
          </p:cNvPr>
          <p:cNvSpPr txBox="1"/>
          <p:nvPr/>
        </p:nvSpPr>
        <p:spPr>
          <a:xfrm>
            <a:off x="3851920" y="6314659"/>
            <a:ext cx="410445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이전 실습에서 구현한 메일발송 서비스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8748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-Service </a:t>
            </a:r>
            <a:r>
              <a:rPr lang="ko-KR" altLang="en-US" dirty="0"/>
              <a:t>자바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13B1F-7316-CDA3-E546-6F5F1DDE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아이디 중복체크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3E33BB-B0F6-0F43-36E8-F9D4C9E1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72816"/>
            <a:ext cx="8218488" cy="25545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834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-Service </a:t>
            </a:r>
            <a:r>
              <a:rPr lang="ko-KR" altLang="en-US" dirty="0"/>
              <a:t>자바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13B1F-7316-CDA3-E546-6F5F1DDE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이메일 중복체크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수행 단계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에 입력된 이메일이 존재하는지 체크</a:t>
            </a:r>
            <a:endParaRPr lang="en-US" altLang="ko-KR" dirty="0"/>
          </a:p>
          <a:p>
            <a:pPr lvl="2"/>
            <a:r>
              <a:rPr lang="ko-KR" altLang="en-US" dirty="0"/>
              <a:t>이메일이 존재하지 않는다면</a:t>
            </a:r>
            <a:r>
              <a:rPr lang="en-US" altLang="ko-KR" dirty="0"/>
              <a:t>, </a:t>
            </a:r>
            <a:r>
              <a:rPr lang="ko-KR" altLang="en-US" dirty="0"/>
              <a:t>유효한 이메일인지 확인하기 위해 인증번호를 포함하여 입력된 메일에 이메일 발송</a:t>
            </a:r>
            <a:endParaRPr lang="en-US" altLang="ko-KR" dirty="0"/>
          </a:p>
          <a:p>
            <a:pPr lvl="2"/>
            <a:r>
              <a:rPr lang="ko-KR" altLang="en-US" dirty="0"/>
              <a:t>이메일에 발송된 인증번호는 </a:t>
            </a:r>
            <a:r>
              <a:rPr lang="en-US" altLang="ko-KR" dirty="0"/>
              <a:t>Controller</a:t>
            </a:r>
            <a:r>
              <a:rPr lang="ko-KR" altLang="en-US" dirty="0"/>
              <a:t>에 전달함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5CAA18-0FC7-AA47-D701-CD740667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31215"/>
            <a:ext cx="8229600" cy="2604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FC5560-B8EA-F269-3C8D-683D89783A60}"/>
              </a:ext>
            </a:extLst>
          </p:cNvPr>
          <p:cNvSpPr/>
          <p:nvPr/>
        </p:nvSpPr>
        <p:spPr bwMode="auto">
          <a:xfrm>
            <a:off x="683568" y="4533184"/>
            <a:ext cx="4608512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A7625-57FE-C705-4EFB-7A9DFF421FD0}"/>
              </a:ext>
            </a:extLst>
          </p:cNvPr>
          <p:cNvSpPr txBox="1"/>
          <p:nvPr/>
        </p:nvSpPr>
        <p:spPr>
          <a:xfrm>
            <a:off x="4839327" y="5078641"/>
            <a:ext cx="2829017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이메일 존재하는지 조회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74821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-Service </a:t>
            </a:r>
            <a:r>
              <a:rPr lang="ko-KR" altLang="en-US" dirty="0"/>
              <a:t>자바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B2F920-B318-FF98-7CFA-2662918F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이메일 중복체크</a:t>
            </a:r>
            <a:r>
              <a:rPr lang="en-US" altLang="ko-KR" dirty="0"/>
              <a:t>(2)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D24C174-0665-9B11-E076-749BAF35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715"/>
            <a:ext cx="8218488" cy="51102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F718B9-AF60-5C41-4769-314C27688ECB}"/>
              </a:ext>
            </a:extLst>
          </p:cNvPr>
          <p:cNvSpPr/>
          <p:nvPr/>
        </p:nvSpPr>
        <p:spPr bwMode="auto">
          <a:xfrm>
            <a:off x="977950" y="2060848"/>
            <a:ext cx="5970314" cy="7920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DF4A1C-EF79-56B4-A4E3-305FBE02998F}"/>
              </a:ext>
            </a:extLst>
          </p:cNvPr>
          <p:cNvSpPr txBox="1"/>
          <p:nvPr/>
        </p:nvSpPr>
        <p:spPr>
          <a:xfrm>
            <a:off x="4848016" y="2609502"/>
            <a:ext cx="2829017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6</a:t>
            </a:r>
            <a:r>
              <a:rPr lang="ko-KR" altLang="en-US" sz="1800" dirty="0"/>
              <a:t>자리 랜덤 번호 생성</a:t>
            </a:r>
            <a:endParaRPr lang="en-US" altLang="ko-KR" sz="1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9C798D-A2C1-2B93-533E-67404FD0684B}"/>
              </a:ext>
            </a:extLst>
          </p:cNvPr>
          <p:cNvSpPr/>
          <p:nvPr/>
        </p:nvSpPr>
        <p:spPr bwMode="auto">
          <a:xfrm>
            <a:off x="977950" y="3019592"/>
            <a:ext cx="5250234" cy="20038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A91334-68FC-CA7A-BC6A-BB15A123DCE2}"/>
              </a:ext>
            </a:extLst>
          </p:cNvPr>
          <p:cNvSpPr txBox="1"/>
          <p:nvPr/>
        </p:nvSpPr>
        <p:spPr>
          <a:xfrm>
            <a:off x="4348355" y="4335227"/>
            <a:ext cx="4348422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암호화된 이메일을 </a:t>
            </a:r>
            <a:r>
              <a:rPr lang="ko-KR" altLang="en-US" sz="1800" dirty="0" err="1"/>
              <a:t>복호화하여</a:t>
            </a:r>
            <a:r>
              <a:rPr lang="ko-KR" altLang="en-US" sz="1800" dirty="0"/>
              <a:t> 메일 발송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AC4527-2B95-AB24-D97F-034D1BC1A033}"/>
              </a:ext>
            </a:extLst>
          </p:cNvPr>
          <p:cNvSpPr/>
          <p:nvPr/>
        </p:nvSpPr>
        <p:spPr bwMode="auto">
          <a:xfrm>
            <a:off x="977950" y="5120884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3167F-4349-6CA4-03D0-998F942BBC7E}"/>
              </a:ext>
            </a:extLst>
          </p:cNvPr>
          <p:cNvSpPr txBox="1"/>
          <p:nvPr/>
        </p:nvSpPr>
        <p:spPr>
          <a:xfrm>
            <a:off x="4002286" y="5405474"/>
            <a:ext cx="5040560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DB </a:t>
            </a:r>
            <a:r>
              <a:rPr lang="ko-KR" altLang="en-US" sz="1800" dirty="0"/>
              <a:t>조회 결과에 인증번호를 추가하여 </a:t>
            </a:r>
            <a:r>
              <a:rPr lang="en-US" altLang="ko-KR" sz="18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36517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적용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계좌정보 등</a:t>
            </a:r>
            <a:r>
              <a:rPr lang="en-US" altLang="ko-KR" dirty="0"/>
              <a:t> </a:t>
            </a:r>
            <a:r>
              <a:rPr lang="ko-KR" altLang="en-US" dirty="0" err="1"/>
              <a:t>식별정보는</a:t>
            </a:r>
            <a:r>
              <a:rPr lang="ko-KR" altLang="en-US" dirty="0"/>
              <a:t> </a:t>
            </a:r>
            <a:r>
              <a:rPr lang="ko-KR" altLang="en-US" dirty="0" err="1"/>
              <a:t>대칭키</a:t>
            </a:r>
            <a:r>
              <a:rPr lang="ko-KR" altLang="en-US" dirty="0"/>
              <a:t> 암호화 기술 적용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보통 </a:t>
            </a:r>
            <a:r>
              <a:rPr lang="en-US" altLang="ko-KR" b="1" dirty="0">
                <a:solidFill>
                  <a:srgbClr val="FF0000"/>
                </a:solidFill>
              </a:rPr>
              <a:t>AES 128 – CBC </a:t>
            </a:r>
            <a:r>
              <a:rPr lang="ko-KR" altLang="en-US" b="1" dirty="0">
                <a:solidFill>
                  <a:srgbClr val="FF0000"/>
                </a:solidFill>
              </a:rPr>
              <a:t>암호화 알고리즘 사용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암호화 및 복호화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암호풀기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지원되어야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암호화와 복호화에 사용되는 동일한 키</a:t>
            </a:r>
            <a:r>
              <a:rPr lang="en-US" altLang="ko-KR" b="1" dirty="0">
                <a:solidFill>
                  <a:srgbClr val="FF0000"/>
                </a:solidFill>
              </a:rPr>
              <a:t>(Key)</a:t>
            </a:r>
            <a:r>
              <a:rPr lang="ko-KR" altLang="en-US" b="1" dirty="0">
                <a:solidFill>
                  <a:srgbClr val="FF0000"/>
                </a:solidFill>
              </a:rPr>
              <a:t> 존재함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비밀번호는 </a:t>
            </a:r>
            <a:r>
              <a:rPr lang="ko-KR" altLang="en-US" dirty="0" err="1"/>
              <a:t>단반향</a:t>
            </a:r>
            <a:r>
              <a:rPr lang="ko-KR" altLang="en-US" dirty="0"/>
              <a:t> 암호화 기술인 해시 암호화 사용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보통 </a:t>
            </a:r>
            <a:r>
              <a:rPr lang="en-US" altLang="ko-KR" b="1" dirty="0">
                <a:solidFill>
                  <a:srgbClr val="FF0000"/>
                </a:solidFill>
              </a:rPr>
              <a:t>SHA-256 </a:t>
            </a:r>
            <a:r>
              <a:rPr lang="ko-KR" altLang="en-US" b="1" dirty="0">
                <a:solidFill>
                  <a:srgbClr val="FF0000"/>
                </a:solidFill>
              </a:rPr>
              <a:t>암호화 알고리즘 사용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절대 복호화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암호풀기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가 되면 안됨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단방향 </a:t>
            </a:r>
            <a:r>
              <a:rPr lang="en-US" altLang="ko-KR" b="1" dirty="0">
                <a:solidFill>
                  <a:srgbClr val="FF0000"/>
                </a:solidFill>
              </a:rPr>
              <a:t>= </a:t>
            </a:r>
            <a:r>
              <a:rPr lang="ko-KR" altLang="en-US" b="1" dirty="0">
                <a:solidFill>
                  <a:srgbClr val="FF0000"/>
                </a:solidFill>
              </a:rPr>
              <a:t>해시 암호화 </a:t>
            </a:r>
            <a:r>
              <a:rPr lang="en-US" altLang="ko-KR" b="1" dirty="0">
                <a:solidFill>
                  <a:srgbClr val="FF0000"/>
                </a:solidFill>
              </a:rPr>
              <a:t>= SHA-256 </a:t>
            </a:r>
            <a:r>
              <a:rPr lang="ko-KR" altLang="en-US" b="1" dirty="0">
                <a:solidFill>
                  <a:srgbClr val="FF0000"/>
                </a:solidFill>
              </a:rPr>
              <a:t>같은 얘기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id="{B6512E4B-BF5D-C253-2E9D-22F1D13B52AB}"/>
              </a:ext>
            </a:extLst>
          </p:cNvPr>
          <p:cNvSpPr/>
          <p:nvPr/>
        </p:nvSpPr>
        <p:spPr bwMode="auto">
          <a:xfrm>
            <a:off x="3131840" y="56706"/>
            <a:ext cx="720080" cy="70609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31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-Service </a:t>
            </a:r>
            <a:r>
              <a:rPr lang="ko-KR" altLang="en-US" dirty="0"/>
              <a:t>자바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B2F920-B318-FF98-7CFA-2662918F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회원 가입 수행 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회원가입 완료되면</a:t>
            </a:r>
            <a:r>
              <a:rPr lang="en-US" altLang="ko-KR" dirty="0"/>
              <a:t>, </a:t>
            </a:r>
            <a:r>
              <a:rPr lang="ko-KR" altLang="en-US" dirty="0"/>
              <a:t>회원가입 메일 발송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701CF-1A9F-1B0E-8984-C8F7C879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4" y="2205548"/>
            <a:ext cx="8207376" cy="29120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891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-Service </a:t>
            </a:r>
            <a:r>
              <a:rPr lang="ko-KR" altLang="en-US" dirty="0"/>
              <a:t>자바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B2F920-B318-FF98-7CFA-2662918F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회원 가입 수행 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회원 가입 성공</a:t>
            </a:r>
            <a:r>
              <a:rPr lang="en-US" altLang="ko-KR" dirty="0"/>
              <a:t> </a:t>
            </a:r>
            <a:r>
              <a:rPr lang="ko-KR" altLang="en-US" dirty="0"/>
              <a:t>결과 값 </a:t>
            </a:r>
            <a:r>
              <a:rPr lang="en-US" altLang="ko-KR" dirty="0"/>
              <a:t>: 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75479-5A4B-BA39-CFF3-B4224C93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427005"/>
            <a:ext cx="8280152" cy="24421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225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-Service </a:t>
            </a:r>
            <a:r>
              <a:rPr lang="ko-KR" altLang="en-US" dirty="0"/>
              <a:t>자바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B2F920-B318-FF98-7CFA-2662918F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회원 가입 수행 </a:t>
            </a:r>
            <a:r>
              <a:rPr lang="en-US" altLang="ko-KR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2CB5-0D2E-D8B4-2740-F1CE6E4F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4" y="1700808"/>
            <a:ext cx="6192688" cy="50251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A070C7-6F76-6304-303A-924BB7F226F4}"/>
              </a:ext>
            </a:extLst>
          </p:cNvPr>
          <p:cNvSpPr/>
          <p:nvPr/>
        </p:nvSpPr>
        <p:spPr bwMode="auto">
          <a:xfrm>
            <a:off x="611560" y="2348880"/>
            <a:ext cx="5184576" cy="3600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C945E-AEDD-5DCA-F85A-0651A721B2B8}"/>
              </a:ext>
            </a:extLst>
          </p:cNvPr>
          <p:cNvSpPr txBox="1"/>
          <p:nvPr/>
        </p:nvSpPr>
        <p:spPr>
          <a:xfrm>
            <a:off x="4858985" y="4993301"/>
            <a:ext cx="1890574" cy="549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회원가입 안내 메일 발송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65810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-Service </a:t>
            </a:r>
            <a:r>
              <a:rPr lang="ko-KR" altLang="en-US" dirty="0"/>
              <a:t>자바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B2F920-B318-FF98-7CFA-2662918F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회원 가입 수행 </a:t>
            </a:r>
            <a:r>
              <a:rPr lang="en-US" altLang="ko-KR" dirty="0"/>
              <a:t>(4)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A274D-F9BA-31AF-FE03-8D101164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988841"/>
            <a:ext cx="8207376" cy="11136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7009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10D1AA-6628-C078-397D-3588A19FB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8832"/>
            <a:ext cx="1619250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01CBC3-2DA0-BF83-DC29-72D1F339C447}"/>
              </a:ext>
            </a:extLst>
          </p:cNvPr>
          <p:cNvSpPr/>
          <p:nvPr/>
        </p:nvSpPr>
        <p:spPr bwMode="auto">
          <a:xfrm>
            <a:off x="651818" y="3284984"/>
            <a:ext cx="1440160" cy="257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BD4C86-4AEC-26B2-6C26-9DC1DF6E6ADD}"/>
              </a:ext>
            </a:extLst>
          </p:cNvPr>
          <p:cNvSpPr/>
          <p:nvPr/>
        </p:nvSpPr>
        <p:spPr bwMode="auto">
          <a:xfrm>
            <a:off x="2102376" y="3284984"/>
            <a:ext cx="381392" cy="257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454C6D-730C-9650-FEDE-C17561D2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54" y="1208832"/>
            <a:ext cx="4320480" cy="5470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53205-AEC1-2851-8BB3-9C0EFF78BB74}"/>
              </a:ext>
            </a:extLst>
          </p:cNvPr>
          <p:cNvSpPr/>
          <p:nvPr/>
        </p:nvSpPr>
        <p:spPr bwMode="auto">
          <a:xfrm>
            <a:off x="2627784" y="5323379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9E86C-6D47-36BB-F80B-30FA397A368C}"/>
              </a:ext>
            </a:extLst>
          </p:cNvPr>
          <p:cNvSpPr txBox="1"/>
          <p:nvPr/>
        </p:nvSpPr>
        <p:spPr>
          <a:xfrm>
            <a:off x="4427984" y="5539402"/>
            <a:ext cx="4536504" cy="2754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/user</a:t>
            </a:r>
            <a:r>
              <a:rPr lang="ko-KR" altLang="en-US" sz="1400" dirty="0"/>
              <a:t>로 시작되는 </a:t>
            </a:r>
            <a:r>
              <a:rPr lang="en-US" altLang="ko-KR" sz="1400" dirty="0"/>
              <a:t>URL</a:t>
            </a:r>
            <a:r>
              <a:rPr lang="ko-KR" altLang="en-US" sz="1400" dirty="0"/>
              <a:t>은 모두 </a:t>
            </a:r>
            <a:r>
              <a:rPr lang="en-US" altLang="ko-KR" sz="1400" dirty="0" err="1"/>
              <a:t>UserController</a:t>
            </a:r>
            <a:r>
              <a:rPr lang="ko-KR" altLang="en-US" sz="1400" dirty="0"/>
              <a:t>에 접근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87BF0-0AA2-8DD5-714B-014900BB48F9}"/>
              </a:ext>
            </a:extLst>
          </p:cNvPr>
          <p:cNvSpPr txBox="1"/>
          <p:nvPr/>
        </p:nvSpPr>
        <p:spPr>
          <a:xfrm>
            <a:off x="2843808" y="4299446"/>
            <a:ext cx="5166166" cy="3016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URL </a:t>
            </a:r>
            <a:r>
              <a:rPr lang="ko-KR" altLang="en-US" sz="1600" dirty="0"/>
              <a:t>예 </a:t>
            </a:r>
            <a:r>
              <a:rPr lang="en-US" altLang="ko-KR" sz="1600" dirty="0"/>
              <a:t>: </a:t>
            </a:r>
            <a:r>
              <a:rPr lang="ko-KR" altLang="en-US" sz="1600" dirty="0"/>
              <a:t>http://localhost:10000</a:t>
            </a:r>
            <a:r>
              <a:rPr lang="ko-KR" altLang="en-US" sz="1600" dirty="0">
                <a:solidFill>
                  <a:srgbClr val="FF0000"/>
                </a:solidFill>
              </a:rPr>
              <a:t>/user</a:t>
            </a:r>
            <a:r>
              <a:rPr lang="ko-KR" altLang="en-US" sz="1600" dirty="0"/>
              <a:t>/userRegForm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DBCF08EB-1055-829E-F16B-9BAC1A9C67A0}"/>
              </a:ext>
            </a:extLst>
          </p:cNvPr>
          <p:cNvSpPr/>
          <p:nvPr/>
        </p:nvSpPr>
        <p:spPr bwMode="auto">
          <a:xfrm>
            <a:off x="6156176" y="4618469"/>
            <a:ext cx="288032" cy="92093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FF81AA-6425-85FF-0818-33AB041FD011}"/>
              </a:ext>
            </a:extLst>
          </p:cNvPr>
          <p:cNvSpPr/>
          <p:nvPr/>
        </p:nvSpPr>
        <p:spPr bwMode="auto">
          <a:xfrm>
            <a:off x="2569554" y="6261714"/>
            <a:ext cx="4320480" cy="41802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10ECA-D7C4-C89A-61FA-EFED3DB53961}"/>
              </a:ext>
            </a:extLst>
          </p:cNvPr>
          <p:cNvSpPr txBox="1"/>
          <p:nvPr/>
        </p:nvSpPr>
        <p:spPr>
          <a:xfrm>
            <a:off x="6537970" y="6314468"/>
            <a:ext cx="2160240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서비스</a:t>
            </a:r>
            <a:r>
              <a:rPr lang="en-US" altLang="ko-KR" sz="1800" dirty="0"/>
              <a:t> </a:t>
            </a:r>
            <a:r>
              <a:rPr lang="ko-KR" altLang="en-US" sz="1800" dirty="0"/>
              <a:t>호출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85716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018D8C6B-0F12-5047-57E6-FD136DF8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화면</a:t>
            </a:r>
            <a:endParaRPr lang="en-US" altLang="ko-KR" dirty="0"/>
          </a:p>
          <a:p>
            <a:pPr lvl="1"/>
            <a:r>
              <a:rPr lang="ko-KR" altLang="en-US" dirty="0"/>
              <a:t>단순 </a:t>
            </a:r>
            <a:r>
              <a:rPr lang="en-US" altLang="ko-KR" dirty="0"/>
              <a:t>JSP </a:t>
            </a:r>
            <a:r>
              <a:rPr lang="ko-KR" altLang="en-US" dirty="0"/>
              <a:t>화면으로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8D95C4-8BBF-FAF9-0E67-E689BA8F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44" y="2273104"/>
            <a:ext cx="8197056" cy="20756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1466E2C-F033-D461-AC48-F631498C0164}"/>
              </a:ext>
            </a:extLst>
          </p:cNvPr>
          <p:cNvSpPr/>
          <p:nvPr/>
        </p:nvSpPr>
        <p:spPr bwMode="auto">
          <a:xfrm>
            <a:off x="683568" y="3803618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0A67D-8665-206C-647A-434019171CAE}"/>
              </a:ext>
            </a:extLst>
          </p:cNvPr>
          <p:cNvSpPr txBox="1"/>
          <p:nvPr/>
        </p:nvSpPr>
        <p:spPr>
          <a:xfrm>
            <a:off x="1475656" y="5837522"/>
            <a:ext cx="662473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기본 폴더인 </a:t>
            </a:r>
            <a:r>
              <a:rPr lang="en-US" altLang="ko-KR" sz="1800" dirty="0"/>
              <a:t>views </a:t>
            </a:r>
            <a:r>
              <a:rPr lang="ko-KR" altLang="en-US" sz="1800" dirty="0"/>
              <a:t>밑에 </a:t>
            </a:r>
            <a:r>
              <a:rPr lang="en-US" altLang="ko-KR" sz="1800" dirty="0">
                <a:solidFill>
                  <a:srgbClr val="FF0000"/>
                </a:solidFill>
              </a:rPr>
              <a:t>user </a:t>
            </a:r>
            <a:r>
              <a:rPr lang="ko-KR" altLang="en-US" sz="1800" dirty="0">
                <a:solidFill>
                  <a:srgbClr val="FF0000"/>
                </a:solidFill>
              </a:rPr>
              <a:t>폴더의 </a:t>
            </a:r>
            <a:r>
              <a:rPr lang="en-US" altLang="ko-KR" sz="1800" dirty="0" err="1">
                <a:solidFill>
                  <a:srgbClr val="FF0000"/>
                </a:solidFill>
              </a:rPr>
              <a:t>userRegForm.jsp</a:t>
            </a:r>
            <a:r>
              <a:rPr lang="en-US" altLang="ko-KR" sz="18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A34793-1F23-1352-B6C6-75306F1D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273104"/>
            <a:ext cx="213360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C3E6E6D8-81FA-F7B3-5EC0-6B9724E994CE}"/>
              </a:ext>
            </a:extLst>
          </p:cNvPr>
          <p:cNvSpPr/>
          <p:nvPr/>
        </p:nvSpPr>
        <p:spPr bwMode="auto">
          <a:xfrm rot="17800378">
            <a:off x="4229254" y="3242441"/>
            <a:ext cx="216024" cy="29926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45C0BE-E615-827D-FE56-07A14F2A19EB}"/>
              </a:ext>
            </a:extLst>
          </p:cNvPr>
          <p:cNvSpPr/>
          <p:nvPr/>
        </p:nvSpPr>
        <p:spPr bwMode="auto">
          <a:xfrm>
            <a:off x="5508104" y="5495605"/>
            <a:ext cx="216319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379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27BB5-C061-211B-FE75-8A7B2C1F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아이디 중복 체크 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를 통해 정보를 전달받음</a:t>
            </a:r>
            <a:endParaRPr lang="en-US" altLang="ko-KR" dirty="0"/>
          </a:p>
          <a:p>
            <a:pPr lvl="1"/>
            <a:r>
              <a:rPr lang="ko-KR" altLang="en-US" dirty="0"/>
              <a:t>결과는 반드시 </a:t>
            </a:r>
            <a:r>
              <a:rPr lang="en-US" altLang="ko-KR" dirty="0"/>
              <a:t>JSON </a:t>
            </a:r>
            <a:r>
              <a:rPr lang="ko-KR" altLang="en-US" dirty="0"/>
              <a:t>구조로 전달</a:t>
            </a:r>
            <a:endParaRPr lang="en-US" altLang="ko-KR" dirty="0"/>
          </a:p>
          <a:p>
            <a:pPr lvl="2"/>
            <a:r>
              <a:rPr lang="en-US" altLang="ko-KR" dirty="0"/>
              <a:t>@ResponeBody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결과를 자동으로 </a:t>
            </a:r>
            <a:r>
              <a:rPr lang="en-US" altLang="ko-KR" dirty="0"/>
              <a:t>JSON</a:t>
            </a:r>
            <a:r>
              <a:rPr lang="ko-KR" altLang="en-US" dirty="0"/>
              <a:t>으로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333743-E0A8-B5D3-A989-D18249C2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12976"/>
            <a:ext cx="3305175" cy="68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EE430-DCFD-ABB1-D712-7EE662253975}"/>
              </a:ext>
            </a:extLst>
          </p:cNvPr>
          <p:cNvSpPr txBox="1"/>
          <p:nvPr/>
        </p:nvSpPr>
        <p:spPr>
          <a:xfrm>
            <a:off x="2746241" y="3669872"/>
            <a:ext cx="1105679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결과 예</a:t>
            </a:r>
            <a:endParaRPr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4BF136-A32C-A7A6-7A1F-9DEC39242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416" y="1196975"/>
            <a:ext cx="2617574" cy="50851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17B4BB-EA8A-97CA-B841-D5EF8D7E87A5}"/>
              </a:ext>
            </a:extLst>
          </p:cNvPr>
          <p:cNvSpPr/>
          <p:nvPr/>
        </p:nvSpPr>
        <p:spPr bwMode="auto">
          <a:xfrm>
            <a:off x="6051416" y="5373216"/>
            <a:ext cx="262427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635B2D5-6318-1EF8-3D46-3F3808AD0961}"/>
              </a:ext>
            </a:extLst>
          </p:cNvPr>
          <p:cNvSpPr/>
          <p:nvPr/>
        </p:nvSpPr>
        <p:spPr bwMode="auto">
          <a:xfrm rot="2036493">
            <a:off x="3690585" y="4557324"/>
            <a:ext cx="2601554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02F286-B4FD-6804-B199-274852FEEAA2}"/>
              </a:ext>
            </a:extLst>
          </p:cNvPr>
          <p:cNvSpPr/>
          <p:nvPr/>
        </p:nvSpPr>
        <p:spPr bwMode="auto">
          <a:xfrm>
            <a:off x="6051416" y="1196975"/>
            <a:ext cx="2617574" cy="14379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E0970-6D19-54CA-F4D4-5BD09656C34F}"/>
              </a:ext>
            </a:extLst>
          </p:cNvPr>
          <p:cNvSpPr txBox="1"/>
          <p:nvPr/>
        </p:nvSpPr>
        <p:spPr>
          <a:xfrm>
            <a:off x="1263311" y="4563421"/>
            <a:ext cx="4091770" cy="6047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JsonInclude</a:t>
            </a:r>
            <a:r>
              <a:rPr lang="ko-KR" altLang="en-US" sz="1800" dirty="0"/>
              <a:t>를 통해 값이 존재하는 </a:t>
            </a:r>
            <a:endParaRPr lang="en-US" altLang="ko-KR" sz="1800" dirty="0"/>
          </a:p>
          <a:p>
            <a:r>
              <a:rPr lang="ko-KR" altLang="en-US" sz="1800" dirty="0"/>
              <a:t>변수만 </a:t>
            </a:r>
            <a:r>
              <a:rPr lang="en-US" altLang="ko-KR" sz="1800" dirty="0"/>
              <a:t>JSON </a:t>
            </a:r>
            <a:r>
              <a:rPr lang="ko-KR" altLang="en-US" sz="1800" dirty="0"/>
              <a:t>생성</a:t>
            </a:r>
            <a:endParaRPr lang="en-US" altLang="ko-KR" sz="1800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0AA53F6-8DCC-6930-CE03-61B56A130256}"/>
              </a:ext>
            </a:extLst>
          </p:cNvPr>
          <p:cNvSpPr/>
          <p:nvPr/>
        </p:nvSpPr>
        <p:spPr bwMode="auto">
          <a:xfrm>
            <a:off x="7608209" y="1340768"/>
            <a:ext cx="216024" cy="40324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36ED9-9546-6FB1-1B42-CC495E244E18}"/>
              </a:ext>
            </a:extLst>
          </p:cNvPr>
          <p:cNvSpPr txBox="1"/>
          <p:nvPr/>
        </p:nvSpPr>
        <p:spPr>
          <a:xfrm>
            <a:off x="6516216" y="6222243"/>
            <a:ext cx="2002527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UserInfoDTO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78193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27BB5-C061-211B-FE75-8A7B2C1F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아이디 중복 체크 </a:t>
            </a:r>
            <a:r>
              <a:rPr lang="en-US" altLang="ko-KR" dirty="0"/>
              <a:t>(2)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58CF34-377D-FB2F-8365-EFCDAD67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2024"/>
            <a:ext cx="8229600" cy="4691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3E26BC-8448-797A-A209-16570D25C68C}"/>
              </a:ext>
            </a:extLst>
          </p:cNvPr>
          <p:cNvSpPr/>
          <p:nvPr/>
        </p:nvSpPr>
        <p:spPr bwMode="auto">
          <a:xfrm>
            <a:off x="457200" y="2564904"/>
            <a:ext cx="116247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9EB0A1-552C-3E80-07A8-BB690E5AB0D4}"/>
              </a:ext>
            </a:extLst>
          </p:cNvPr>
          <p:cNvSpPr/>
          <p:nvPr/>
        </p:nvSpPr>
        <p:spPr bwMode="auto">
          <a:xfrm>
            <a:off x="755576" y="6021288"/>
            <a:ext cx="1152128" cy="24933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FC4E54-3AC3-B7AD-9996-0582D438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897562"/>
            <a:ext cx="3305175" cy="68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F7132F0E-C9E2-61FF-7BBD-901512B6839C}"/>
              </a:ext>
            </a:extLst>
          </p:cNvPr>
          <p:cNvSpPr/>
          <p:nvPr/>
        </p:nvSpPr>
        <p:spPr bwMode="auto">
          <a:xfrm>
            <a:off x="1907704" y="6021288"/>
            <a:ext cx="720080" cy="249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873F0-BBD5-ED6B-04E0-456C91123220}"/>
              </a:ext>
            </a:extLst>
          </p:cNvPr>
          <p:cNvSpPr txBox="1"/>
          <p:nvPr/>
        </p:nvSpPr>
        <p:spPr>
          <a:xfrm>
            <a:off x="4042385" y="6354458"/>
            <a:ext cx="1105679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결과 예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9872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27BB5-C061-211B-FE75-8A7B2C1F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이메일 중복 체크 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를 통해 정보를 전달받음</a:t>
            </a:r>
            <a:endParaRPr lang="en-US" altLang="ko-KR" dirty="0"/>
          </a:p>
          <a:p>
            <a:pPr lvl="1"/>
            <a:r>
              <a:rPr lang="ko-KR" altLang="en-US" dirty="0"/>
              <a:t>결과는 반드시 </a:t>
            </a:r>
            <a:r>
              <a:rPr lang="en-US" altLang="ko-KR" dirty="0"/>
              <a:t>JSON </a:t>
            </a:r>
            <a:r>
              <a:rPr lang="ko-KR" altLang="en-US" dirty="0"/>
              <a:t>구조로 전달</a:t>
            </a:r>
            <a:endParaRPr lang="en-US" altLang="ko-KR" dirty="0"/>
          </a:p>
          <a:p>
            <a:pPr lvl="2"/>
            <a:r>
              <a:rPr lang="en-US" altLang="ko-KR" dirty="0"/>
              <a:t>@ResponeBody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결과를 자동으로 </a:t>
            </a:r>
            <a:r>
              <a:rPr lang="en-US" altLang="ko-KR" dirty="0"/>
              <a:t>JSON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lvl="1"/>
            <a:r>
              <a:rPr lang="ko-KR" altLang="en-US" dirty="0"/>
              <a:t>메일에 발송된 인증번호</a:t>
            </a:r>
            <a:r>
              <a:rPr lang="en-US" altLang="ko-KR" dirty="0"/>
              <a:t>(</a:t>
            </a:r>
            <a:r>
              <a:rPr lang="ko-KR" altLang="en-US" dirty="0"/>
              <a:t>랜덤 </a:t>
            </a:r>
            <a:r>
              <a:rPr lang="en-US" altLang="ko-KR" dirty="0"/>
              <a:t>6</a:t>
            </a:r>
            <a:r>
              <a:rPr lang="ko-KR" altLang="en-US" dirty="0"/>
              <a:t>자리 숫자</a:t>
            </a:r>
            <a:r>
              <a:rPr lang="en-US" altLang="ko-KR" dirty="0"/>
              <a:t>)</a:t>
            </a:r>
            <a:r>
              <a:rPr lang="ko-KR" altLang="en-US" dirty="0"/>
              <a:t>로 결과에 받음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2FE99D-3192-5CD6-1600-D8C9D5B4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077072"/>
            <a:ext cx="4552950" cy="952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A03A79-F411-1E47-5C86-62415F7E2F09}"/>
              </a:ext>
            </a:extLst>
          </p:cNvPr>
          <p:cNvSpPr/>
          <p:nvPr/>
        </p:nvSpPr>
        <p:spPr bwMode="auto">
          <a:xfrm>
            <a:off x="1619672" y="4509120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1D1E3-80CC-F27C-50C6-476A10EDFDAD}"/>
              </a:ext>
            </a:extLst>
          </p:cNvPr>
          <p:cNvSpPr txBox="1"/>
          <p:nvPr/>
        </p:nvSpPr>
        <p:spPr>
          <a:xfrm>
            <a:off x="3275856" y="4941168"/>
            <a:ext cx="1105679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결과 예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7327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B349-973C-C1B6-FD89-96B9EA99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이메일 중복 체크 </a:t>
            </a:r>
            <a:r>
              <a:rPr lang="en-US" altLang="ko-KR" dirty="0"/>
              <a:t>(2)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707DC4-FC95-8885-8F12-1B06947A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789113"/>
            <a:ext cx="8229600" cy="49042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A710D5-18B1-93CE-0843-1034CB57A811}"/>
              </a:ext>
            </a:extLst>
          </p:cNvPr>
          <p:cNvSpPr/>
          <p:nvPr/>
        </p:nvSpPr>
        <p:spPr bwMode="auto">
          <a:xfrm>
            <a:off x="476250" y="2766070"/>
            <a:ext cx="109046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7BA081-E411-4A0A-0C28-F2E1637A6341}"/>
              </a:ext>
            </a:extLst>
          </p:cNvPr>
          <p:cNvSpPr/>
          <p:nvPr/>
        </p:nvSpPr>
        <p:spPr bwMode="auto">
          <a:xfrm>
            <a:off x="742876" y="6237777"/>
            <a:ext cx="1152128" cy="24933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FE59D08F-7421-18C7-02E1-1F48D9EBB101}"/>
              </a:ext>
            </a:extLst>
          </p:cNvPr>
          <p:cNvSpPr/>
          <p:nvPr/>
        </p:nvSpPr>
        <p:spPr bwMode="auto">
          <a:xfrm>
            <a:off x="1895004" y="6167927"/>
            <a:ext cx="720080" cy="249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2176451-409E-587B-1799-D411D5480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" b="20304"/>
          <a:stretch/>
        </p:blipFill>
        <p:spPr>
          <a:xfrm>
            <a:off x="2606204" y="6069775"/>
            <a:ext cx="4545384" cy="759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E97A09-B428-F3AE-5123-ED23124CA7CF}"/>
              </a:ext>
            </a:extLst>
          </p:cNvPr>
          <p:cNvSpPr txBox="1"/>
          <p:nvPr/>
        </p:nvSpPr>
        <p:spPr>
          <a:xfrm>
            <a:off x="5292080" y="6417264"/>
            <a:ext cx="1105679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결과 예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3183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테이블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214951-4DFA-7D2B-A419-8B99DB0A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6129424" cy="4624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803422-F013-A4E3-757B-AA5274B22B9C}"/>
              </a:ext>
            </a:extLst>
          </p:cNvPr>
          <p:cNvSpPr txBox="1"/>
          <p:nvPr/>
        </p:nvSpPr>
        <p:spPr>
          <a:xfrm>
            <a:off x="1403648" y="5733256"/>
            <a:ext cx="3024336" cy="3016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테이블명</a:t>
            </a:r>
            <a:r>
              <a:rPr lang="ko-KR" altLang="en-US" sz="1600" dirty="0"/>
              <a:t> </a:t>
            </a:r>
            <a:r>
              <a:rPr lang="en-US" altLang="ko-KR" sz="1600" dirty="0"/>
              <a:t>: USER_INFO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0F5A1-7AD9-A098-BE84-30F35CA01F6D}"/>
              </a:ext>
            </a:extLst>
          </p:cNvPr>
          <p:cNvSpPr/>
          <p:nvPr/>
        </p:nvSpPr>
        <p:spPr bwMode="auto">
          <a:xfrm>
            <a:off x="1979712" y="2996952"/>
            <a:ext cx="4320480" cy="30162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F5A79-AC33-DDB7-3B21-49A3E91CC9A3}"/>
              </a:ext>
            </a:extLst>
          </p:cNvPr>
          <p:cNvSpPr txBox="1"/>
          <p:nvPr/>
        </p:nvSpPr>
        <p:spPr>
          <a:xfrm>
            <a:off x="395536" y="3620856"/>
            <a:ext cx="7884368" cy="794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비밀번호와 이메일은 암호화되기에 실제 입력한 값보다 암호화된 값의 길이가 더 길다</a:t>
            </a:r>
            <a:endParaRPr lang="en-US" altLang="ko-KR" sz="1600" dirty="0"/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암호화된 문자의 최대 길이는 </a:t>
            </a:r>
            <a:r>
              <a:rPr lang="en-US" altLang="ko-KR" sz="1600" dirty="0">
                <a:solidFill>
                  <a:srgbClr val="FF0000"/>
                </a:solidFill>
              </a:rPr>
              <a:t>64</a:t>
            </a:r>
            <a:r>
              <a:rPr lang="ko-KR" altLang="en-US" sz="1600" dirty="0">
                <a:solidFill>
                  <a:srgbClr val="FF0000"/>
                </a:solidFill>
              </a:rPr>
              <a:t>바이트이기에 </a:t>
            </a:r>
            <a:r>
              <a:rPr lang="en-US" altLang="ko-KR" sz="1600" dirty="0">
                <a:solidFill>
                  <a:srgbClr val="FF0000"/>
                </a:solidFill>
              </a:rPr>
              <a:t>64</a:t>
            </a:r>
            <a:r>
              <a:rPr lang="ko-KR" altLang="en-US" sz="1600" dirty="0">
                <a:solidFill>
                  <a:srgbClr val="FF0000"/>
                </a:solidFill>
              </a:rPr>
              <a:t>로 설정함</a:t>
            </a:r>
          </a:p>
        </p:txBody>
      </p:sp>
      <p:sp>
        <p:nvSpPr>
          <p:cNvPr id="11" name="폭발: 8pt 10">
            <a:extLst>
              <a:ext uri="{FF2B5EF4-FFF2-40B4-BE49-F238E27FC236}">
                <a16:creationId xmlns:a16="http://schemas.microsoft.com/office/drawing/2014/main" id="{A40F4EDA-DCEA-1895-6C02-56461DC0027E}"/>
              </a:ext>
            </a:extLst>
          </p:cNvPr>
          <p:cNvSpPr/>
          <p:nvPr/>
        </p:nvSpPr>
        <p:spPr bwMode="auto">
          <a:xfrm>
            <a:off x="323528" y="3212976"/>
            <a:ext cx="360040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48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B349-973C-C1B6-FD89-96B9EA99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비밀번호 </a:t>
            </a:r>
            <a:r>
              <a:rPr lang="en-US" altLang="ko-KR" dirty="0"/>
              <a:t>: </a:t>
            </a:r>
            <a:r>
              <a:rPr lang="ko-KR" altLang="en-US" dirty="0"/>
              <a:t>복호화 불가능한 해시 암호화</a:t>
            </a:r>
            <a:endParaRPr lang="en-US" altLang="ko-KR" dirty="0"/>
          </a:p>
          <a:p>
            <a:pPr lvl="1"/>
            <a:r>
              <a:rPr lang="ko-KR" altLang="en-US" dirty="0"/>
              <a:t>이메일 </a:t>
            </a:r>
            <a:r>
              <a:rPr lang="en-US" altLang="ko-KR" dirty="0"/>
              <a:t>: </a:t>
            </a:r>
            <a:r>
              <a:rPr lang="ko-KR" altLang="en-US" dirty="0"/>
              <a:t>복호화 가능한 </a:t>
            </a:r>
            <a:r>
              <a:rPr lang="en-US" altLang="ko-KR" dirty="0"/>
              <a:t>AES-128 CBC </a:t>
            </a:r>
            <a:r>
              <a:rPr lang="ko-KR" altLang="en-US" dirty="0"/>
              <a:t>암호화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F8886-5F91-1DE7-3C40-3648E86D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6" y="2722563"/>
            <a:ext cx="8218488" cy="3181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4907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B349-973C-C1B6-FD89-96B9EA99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(2)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E9CBCE-8B04-5D15-0E0B-8AA9AE21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81432"/>
            <a:ext cx="8291264" cy="4489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2903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B349-973C-C1B6-FD89-96B9EA99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(3)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FB75C-39B2-59DB-EE0D-37A0533A2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28"/>
          <a:stretch/>
        </p:blipFill>
        <p:spPr>
          <a:xfrm>
            <a:off x="457201" y="1868488"/>
            <a:ext cx="8229600" cy="2568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951056-830A-A452-DDA1-91BFBDE1A007}"/>
              </a:ext>
            </a:extLst>
          </p:cNvPr>
          <p:cNvSpPr/>
          <p:nvPr/>
        </p:nvSpPr>
        <p:spPr bwMode="auto">
          <a:xfrm>
            <a:off x="457200" y="3068960"/>
            <a:ext cx="3754760" cy="136815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폭발 1 6">
            <a:extLst>
              <a:ext uri="{FF2B5EF4-FFF2-40B4-BE49-F238E27FC236}">
                <a16:creationId xmlns:a16="http://schemas.microsoft.com/office/drawing/2014/main" id="{336E3F27-5AF1-9615-C98D-11851FE4A8A8}"/>
              </a:ext>
            </a:extLst>
          </p:cNvPr>
          <p:cNvSpPr/>
          <p:nvPr/>
        </p:nvSpPr>
        <p:spPr bwMode="auto">
          <a:xfrm>
            <a:off x="3995936" y="3140968"/>
            <a:ext cx="648072" cy="43204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04F5B-177D-73C7-4527-73DF2C30D8A1}"/>
              </a:ext>
            </a:extLst>
          </p:cNvPr>
          <p:cNvSpPr txBox="1"/>
          <p:nvPr/>
        </p:nvSpPr>
        <p:spPr>
          <a:xfrm>
            <a:off x="3340551" y="3841173"/>
            <a:ext cx="5803449" cy="19020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꼭 로그 찍어보자</a:t>
            </a:r>
            <a:r>
              <a:rPr lang="en-US" altLang="ko-KR" sz="1800" dirty="0"/>
              <a:t>!</a:t>
            </a:r>
          </a:p>
          <a:p>
            <a:r>
              <a:rPr lang="ko-KR" altLang="en-US" sz="1800" dirty="0"/>
              <a:t>값이 안 나오면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request.getParameter</a:t>
            </a:r>
            <a:r>
              <a:rPr lang="ko-KR" altLang="en-US" sz="1800" dirty="0"/>
              <a:t>로부터 값을 </a:t>
            </a:r>
            <a:endParaRPr lang="en-US" altLang="ko-KR" sz="1800" dirty="0"/>
          </a:p>
          <a:p>
            <a:r>
              <a:rPr lang="ko-KR" altLang="en-US" sz="1800" dirty="0"/>
              <a:t>못 받은 것임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dirty="0">
                <a:solidFill>
                  <a:srgbClr val="FF0000"/>
                </a:solidFill>
              </a:rPr>
              <a:t>개발을 잘하는 사람은 로그를 잘 찍어서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값이 넘어오는지 확인하는 사람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4149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B349-973C-C1B6-FD89-96B9EA99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(4)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9E20E2-2FB8-F27D-4F90-254C45F4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4" y="1705363"/>
            <a:ext cx="6923112" cy="5152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2362DE-B273-8692-F93E-0F7C3A6B4E1E}"/>
              </a:ext>
            </a:extLst>
          </p:cNvPr>
          <p:cNvSpPr/>
          <p:nvPr/>
        </p:nvSpPr>
        <p:spPr bwMode="auto">
          <a:xfrm>
            <a:off x="467544" y="4096401"/>
            <a:ext cx="446449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538455-0631-9E15-5B95-E9BD7DA42665}"/>
              </a:ext>
            </a:extLst>
          </p:cNvPr>
          <p:cNvSpPr/>
          <p:nvPr/>
        </p:nvSpPr>
        <p:spPr bwMode="auto">
          <a:xfrm>
            <a:off x="467544" y="4672465"/>
            <a:ext cx="446449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오른쪽 화살표 8">
            <a:extLst>
              <a:ext uri="{FF2B5EF4-FFF2-40B4-BE49-F238E27FC236}">
                <a16:creationId xmlns:a16="http://schemas.microsoft.com/office/drawing/2014/main" id="{E6FB1FC9-2FCD-CF16-7F61-2EBC7780688E}"/>
              </a:ext>
            </a:extLst>
          </p:cNvPr>
          <p:cNvSpPr/>
          <p:nvPr/>
        </p:nvSpPr>
        <p:spPr bwMode="auto">
          <a:xfrm>
            <a:off x="4942384" y="4189701"/>
            <a:ext cx="637728" cy="2667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DD01F004-D5B9-2418-F468-37330E9C8D21}"/>
              </a:ext>
            </a:extLst>
          </p:cNvPr>
          <p:cNvSpPr/>
          <p:nvPr/>
        </p:nvSpPr>
        <p:spPr bwMode="auto">
          <a:xfrm>
            <a:off x="4955598" y="4697017"/>
            <a:ext cx="637728" cy="2667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D7F5E-8355-E7E3-1223-FDA86A5065F9}"/>
              </a:ext>
            </a:extLst>
          </p:cNvPr>
          <p:cNvSpPr txBox="1"/>
          <p:nvPr/>
        </p:nvSpPr>
        <p:spPr>
          <a:xfrm>
            <a:off x="5724128" y="4049150"/>
            <a:ext cx="3024336" cy="5478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해시암호화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</a:rPr>
              <a:t>복호화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암호풀기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 불가능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51494-479D-D44F-353C-717A11B76EBD}"/>
              </a:ext>
            </a:extLst>
          </p:cNvPr>
          <p:cNvSpPr txBox="1"/>
          <p:nvPr/>
        </p:nvSpPr>
        <p:spPr>
          <a:xfrm>
            <a:off x="5734411" y="4672465"/>
            <a:ext cx="3024336" cy="5478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AES128-CBC </a:t>
            </a:r>
            <a:r>
              <a:rPr lang="ko-KR" altLang="en-US" sz="1600" dirty="0"/>
              <a:t>암호화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</a:rPr>
              <a:t>복호화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암호풀기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 가능</a:t>
            </a:r>
          </a:p>
        </p:txBody>
      </p:sp>
      <p:sp>
        <p:nvSpPr>
          <p:cNvPr id="13" name="폭발 1 7">
            <a:extLst>
              <a:ext uri="{FF2B5EF4-FFF2-40B4-BE49-F238E27FC236}">
                <a16:creationId xmlns:a16="http://schemas.microsoft.com/office/drawing/2014/main" id="{59718949-3F7A-77E0-C2C7-3735EDB2BF20}"/>
              </a:ext>
            </a:extLst>
          </p:cNvPr>
          <p:cNvSpPr/>
          <p:nvPr/>
        </p:nvSpPr>
        <p:spPr bwMode="auto">
          <a:xfrm>
            <a:off x="5595389" y="4459372"/>
            <a:ext cx="648072" cy="43204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폭발 1 6">
            <a:extLst>
              <a:ext uri="{FF2B5EF4-FFF2-40B4-BE49-F238E27FC236}">
                <a16:creationId xmlns:a16="http://schemas.microsoft.com/office/drawing/2014/main" id="{33EB300F-58AC-F167-D815-351F92B43A14}"/>
              </a:ext>
            </a:extLst>
          </p:cNvPr>
          <p:cNvSpPr/>
          <p:nvPr/>
        </p:nvSpPr>
        <p:spPr bwMode="auto">
          <a:xfrm>
            <a:off x="5451240" y="3795390"/>
            <a:ext cx="648072" cy="43204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51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B349-973C-C1B6-FD89-96B9EA99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(5)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A14D3-C72F-2DA3-B74A-A54C9691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5"/>
            <a:ext cx="8218488" cy="3898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79771B-5D47-0355-1BDD-8363364C7884}"/>
              </a:ext>
            </a:extLst>
          </p:cNvPr>
          <p:cNvSpPr/>
          <p:nvPr/>
        </p:nvSpPr>
        <p:spPr bwMode="auto">
          <a:xfrm>
            <a:off x="683568" y="1830576"/>
            <a:ext cx="3816424" cy="95035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9BF75-204E-2755-E499-D82B7B62BE68}"/>
              </a:ext>
            </a:extLst>
          </p:cNvPr>
          <p:cNvSpPr txBox="1"/>
          <p:nvPr/>
        </p:nvSpPr>
        <p:spPr>
          <a:xfrm>
            <a:off x="3059832" y="2031831"/>
            <a:ext cx="5472608" cy="3016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회원가입이 완료되면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Sevice</a:t>
            </a:r>
            <a:r>
              <a:rPr lang="ko-KR" altLang="en-US" sz="1600" dirty="0"/>
              <a:t>로부터 </a:t>
            </a:r>
            <a:r>
              <a:rPr lang="en-US" altLang="ko-KR" sz="1600" dirty="0"/>
              <a:t>1</a:t>
            </a:r>
            <a:r>
              <a:rPr lang="ko-KR" altLang="en-US" sz="1600" dirty="0"/>
              <a:t>의 결과 값을 받음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527C47-BC59-10B7-22EB-75333AD66F87}"/>
              </a:ext>
            </a:extLst>
          </p:cNvPr>
          <p:cNvSpPr/>
          <p:nvPr/>
        </p:nvSpPr>
        <p:spPr bwMode="auto">
          <a:xfrm>
            <a:off x="683568" y="3212976"/>
            <a:ext cx="3816424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2BCF69C-56CE-0544-3792-65641DDDC9E0}"/>
              </a:ext>
            </a:extLst>
          </p:cNvPr>
          <p:cNvSpPr/>
          <p:nvPr/>
        </p:nvSpPr>
        <p:spPr bwMode="auto">
          <a:xfrm>
            <a:off x="3707904" y="2780928"/>
            <a:ext cx="360040" cy="432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D355F-218C-DA35-1A50-2EF4E066E12A}"/>
              </a:ext>
            </a:extLst>
          </p:cNvPr>
          <p:cNvSpPr txBox="1"/>
          <p:nvPr/>
        </p:nvSpPr>
        <p:spPr>
          <a:xfrm>
            <a:off x="2699792" y="3228404"/>
            <a:ext cx="5976664" cy="3016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Sevice</a:t>
            </a:r>
            <a:r>
              <a:rPr lang="ko-KR" altLang="en-US" sz="1600" dirty="0"/>
              <a:t>로부터 </a:t>
            </a:r>
            <a:r>
              <a:rPr lang="en-US" altLang="ko-KR" sz="1600" dirty="0"/>
              <a:t>1</a:t>
            </a:r>
            <a:r>
              <a:rPr lang="ko-KR" altLang="en-US" sz="1600" dirty="0"/>
              <a:t>의 결과 값 받으면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 완료 메시지 전달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24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B349-973C-C1B6-FD89-96B9EA99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(6)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1B1BBF-0EA7-07FE-1B40-AA4B0CC5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04194"/>
            <a:ext cx="8291264" cy="34769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1125E-CA6E-86CA-4CE1-4C27AF91BA74}"/>
              </a:ext>
            </a:extLst>
          </p:cNvPr>
          <p:cNvSpPr txBox="1"/>
          <p:nvPr/>
        </p:nvSpPr>
        <p:spPr>
          <a:xfrm>
            <a:off x="4211960" y="2348880"/>
            <a:ext cx="4932040" cy="9910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r>
              <a:rPr lang="ko-KR" altLang="en-US" sz="1600" dirty="0"/>
              <a:t>에서 </a:t>
            </a:r>
            <a:r>
              <a:rPr lang="en-US" altLang="ko-KR" sz="1600" dirty="0"/>
              <a:t>JSP</a:t>
            </a:r>
            <a:r>
              <a:rPr lang="ko-KR" altLang="en-US" sz="1600" dirty="0"/>
              <a:t>로 객체</a:t>
            </a:r>
            <a:r>
              <a:rPr lang="en-US" altLang="ko-KR" sz="1600" dirty="0"/>
              <a:t>(</a:t>
            </a:r>
            <a:r>
              <a:rPr lang="ko-KR" altLang="en-US" sz="1600" dirty="0"/>
              <a:t>값</a:t>
            </a:r>
            <a:r>
              <a:rPr lang="en-US" altLang="ko-KR" sz="1600" dirty="0"/>
              <a:t>)</a:t>
            </a:r>
            <a:r>
              <a:rPr lang="ko-KR" altLang="en-US" sz="1600" dirty="0"/>
              <a:t>을 전달하고 싶을 때</a:t>
            </a:r>
            <a:r>
              <a:rPr lang="en-US" altLang="ko-KR" sz="1600" dirty="0"/>
              <a:t>, model </a:t>
            </a:r>
            <a:r>
              <a:rPr lang="ko-KR" altLang="en-US" sz="1600" dirty="0"/>
              <a:t>객체에 값을 넣음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회원가입에 대한 메시지</a:t>
            </a:r>
            <a:r>
              <a:rPr lang="en-US" altLang="ko-KR" sz="1600" dirty="0"/>
              <a:t>(msg)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pDTO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전달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7B05E4-8178-5177-61E5-749FB9E17AAC}"/>
              </a:ext>
            </a:extLst>
          </p:cNvPr>
          <p:cNvSpPr/>
          <p:nvPr/>
        </p:nvSpPr>
        <p:spPr bwMode="auto">
          <a:xfrm>
            <a:off x="539552" y="4725144"/>
            <a:ext cx="1612408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92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</a:t>
            </a:r>
            <a:r>
              <a:rPr lang="en-US" altLang="ko-KR" dirty="0"/>
              <a:t>JSP (1)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CE675A-E15F-65C1-777E-A32D82EB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아이디</a:t>
            </a:r>
            <a:r>
              <a:rPr lang="en-US" altLang="ko-KR" dirty="0"/>
              <a:t>, </a:t>
            </a:r>
            <a:r>
              <a:rPr lang="ko-KR" altLang="en-US" dirty="0"/>
              <a:t>이메일 중복체크</a:t>
            </a:r>
            <a:r>
              <a:rPr lang="en-US" altLang="ko-KR" dirty="0"/>
              <a:t>, </a:t>
            </a:r>
            <a:r>
              <a:rPr lang="ko-KR" altLang="en-US" dirty="0"/>
              <a:t>회원가입 처리</a:t>
            </a:r>
            <a:endParaRPr lang="en-US" altLang="ko-KR" dirty="0"/>
          </a:p>
          <a:p>
            <a:pPr lvl="1"/>
            <a:r>
              <a:rPr lang="en-US" altLang="ko-KR" dirty="0"/>
              <a:t>Ajax </a:t>
            </a:r>
            <a:r>
              <a:rPr lang="ko-KR" altLang="en-US" dirty="0"/>
              <a:t>통해 </a:t>
            </a:r>
            <a:r>
              <a:rPr lang="en-US" altLang="ko-KR" dirty="0"/>
              <a:t>Controller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ko-KR" altLang="en-US" dirty="0"/>
              <a:t>비동기 통신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4EB152-61C1-7347-72F9-67FA5E13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6" y="2547025"/>
            <a:ext cx="8217422" cy="39063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7439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</a:t>
            </a:r>
            <a:r>
              <a:rPr lang="en-US" altLang="ko-KR" dirty="0"/>
              <a:t>JSP (2)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647940-D764-60ED-D037-234BFB92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213360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944B15-13AE-9FC1-5C34-9DC24E21865F}"/>
              </a:ext>
            </a:extLst>
          </p:cNvPr>
          <p:cNvSpPr/>
          <p:nvPr/>
        </p:nvSpPr>
        <p:spPr bwMode="auto">
          <a:xfrm>
            <a:off x="1115616" y="4424412"/>
            <a:ext cx="1512168" cy="2287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오른쪽 화살표 7">
            <a:extLst>
              <a:ext uri="{FF2B5EF4-FFF2-40B4-BE49-F238E27FC236}">
                <a16:creationId xmlns:a16="http://schemas.microsoft.com/office/drawing/2014/main" id="{4F977DA7-9E66-5137-3131-2D0A407C79C1}"/>
              </a:ext>
            </a:extLst>
          </p:cNvPr>
          <p:cNvSpPr/>
          <p:nvPr/>
        </p:nvSpPr>
        <p:spPr bwMode="auto">
          <a:xfrm>
            <a:off x="2627784" y="4460416"/>
            <a:ext cx="432048" cy="1715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E0333B-A0A1-6540-C385-69FDC1AC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16" y="2132856"/>
            <a:ext cx="5453207" cy="2592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F81C2-BA2F-D88F-B985-CD90F2150AFA}"/>
              </a:ext>
            </a:extLst>
          </p:cNvPr>
          <p:cNvSpPr/>
          <p:nvPr/>
        </p:nvSpPr>
        <p:spPr bwMode="auto">
          <a:xfrm>
            <a:off x="7380312" y="2708920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4A8352-896A-7918-6935-49A11645FB6D}"/>
              </a:ext>
            </a:extLst>
          </p:cNvPr>
          <p:cNvSpPr/>
          <p:nvPr/>
        </p:nvSpPr>
        <p:spPr bwMode="auto">
          <a:xfrm>
            <a:off x="7236296" y="3553141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4EF25-FB8C-9F4B-B936-31C395BD9865}"/>
              </a:ext>
            </a:extLst>
          </p:cNvPr>
          <p:cNvSpPr txBox="1"/>
          <p:nvPr/>
        </p:nvSpPr>
        <p:spPr>
          <a:xfrm>
            <a:off x="7388770" y="3068960"/>
            <a:ext cx="1343815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/>
              <a:t>Ajax </a:t>
            </a:r>
            <a:r>
              <a:rPr lang="ko-KR" altLang="en-US" sz="1800" dirty="0"/>
              <a:t>호출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95534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396F51B4-D051-5F8D-A484-8763A73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카카오 제공하는 우편번호 찾기 </a:t>
            </a:r>
            <a:r>
              <a:rPr lang="en-US" altLang="ko-KR" dirty="0"/>
              <a:t>API </a:t>
            </a:r>
            <a:r>
              <a:rPr lang="ko-KR" altLang="en-US" dirty="0"/>
              <a:t>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40DDDC-F466-0FF1-8B89-6D33458F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844824"/>
            <a:ext cx="8229600" cy="31579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9DF5C5E-35F4-25FD-8CD3-AC562B835799}"/>
              </a:ext>
            </a:extLst>
          </p:cNvPr>
          <p:cNvSpPr/>
          <p:nvPr/>
        </p:nvSpPr>
        <p:spPr bwMode="auto">
          <a:xfrm>
            <a:off x="683568" y="3136715"/>
            <a:ext cx="6336704" cy="25202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664EBC88-703A-0879-17C2-85D37409C974}"/>
              </a:ext>
            </a:extLst>
          </p:cNvPr>
          <p:cNvSpPr/>
          <p:nvPr/>
        </p:nvSpPr>
        <p:spPr bwMode="auto">
          <a:xfrm>
            <a:off x="251520" y="2862876"/>
            <a:ext cx="432048" cy="52586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121A9-744B-B75D-B6BF-B6C0AD8375D1}"/>
              </a:ext>
            </a:extLst>
          </p:cNvPr>
          <p:cNvSpPr txBox="1"/>
          <p:nvPr/>
        </p:nvSpPr>
        <p:spPr>
          <a:xfrm>
            <a:off x="3740863" y="2850349"/>
            <a:ext cx="5202322" cy="2754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카카오에 무료 </a:t>
            </a:r>
            <a:r>
              <a:rPr lang="ko-KR" altLang="en-US" sz="1400"/>
              <a:t>제공하는 우편번호 </a:t>
            </a:r>
            <a:r>
              <a:rPr lang="ko-KR" altLang="en-US" sz="1400" dirty="0"/>
              <a:t>찾기 </a:t>
            </a:r>
            <a:r>
              <a:rPr lang="en-US" altLang="ko-KR" sz="1400" dirty="0"/>
              <a:t>API </a:t>
            </a:r>
            <a:r>
              <a:rPr lang="ko-KR" altLang="en-US" sz="1400" dirty="0"/>
              <a:t>사용하기 위해 추가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77E395-8F10-A80E-34A2-A0C9CCBF3D92}"/>
              </a:ext>
            </a:extLst>
          </p:cNvPr>
          <p:cNvSpPr/>
          <p:nvPr/>
        </p:nvSpPr>
        <p:spPr bwMode="auto">
          <a:xfrm>
            <a:off x="899592" y="3861048"/>
            <a:ext cx="3384376" cy="48653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F3CD4-8258-ABE8-D677-333F70888874}"/>
              </a:ext>
            </a:extLst>
          </p:cNvPr>
          <p:cNvSpPr txBox="1"/>
          <p:nvPr/>
        </p:nvSpPr>
        <p:spPr>
          <a:xfrm>
            <a:off x="3995936" y="3943655"/>
            <a:ext cx="3999489" cy="2754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아이디 중복 체크 후</a:t>
            </a:r>
            <a:r>
              <a:rPr lang="en-US" altLang="ko-KR" sz="1400" dirty="0"/>
              <a:t>, </a:t>
            </a:r>
            <a:r>
              <a:rPr lang="ko-KR" altLang="en-US" sz="1400" dirty="0"/>
              <a:t>결과를 변수에 저장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5C4B18-8064-9B6D-A43B-EBF058AC6013}"/>
              </a:ext>
            </a:extLst>
          </p:cNvPr>
          <p:cNvSpPr/>
          <p:nvPr/>
        </p:nvSpPr>
        <p:spPr bwMode="auto">
          <a:xfrm>
            <a:off x="899592" y="4464968"/>
            <a:ext cx="3384376" cy="48653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C8733-448F-4A84-A1A7-88125B84E289}"/>
              </a:ext>
            </a:extLst>
          </p:cNvPr>
          <p:cNvSpPr txBox="1"/>
          <p:nvPr/>
        </p:nvSpPr>
        <p:spPr>
          <a:xfrm>
            <a:off x="3995936" y="4549320"/>
            <a:ext cx="4575553" cy="7063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이메일 유효성 검증을 위해 발송된 인증번호를 저장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회원가입할</a:t>
            </a:r>
            <a:r>
              <a:rPr lang="ko-KR" altLang="en-US" sz="1400" dirty="0"/>
              <a:t> 때</a:t>
            </a:r>
            <a:r>
              <a:rPr lang="en-US" altLang="ko-KR" sz="1400" dirty="0"/>
              <a:t>, </a:t>
            </a:r>
            <a:r>
              <a:rPr lang="ko-KR" altLang="en-US" sz="1400" dirty="0"/>
              <a:t>입력한 인증번호와 </a:t>
            </a:r>
            <a:r>
              <a:rPr lang="ko-KR" altLang="en-US" sz="1400" dirty="0" err="1"/>
              <a:t>같은지</a:t>
            </a:r>
            <a:r>
              <a:rPr lang="ko-KR" altLang="en-US" sz="1400" dirty="0"/>
              <a:t> 비교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50363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 클릭할 때</a:t>
            </a:r>
            <a:r>
              <a:rPr lang="en-US" altLang="ko-KR" dirty="0"/>
              <a:t>, </a:t>
            </a:r>
            <a:r>
              <a:rPr lang="ko-KR" altLang="en-US" dirty="0"/>
              <a:t>각 실행 함수 호출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1C8634-074F-B3B6-A1E5-A0C8023B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7416824" cy="50980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108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알고리즘 공통 함수 생성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A5F3119-F341-B403-2737-E879D11E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암호화 알고리즘 코드는 작성 못해도 괜찮음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그러나 반드시 동작원리는 이해해야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69B044-C89B-50F7-9010-2148D98A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08919"/>
            <a:ext cx="2609850" cy="28289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FB463B-41D3-C981-3215-90E7A83A84CF}"/>
              </a:ext>
            </a:extLst>
          </p:cNvPr>
          <p:cNvSpPr/>
          <p:nvPr/>
        </p:nvSpPr>
        <p:spPr bwMode="auto">
          <a:xfrm>
            <a:off x="1403648" y="4773087"/>
            <a:ext cx="166340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380FC8-072D-E7BB-C564-D7EFD23DF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726924"/>
            <a:ext cx="5349395" cy="343838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DE9968-114D-BB3A-04B9-68B7CDA35F41}"/>
              </a:ext>
            </a:extLst>
          </p:cNvPr>
          <p:cNvSpPr/>
          <p:nvPr/>
        </p:nvSpPr>
        <p:spPr bwMode="auto">
          <a:xfrm>
            <a:off x="3067050" y="4773087"/>
            <a:ext cx="35282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폭발: 8pt 11">
            <a:extLst>
              <a:ext uri="{FF2B5EF4-FFF2-40B4-BE49-F238E27FC236}">
                <a16:creationId xmlns:a16="http://schemas.microsoft.com/office/drawing/2014/main" id="{4282C089-01EE-4ECC-7BFF-7F1999D05577}"/>
              </a:ext>
            </a:extLst>
          </p:cNvPr>
          <p:cNvSpPr/>
          <p:nvPr/>
        </p:nvSpPr>
        <p:spPr bwMode="auto">
          <a:xfrm>
            <a:off x="251520" y="1698442"/>
            <a:ext cx="504056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413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아이디 중복 체크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Ajax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ko-KR" altLang="en-US" dirty="0"/>
              <a:t>전송 </a:t>
            </a:r>
            <a:r>
              <a:rPr lang="en-US" altLang="ko-KR" dirty="0"/>
              <a:t>API : /user/</a:t>
            </a:r>
            <a:r>
              <a:rPr lang="en-US" altLang="ko-KR" dirty="0" err="1"/>
              <a:t>getUserIdExists</a:t>
            </a:r>
            <a:r>
              <a:rPr lang="en-US" altLang="ko-KR" dirty="0"/>
              <a:t>“</a:t>
            </a:r>
          </a:p>
          <a:p>
            <a:pPr lvl="2"/>
            <a:r>
              <a:rPr lang="ko-KR" altLang="en-US" dirty="0"/>
              <a:t>전송 방법 </a:t>
            </a:r>
            <a:r>
              <a:rPr lang="en-US" altLang="ko-KR" dirty="0"/>
              <a:t>: post</a:t>
            </a:r>
          </a:p>
          <a:p>
            <a:pPr lvl="2"/>
            <a:r>
              <a:rPr lang="ko-KR" altLang="en-US" dirty="0"/>
              <a:t>전송 데이터 </a:t>
            </a:r>
            <a:r>
              <a:rPr lang="en-US" altLang="ko-KR" dirty="0"/>
              <a:t>: form </a:t>
            </a:r>
            <a:r>
              <a:rPr lang="ko-KR" altLang="en-US" dirty="0"/>
              <a:t>태그 내 전체데이터</a:t>
            </a:r>
            <a:r>
              <a:rPr lang="en-US" altLang="ko-KR" dirty="0"/>
              <a:t>(</a:t>
            </a:r>
            <a:r>
              <a:rPr lang="ko-KR" altLang="en-US" dirty="0"/>
              <a:t>사용되는 데이터 </a:t>
            </a:r>
            <a:r>
              <a:rPr lang="en-US" altLang="ko-KR" dirty="0"/>
              <a:t>: </a:t>
            </a:r>
            <a:r>
              <a:rPr lang="en-US" altLang="ko-KR" dirty="0" err="1"/>
              <a:t>userId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호출 결과의 데이터구조 </a:t>
            </a:r>
            <a:r>
              <a:rPr lang="en-US" altLang="ko-KR" dirty="0"/>
              <a:t>: JSON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042566-32C7-E75A-3ACE-4C1786AC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4" y="3575679"/>
            <a:ext cx="8196264" cy="17255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9780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아이디 중복 체크</a:t>
            </a:r>
            <a:r>
              <a:rPr lang="en-US" altLang="ko-KR" dirty="0"/>
              <a:t>(2)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E8D516-E263-2671-5DFF-2B8023F4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844824"/>
            <a:ext cx="8218488" cy="43066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D33B5-5281-B461-7B86-5C41C6573DAA}"/>
              </a:ext>
            </a:extLst>
          </p:cNvPr>
          <p:cNvSpPr/>
          <p:nvPr/>
        </p:nvSpPr>
        <p:spPr bwMode="auto">
          <a:xfrm>
            <a:off x="1259632" y="3068960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19CB40-F761-5C3A-5B2E-2AB709AFD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230117"/>
            <a:ext cx="3305175" cy="68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39A287-C247-EB3B-568D-F91D413FF714}"/>
              </a:ext>
            </a:extLst>
          </p:cNvPr>
          <p:cNvSpPr txBox="1"/>
          <p:nvPr/>
        </p:nvSpPr>
        <p:spPr>
          <a:xfrm>
            <a:off x="6156176" y="3834268"/>
            <a:ext cx="1105679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결과 예</a:t>
            </a:r>
            <a:endParaRPr lang="en-US" altLang="ko-KR" sz="1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104530-844E-F1A4-B1B7-4ADF572F6C8B}"/>
              </a:ext>
            </a:extLst>
          </p:cNvPr>
          <p:cNvSpPr/>
          <p:nvPr/>
        </p:nvSpPr>
        <p:spPr bwMode="auto">
          <a:xfrm>
            <a:off x="1547664" y="3429000"/>
            <a:ext cx="3240360" cy="17281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F973BF-5014-9090-B3C0-85E4F95F4ABE}"/>
              </a:ext>
            </a:extLst>
          </p:cNvPr>
          <p:cNvSpPr txBox="1"/>
          <p:nvPr/>
        </p:nvSpPr>
        <p:spPr>
          <a:xfrm>
            <a:off x="2195736" y="5085184"/>
            <a:ext cx="3888432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결과에</a:t>
            </a:r>
            <a:r>
              <a:rPr lang="en-US" altLang="ko-KR" sz="1800" dirty="0"/>
              <a:t> </a:t>
            </a:r>
            <a:r>
              <a:rPr lang="ko-KR" altLang="en-US" sz="1800" dirty="0"/>
              <a:t>따라 메시지 띄우기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49498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이메일 중복 체크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Ajax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ko-KR" altLang="en-US" dirty="0"/>
              <a:t>전송 </a:t>
            </a:r>
            <a:r>
              <a:rPr lang="en-US" altLang="ko-KR" dirty="0"/>
              <a:t>API : /user/ </a:t>
            </a:r>
            <a:r>
              <a:rPr lang="en-US" altLang="ko-KR" dirty="0" err="1"/>
              <a:t>getEmailExists</a:t>
            </a:r>
            <a:endParaRPr lang="en-US" altLang="ko-KR" dirty="0"/>
          </a:p>
          <a:p>
            <a:pPr lvl="2"/>
            <a:r>
              <a:rPr lang="ko-KR" altLang="en-US" dirty="0"/>
              <a:t>전송 방법 </a:t>
            </a:r>
            <a:r>
              <a:rPr lang="en-US" altLang="ko-KR" dirty="0"/>
              <a:t>: post</a:t>
            </a:r>
          </a:p>
          <a:p>
            <a:pPr lvl="2"/>
            <a:r>
              <a:rPr lang="ko-KR" altLang="en-US" dirty="0"/>
              <a:t>전송 데이터 </a:t>
            </a:r>
            <a:r>
              <a:rPr lang="en-US" altLang="ko-KR" dirty="0"/>
              <a:t>: form </a:t>
            </a:r>
            <a:r>
              <a:rPr lang="ko-KR" altLang="en-US" dirty="0"/>
              <a:t>태그 내 전체데이터</a:t>
            </a:r>
            <a:r>
              <a:rPr lang="en-US" altLang="ko-KR" dirty="0"/>
              <a:t>(</a:t>
            </a:r>
            <a:r>
              <a:rPr lang="ko-KR" altLang="en-US" dirty="0"/>
              <a:t>사용되는 데이터 </a:t>
            </a:r>
            <a:r>
              <a:rPr lang="en-US" altLang="ko-KR" dirty="0"/>
              <a:t>: email)</a:t>
            </a:r>
          </a:p>
          <a:p>
            <a:pPr lvl="2"/>
            <a:r>
              <a:rPr lang="ko-KR" altLang="en-US" dirty="0"/>
              <a:t>호출 결과의 데이터구조 </a:t>
            </a:r>
            <a:r>
              <a:rPr lang="en-US" altLang="ko-KR" dirty="0"/>
              <a:t>: JSON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99D4CE-0312-65C6-3575-A72B0FC5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61569"/>
            <a:ext cx="8229600" cy="16057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4861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이메일 중복 체크</a:t>
            </a:r>
            <a:r>
              <a:rPr lang="en-US" altLang="ko-KR" dirty="0"/>
              <a:t>(2)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5BB1A-88F6-7D91-A1CA-FF08EC892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218488" cy="4492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6B6E21-CA4C-318B-71D9-8D267834E5CD}"/>
              </a:ext>
            </a:extLst>
          </p:cNvPr>
          <p:cNvSpPr/>
          <p:nvPr/>
        </p:nvSpPr>
        <p:spPr bwMode="auto">
          <a:xfrm>
            <a:off x="1259632" y="2933452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59C638-5EE3-7D05-F6CB-F7056D4A9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81" b="20304"/>
          <a:stretch/>
        </p:blipFill>
        <p:spPr>
          <a:xfrm>
            <a:off x="5004744" y="3041464"/>
            <a:ext cx="3383680" cy="759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A615CC-CAC7-16D0-369E-642935CBF74D}"/>
              </a:ext>
            </a:extLst>
          </p:cNvPr>
          <p:cNvSpPr txBox="1"/>
          <p:nvPr/>
        </p:nvSpPr>
        <p:spPr>
          <a:xfrm>
            <a:off x="6228184" y="3717032"/>
            <a:ext cx="1105679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결과 예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86504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우편 번호 조회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EAB0DD-31F5-2FC6-B161-B2C6B04B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0" y="1772816"/>
            <a:ext cx="8218489" cy="31239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5E3997-1E57-67D1-4A0E-71DF0179F9F9}"/>
              </a:ext>
            </a:extLst>
          </p:cNvPr>
          <p:cNvSpPr txBox="1"/>
          <p:nvPr/>
        </p:nvSpPr>
        <p:spPr>
          <a:xfrm>
            <a:off x="3095576" y="1943557"/>
            <a:ext cx="5202322" cy="2754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카카오에 무료 제공하는 우편번호 찾기 </a:t>
            </a:r>
            <a:r>
              <a:rPr lang="en-US" altLang="ko-KR" sz="1400" dirty="0"/>
              <a:t>API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B58EAD-07A6-7803-9B9E-817390F4E7AC}"/>
              </a:ext>
            </a:extLst>
          </p:cNvPr>
          <p:cNvSpPr/>
          <p:nvPr/>
        </p:nvSpPr>
        <p:spPr bwMode="auto">
          <a:xfrm>
            <a:off x="1331639" y="2750631"/>
            <a:ext cx="4387379" cy="1512168"/>
          </a:xfrm>
          <a:prstGeom prst="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526626D-CAE2-F4A8-BA0B-C1FA2F81FF5E}"/>
              </a:ext>
            </a:extLst>
          </p:cNvPr>
          <p:cNvSpPr/>
          <p:nvPr/>
        </p:nvSpPr>
        <p:spPr bwMode="auto">
          <a:xfrm>
            <a:off x="3347864" y="4262799"/>
            <a:ext cx="288032" cy="53161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3CD5B3-653C-CF33-1C98-F4F4C6325AAC}"/>
              </a:ext>
            </a:extLst>
          </p:cNvPr>
          <p:cNvSpPr txBox="1"/>
          <p:nvPr/>
        </p:nvSpPr>
        <p:spPr>
          <a:xfrm>
            <a:off x="432719" y="4859550"/>
            <a:ext cx="8229600" cy="199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연두색 부분은 내가 코딩하는 부분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카카오 우편번호 조회 결과 값을 내가 만든 회원가입의 주소 항목에 값을 넣기 위한 코딩 진행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우편번호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data.zonecode</a:t>
            </a:r>
            <a:endParaRPr lang="en-US" altLang="ko-KR" sz="1400" dirty="0"/>
          </a:p>
          <a:p>
            <a:r>
              <a:rPr lang="ko-KR" altLang="en-US" sz="1400" dirty="0"/>
              <a:t>주소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data.address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상세 결과값은 카카오 홈페이지 참고</a:t>
            </a:r>
            <a:endParaRPr lang="en-US" altLang="ko-KR" sz="1400" dirty="0"/>
          </a:p>
          <a:p>
            <a:r>
              <a:rPr lang="en-US" altLang="ko-KR" sz="1400" dirty="0"/>
              <a:t>https://postcode.map.daum.net/guide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B87274D-E621-FC70-5463-E08ED275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04" y="2390140"/>
            <a:ext cx="2138293" cy="2385347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57385F7-A7D5-3DED-6BC0-9929CD64DEA9}"/>
              </a:ext>
            </a:extLst>
          </p:cNvPr>
          <p:cNvSpPr/>
          <p:nvPr/>
        </p:nvSpPr>
        <p:spPr bwMode="auto">
          <a:xfrm>
            <a:off x="5724128" y="3254687"/>
            <a:ext cx="648072" cy="275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068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유효성 체크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E3EDFE-6AA6-268D-1EAF-3721AAC2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60551"/>
            <a:ext cx="8212699" cy="41607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345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유효성 체크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1C585-5370-2982-1ED2-23F88D72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1975"/>
            <a:ext cx="8218487" cy="36914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743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유효성 체크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980018-9D98-4147-7009-4AA2D51D3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052"/>
          <a:stretch/>
        </p:blipFill>
        <p:spPr>
          <a:xfrm>
            <a:off x="457200" y="1772816"/>
            <a:ext cx="8188764" cy="34563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462463-511E-4CD4-057F-ED05EEFD4B5A}"/>
              </a:ext>
            </a:extLst>
          </p:cNvPr>
          <p:cNvSpPr/>
          <p:nvPr/>
        </p:nvSpPr>
        <p:spPr bwMode="auto">
          <a:xfrm>
            <a:off x="611560" y="4149080"/>
            <a:ext cx="4104456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AEF06-ED41-4521-77FD-7AD3680BD87C}"/>
              </a:ext>
            </a:extLst>
          </p:cNvPr>
          <p:cNvSpPr txBox="1"/>
          <p:nvPr/>
        </p:nvSpPr>
        <p:spPr>
          <a:xfrm>
            <a:off x="3623928" y="4797152"/>
            <a:ext cx="249289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인증번호 확인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632466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유효성 체크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D246D9-C98E-F433-84F9-B06028C7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893888"/>
            <a:ext cx="8229600" cy="24360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4974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유효성 체크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981C40-9AF1-6913-F60F-11AE3208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4" y="1725630"/>
            <a:ext cx="8229600" cy="43493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0BCD37-4E11-076F-AB68-B723C188A8EA}"/>
              </a:ext>
            </a:extLst>
          </p:cNvPr>
          <p:cNvSpPr/>
          <p:nvPr/>
        </p:nvSpPr>
        <p:spPr bwMode="auto">
          <a:xfrm>
            <a:off x="1187624" y="1725630"/>
            <a:ext cx="2520280" cy="40722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DAF1C-2A70-2008-FC10-4B0CB45984A5}"/>
              </a:ext>
            </a:extLst>
          </p:cNvPr>
          <p:cNvSpPr txBox="1"/>
          <p:nvPr/>
        </p:nvSpPr>
        <p:spPr>
          <a:xfrm>
            <a:off x="3563888" y="1795276"/>
            <a:ext cx="302433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Ajax </a:t>
            </a:r>
            <a:r>
              <a:rPr lang="ko-KR" altLang="en-US" sz="1800" dirty="0"/>
              <a:t>호출하여 회원가입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63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알고리즘 공통 함수 생성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2951F0-274A-ECF8-E829-50EE7E44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8229600" cy="42518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13F56B-ACD0-F465-4A97-4942284E0AFB}"/>
              </a:ext>
            </a:extLst>
          </p:cNvPr>
          <p:cNvSpPr/>
          <p:nvPr/>
        </p:nvSpPr>
        <p:spPr bwMode="auto">
          <a:xfrm>
            <a:off x="457200" y="1268760"/>
            <a:ext cx="7715200" cy="16561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폭발: 8pt 10">
            <a:extLst>
              <a:ext uri="{FF2B5EF4-FFF2-40B4-BE49-F238E27FC236}">
                <a16:creationId xmlns:a16="http://schemas.microsoft.com/office/drawing/2014/main" id="{D9A24C8A-61E1-4098-2278-F92411C60B2D}"/>
              </a:ext>
            </a:extLst>
          </p:cNvPr>
          <p:cNvSpPr/>
          <p:nvPr/>
        </p:nvSpPr>
        <p:spPr bwMode="auto">
          <a:xfrm>
            <a:off x="179512" y="985746"/>
            <a:ext cx="360040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BC54CD-4370-0E83-A3A3-7BD403129A19}"/>
              </a:ext>
            </a:extLst>
          </p:cNvPr>
          <p:cNvSpPr/>
          <p:nvPr/>
        </p:nvSpPr>
        <p:spPr bwMode="auto">
          <a:xfrm>
            <a:off x="457200" y="3322667"/>
            <a:ext cx="7787208" cy="212591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7288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화면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6352E9-76A9-D72E-A3B4-DF7600AFF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72816"/>
            <a:ext cx="8229600" cy="4123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B3914C5-DE06-F585-CFEE-B106B076272F}"/>
              </a:ext>
            </a:extLst>
          </p:cNvPr>
          <p:cNvSpPr/>
          <p:nvPr/>
        </p:nvSpPr>
        <p:spPr bwMode="auto">
          <a:xfrm>
            <a:off x="1835696" y="4005064"/>
            <a:ext cx="417646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3CB1A-AD67-063C-C9FA-87425FA32EAC}"/>
              </a:ext>
            </a:extLst>
          </p:cNvPr>
          <p:cNvSpPr txBox="1"/>
          <p:nvPr/>
        </p:nvSpPr>
        <p:spPr>
          <a:xfrm>
            <a:off x="4788024" y="4291353"/>
            <a:ext cx="302433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아이디 중복 체크 수행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78578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화면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1FD50-F339-0225-AF2E-1A53A027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46250"/>
            <a:ext cx="8315325" cy="484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D5AF27-0867-28C8-FE86-144AB3F2D6DC}"/>
              </a:ext>
            </a:extLst>
          </p:cNvPr>
          <p:cNvSpPr/>
          <p:nvPr/>
        </p:nvSpPr>
        <p:spPr bwMode="auto">
          <a:xfrm>
            <a:off x="457200" y="1746250"/>
            <a:ext cx="8315325" cy="290688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9C69B-1CD7-74AF-20CD-6B919E3F3905}"/>
              </a:ext>
            </a:extLst>
          </p:cNvPr>
          <p:cNvSpPr txBox="1"/>
          <p:nvPr/>
        </p:nvSpPr>
        <p:spPr>
          <a:xfrm>
            <a:off x="3465042" y="1327097"/>
            <a:ext cx="5427438" cy="549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UI </a:t>
            </a:r>
            <a:r>
              <a:rPr lang="ko-KR" altLang="en-US" sz="1800" dirty="0"/>
              <a:t>관점에서 사용자들이 비밀번호 잘못 입력할 것을 대비하여 확인을 위해 </a:t>
            </a:r>
            <a:r>
              <a:rPr lang="en-US" altLang="ko-KR" sz="1800" dirty="0"/>
              <a:t>2</a:t>
            </a:r>
            <a:r>
              <a:rPr lang="ko-KR" altLang="en-US" sz="1800" dirty="0"/>
              <a:t>번 입력함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DA49C-AB31-0F97-A7E8-269DC789946B}"/>
              </a:ext>
            </a:extLst>
          </p:cNvPr>
          <p:cNvSpPr/>
          <p:nvPr/>
        </p:nvSpPr>
        <p:spPr bwMode="auto">
          <a:xfrm>
            <a:off x="1115616" y="5949280"/>
            <a:ext cx="5040560" cy="1768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2B420-A2C4-A83C-5339-E1E324C3EBEF}"/>
              </a:ext>
            </a:extLst>
          </p:cNvPr>
          <p:cNvSpPr txBox="1"/>
          <p:nvPr/>
        </p:nvSpPr>
        <p:spPr>
          <a:xfrm>
            <a:off x="4427984" y="6196428"/>
            <a:ext cx="3024336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이메일 중복 체크 수행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88361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회원가입 소스 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A0535-10F6-DCED-2867-06290BF2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화면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59067-7EA2-0416-D3CB-FD603EA6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8" y="1844824"/>
            <a:ext cx="8218488" cy="4359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38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실행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4C33E-48AB-D85A-AB97-A2A862EFFC4B}"/>
              </a:ext>
            </a:extLst>
          </p:cNvPr>
          <p:cNvSpPr txBox="1"/>
          <p:nvPr/>
        </p:nvSpPr>
        <p:spPr>
          <a:xfrm>
            <a:off x="827584" y="6380229"/>
            <a:ext cx="6534472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</a:t>
            </a:r>
            <a:r>
              <a:rPr lang="en-US" altLang="ko-KR" dirty="0"/>
              <a:t>1</a:t>
            </a:r>
            <a:r>
              <a:rPr lang="ko-KR" altLang="en-US" dirty="0"/>
              <a:t>000/user/userRegForm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5E5717-86D9-871A-5021-508C122D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4467"/>
            <a:ext cx="5311534" cy="50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98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실행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3477C-A3CD-7B13-1808-4D2C9094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BF12D1-F38E-2FCD-8959-CC6E972C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72816"/>
            <a:ext cx="6353175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B05C8B-EE48-88B1-87EA-3B06F4AADE0F}"/>
              </a:ext>
            </a:extLst>
          </p:cNvPr>
          <p:cNvSpPr/>
          <p:nvPr/>
        </p:nvSpPr>
        <p:spPr bwMode="auto">
          <a:xfrm>
            <a:off x="468312" y="2420888"/>
            <a:ext cx="6353175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29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오류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2" y="1268760"/>
            <a:ext cx="8422216" cy="4896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51520" y="2132856"/>
            <a:ext cx="6048672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 bwMode="auto">
          <a:xfrm>
            <a:off x="5724128" y="2564904"/>
            <a:ext cx="432048" cy="20162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384" y="4823834"/>
            <a:ext cx="8064896" cy="549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암호화된 문자열의 데이터 크기가 </a:t>
            </a:r>
            <a:r>
              <a:rPr lang="en-US" altLang="ko-KR" sz="1800" dirty="0"/>
              <a:t>USER_INFO </a:t>
            </a:r>
            <a:r>
              <a:rPr lang="ko-KR" altLang="en-US" sz="1800" dirty="0"/>
              <a:t>테이블의 </a:t>
            </a:r>
            <a:r>
              <a:rPr lang="en-US" altLang="ko-KR" sz="1800" dirty="0"/>
              <a:t>PASSWORD </a:t>
            </a:r>
            <a:r>
              <a:rPr lang="ko-KR" altLang="en-US" sz="1800" dirty="0"/>
              <a:t>컬럼의 저장 가능한 데이터 크기보다 크기 때문에 저장이 실패해서 발생한 오류</a:t>
            </a:r>
          </a:p>
        </p:txBody>
      </p:sp>
    </p:spTree>
    <p:extLst>
      <p:ext uri="{BB962C8B-B14F-4D97-AF65-F5344CB8AC3E}">
        <p14:creationId xmlns:p14="http://schemas.microsoft.com/office/powerpoint/2010/main" val="3999473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오류 </a:t>
            </a:r>
            <a:r>
              <a:rPr lang="en-US" altLang="ko-KR" dirty="0"/>
              <a:t>#1</a:t>
            </a:r>
            <a:r>
              <a:rPr lang="ko-KR" altLang="en-US" dirty="0"/>
              <a:t> 수정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371490" cy="29523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683568" y="2060848"/>
            <a:ext cx="410445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1835696" y="2348880"/>
            <a:ext cx="648072" cy="2592288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954509"/>
            <a:ext cx="8064896" cy="549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USER_INFO </a:t>
            </a:r>
            <a:r>
              <a:rPr lang="ko-KR" altLang="en-US" sz="1800" dirty="0"/>
              <a:t>테이블의 </a:t>
            </a:r>
            <a:r>
              <a:rPr lang="en-US" altLang="ko-KR" sz="1800" dirty="0"/>
              <a:t>PASSWORD </a:t>
            </a:r>
            <a:r>
              <a:rPr lang="ko-KR" altLang="en-US" sz="1800" dirty="0"/>
              <a:t>컬럼의 크기를 </a:t>
            </a:r>
            <a:r>
              <a:rPr lang="en-US" altLang="ko-KR" sz="1800" dirty="0"/>
              <a:t>16</a:t>
            </a:r>
            <a:r>
              <a:rPr lang="ko-KR" altLang="en-US" sz="1800" dirty="0"/>
              <a:t>바이트에서 </a:t>
            </a:r>
            <a:r>
              <a:rPr lang="en-US" altLang="ko-KR" sz="1800" dirty="0"/>
              <a:t>64</a:t>
            </a:r>
            <a:r>
              <a:rPr lang="ko-KR" altLang="en-US" sz="1800" dirty="0"/>
              <a:t>바이트로 변경함</a:t>
            </a:r>
          </a:p>
        </p:txBody>
      </p:sp>
    </p:spTree>
    <p:extLst>
      <p:ext uri="{BB962C8B-B14F-4D97-AF65-F5344CB8AC3E}">
        <p14:creationId xmlns:p14="http://schemas.microsoft.com/office/powerpoint/2010/main" val="6563812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오류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9"/>
            <a:ext cx="8167721" cy="24482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395536" y="1772816"/>
            <a:ext cx="8229385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5695240" y="2146509"/>
            <a:ext cx="432048" cy="20162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496" y="4405439"/>
            <a:ext cx="8064896" cy="549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암호화된 문자열의 데이터 크기가 </a:t>
            </a:r>
            <a:r>
              <a:rPr lang="en-US" altLang="ko-KR" sz="1800" dirty="0"/>
              <a:t>USER_INFO </a:t>
            </a:r>
            <a:r>
              <a:rPr lang="ko-KR" altLang="en-US" sz="1800" dirty="0"/>
              <a:t>테이블의 </a:t>
            </a:r>
            <a:r>
              <a:rPr lang="en-US" altLang="ko-KR" sz="1800" dirty="0"/>
              <a:t>EMAIL </a:t>
            </a:r>
            <a:r>
              <a:rPr lang="ko-KR" altLang="en-US" sz="1800" dirty="0"/>
              <a:t>컬럼의 저장 가능한 데이터 크기보다 크기 때문에 저장이 실패해서 발생한 오류</a:t>
            </a:r>
          </a:p>
        </p:txBody>
      </p:sp>
    </p:spTree>
    <p:extLst>
      <p:ext uri="{BB962C8B-B14F-4D97-AF65-F5344CB8AC3E}">
        <p14:creationId xmlns:p14="http://schemas.microsoft.com/office/powerpoint/2010/main" val="735772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만들기</a:t>
            </a:r>
            <a:r>
              <a:rPr lang="en-US" altLang="ko-KR" dirty="0"/>
              <a:t>-</a:t>
            </a:r>
            <a:r>
              <a:rPr lang="ko-KR" altLang="en-US" dirty="0"/>
              <a:t>오류 </a:t>
            </a:r>
            <a:r>
              <a:rPr lang="en-US" altLang="ko-KR" dirty="0"/>
              <a:t>#2</a:t>
            </a:r>
            <a:r>
              <a:rPr lang="ko-KR" altLang="en-US" dirty="0"/>
              <a:t> 수정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4954509"/>
            <a:ext cx="8064896" cy="6047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USER_INFO </a:t>
            </a:r>
            <a:r>
              <a:rPr lang="ko-KR" altLang="en-US" sz="1800" dirty="0"/>
              <a:t>테이블의 </a:t>
            </a:r>
            <a:r>
              <a:rPr lang="en-US" altLang="ko-KR" sz="1800" dirty="0"/>
              <a:t>EMAIL </a:t>
            </a:r>
            <a:r>
              <a:rPr lang="ko-KR" altLang="en-US" sz="1800" dirty="0"/>
              <a:t>컬럼의 크기를 </a:t>
            </a:r>
            <a:r>
              <a:rPr lang="en-US" altLang="ko-KR" sz="1800" dirty="0"/>
              <a:t>40</a:t>
            </a:r>
            <a:r>
              <a:rPr lang="ko-KR" altLang="en-US" sz="1800" dirty="0"/>
              <a:t>바이트에서 </a:t>
            </a:r>
            <a:r>
              <a:rPr lang="en-US" altLang="ko-KR" sz="1800" dirty="0"/>
              <a:t>128</a:t>
            </a:r>
            <a:r>
              <a:rPr lang="ko-KR" altLang="en-US" sz="1800" dirty="0"/>
              <a:t>바이트로 </a:t>
            </a:r>
            <a:endParaRPr lang="en-US" altLang="ko-KR" sz="1800" dirty="0"/>
          </a:p>
          <a:p>
            <a:r>
              <a:rPr lang="ko-KR" altLang="en-US" sz="1800" dirty="0"/>
              <a:t>변경함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96752"/>
            <a:ext cx="7733033" cy="27363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827584" y="2204864"/>
            <a:ext cx="367240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 bwMode="auto">
          <a:xfrm>
            <a:off x="1763688" y="2492896"/>
            <a:ext cx="504056" cy="2448272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8101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알고리즘 공통 함수 생성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B91185-D0E8-C8DC-85BE-E66E758C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7499176" cy="5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9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알고리즘 공통 함수 생성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4ACF9-682C-A556-9719-8EC40436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21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8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알고리즘 공통 함수 생성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0096A6-8D9F-DA1F-A41B-8EF63AC4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35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94314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16162</TotalTime>
  <Words>1489</Words>
  <Application>Microsoft Office PowerPoint</Application>
  <PresentationFormat>화면 슬라이드 쇼(4:3)</PresentationFormat>
  <Paragraphs>259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5" baseType="lpstr">
      <vt:lpstr>굴림</vt:lpstr>
      <vt:lpstr>맑은 고딕</vt:lpstr>
      <vt:lpstr>휴먼둥근헤드라인</vt:lpstr>
      <vt:lpstr>Arial</vt:lpstr>
      <vt:lpstr>Wingdings</vt:lpstr>
      <vt:lpstr>icn디자인</vt:lpstr>
      <vt:lpstr>회원가입</vt:lpstr>
      <vt:lpstr>회원가입하기</vt:lpstr>
      <vt:lpstr>암호화 적용 기술</vt:lpstr>
      <vt:lpstr>회원가입 테이블</vt:lpstr>
      <vt:lpstr>암호화 알고리즘 공통 함수 생성 (1)</vt:lpstr>
      <vt:lpstr>암호화 알고리즘 공통 함수 생성 (2)</vt:lpstr>
      <vt:lpstr>암호화 알고리즘 공통 함수 생성 (3)</vt:lpstr>
      <vt:lpstr>암호화 알고리즘 공통 함수 생성 (4)</vt:lpstr>
      <vt:lpstr>암호화 알고리즘 공통 함수 생성 (5)</vt:lpstr>
      <vt:lpstr>암호화 알고리즘 공통 함수 생성 (6)</vt:lpstr>
      <vt:lpstr>암호화 알고리즘 테스트</vt:lpstr>
      <vt:lpstr>암호화 알고리즘 테스트 결과</vt:lpstr>
      <vt:lpstr>회원가입 주요 로직</vt:lpstr>
      <vt:lpstr>회원가입 화면</vt:lpstr>
      <vt:lpstr>회원가입 만들기-DTO 참고 사항</vt:lpstr>
      <vt:lpstr>회원가입 만들기-DTO(1)</vt:lpstr>
      <vt:lpstr>회원가입 만들기-DTO(2)</vt:lpstr>
      <vt:lpstr>회원가입 만들기-Mapper</vt:lpstr>
      <vt:lpstr>회원가입 만들기-Mapper 자바</vt:lpstr>
      <vt:lpstr>회원가입 만들기-Mapper XML (1)</vt:lpstr>
      <vt:lpstr>회원가입 만들기-Mapper XML (2)</vt:lpstr>
      <vt:lpstr>회원가입 만들기-Mapper XML (2)</vt:lpstr>
      <vt:lpstr>회원가입 만들기-Mapper XML (3)</vt:lpstr>
      <vt:lpstr>회원가입 만들기-Service</vt:lpstr>
      <vt:lpstr>회원가입 만들기-Service 인터페이스</vt:lpstr>
      <vt:lpstr>회원가입 만들기-Service 자바(1)</vt:lpstr>
      <vt:lpstr>회원가입 만들기-Service 자바(2)</vt:lpstr>
      <vt:lpstr>회원가입 만들기-Service 자바(3)</vt:lpstr>
      <vt:lpstr>회원가입 만들기-Service 자바(4)</vt:lpstr>
      <vt:lpstr>회원가입 만들기-Service 자바(5)</vt:lpstr>
      <vt:lpstr>회원가입 만들기-Service 자바(6)</vt:lpstr>
      <vt:lpstr>회원가입 만들기-Service 자바(7)</vt:lpstr>
      <vt:lpstr>회원가입 만들기-Service 자바(8)</vt:lpstr>
      <vt:lpstr>회원가입 만들기-Controller 자바(1)</vt:lpstr>
      <vt:lpstr>회원가입 만들기-Controller 자바(2)</vt:lpstr>
      <vt:lpstr>회원가입 만들기-Controller 자바(3)</vt:lpstr>
      <vt:lpstr>회원가입 만들기-Controller 자바(4)</vt:lpstr>
      <vt:lpstr>회원가입 만들기-Controller 자바(5)</vt:lpstr>
      <vt:lpstr>회원가입 만들기-Controller 자바(6)</vt:lpstr>
      <vt:lpstr>회원가입 만들기-Controller 자바(7)</vt:lpstr>
      <vt:lpstr>회원가입 만들기-Controller 자바(8)</vt:lpstr>
      <vt:lpstr>회원가입 만들기-Controller 자바(9)</vt:lpstr>
      <vt:lpstr>회원가입 만들기-Controller 자바(10)</vt:lpstr>
      <vt:lpstr>회원가입 만들기-Controller 자바(11)</vt:lpstr>
      <vt:lpstr>회원가입 만들기-Controller 자바(12)</vt:lpstr>
      <vt:lpstr>회원가입 만들기-회원가입 JSP (1)</vt:lpstr>
      <vt:lpstr>회원가입 만들기-회원가입 JSP (2)</vt:lpstr>
      <vt:lpstr>회원가입 만들기-회원가입 소스 (1)</vt:lpstr>
      <vt:lpstr>회원가입 만들기-회원가입 소스 (2)</vt:lpstr>
      <vt:lpstr>회원가입 만들기-회원가입 소스 (3)</vt:lpstr>
      <vt:lpstr>회원가입 만들기-회원가입 소스 (4)</vt:lpstr>
      <vt:lpstr>회원가입 만들기-회원가입 소스 (5)</vt:lpstr>
      <vt:lpstr>회원가입 만들기-회원가입 소스 (6)</vt:lpstr>
      <vt:lpstr>회원가입 만들기-회원가입 소스 (7)</vt:lpstr>
      <vt:lpstr>회원가입 만들기-회원가입 소스 (8)</vt:lpstr>
      <vt:lpstr>회원가입 만들기-회원가입 소스 (9)</vt:lpstr>
      <vt:lpstr>회원가입 만들기-회원가입 소스 (10)</vt:lpstr>
      <vt:lpstr>회원가입 만들기-회원가입 소스 (11)</vt:lpstr>
      <vt:lpstr>회원가입 만들기-회원가입 소스 (12)</vt:lpstr>
      <vt:lpstr>회원가입 만들기-회원가입 소스 (13)</vt:lpstr>
      <vt:lpstr>회원가입 만들기-회원가입 소스 (14)</vt:lpstr>
      <vt:lpstr>회원가입 만들기-회원가입 소스 (15)</vt:lpstr>
      <vt:lpstr>회원가입 만들기-실행 (1)</vt:lpstr>
      <vt:lpstr>회원가입 만들기-실행 (2)</vt:lpstr>
      <vt:lpstr>회원가입 만들기-오류 #1</vt:lpstr>
      <vt:lpstr>회원가입 만들기-오류 #1 수정</vt:lpstr>
      <vt:lpstr>회원가입 만들기-오류 #2</vt:lpstr>
      <vt:lpstr>회원가입 만들기-오류 #2 수정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1690</cp:revision>
  <dcterms:created xsi:type="dcterms:W3CDTF">2008-05-14T14:35:49Z</dcterms:created>
  <dcterms:modified xsi:type="dcterms:W3CDTF">2023-01-31T09:04:18Z</dcterms:modified>
</cp:coreProperties>
</file>