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8" r:id="rId4"/>
    <p:sldId id="309" r:id="rId5"/>
    <p:sldId id="310" r:id="rId6"/>
    <p:sldId id="362" r:id="rId7"/>
    <p:sldId id="430" r:id="rId8"/>
    <p:sldId id="363" r:id="rId9"/>
    <p:sldId id="364" r:id="rId10"/>
    <p:sldId id="410" r:id="rId11"/>
    <p:sldId id="411" r:id="rId12"/>
    <p:sldId id="424" r:id="rId13"/>
    <p:sldId id="425" r:id="rId14"/>
    <p:sldId id="426" r:id="rId15"/>
    <p:sldId id="427" r:id="rId16"/>
    <p:sldId id="428" r:id="rId17"/>
    <p:sldId id="429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0033CC"/>
    <a:srgbClr val="C0C0C0"/>
    <a:srgbClr val="FFFFFF"/>
    <a:srgbClr val="CCFFFF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2" autoAdjust="0"/>
    <p:restoredTop sz="94660"/>
  </p:normalViewPr>
  <p:slideViewPr>
    <p:cSldViewPr showGuides="1">
      <p:cViewPr varScale="1">
        <p:scale>
          <a:sx n="159" d="100"/>
          <a:sy n="159" d="100"/>
        </p:scale>
        <p:origin x="2058" y="132"/>
      </p:cViewPr>
      <p:guideLst>
        <p:guide orient="horz" pos="890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8E678-AF93-4873-BB8A-E00F7B474AEA}" type="datetimeFigureOut">
              <a:rPr lang="ko-KR" altLang="en-US"/>
              <a:pPr>
                <a:defRPr/>
              </a:pPr>
              <a:t>2023-01-31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47258CD-3B62-48A9-97DE-EDB9B2B103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1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baseline="0">
                <a:latin typeface="Times New Roman" panose="02020603050405020304" pitchFamily="18" charset="0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9158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8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7450" y="6381750"/>
            <a:ext cx="1223963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79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3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36513"/>
            <a:ext cx="1597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그림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37300"/>
            <a:ext cx="1270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21" r:id="rId3"/>
    <p:sldLayoutId id="2147483822" r:id="rId4"/>
    <p:sldLayoutId id="2147483823" r:id="rId5"/>
  </p:sldLayoutIdLst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 dirty="0">
                <a:latin typeface="+mn-ea"/>
                <a:ea typeface="+mn-ea"/>
              </a:rPr>
              <a:t>JSP </a:t>
            </a:r>
            <a:r>
              <a:rPr lang="ko-KR" altLang="en-US" sz="3600" dirty="0">
                <a:latin typeface="+mn-ea"/>
                <a:ea typeface="+mn-ea"/>
              </a:rPr>
              <a:t>내장 객체</a:t>
            </a:r>
            <a:endParaRPr lang="en-US" altLang="ko-KR" sz="3600" dirty="0">
              <a:latin typeface="+mn-ea"/>
              <a:ea typeface="+mn-ea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076825" y="5392738"/>
            <a:ext cx="3221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buFontTx/>
              <a:buNone/>
              <a:defRPr/>
            </a:pPr>
            <a:r>
              <a:rPr lang="ko-KR" altLang="en-US" sz="1800" b="1" dirty="0" err="1">
                <a:latin typeface="+mn-lt"/>
              </a:rPr>
              <a:t>이협건</a:t>
            </a:r>
            <a:r>
              <a:rPr lang="en-US" altLang="ko-KR" sz="1800" b="1" dirty="0">
                <a:latin typeface="+mn-lt"/>
              </a:rPr>
              <a:t>(hglee67@kopo.ac.kr)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2913-97D0-9A94-FB16-D2EE1AAA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javax.servlet.jsp.JspWriter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스크립트릿에서</a:t>
            </a:r>
            <a:r>
              <a:rPr lang="ko-KR" altLang="en-US" dirty="0"/>
              <a:t> 브라우저 출력</a:t>
            </a:r>
            <a:r>
              <a:rPr lang="en-US" altLang="ko-KR" dirty="0"/>
              <a:t>, </a:t>
            </a:r>
            <a:r>
              <a:rPr lang="ko-KR" altLang="en-US" dirty="0"/>
              <a:t>버퍼 컨트롤</a:t>
            </a:r>
          </a:p>
          <a:p>
            <a:endParaRPr lang="ko-KR" altLang="en-US" dirty="0"/>
          </a:p>
        </p:txBody>
      </p:sp>
      <p:grpSp>
        <p:nvGrpSpPr>
          <p:cNvPr id="109572" name="Group 35"/>
          <p:cNvGrpSpPr>
            <a:grpSpLocks/>
          </p:cNvGrpSpPr>
          <p:nvPr/>
        </p:nvGrpSpPr>
        <p:grpSpPr bwMode="auto">
          <a:xfrm>
            <a:off x="642938" y="2276872"/>
            <a:ext cx="7796212" cy="2917825"/>
            <a:chOff x="405" y="1616"/>
            <a:chExt cx="4911" cy="1838"/>
          </a:xfrm>
        </p:grpSpPr>
        <p:sp>
          <p:nvSpPr>
            <p:cNvPr id="109573" name="Rectangle 61"/>
            <p:cNvSpPr>
              <a:spLocks noChangeArrowheads="1"/>
            </p:cNvSpPr>
            <p:nvPr/>
          </p:nvSpPr>
          <p:spPr bwMode="auto">
            <a:xfrm>
              <a:off x="1825" y="3210"/>
              <a:ext cx="341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400" b="1">
                  <a:cs typeface="Times New Roman" panose="02020603050405020304" pitchFamily="18" charset="0"/>
                </a:rPr>
                <a:t>content</a:t>
              </a:r>
              <a:r>
                <a:rPr lang="ko-KR" altLang="en-US" sz="1400" b="1">
                  <a:cs typeface="Times New Roman" panose="02020603050405020304" pitchFamily="18" charset="0"/>
                </a:rPr>
                <a:t> 출력</a:t>
              </a:r>
            </a:p>
          </p:txBody>
        </p:sp>
        <p:sp>
          <p:nvSpPr>
            <p:cNvPr id="109574" name="Rectangle 60"/>
            <p:cNvSpPr>
              <a:spLocks noChangeArrowheads="1"/>
            </p:cNvSpPr>
            <p:nvPr/>
          </p:nvSpPr>
          <p:spPr bwMode="auto">
            <a:xfrm>
              <a:off x="405" y="3210"/>
              <a:ext cx="96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print(content)</a:t>
              </a:r>
            </a:p>
          </p:txBody>
        </p:sp>
        <p:sp>
          <p:nvSpPr>
            <p:cNvPr id="109575" name="Rectangle 59"/>
            <p:cNvSpPr>
              <a:spLocks noChangeArrowheads="1"/>
            </p:cNvSpPr>
            <p:nvPr/>
          </p:nvSpPr>
          <p:spPr bwMode="auto">
            <a:xfrm>
              <a:off x="1825" y="2978"/>
              <a:ext cx="341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400" b="1">
                  <a:cs typeface="Times New Roman" panose="02020603050405020304" pitchFamily="18" charset="0"/>
                </a:rPr>
                <a:t>Content</a:t>
              </a:r>
              <a:r>
                <a:rPr lang="ko-KR" altLang="en-US" sz="1400" b="1">
                  <a:cs typeface="Times New Roman" panose="02020603050405020304" pitchFamily="18" charset="0"/>
                </a:rPr>
                <a:t>를 </a:t>
              </a:r>
              <a:r>
                <a:rPr lang="en-US" altLang="ko-KR" sz="1400" b="1">
                  <a:cs typeface="Times New Roman" panose="02020603050405020304" pitchFamily="18" charset="0"/>
                </a:rPr>
                <a:t>newline</a:t>
              </a:r>
              <a:r>
                <a:rPr lang="ko-KR" altLang="en-US" sz="1400" b="1">
                  <a:cs typeface="Times New Roman" panose="02020603050405020304" pitchFamily="18" charset="0"/>
                </a:rPr>
                <a:t>과 함께 출력</a:t>
              </a:r>
            </a:p>
          </p:txBody>
        </p:sp>
        <p:sp>
          <p:nvSpPr>
            <p:cNvPr id="109576" name="Rectangle 58"/>
            <p:cNvSpPr>
              <a:spLocks noChangeArrowheads="1"/>
            </p:cNvSpPr>
            <p:nvPr/>
          </p:nvSpPr>
          <p:spPr bwMode="auto">
            <a:xfrm>
              <a:off x="405" y="2978"/>
              <a:ext cx="117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println(content)</a:t>
              </a:r>
            </a:p>
          </p:txBody>
        </p:sp>
        <p:sp>
          <p:nvSpPr>
            <p:cNvPr id="109577" name="Rectangle 57"/>
            <p:cNvSpPr>
              <a:spLocks noChangeArrowheads="1"/>
            </p:cNvSpPr>
            <p:nvPr/>
          </p:nvSpPr>
          <p:spPr bwMode="auto">
            <a:xfrm>
              <a:off x="1825" y="2752"/>
              <a:ext cx="341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400" b="1">
                  <a:cs typeface="Times New Roman" panose="02020603050405020304" pitchFamily="18" charset="0"/>
                </a:rPr>
                <a:t>output stream</a:t>
              </a:r>
              <a:r>
                <a:rPr lang="ko-KR" altLang="en-US" sz="1400" b="1">
                  <a:cs typeface="Times New Roman" panose="02020603050405020304" pitchFamily="18" charset="0"/>
                </a:rPr>
                <a:t>을 닫고 버퍼를 비움</a:t>
              </a:r>
              <a:endParaRPr lang="en-US" altLang="ko-KR" sz="1400" b="1">
                <a:cs typeface="Times New Roman" panose="02020603050405020304" pitchFamily="18" charset="0"/>
              </a:endParaRPr>
            </a:p>
          </p:txBody>
        </p:sp>
        <p:sp>
          <p:nvSpPr>
            <p:cNvPr id="109578" name="Rectangle 56"/>
            <p:cNvSpPr>
              <a:spLocks noChangeArrowheads="1"/>
            </p:cNvSpPr>
            <p:nvPr/>
          </p:nvSpPr>
          <p:spPr bwMode="auto">
            <a:xfrm>
              <a:off x="405" y="2752"/>
              <a:ext cx="96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close( )</a:t>
              </a:r>
            </a:p>
          </p:txBody>
        </p:sp>
        <p:sp>
          <p:nvSpPr>
            <p:cNvPr id="109579" name="Rectangle 55"/>
            <p:cNvSpPr>
              <a:spLocks noChangeArrowheads="1"/>
            </p:cNvSpPr>
            <p:nvPr/>
          </p:nvSpPr>
          <p:spPr bwMode="auto">
            <a:xfrm>
              <a:off x="1825" y="2517"/>
              <a:ext cx="34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버퍼와 </a:t>
              </a:r>
              <a:r>
                <a:rPr lang="en-US" altLang="ko-KR" sz="1400" b="1">
                  <a:cs typeface="Times New Roman" panose="02020603050405020304" pitchFamily="18" charset="0"/>
                </a:rPr>
                <a:t>output stream</a:t>
              </a:r>
              <a:r>
                <a:rPr lang="ko-KR" altLang="en-US" sz="1400" b="1">
                  <a:cs typeface="Times New Roman" panose="02020603050405020304" pitchFamily="18" charset="0"/>
                </a:rPr>
                <a:t>을 비움</a:t>
              </a:r>
            </a:p>
          </p:txBody>
        </p:sp>
        <p:sp>
          <p:nvSpPr>
            <p:cNvPr id="109580" name="Rectangle 54"/>
            <p:cNvSpPr>
              <a:spLocks noChangeArrowheads="1"/>
            </p:cNvSpPr>
            <p:nvPr/>
          </p:nvSpPr>
          <p:spPr bwMode="auto">
            <a:xfrm>
              <a:off x="405" y="2517"/>
              <a:ext cx="9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flush( )</a:t>
              </a:r>
            </a:p>
          </p:txBody>
        </p:sp>
        <p:sp>
          <p:nvSpPr>
            <p:cNvPr id="109581" name="Rectangle 53"/>
            <p:cNvSpPr>
              <a:spLocks noChangeArrowheads="1"/>
            </p:cNvSpPr>
            <p:nvPr/>
          </p:nvSpPr>
          <p:spPr bwMode="auto">
            <a:xfrm>
              <a:off x="1825" y="2301"/>
              <a:ext cx="341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버퍼를 비움</a:t>
              </a:r>
              <a:endParaRPr lang="en-US" altLang="ko-KR" sz="1400" b="1">
                <a:cs typeface="Times New Roman" panose="02020603050405020304" pitchFamily="18" charset="0"/>
              </a:endParaRPr>
            </a:p>
          </p:txBody>
        </p:sp>
        <p:sp>
          <p:nvSpPr>
            <p:cNvPr id="109582" name="Rectangle 52"/>
            <p:cNvSpPr>
              <a:spLocks noChangeArrowheads="1"/>
            </p:cNvSpPr>
            <p:nvPr/>
          </p:nvSpPr>
          <p:spPr bwMode="auto">
            <a:xfrm>
              <a:off x="405" y="2301"/>
              <a:ext cx="96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clearBuffer( )</a:t>
              </a:r>
            </a:p>
          </p:txBody>
        </p:sp>
        <p:sp>
          <p:nvSpPr>
            <p:cNvPr id="109583" name="Rectangle 51"/>
            <p:cNvSpPr>
              <a:spLocks noChangeArrowheads="1"/>
            </p:cNvSpPr>
            <p:nvPr/>
          </p:nvSpPr>
          <p:spPr bwMode="auto">
            <a:xfrm>
              <a:off x="1825" y="2068"/>
              <a:ext cx="341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남아있는 버퍼 크기 중 사용 가능한 크기 반환</a:t>
              </a:r>
              <a:endParaRPr lang="en-US" altLang="ko-KR" sz="1400" b="1">
                <a:cs typeface="Times New Roman" panose="02020603050405020304" pitchFamily="18" charset="0"/>
              </a:endParaRPr>
            </a:p>
          </p:txBody>
        </p:sp>
        <p:sp>
          <p:nvSpPr>
            <p:cNvPr id="109584" name="Rectangle 50"/>
            <p:cNvSpPr>
              <a:spLocks noChangeArrowheads="1"/>
            </p:cNvSpPr>
            <p:nvPr/>
          </p:nvSpPr>
          <p:spPr bwMode="auto">
            <a:xfrm>
              <a:off x="405" y="2068"/>
              <a:ext cx="126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getRemaining( )</a:t>
              </a:r>
            </a:p>
          </p:txBody>
        </p:sp>
        <p:sp>
          <p:nvSpPr>
            <p:cNvPr id="109585" name="Rectangle 49"/>
            <p:cNvSpPr>
              <a:spLocks noChangeArrowheads="1"/>
            </p:cNvSpPr>
            <p:nvPr/>
          </p:nvSpPr>
          <p:spPr bwMode="auto">
            <a:xfrm>
              <a:off x="1825" y="1848"/>
              <a:ext cx="341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400" b="1">
                  <a:cs typeface="Times New Roman" panose="02020603050405020304" pitchFamily="18" charset="0"/>
                </a:rPr>
                <a:t>output buffer </a:t>
              </a:r>
              <a:r>
                <a:rPr lang="ko-KR" altLang="en-US" sz="1400" b="1">
                  <a:cs typeface="Times New Roman" panose="02020603050405020304" pitchFamily="18" charset="0"/>
                </a:rPr>
                <a:t>크기를 바이트로 반환</a:t>
              </a:r>
              <a:endParaRPr lang="en-US" altLang="ko-KR" sz="1400" b="1">
                <a:cs typeface="Times New Roman" panose="02020603050405020304" pitchFamily="18" charset="0"/>
              </a:endParaRPr>
            </a:p>
          </p:txBody>
        </p:sp>
        <p:sp>
          <p:nvSpPr>
            <p:cNvPr id="109586" name="Rectangle 48"/>
            <p:cNvSpPr>
              <a:spLocks noChangeArrowheads="1"/>
            </p:cNvSpPr>
            <p:nvPr/>
          </p:nvSpPr>
          <p:spPr bwMode="auto">
            <a:xfrm>
              <a:off x="405" y="1848"/>
              <a:ext cx="121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getBufferSize( )</a:t>
              </a:r>
            </a:p>
          </p:txBody>
        </p:sp>
        <p:sp>
          <p:nvSpPr>
            <p:cNvPr id="109587" name="Rectangle 47"/>
            <p:cNvSpPr>
              <a:spLocks noChangeArrowheads="1"/>
            </p:cNvSpPr>
            <p:nvPr/>
          </p:nvSpPr>
          <p:spPr bwMode="auto">
            <a:xfrm>
              <a:off x="1800" y="1616"/>
              <a:ext cx="275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600">
                  <a:latin typeface="Arial Narrow" panose="020B0606020202030204" pitchFamily="34" charset="0"/>
                  <a:ea typeface="HY견고딕" panose="02030600000101010101" pitchFamily="18" charset="-127"/>
                  <a:cs typeface="Times New Roman" panose="02020603050405020304" pitchFamily="18" charset="0"/>
                </a:rPr>
                <a:t>설 명</a:t>
              </a:r>
            </a:p>
          </p:txBody>
        </p:sp>
        <p:sp>
          <p:nvSpPr>
            <p:cNvPr id="109588" name="Rectangle 46"/>
            <p:cNvSpPr>
              <a:spLocks noChangeArrowheads="1"/>
            </p:cNvSpPr>
            <p:nvPr/>
          </p:nvSpPr>
          <p:spPr bwMode="auto">
            <a:xfrm>
              <a:off x="405" y="1616"/>
              <a:ext cx="96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600">
                  <a:latin typeface="Arial Narrow" panose="020B0606020202030204" pitchFamily="34" charset="0"/>
                  <a:ea typeface="HY견고딕" panose="02030600000101010101" pitchFamily="18" charset="-127"/>
                  <a:cs typeface="Times New Roman" panose="02020603050405020304" pitchFamily="18" charset="0"/>
                </a:rPr>
                <a:t>메서드</a:t>
              </a:r>
            </a:p>
          </p:txBody>
        </p:sp>
        <p:sp>
          <p:nvSpPr>
            <p:cNvPr id="109589" name="Line 62"/>
            <p:cNvSpPr>
              <a:spLocks noChangeShapeType="1"/>
            </p:cNvSpPr>
            <p:nvPr/>
          </p:nvSpPr>
          <p:spPr bwMode="auto">
            <a:xfrm>
              <a:off x="405" y="1616"/>
              <a:ext cx="4905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0" name="Line 63"/>
            <p:cNvSpPr>
              <a:spLocks noChangeShapeType="1"/>
            </p:cNvSpPr>
            <p:nvPr/>
          </p:nvSpPr>
          <p:spPr bwMode="auto">
            <a:xfrm>
              <a:off x="405" y="3454"/>
              <a:ext cx="4905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1" name="Line 68"/>
            <p:cNvSpPr>
              <a:spLocks noChangeShapeType="1"/>
            </p:cNvSpPr>
            <p:nvPr/>
          </p:nvSpPr>
          <p:spPr bwMode="auto">
            <a:xfrm>
              <a:off x="405" y="1848"/>
              <a:ext cx="4905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2" name="Line 74"/>
            <p:cNvSpPr>
              <a:spLocks noChangeShapeType="1"/>
            </p:cNvSpPr>
            <p:nvPr/>
          </p:nvSpPr>
          <p:spPr bwMode="auto">
            <a:xfrm>
              <a:off x="411" y="2068"/>
              <a:ext cx="4905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3" name="Line 82"/>
            <p:cNvSpPr>
              <a:spLocks noChangeShapeType="1"/>
            </p:cNvSpPr>
            <p:nvPr/>
          </p:nvSpPr>
          <p:spPr bwMode="auto">
            <a:xfrm>
              <a:off x="411" y="2307"/>
              <a:ext cx="4905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4" name="Line 90"/>
            <p:cNvSpPr>
              <a:spLocks noChangeShapeType="1"/>
            </p:cNvSpPr>
            <p:nvPr/>
          </p:nvSpPr>
          <p:spPr bwMode="auto">
            <a:xfrm>
              <a:off x="411" y="2533"/>
              <a:ext cx="4905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5" name="Line 98"/>
            <p:cNvSpPr>
              <a:spLocks noChangeShapeType="1"/>
            </p:cNvSpPr>
            <p:nvPr/>
          </p:nvSpPr>
          <p:spPr bwMode="auto">
            <a:xfrm>
              <a:off x="411" y="2770"/>
              <a:ext cx="4905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6" name="Line 106"/>
            <p:cNvSpPr>
              <a:spLocks noChangeShapeType="1"/>
            </p:cNvSpPr>
            <p:nvPr/>
          </p:nvSpPr>
          <p:spPr bwMode="auto">
            <a:xfrm>
              <a:off x="411" y="3008"/>
              <a:ext cx="4905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97" name="Line 114"/>
            <p:cNvSpPr>
              <a:spLocks noChangeShapeType="1"/>
            </p:cNvSpPr>
            <p:nvPr/>
          </p:nvSpPr>
          <p:spPr bwMode="auto">
            <a:xfrm>
              <a:off x="411" y="3234"/>
              <a:ext cx="4905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session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FDF580-31A8-0C7A-E898-6E364A39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javax.servlet.http.HttpSession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클라이언트와의 지속적인 연결 유지를 위한 세션 처리</a:t>
            </a:r>
          </a:p>
          <a:p>
            <a:pPr lvl="1"/>
            <a:r>
              <a:rPr lang="ko-KR" altLang="en-US" dirty="0"/>
              <a:t>세션은 하나의 애플리케이션 내에서만 유효</a:t>
            </a:r>
          </a:p>
          <a:p>
            <a:pPr lvl="1"/>
            <a:r>
              <a:rPr lang="ko-KR" altLang="en-US" dirty="0"/>
              <a:t>두 개의 서로 다른 애플리케이션에서는 쿠키를 사용</a:t>
            </a:r>
            <a:endParaRPr lang="en-US" altLang="ko-KR" dirty="0"/>
          </a:p>
          <a:p>
            <a:pPr lvl="1"/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여부 및 주요 정보 저장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10596" name="Group 61"/>
          <p:cNvGrpSpPr>
            <a:grpSpLocks/>
          </p:cNvGrpSpPr>
          <p:nvPr/>
        </p:nvGrpSpPr>
        <p:grpSpPr bwMode="auto">
          <a:xfrm>
            <a:off x="481013" y="3136900"/>
            <a:ext cx="8516937" cy="3205163"/>
            <a:chOff x="303" y="1976"/>
            <a:chExt cx="5365" cy="2019"/>
          </a:xfrm>
        </p:grpSpPr>
        <p:sp>
          <p:nvSpPr>
            <p:cNvPr id="110597" name="Rectangle 18"/>
            <p:cNvSpPr>
              <a:spLocks noChangeArrowheads="1"/>
            </p:cNvSpPr>
            <p:nvPr/>
          </p:nvSpPr>
          <p:spPr bwMode="auto">
            <a:xfrm>
              <a:off x="1903" y="2472"/>
              <a:ext cx="376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세션이 생성된 시간을 </a:t>
              </a:r>
              <a:r>
                <a:rPr lang="en-US" altLang="ko-KR" sz="1400" b="1">
                  <a:cs typeface="Times New Roman" panose="02020603050405020304" pitchFamily="18" charset="0"/>
                </a:rPr>
                <a:t>January 1, 1970 GMT.</a:t>
              </a:r>
              <a:r>
                <a:rPr lang="ko-KR" altLang="en-US" sz="1400" b="1">
                  <a:cs typeface="Times New Roman" panose="02020603050405020304" pitchFamily="18" charset="0"/>
                </a:rPr>
                <a:t>부터 </a:t>
              </a:r>
              <a:r>
                <a:rPr lang="en-US" altLang="ko-KR" sz="1400" b="1">
                  <a:cs typeface="Times New Roman" panose="02020603050405020304" pitchFamily="18" charset="0"/>
                </a:rPr>
                <a:t>long</a:t>
              </a:r>
              <a:r>
                <a:rPr lang="ko-KR" altLang="en-US" sz="1400" b="1">
                  <a:cs typeface="Times New Roman" panose="02020603050405020304" pitchFamily="18" charset="0"/>
                </a:rPr>
                <a:t>형 </a:t>
              </a:r>
              <a:r>
                <a:rPr lang="en-US" altLang="ko-KR" sz="1400" b="1">
                  <a:cs typeface="Times New Roman" panose="02020603050405020304" pitchFamily="18" charset="0"/>
                </a:rPr>
                <a:t>ms</a:t>
              </a:r>
              <a:r>
                <a:rPr lang="ko-KR" altLang="en-US" sz="1400" b="1">
                  <a:cs typeface="Times New Roman" panose="02020603050405020304" pitchFamily="18" charset="0"/>
                </a:rPr>
                <a:t>값으로 반환</a:t>
              </a:r>
            </a:p>
          </p:txBody>
        </p:sp>
        <p:grpSp>
          <p:nvGrpSpPr>
            <p:cNvPr id="110598" name="Group 60"/>
            <p:cNvGrpSpPr>
              <a:grpSpLocks/>
            </p:cNvGrpSpPr>
            <p:nvPr/>
          </p:nvGrpSpPr>
          <p:grpSpPr bwMode="auto">
            <a:xfrm>
              <a:off x="303" y="1976"/>
              <a:ext cx="5238" cy="2019"/>
              <a:chOff x="303" y="1979"/>
              <a:chExt cx="5238" cy="2019"/>
            </a:xfrm>
          </p:grpSpPr>
          <p:sp>
            <p:nvSpPr>
              <p:cNvPr id="110599" name="Rectangle 6"/>
              <p:cNvSpPr>
                <a:spLocks noChangeArrowheads="1"/>
              </p:cNvSpPr>
              <p:nvPr/>
            </p:nvSpPr>
            <p:spPr bwMode="auto">
              <a:xfrm>
                <a:off x="1903" y="3754"/>
                <a:ext cx="3608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name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으로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java.lang.Object attr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을 설정</a:t>
                </a:r>
              </a:p>
            </p:txBody>
          </p:sp>
          <p:sp>
            <p:nvSpPr>
              <p:cNvPr id="110600" name="Rectangle 7"/>
              <p:cNvSpPr>
                <a:spLocks noChangeArrowheads="1"/>
              </p:cNvSpPr>
              <p:nvPr/>
            </p:nvSpPr>
            <p:spPr bwMode="auto">
              <a:xfrm>
                <a:off x="315" y="3755"/>
                <a:ext cx="1608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 b="1" dirty="0" err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setAttribute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b="1" dirty="0" err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name,attr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10601" name="Rectangle 8"/>
              <p:cNvSpPr>
                <a:spLocks noChangeArrowheads="1"/>
              </p:cNvSpPr>
              <p:nvPr/>
            </p:nvSpPr>
            <p:spPr bwMode="auto">
              <a:xfrm>
                <a:off x="1894" y="3515"/>
                <a:ext cx="360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attr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로 설정된 세션 값을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java.lang.Object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형태로 반환</a:t>
                </a:r>
              </a:p>
            </p:txBody>
          </p:sp>
          <p:sp>
            <p:nvSpPr>
              <p:cNvPr id="110602" name="Rectangle 9"/>
              <p:cNvSpPr>
                <a:spLocks noChangeArrowheads="1"/>
              </p:cNvSpPr>
              <p:nvPr/>
            </p:nvSpPr>
            <p:spPr bwMode="auto">
              <a:xfrm>
                <a:off x="315" y="3526"/>
                <a:ext cx="142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 b="1" dirty="0" err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getAttribute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b="1" dirty="0" err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attr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10603" name="Rectangle 10"/>
              <p:cNvSpPr>
                <a:spLocks noChangeArrowheads="1"/>
              </p:cNvSpPr>
              <p:nvPr/>
            </p:nvSpPr>
            <p:spPr bwMode="auto">
              <a:xfrm>
                <a:off x="1894" y="3301"/>
                <a:ext cx="36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현재 세션을 종료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.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세션과 관련한 값을 모두 지운다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10604" name="Rectangle 11"/>
              <p:cNvSpPr>
                <a:spLocks noChangeArrowheads="1"/>
              </p:cNvSpPr>
              <p:nvPr/>
            </p:nvSpPr>
            <p:spPr bwMode="auto">
              <a:xfrm>
                <a:off x="315" y="3336"/>
                <a:ext cx="142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invalidate( )</a:t>
                </a:r>
              </a:p>
            </p:txBody>
          </p:sp>
          <p:sp>
            <p:nvSpPr>
              <p:cNvPr id="110605" name="Rectangle 12"/>
              <p:cNvSpPr>
                <a:spLocks noChangeArrowheads="1"/>
              </p:cNvSpPr>
              <p:nvPr/>
            </p:nvSpPr>
            <p:spPr bwMode="auto">
              <a:xfrm>
                <a:off x="1902" y="3106"/>
                <a:ext cx="360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세션 유효 시간을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t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에 설정된 초로 설정</a:t>
                </a:r>
              </a:p>
            </p:txBody>
          </p:sp>
          <p:sp>
            <p:nvSpPr>
              <p:cNvPr id="110606" name="Rectangle 13"/>
              <p:cNvSpPr>
                <a:spLocks noChangeArrowheads="1"/>
              </p:cNvSpPr>
              <p:nvPr/>
            </p:nvSpPr>
            <p:spPr bwMode="auto">
              <a:xfrm>
                <a:off x="303" y="3094"/>
                <a:ext cx="156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setMaxInactiveInterval(t)</a:t>
                </a:r>
              </a:p>
            </p:txBody>
          </p:sp>
          <p:sp>
            <p:nvSpPr>
              <p:cNvPr id="110607" name="Rectangle 14"/>
              <p:cNvSpPr>
                <a:spLocks noChangeArrowheads="1"/>
              </p:cNvSpPr>
              <p:nvPr/>
            </p:nvSpPr>
            <p:spPr bwMode="auto">
              <a:xfrm>
                <a:off x="1902" y="2930"/>
                <a:ext cx="3609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세션 유지 시간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(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유효 시간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)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을 초로 반환</a:t>
                </a:r>
                <a:endParaRPr lang="en-US" altLang="ko-KR" sz="1400" b="1">
                  <a:cs typeface="Times New Roman" panose="02020603050405020304" pitchFamily="18" charset="0"/>
                </a:endParaRPr>
              </a:p>
            </p:txBody>
          </p:sp>
          <p:sp>
            <p:nvSpPr>
              <p:cNvPr id="110608" name="Rectangle 15"/>
              <p:cNvSpPr>
                <a:spLocks noChangeArrowheads="1"/>
              </p:cNvSpPr>
              <p:nvPr/>
            </p:nvSpPr>
            <p:spPr bwMode="auto">
              <a:xfrm>
                <a:off x="303" y="2881"/>
                <a:ext cx="161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getMaxInactiveInterval( )</a:t>
                </a:r>
              </a:p>
            </p:txBody>
          </p:sp>
          <p:sp>
            <p:nvSpPr>
              <p:cNvPr id="110609" name="Rectangle 16"/>
              <p:cNvSpPr>
                <a:spLocks noChangeArrowheads="1"/>
              </p:cNvSpPr>
              <p:nvPr/>
            </p:nvSpPr>
            <p:spPr bwMode="auto">
              <a:xfrm>
                <a:off x="1898" y="2665"/>
                <a:ext cx="360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현재 세션으로 마지막 작업한 시간을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long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형 밀리세컨드 값으로 반환</a:t>
                </a:r>
              </a:p>
            </p:txBody>
          </p:sp>
          <p:sp>
            <p:nvSpPr>
              <p:cNvPr id="110610" name="Rectangle 17"/>
              <p:cNvSpPr>
                <a:spLocks noChangeArrowheads="1"/>
              </p:cNvSpPr>
              <p:nvPr/>
            </p:nvSpPr>
            <p:spPr bwMode="auto">
              <a:xfrm>
                <a:off x="303" y="2666"/>
                <a:ext cx="161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getLastAccessedTime( )</a:t>
                </a:r>
              </a:p>
            </p:txBody>
          </p:sp>
          <p:sp>
            <p:nvSpPr>
              <p:cNvPr id="110611" name="Rectangle 19"/>
              <p:cNvSpPr>
                <a:spLocks noChangeArrowheads="1"/>
              </p:cNvSpPr>
              <p:nvPr/>
            </p:nvSpPr>
            <p:spPr bwMode="auto">
              <a:xfrm>
                <a:off x="303" y="2443"/>
                <a:ext cx="142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getCreatingTime( )</a:t>
                </a:r>
              </a:p>
            </p:txBody>
          </p:sp>
          <p:sp>
            <p:nvSpPr>
              <p:cNvPr id="110612" name="Rectangle 20"/>
              <p:cNvSpPr>
                <a:spLocks noChangeArrowheads="1"/>
              </p:cNvSpPr>
              <p:nvPr/>
            </p:nvSpPr>
            <p:spPr bwMode="auto">
              <a:xfrm>
                <a:off x="1905" y="2219"/>
                <a:ext cx="3608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각 접속에 대한 세션 고유의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ID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를 문자열 형태로 반환</a:t>
                </a:r>
              </a:p>
            </p:txBody>
          </p:sp>
          <p:sp>
            <p:nvSpPr>
              <p:cNvPr id="110613" name="Rectangle 21"/>
              <p:cNvSpPr>
                <a:spLocks noChangeArrowheads="1"/>
              </p:cNvSpPr>
              <p:nvPr/>
            </p:nvSpPr>
            <p:spPr bwMode="auto">
              <a:xfrm>
                <a:off x="303" y="2199"/>
                <a:ext cx="142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getID( )</a:t>
                </a:r>
              </a:p>
            </p:txBody>
          </p:sp>
          <p:sp>
            <p:nvSpPr>
              <p:cNvPr id="110614" name="Rectangle 22"/>
              <p:cNvSpPr>
                <a:spLocks noChangeArrowheads="1"/>
              </p:cNvSpPr>
              <p:nvPr/>
            </p:nvSpPr>
            <p:spPr bwMode="auto">
              <a:xfrm>
                <a:off x="1745" y="1979"/>
                <a:ext cx="377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500">
                    <a:latin typeface="Arial Narrow" panose="020B0606020202030204" pitchFamily="34" charset="0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설 명</a:t>
                </a:r>
              </a:p>
            </p:txBody>
          </p:sp>
          <p:sp>
            <p:nvSpPr>
              <p:cNvPr id="110615" name="Rectangle 23"/>
              <p:cNvSpPr>
                <a:spLocks noChangeArrowheads="1"/>
              </p:cNvSpPr>
              <p:nvPr/>
            </p:nvSpPr>
            <p:spPr bwMode="auto">
              <a:xfrm>
                <a:off x="321" y="1979"/>
                <a:ext cx="1424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500">
                    <a:latin typeface="Arial Narrow" panose="020B0606020202030204" pitchFamily="34" charset="0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메서드</a:t>
                </a:r>
              </a:p>
            </p:txBody>
          </p:sp>
          <p:sp>
            <p:nvSpPr>
              <p:cNvPr id="110616" name="Line 24"/>
              <p:cNvSpPr>
                <a:spLocks noChangeShapeType="1"/>
              </p:cNvSpPr>
              <p:nvPr/>
            </p:nvSpPr>
            <p:spPr bwMode="auto">
              <a:xfrm>
                <a:off x="321" y="1985"/>
                <a:ext cx="5201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17" name="Line 25"/>
              <p:cNvSpPr>
                <a:spLocks noChangeShapeType="1"/>
              </p:cNvSpPr>
              <p:nvPr/>
            </p:nvSpPr>
            <p:spPr bwMode="auto">
              <a:xfrm>
                <a:off x="334" y="3998"/>
                <a:ext cx="5201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18" name="Line 26"/>
              <p:cNvSpPr>
                <a:spLocks noChangeShapeType="1"/>
              </p:cNvSpPr>
              <p:nvPr/>
            </p:nvSpPr>
            <p:spPr bwMode="auto">
              <a:xfrm>
                <a:off x="340" y="2225"/>
                <a:ext cx="5201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19" name="Line 27"/>
              <p:cNvSpPr>
                <a:spLocks noChangeShapeType="1"/>
              </p:cNvSpPr>
              <p:nvPr/>
            </p:nvSpPr>
            <p:spPr bwMode="auto">
              <a:xfrm>
                <a:off x="321" y="2463"/>
                <a:ext cx="5201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20" name="Line 28"/>
              <p:cNvSpPr>
                <a:spLocks noChangeShapeType="1"/>
              </p:cNvSpPr>
              <p:nvPr/>
            </p:nvSpPr>
            <p:spPr bwMode="auto">
              <a:xfrm>
                <a:off x="321" y="2694"/>
                <a:ext cx="5201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21" name="Line 29"/>
              <p:cNvSpPr>
                <a:spLocks noChangeShapeType="1"/>
              </p:cNvSpPr>
              <p:nvPr/>
            </p:nvSpPr>
            <p:spPr bwMode="auto">
              <a:xfrm>
                <a:off x="334" y="2925"/>
                <a:ext cx="5201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22" name="Line 30"/>
              <p:cNvSpPr>
                <a:spLocks noChangeShapeType="1"/>
              </p:cNvSpPr>
              <p:nvPr/>
            </p:nvSpPr>
            <p:spPr bwMode="auto">
              <a:xfrm>
                <a:off x="334" y="3144"/>
                <a:ext cx="5201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23" name="Line 31"/>
              <p:cNvSpPr>
                <a:spLocks noChangeShapeType="1"/>
              </p:cNvSpPr>
              <p:nvPr/>
            </p:nvSpPr>
            <p:spPr bwMode="auto">
              <a:xfrm>
                <a:off x="334" y="3351"/>
                <a:ext cx="5201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24" name="Line 32"/>
              <p:cNvSpPr>
                <a:spLocks noChangeShapeType="1"/>
              </p:cNvSpPr>
              <p:nvPr/>
            </p:nvSpPr>
            <p:spPr bwMode="auto">
              <a:xfrm>
                <a:off x="334" y="3572"/>
                <a:ext cx="5201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625" name="Line 33"/>
              <p:cNvSpPr>
                <a:spLocks noChangeShapeType="1"/>
              </p:cNvSpPr>
              <p:nvPr/>
            </p:nvSpPr>
            <p:spPr bwMode="auto">
              <a:xfrm>
                <a:off x="334" y="3775"/>
                <a:ext cx="5201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 (1/2)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B53806-A584-AD70-94EB-329A6DC7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kumimoji="0" lang="en-US" altLang="ko-KR" dirty="0" err="1"/>
              <a:t>javax.servlet.http.ServletContext</a:t>
            </a:r>
            <a:r>
              <a:rPr kumimoji="0" lang="en-US" altLang="ko-KR" dirty="0"/>
              <a:t>  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endParaRPr kumimoji="0" lang="en-US" altLang="ko-KR" sz="5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kumimoji="0" lang="ko-KR" altLang="en-US" dirty="0"/>
              <a:t>웹 애플리케이션 컨텍스트</a:t>
            </a:r>
            <a:r>
              <a:rPr kumimoji="0" lang="en-US" altLang="ko-KR" dirty="0"/>
              <a:t>(</a:t>
            </a:r>
            <a:r>
              <a:rPr kumimoji="0" lang="ko-KR" altLang="en-US" dirty="0"/>
              <a:t>실행환경</a:t>
            </a:r>
            <a:r>
              <a:rPr kumimoji="0" lang="en-US" altLang="ko-KR" dirty="0"/>
              <a:t>)</a:t>
            </a:r>
            <a:r>
              <a:rPr kumimoji="0" lang="ko-KR" altLang="en-US" dirty="0"/>
              <a:t>에 관련된 정보를 제공 </a:t>
            </a:r>
          </a:p>
          <a:p>
            <a:pPr lvl="2" eaLnBrk="1" hangingPunct="1">
              <a:buFontTx/>
              <a:buChar char="-"/>
              <a:defRPr/>
            </a:pPr>
            <a:r>
              <a:rPr kumimoji="0" lang="ko-KR" altLang="en-US" sz="1800" dirty="0"/>
              <a:t>서버 정보 </a:t>
            </a:r>
          </a:p>
          <a:p>
            <a:pPr lvl="2" eaLnBrk="1" hangingPunct="1">
              <a:buFontTx/>
              <a:buChar char="-"/>
              <a:defRPr/>
            </a:pPr>
            <a:r>
              <a:rPr kumimoji="0" lang="ko-KR" altLang="en-US" sz="1800" dirty="0"/>
              <a:t>서버자원 정보</a:t>
            </a:r>
          </a:p>
          <a:p>
            <a:pPr lvl="2" eaLnBrk="1" hangingPunct="1">
              <a:buFontTx/>
              <a:buChar char="-"/>
              <a:defRPr/>
            </a:pPr>
            <a:r>
              <a:rPr kumimoji="0" lang="ko-KR" altLang="en-US" sz="1800" dirty="0"/>
              <a:t>로그 정보 </a:t>
            </a:r>
          </a:p>
          <a:p>
            <a:pPr lvl="2" eaLnBrk="1" hangingPunct="1">
              <a:buFontTx/>
              <a:buChar char="-"/>
              <a:defRPr/>
            </a:pPr>
            <a:r>
              <a:rPr kumimoji="0" lang="en-US" altLang="ko-KR" sz="1800" dirty="0"/>
              <a:t>application scope </a:t>
            </a:r>
            <a:r>
              <a:rPr kumimoji="0" lang="ko-KR" altLang="en-US" sz="1800" dirty="0"/>
              <a:t>관련 속성 정보</a:t>
            </a:r>
            <a:endParaRPr kumimoji="0" lang="en-US" altLang="ko-KR" sz="1800" dirty="0"/>
          </a:p>
          <a:p>
            <a:pPr marL="0" indent="0" algn="l" eaLnBrk="1" hangingPunct="1">
              <a:defRPr/>
            </a:pPr>
            <a:endParaRPr lang="en-US" altLang="ko-KR" sz="2000" b="1" dirty="0"/>
          </a:p>
          <a:p>
            <a:pPr marL="0" indent="0" algn="l" eaLnBrk="1" hangingPunct="1">
              <a:defRPr/>
            </a:pPr>
            <a:endParaRPr lang="ko-KR" alt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직사각형 2"/>
          <p:cNvSpPr>
            <a:spLocks noChangeArrowheads="1"/>
          </p:cNvSpPr>
          <p:nvPr/>
        </p:nvSpPr>
        <p:spPr bwMode="auto">
          <a:xfrm>
            <a:off x="323850" y="620713"/>
            <a:ext cx="8640763" cy="1008062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80000"/>
              </a:lnSpc>
              <a:buFontTx/>
              <a:buNone/>
            </a:pPr>
            <a:endParaRPr lang="ko-KR" altLang="en-US" sz="1600"/>
          </a:p>
        </p:txBody>
      </p:sp>
      <p:grpSp>
        <p:nvGrpSpPr>
          <p:cNvPr id="124931" name="Group 170"/>
          <p:cNvGrpSpPr>
            <a:grpSpLocks/>
          </p:cNvGrpSpPr>
          <p:nvPr/>
        </p:nvGrpSpPr>
        <p:grpSpPr bwMode="auto">
          <a:xfrm>
            <a:off x="127000" y="260350"/>
            <a:ext cx="8621713" cy="5961063"/>
            <a:chOff x="80" y="443"/>
            <a:chExt cx="5431" cy="3755"/>
          </a:xfrm>
        </p:grpSpPr>
        <p:sp>
          <p:nvSpPr>
            <p:cNvPr id="124933" name="Rectangle 115"/>
            <p:cNvSpPr>
              <a:spLocks noChangeArrowheads="1"/>
            </p:cNvSpPr>
            <p:nvPr/>
          </p:nvSpPr>
          <p:spPr bwMode="auto">
            <a:xfrm>
              <a:off x="92" y="1280"/>
              <a:ext cx="4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20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자원</a:t>
              </a:r>
            </a:p>
          </p:txBody>
        </p:sp>
        <p:sp>
          <p:nvSpPr>
            <p:cNvPr id="124934" name="Rectangle 116"/>
            <p:cNvSpPr>
              <a:spLocks noChangeArrowheads="1"/>
            </p:cNvSpPr>
            <p:nvPr/>
          </p:nvSpPr>
          <p:spPr bwMode="auto">
            <a:xfrm>
              <a:off x="80" y="2541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20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</a:p>
          </p:txBody>
        </p:sp>
        <p:sp>
          <p:nvSpPr>
            <p:cNvPr id="124935" name="Rectangle 117"/>
            <p:cNvSpPr>
              <a:spLocks noChangeArrowheads="1"/>
            </p:cNvSpPr>
            <p:nvPr/>
          </p:nvSpPr>
          <p:spPr bwMode="auto">
            <a:xfrm>
              <a:off x="83" y="301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20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</a:t>
              </a:r>
            </a:p>
          </p:txBody>
        </p:sp>
        <p:sp>
          <p:nvSpPr>
            <p:cNvPr id="124936" name="Rectangle 118"/>
            <p:cNvSpPr>
              <a:spLocks noChangeArrowheads="1"/>
            </p:cNvSpPr>
            <p:nvPr/>
          </p:nvSpPr>
          <p:spPr bwMode="auto">
            <a:xfrm>
              <a:off x="96" y="670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20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</a:p>
          </p:txBody>
        </p:sp>
        <p:grpSp>
          <p:nvGrpSpPr>
            <p:cNvPr id="124937" name="Group 120"/>
            <p:cNvGrpSpPr>
              <a:grpSpLocks/>
            </p:cNvGrpSpPr>
            <p:nvPr/>
          </p:nvGrpSpPr>
          <p:grpSpPr bwMode="auto">
            <a:xfrm>
              <a:off x="522" y="443"/>
              <a:ext cx="4989" cy="3755"/>
              <a:chOff x="657" y="225"/>
              <a:chExt cx="4989" cy="3755"/>
            </a:xfrm>
          </p:grpSpPr>
          <p:sp>
            <p:nvSpPr>
              <p:cNvPr id="124938" name="Rectangle 51"/>
              <p:cNvSpPr>
                <a:spLocks noChangeArrowheads="1"/>
              </p:cNvSpPr>
              <p:nvPr/>
            </p:nvSpPr>
            <p:spPr bwMode="auto">
              <a:xfrm>
                <a:off x="2392" y="2114"/>
                <a:ext cx="311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path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에 지정된 자원을 위한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request dispatcher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 생성</a:t>
                </a:r>
              </a:p>
            </p:txBody>
          </p:sp>
          <p:sp>
            <p:nvSpPr>
              <p:cNvPr id="124939" name="Rectangle 50"/>
              <p:cNvSpPr>
                <a:spLocks noChangeArrowheads="1"/>
              </p:cNvSpPr>
              <p:nvPr/>
            </p:nvSpPr>
            <p:spPr bwMode="auto">
              <a:xfrm>
                <a:off x="673" y="2227"/>
                <a:ext cx="188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getResourceDispatcher(path)</a:t>
                </a:r>
              </a:p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940" name="Rectangle 49"/>
              <p:cNvSpPr>
                <a:spLocks noChangeArrowheads="1"/>
              </p:cNvSpPr>
              <p:nvPr/>
            </p:nvSpPr>
            <p:spPr bwMode="auto">
              <a:xfrm>
                <a:off x="2392" y="1905"/>
                <a:ext cx="30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path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에 지정된 자원의 컨텍스트 정보를 반환</a:t>
                </a:r>
              </a:p>
            </p:txBody>
          </p:sp>
          <p:sp>
            <p:nvSpPr>
              <p:cNvPr id="124941" name="Rectangle 48"/>
              <p:cNvSpPr>
                <a:spLocks noChangeArrowheads="1"/>
              </p:cNvSpPr>
              <p:nvPr/>
            </p:nvSpPr>
            <p:spPr bwMode="auto">
              <a:xfrm>
                <a:off x="681" y="1905"/>
                <a:ext cx="18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getContext(path)</a:t>
                </a:r>
              </a:p>
            </p:txBody>
          </p:sp>
          <p:sp>
            <p:nvSpPr>
              <p:cNvPr id="124942" name="Rectangle 47"/>
              <p:cNvSpPr>
                <a:spLocks noChangeArrowheads="1"/>
              </p:cNvSpPr>
              <p:nvPr/>
            </p:nvSpPr>
            <p:spPr bwMode="auto">
              <a:xfrm>
                <a:off x="2391" y="1688"/>
                <a:ext cx="312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path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에 지정된 자원을 파일 시스템의 실제 경로 반환</a:t>
                </a:r>
              </a:p>
            </p:txBody>
          </p:sp>
          <p:sp>
            <p:nvSpPr>
              <p:cNvPr id="124943" name="Rectangle 46"/>
              <p:cNvSpPr>
                <a:spLocks noChangeArrowheads="1"/>
              </p:cNvSpPr>
              <p:nvPr/>
            </p:nvSpPr>
            <p:spPr bwMode="auto">
              <a:xfrm>
                <a:off x="681" y="1803"/>
                <a:ext cx="188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getRealPath(path)</a:t>
                </a:r>
              </a:p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944" name="Rectangle 45"/>
              <p:cNvSpPr>
                <a:spLocks noChangeArrowheads="1"/>
              </p:cNvSpPr>
              <p:nvPr/>
            </p:nvSpPr>
            <p:spPr bwMode="auto">
              <a:xfrm>
                <a:off x="2392" y="1497"/>
                <a:ext cx="30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path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에 지정된 자원을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InputStream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객체로 반환</a:t>
                </a:r>
              </a:p>
            </p:txBody>
          </p:sp>
          <p:sp>
            <p:nvSpPr>
              <p:cNvPr id="124945" name="Rectangle 44"/>
              <p:cNvSpPr>
                <a:spLocks noChangeArrowheads="1"/>
              </p:cNvSpPr>
              <p:nvPr/>
            </p:nvSpPr>
            <p:spPr bwMode="auto">
              <a:xfrm>
                <a:off x="681" y="1497"/>
                <a:ext cx="18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getResourceAsStream(path)</a:t>
                </a:r>
              </a:p>
            </p:txBody>
          </p:sp>
          <p:sp>
            <p:nvSpPr>
              <p:cNvPr id="124946" name="Rectangle 43"/>
              <p:cNvSpPr>
                <a:spLocks noChangeArrowheads="1"/>
              </p:cNvSpPr>
              <p:nvPr/>
            </p:nvSpPr>
            <p:spPr bwMode="auto">
              <a:xfrm>
                <a:off x="2392" y="1267"/>
                <a:ext cx="303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path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에 지정된 자원을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URL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객체로 반환</a:t>
                </a:r>
              </a:p>
            </p:txBody>
          </p:sp>
          <p:sp>
            <p:nvSpPr>
              <p:cNvPr id="124947" name="Rectangle 42"/>
              <p:cNvSpPr>
                <a:spLocks noChangeArrowheads="1"/>
              </p:cNvSpPr>
              <p:nvPr/>
            </p:nvSpPr>
            <p:spPr bwMode="auto">
              <a:xfrm>
                <a:off x="681" y="1267"/>
                <a:ext cx="188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getResource(path)</a:t>
                </a:r>
              </a:p>
            </p:txBody>
          </p:sp>
          <p:sp>
            <p:nvSpPr>
              <p:cNvPr id="124948" name="Rectangle 41"/>
              <p:cNvSpPr>
                <a:spLocks noChangeArrowheads="1"/>
              </p:cNvSpPr>
              <p:nvPr/>
            </p:nvSpPr>
            <p:spPr bwMode="auto">
              <a:xfrm>
                <a:off x="2383" y="1038"/>
                <a:ext cx="316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filename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에 지정된 파일에 대한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MIME type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을 반환</a:t>
                </a:r>
              </a:p>
            </p:txBody>
          </p:sp>
          <p:sp>
            <p:nvSpPr>
              <p:cNvPr id="124949" name="Rectangle 40"/>
              <p:cNvSpPr>
                <a:spLocks noChangeArrowheads="1"/>
              </p:cNvSpPr>
              <p:nvPr/>
            </p:nvSpPr>
            <p:spPr bwMode="auto">
              <a:xfrm>
                <a:off x="681" y="1044"/>
                <a:ext cx="18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getMimeType(filename)</a:t>
                </a:r>
              </a:p>
            </p:txBody>
          </p:sp>
          <p:sp>
            <p:nvSpPr>
              <p:cNvPr id="124950" name="Line 53"/>
              <p:cNvSpPr>
                <a:spLocks noChangeShapeType="1"/>
              </p:cNvSpPr>
              <p:nvPr/>
            </p:nvSpPr>
            <p:spPr bwMode="auto">
              <a:xfrm>
                <a:off x="681" y="2362"/>
                <a:ext cx="4929" cy="1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51" name="Line 64"/>
              <p:cNvSpPr>
                <a:spLocks noChangeShapeType="1"/>
              </p:cNvSpPr>
              <p:nvPr/>
            </p:nvSpPr>
            <p:spPr bwMode="auto">
              <a:xfrm>
                <a:off x="681" y="1285"/>
                <a:ext cx="4929" cy="1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52" name="Line 72"/>
              <p:cNvSpPr>
                <a:spLocks noChangeShapeType="1"/>
              </p:cNvSpPr>
              <p:nvPr/>
            </p:nvSpPr>
            <p:spPr bwMode="auto">
              <a:xfrm>
                <a:off x="681" y="1501"/>
                <a:ext cx="4929" cy="1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53" name="Line 80"/>
              <p:cNvSpPr>
                <a:spLocks noChangeShapeType="1"/>
              </p:cNvSpPr>
              <p:nvPr/>
            </p:nvSpPr>
            <p:spPr bwMode="auto">
              <a:xfrm>
                <a:off x="681" y="1730"/>
                <a:ext cx="4929" cy="1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54" name="Line 88"/>
              <p:cNvSpPr>
                <a:spLocks noChangeShapeType="1"/>
              </p:cNvSpPr>
              <p:nvPr/>
            </p:nvSpPr>
            <p:spPr bwMode="auto">
              <a:xfrm>
                <a:off x="681" y="1932"/>
                <a:ext cx="4929" cy="1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55" name="Line 96"/>
              <p:cNvSpPr>
                <a:spLocks noChangeShapeType="1"/>
              </p:cNvSpPr>
              <p:nvPr/>
            </p:nvSpPr>
            <p:spPr bwMode="auto">
              <a:xfrm>
                <a:off x="681" y="2142"/>
                <a:ext cx="4929" cy="1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56" name="Rectangle 44"/>
              <p:cNvSpPr>
                <a:spLocks noChangeArrowheads="1"/>
              </p:cNvSpPr>
              <p:nvPr/>
            </p:nvSpPr>
            <p:spPr bwMode="auto">
              <a:xfrm>
                <a:off x="2380" y="2531"/>
                <a:ext cx="279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342900" indent="-342900"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예외 상황과 관련한 정보를 포함하여 로그 파일에 기록</a:t>
                </a:r>
              </a:p>
            </p:txBody>
          </p:sp>
          <p:sp>
            <p:nvSpPr>
              <p:cNvPr id="124957" name="Rectangle 43"/>
              <p:cNvSpPr>
                <a:spLocks noChangeArrowheads="1"/>
              </p:cNvSpPr>
              <p:nvPr/>
            </p:nvSpPr>
            <p:spPr bwMode="auto">
              <a:xfrm>
                <a:off x="671" y="2565"/>
                <a:ext cx="166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342900" indent="-342900"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log(message,exception)</a:t>
                </a:r>
              </a:p>
            </p:txBody>
          </p:sp>
          <p:sp>
            <p:nvSpPr>
              <p:cNvPr id="124958" name="Rectangle 42"/>
              <p:cNvSpPr>
                <a:spLocks noChangeArrowheads="1"/>
              </p:cNvSpPr>
              <p:nvPr/>
            </p:nvSpPr>
            <p:spPr bwMode="auto">
              <a:xfrm>
                <a:off x="2385" y="2395"/>
                <a:ext cx="278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342900" indent="-342900"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message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내용을 로그 파일에 기록</a:t>
                </a:r>
              </a:p>
            </p:txBody>
          </p:sp>
          <p:sp>
            <p:nvSpPr>
              <p:cNvPr id="124959" name="Rectangle 41"/>
              <p:cNvSpPr>
                <a:spLocks noChangeArrowheads="1"/>
              </p:cNvSpPr>
              <p:nvPr/>
            </p:nvSpPr>
            <p:spPr bwMode="auto">
              <a:xfrm>
                <a:off x="671" y="2344"/>
                <a:ext cx="1435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342900" indent="-342900"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log(message)</a:t>
                </a:r>
              </a:p>
            </p:txBody>
          </p:sp>
          <p:sp>
            <p:nvSpPr>
              <p:cNvPr id="124960" name="Line 57"/>
              <p:cNvSpPr>
                <a:spLocks noChangeShapeType="1"/>
              </p:cNvSpPr>
              <p:nvPr/>
            </p:nvSpPr>
            <p:spPr bwMode="auto">
              <a:xfrm>
                <a:off x="671" y="2570"/>
                <a:ext cx="4954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61" name="Rectangle 7"/>
              <p:cNvSpPr>
                <a:spLocks noChangeArrowheads="1"/>
              </p:cNvSpPr>
              <p:nvPr/>
            </p:nvSpPr>
            <p:spPr bwMode="auto">
              <a:xfrm>
                <a:off x="2369" y="3743"/>
                <a:ext cx="2791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name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에 해당하는 속성 삭제</a:t>
                </a:r>
              </a:p>
            </p:txBody>
          </p:sp>
          <p:sp>
            <p:nvSpPr>
              <p:cNvPr id="124962" name="Rectangle 8"/>
              <p:cNvSpPr>
                <a:spLocks noChangeArrowheads="1"/>
              </p:cNvSpPr>
              <p:nvPr/>
            </p:nvSpPr>
            <p:spPr bwMode="auto">
              <a:xfrm>
                <a:off x="657" y="3755"/>
                <a:ext cx="1907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removeAttribute(String name)</a:t>
                </a:r>
              </a:p>
            </p:txBody>
          </p:sp>
          <p:sp>
            <p:nvSpPr>
              <p:cNvPr id="124963" name="Rectangle 9"/>
              <p:cNvSpPr>
                <a:spLocks noChangeArrowheads="1"/>
              </p:cNvSpPr>
              <p:nvPr/>
            </p:nvSpPr>
            <p:spPr bwMode="auto">
              <a:xfrm>
                <a:off x="2367" y="3420"/>
                <a:ext cx="2545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name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이름으로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Object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형 데이터 저장</a:t>
                </a:r>
              </a:p>
            </p:txBody>
          </p:sp>
          <p:sp>
            <p:nvSpPr>
              <p:cNvPr id="124964" name="Rectangle 10"/>
              <p:cNvSpPr>
                <a:spLocks noChangeArrowheads="1"/>
              </p:cNvSpPr>
              <p:nvPr/>
            </p:nvSpPr>
            <p:spPr bwMode="auto">
              <a:xfrm>
                <a:off x="674" y="3404"/>
                <a:ext cx="190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setAttribyte(String name, </a:t>
                </a:r>
                <a:br>
                  <a:rPr lang="en-US" altLang="ko-KR" sz="16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r>
                  <a:rPr lang="en-US" altLang="ko-KR" sz="16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Object value)</a:t>
                </a:r>
              </a:p>
            </p:txBody>
          </p:sp>
          <p:sp>
            <p:nvSpPr>
              <p:cNvPr id="124965" name="Rectangle 11"/>
              <p:cNvSpPr>
                <a:spLocks noChangeArrowheads="1"/>
              </p:cNvSpPr>
              <p:nvPr/>
            </p:nvSpPr>
            <p:spPr bwMode="auto">
              <a:xfrm>
                <a:off x="2370" y="3075"/>
                <a:ext cx="2510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현재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application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객체에 저장된 속성 이름을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Enumeration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형태로 반환</a:t>
                </a:r>
                <a:endParaRPr lang="en-US" altLang="ko-KR" sz="1400" b="1">
                  <a:cs typeface="Times New Roman" panose="02020603050405020304" pitchFamily="18" charset="0"/>
                </a:endParaRPr>
              </a:p>
            </p:txBody>
          </p:sp>
          <p:sp>
            <p:nvSpPr>
              <p:cNvPr id="124966" name="Rectangle 12"/>
              <p:cNvSpPr>
                <a:spLocks noChangeArrowheads="1"/>
              </p:cNvSpPr>
              <p:nvPr/>
            </p:nvSpPr>
            <p:spPr bwMode="auto">
              <a:xfrm>
                <a:off x="674" y="3148"/>
                <a:ext cx="1907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getAttributeNames( )</a:t>
                </a:r>
              </a:p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altLang="ko-KR" sz="16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967" name="Rectangle 13"/>
              <p:cNvSpPr>
                <a:spLocks noChangeArrowheads="1"/>
              </p:cNvSpPr>
              <p:nvPr/>
            </p:nvSpPr>
            <p:spPr bwMode="auto">
              <a:xfrm>
                <a:off x="2370" y="2745"/>
                <a:ext cx="3232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문자열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name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에 해당하는 속성값이 있다면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Object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형태로 반환</a:t>
                </a:r>
                <a:br>
                  <a:rPr lang="ko-KR" altLang="en-US" sz="1400" b="1">
                    <a:cs typeface="Times New Roman" panose="02020603050405020304" pitchFamily="18" charset="0"/>
                  </a:rPr>
                </a:br>
                <a:r>
                  <a:rPr lang="ko-KR" altLang="en-US" sz="1400" b="1">
                    <a:cs typeface="Times New Roman" panose="02020603050405020304" pitchFamily="18" charset="0"/>
                  </a:rPr>
                  <a:t>반환 값에 대한 적절한 형 변환 필요</a:t>
                </a:r>
              </a:p>
            </p:txBody>
          </p:sp>
          <p:sp>
            <p:nvSpPr>
              <p:cNvPr id="124968" name="Rectangle 14"/>
              <p:cNvSpPr>
                <a:spLocks noChangeArrowheads="1"/>
              </p:cNvSpPr>
              <p:nvPr/>
            </p:nvSpPr>
            <p:spPr bwMode="auto">
              <a:xfrm>
                <a:off x="674" y="2834"/>
                <a:ext cx="1907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getAttribute(String name)</a:t>
                </a:r>
              </a:p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969" name="Line 18"/>
              <p:cNvSpPr>
                <a:spLocks noChangeShapeType="1"/>
              </p:cNvSpPr>
              <p:nvPr/>
            </p:nvSpPr>
            <p:spPr bwMode="auto">
              <a:xfrm>
                <a:off x="674" y="3980"/>
                <a:ext cx="4972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70" name="Line 19"/>
              <p:cNvSpPr>
                <a:spLocks noChangeShapeType="1"/>
              </p:cNvSpPr>
              <p:nvPr/>
            </p:nvSpPr>
            <p:spPr bwMode="auto">
              <a:xfrm>
                <a:off x="674" y="2798"/>
                <a:ext cx="4972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71" name="Line 20"/>
              <p:cNvSpPr>
                <a:spLocks noChangeShapeType="1"/>
              </p:cNvSpPr>
              <p:nvPr/>
            </p:nvSpPr>
            <p:spPr bwMode="auto">
              <a:xfrm>
                <a:off x="674" y="3120"/>
                <a:ext cx="4972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72" name="Line 21"/>
              <p:cNvSpPr>
                <a:spLocks noChangeShapeType="1"/>
              </p:cNvSpPr>
              <p:nvPr/>
            </p:nvSpPr>
            <p:spPr bwMode="auto">
              <a:xfrm>
                <a:off x="674" y="3438"/>
                <a:ext cx="4972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73" name="Line 22"/>
              <p:cNvSpPr>
                <a:spLocks noChangeShapeType="1"/>
              </p:cNvSpPr>
              <p:nvPr/>
            </p:nvSpPr>
            <p:spPr bwMode="auto">
              <a:xfrm>
                <a:off x="674" y="3779"/>
                <a:ext cx="4972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74" name="Rectangle 6"/>
              <p:cNvSpPr>
                <a:spLocks noChangeArrowheads="1"/>
              </p:cNvSpPr>
              <p:nvPr/>
            </p:nvSpPr>
            <p:spPr bwMode="auto">
              <a:xfrm>
                <a:off x="2393" y="824"/>
                <a:ext cx="3027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컨테이너가 지원하는 서블릿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API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Minor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버전 정보 반환</a:t>
                </a:r>
              </a:p>
            </p:txBody>
          </p:sp>
          <p:sp>
            <p:nvSpPr>
              <p:cNvPr id="124975" name="Rectangle 7"/>
              <p:cNvSpPr>
                <a:spLocks noChangeArrowheads="1"/>
              </p:cNvSpPr>
              <p:nvPr/>
            </p:nvSpPr>
            <p:spPr bwMode="auto">
              <a:xfrm>
                <a:off x="674" y="824"/>
                <a:ext cx="134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getMinorVersion( )</a:t>
                </a:r>
              </a:p>
            </p:txBody>
          </p:sp>
          <p:sp>
            <p:nvSpPr>
              <p:cNvPr id="124976" name="Rectangle 8"/>
              <p:cNvSpPr>
                <a:spLocks noChangeArrowheads="1"/>
              </p:cNvSpPr>
              <p:nvPr/>
            </p:nvSpPr>
            <p:spPr bwMode="auto">
              <a:xfrm>
                <a:off x="2393" y="636"/>
                <a:ext cx="3027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400" b="1">
                    <a:cs typeface="Times New Roman" panose="02020603050405020304" pitchFamily="18" charset="0"/>
                  </a:rPr>
                  <a:t>컨테이너가 지원하는 서블릿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API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Major 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버전 정보 반환</a:t>
                </a:r>
              </a:p>
            </p:txBody>
          </p:sp>
          <p:sp>
            <p:nvSpPr>
              <p:cNvPr id="124977" name="Rectangle 9"/>
              <p:cNvSpPr>
                <a:spLocks noChangeArrowheads="1"/>
              </p:cNvSpPr>
              <p:nvPr/>
            </p:nvSpPr>
            <p:spPr bwMode="auto">
              <a:xfrm>
                <a:off x="674" y="636"/>
                <a:ext cx="1234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getMajorVersion( )</a:t>
                </a:r>
              </a:p>
            </p:txBody>
          </p:sp>
          <p:sp>
            <p:nvSpPr>
              <p:cNvPr id="124978" name="Rectangle 10"/>
              <p:cNvSpPr>
                <a:spLocks noChangeArrowheads="1"/>
              </p:cNvSpPr>
              <p:nvPr/>
            </p:nvSpPr>
            <p:spPr bwMode="auto">
              <a:xfrm>
                <a:off x="2404" y="427"/>
                <a:ext cx="287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400" b="1">
                    <a:cs typeface="Times New Roman" panose="02020603050405020304" pitchFamily="18" charset="0"/>
                  </a:rPr>
                  <a:t>JSP/</a:t>
                </a:r>
                <a:r>
                  <a:rPr lang="ko-KR" altLang="en-US" sz="1400" b="1">
                    <a:cs typeface="Times New Roman" panose="02020603050405020304" pitchFamily="18" charset="0"/>
                  </a:rPr>
                  <a:t>서블릿 컨테이너 이름과 버전 반환</a:t>
                </a:r>
              </a:p>
            </p:txBody>
          </p:sp>
          <p:sp>
            <p:nvSpPr>
              <p:cNvPr id="124979" name="Rectangle 11"/>
              <p:cNvSpPr>
                <a:spLocks noChangeArrowheads="1"/>
              </p:cNvSpPr>
              <p:nvPr/>
            </p:nvSpPr>
            <p:spPr bwMode="auto">
              <a:xfrm>
                <a:off x="674" y="427"/>
                <a:ext cx="1113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getServerInfo( )</a:t>
                </a:r>
              </a:p>
            </p:txBody>
          </p:sp>
          <p:sp>
            <p:nvSpPr>
              <p:cNvPr id="124980" name="Line 17"/>
              <p:cNvSpPr>
                <a:spLocks noChangeShapeType="1"/>
              </p:cNvSpPr>
              <p:nvPr/>
            </p:nvSpPr>
            <p:spPr bwMode="auto">
              <a:xfrm>
                <a:off x="691" y="667"/>
                <a:ext cx="4886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81" name="Line 18"/>
              <p:cNvSpPr>
                <a:spLocks noChangeShapeType="1"/>
              </p:cNvSpPr>
              <p:nvPr/>
            </p:nvSpPr>
            <p:spPr bwMode="auto">
              <a:xfrm>
                <a:off x="691" y="875"/>
                <a:ext cx="4886" cy="0"/>
              </a:xfrm>
              <a:prstGeom prst="line">
                <a:avLst/>
              </a:prstGeom>
              <a:noFill/>
              <a:ln w="19050" cap="rnd">
                <a:solidFill>
                  <a:srgbClr val="E46C0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82" name="Line 16"/>
              <p:cNvSpPr>
                <a:spLocks noChangeShapeType="1"/>
              </p:cNvSpPr>
              <p:nvPr/>
            </p:nvSpPr>
            <p:spPr bwMode="auto">
              <a:xfrm>
                <a:off x="691" y="1078"/>
                <a:ext cx="4886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83" name="Rectangle 39"/>
              <p:cNvSpPr>
                <a:spLocks noChangeArrowheads="1"/>
              </p:cNvSpPr>
              <p:nvPr/>
            </p:nvSpPr>
            <p:spPr bwMode="auto">
              <a:xfrm>
                <a:off x="2420" y="225"/>
                <a:ext cx="2606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500">
                    <a:latin typeface="Arial Narrow" panose="020B0606020202030204" pitchFamily="34" charset="0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설 명</a:t>
                </a:r>
              </a:p>
            </p:txBody>
          </p:sp>
          <p:sp>
            <p:nvSpPr>
              <p:cNvPr id="124984" name="Rectangle 38"/>
              <p:cNvSpPr>
                <a:spLocks noChangeArrowheads="1"/>
              </p:cNvSpPr>
              <p:nvPr/>
            </p:nvSpPr>
            <p:spPr bwMode="auto">
              <a:xfrm>
                <a:off x="707" y="225"/>
                <a:ext cx="1884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just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l" eaLnBrk="1" latinLnBrk="0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ko-KR" altLang="en-US" sz="1500">
                    <a:latin typeface="Arial Narrow" panose="020B0606020202030204" pitchFamily="34" charset="0"/>
                    <a:ea typeface="HY견고딕" panose="02030600000101010101" pitchFamily="18" charset="-127"/>
                    <a:cs typeface="Times New Roman" panose="02020603050405020304" pitchFamily="18" charset="0"/>
                  </a:rPr>
                  <a:t>메서드</a:t>
                </a:r>
              </a:p>
            </p:txBody>
          </p:sp>
          <p:sp>
            <p:nvSpPr>
              <p:cNvPr id="124985" name="Line 52"/>
              <p:cNvSpPr>
                <a:spLocks noChangeShapeType="1"/>
              </p:cNvSpPr>
              <p:nvPr/>
            </p:nvSpPr>
            <p:spPr bwMode="auto">
              <a:xfrm>
                <a:off x="707" y="249"/>
                <a:ext cx="4930" cy="1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986" name="Line 58"/>
              <p:cNvSpPr>
                <a:spLocks noChangeShapeType="1"/>
              </p:cNvSpPr>
              <p:nvPr/>
            </p:nvSpPr>
            <p:spPr bwMode="auto">
              <a:xfrm>
                <a:off x="707" y="457"/>
                <a:ext cx="4930" cy="1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24932" name="직사각형 3"/>
          <p:cNvSpPr>
            <a:spLocks noChangeArrowheads="1"/>
          </p:cNvSpPr>
          <p:nvPr/>
        </p:nvSpPr>
        <p:spPr bwMode="auto">
          <a:xfrm>
            <a:off x="7092950" y="66675"/>
            <a:ext cx="2016125" cy="554038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80000"/>
              </a:lnSpc>
              <a:buFontTx/>
              <a:buNone/>
            </a:pPr>
            <a:endParaRPr lang="ko-KR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pageContext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3BB9FAA-D5B2-7A2E-EFC1-959ED531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kumimoji="0" lang="en-US" altLang="ko-KR" sz="2400" dirty="0" err="1"/>
              <a:t>javax.servlet.jsp.PageContext</a:t>
            </a:r>
            <a:endParaRPr kumimoji="0" lang="en-US" altLang="ko-KR" sz="2400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kumimoji="0" lang="ko-KR" altLang="en-US" dirty="0" err="1"/>
              <a:t>서블릿마다</a:t>
            </a:r>
            <a:r>
              <a:rPr kumimoji="0" lang="ko-KR" altLang="en-US" dirty="0"/>
              <a:t> 하나씩 존재</a:t>
            </a:r>
            <a:endParaRPr kumimoji="0" lang="en-US" altLang="ko-KR" dirty="0"/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kumimoji="0" lang="ko-KR" altLang="en-US" dirty="0"/>
              <a:t>내장 객체 중 가장 먼저 생성되어 다른 내장객체를 생성</a:t>
            </a:r>
            <a:endParaRPr kumimoji="0" lang="en-US" altLang="ko-KR" dirty="0"/>
          </a:p>
          <a:p>
            <a:pPr marL="0" indent="0" algn="l" eaLnBrk="1" hangingPunct="1">
              <a:defRPr/>
            </a:pPr>
            <a:endParaRPr lang="en-US" altLang="ko-KR" sz="2400" b="1" dirty="0"/>
          </a:p>
          <a:p>
            <a:pPr marL="0" indent="0" algn="l" eaLnBrk="1" hangingPunct="1">
              <a:defRPr/>
            </a:pPr>
            <a:endParaRPr lang="ko-KR" altLang="en-US" sz="2400" b="1" dirty="0"/>
          </a:p>
          <a:p>
            <a:endParaRPr lang="ko-KR" altLang="en-US" dirty="0"/>
          </a:p>
        </p:txBody>
      </p:sp>
      <p:grpSp>
        <p:nvGrpSpPr>
          <p:cNvPr id="125956" name="그룹 33"/>
          <p:cNvGrpSpPr>
            <a:grpSpLocks/>
          </p:cNvGrpSpPr>
          <p:nvPr/>
        </p:nvGrpSpPr>
        <p:grpSpPr bwMode="auto">
          <a:xfrm>
            <a:off x="414338" y="2724150"/>
            <a:ext cx="8516937" cy="3205163"/>
            <a:chOff x="414339" y="2438415"/>
            <a:chExt cx="8516936" cy="3205163"/>
          </a:xfrm>
        </p:grpSpPr>
        <p:sp>
          <p:nvSpPr>
            <p:cNvPr id="125957" name="Rectangle 18"/>
            <p:cNvSpPr>
              <a:spLocks noChangeArrowheads="1"/>
            </p:cNvSpPr>
            <p:nvPr/>
          </p:nvSpPr>
          <p:spPr bwMode="auto">
            <a:xfrm>
              <a:off x="2954338" y="3601315"/>
              <a:ext cx="59769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현재 페이지의 </a:t>
              </a:r>
              <a:r>
                <a:rPr lang="en-US" altLang="ko-KR" sz="1400" b="1">
                  <a:cs typeface="Times New Roman" panose="02020603050405020304" pitchFamily="18" charset="0"/>
                </a:rPr>
                <a:t>request </a:t>
              </a:r>
              <a:r>
                <a:rPr lang="ko-KR" altLang="en-US" sz="1400" b="1">
                  <a:cs typeface="Times New Roman" panose="02020603050405020304" pitchFamily="18" charset="0"/>
                </a:rPr>
                <a:t>내장 객체 반환</a:t>
              </a:r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2954339" y="5256228"/>
              <a:ext cx="5727701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/>
                <a:t>현재 페이지의 </a:t>
              </a:r>
              <a:r>
                <a:rPr lang="en-US" altLang="ko-KR" sz="1400" b="1"/>
                <a:t>exception </a:t>
              </a:r>
              <a:r>
                <a:rPr lang="ko-KR" altLang="en-US" sz="1400" b="1"/>
                <a:t>내장 객체 반환</a:t>
              </a:r>
            </a:p>
          </p:txBody>
        </p:sp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433389" y="5257815"/>
              <a:ext cx="25527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getException()</a:t>
              </a:r>
            </a:p>
          </p:txBody>
        </p:sp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2940052" y="4876815"/>
              <a:ext cx="5727701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/>
                <a:t>현재 페이지의 </a:t>
              </a:r>
              <a:r>
                <a:rPr lang="en-US" altLang="ko-KR" sz="1400" b="1"/>
                <a:t>application </a:t>
              </a:r>
              <a:r>
                <a:rPr lang="ko-KR" altLang="en-US" sz="1400" b="1"/>
                <a:t>내장 객체 반환</a:t>
              </a:r>
            </a:p>
          </p:txBody>
        </p:sp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433389" y="4894278"/>
              <a:ext cx="225901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getServletContext()</a:t>
              </a:r>
            </a:p>
          </p:txBody>
        </p:sp>
        <p:sp>
          <p:nvSpPr>
            <p:cNvPr id="125962" name="Rectangle 10"/>
            <p:cNvSpPr>
              <a:spLocks noChangeArrowheads="1"/>
            </p:cNvSpPr>
            <p:nvPr/>
          </p:nvSpPr>
          <p:spPr bwMode="auto">
            <a:xfrm>
              <a:off x="2940052" y="4537090"/>
              <a:ext cx="5727701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/>
                <a:t>현재 페이지의 </a:t>
              </a:r>
              <a:r>
                <a:rPr lang="en-US" altLang="ko-KR" sz="1400" b="1"/>
                <a:t>config </a:t>
              </a:r>
              <a:r>
                <a:rPr lang="ko-KR" altLang="en-US" sz="1400" b="1"/>
                <a:t>내장 객체 반환</a:t>
              </a:r>
              <a:endParaRPr lang="en-US" altLang="ko-KR" sz="1400" b="1"/>
            </a:p>
          </p:txBody>
        </p:sp>
        <p:sp>
          <p:nvSpPr>
            <p:cNvPr id="125963" name="Rectangle 11"/>
            <p:cNvSpPr>
              <a:spLocks noChangeArrowheads="1"/>
            </p:cNvSpPr>
            <p:nvPr/>
          </p:nvSpPr>
          <p:spPr bwMode="auto">
            <a:xfrm>
              <a:off x="433389" y="4592653"/>
              <a:ext cx="225901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getServletConfig( )</a:t>
              </a:r>
            </a:p>
          </p:txBody>
        </p:sp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2952752" y="4227528"/>
              <a:ext cx="57292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/>
                <a:t>현재 페이지의 </a:t>
              </a:r>
              <a:r>
                <a:rPr lang="en-US" altLang="ko-KR" sz="1400" b="1"/>
                <a:t>session </a:t>
              </a:r>
              <a:r>
                <a:rPr lang="ko-KR" altLang="en-US" sz="1400" b="1"/>
                <a:t>내장 객체 반환</a:t>
              </a:r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>
              <a:off x="414339" y="4208478"/>
              <a:ext cx="24828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getSession()</a:t>
              </a:r>
            </a:p>
          </p:txBody>
        </p:sp>
        <p:sp>
          <p:nvSpPr>
            <p:cNvPr id="125966" name="Rectangle 14"/>
            <p:cNvSpPr>
              <a:spLocks noChangeArrowheads="1"/>
            </p:cNvSpPr>
            <p:nvPr/>
          </p:nvSpPr>
          <p:spPr bwMode="auto">
            <a:xfrm>
              <a:off x="2952752" y="3948128"/>
              <a:ext cx="572928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/>
                <a:t>현재 페이지의 </a:t>
              </a:r>
              <a:r>
                <a:rPr lang="en-US" altLang="ko-KR" sz="1400" b="1"/>
                <a:t>out </a:t>
              </a:r>
              <a:r>
                <a:rPr lang="ko-KR" altLang="en-US" sz="1400" b="1"/>
                <a:t>내장 객체 반환</a:t>
              </a:r>
              <a:endParaRPr lang="en-US" altLang="ko-KR" sz="1400" b="1"/>
            </a:p>
          </p:txBody>
        </p:sp>
        <p:sp>
          <p:nvSpPr>
            <p:cNvPr id="125967" name="Rectangle 15"/>
            <p:cNvSpPr>
              <a:spLocks noChangeArrowheads="1"/>
            </p:cNvSpPr>
            <p:nvPr/>
          </p:nvSpPr>
          <p:spPr bwMode="auto">
            <a:xfrm>
              <a:off x="414339" y="3870340"/>
              <a:ext cx="2555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getOut( )</a:t>
              </a:r>
            </a:p>
          </p:txBody>
        </p:sp>
        <p:sp>
          <p:nvSpPr>
            <p:cNvPr id="125968" name="Rectangle 16"/>
            <p:cNvSpPr>
              <a:spLocks noChangeArrowheads="1"/>
            </p:cNvSpPr>
            <p:nvPr/>
          </p:nvSpPr>
          <p:spPr bwMode="auto">
            <a:xfrm>
              <a:off x="2946402" y="3527440"/>
              <a:ext cx="5727701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/>
                <a:t>현재 페이지의 </a:t>
              </a:r>
              <a:r>
                <a:rPr lang="en-US" altLang="ko-KR" sz="1400" b="1"/>
                <a:t>request </a:t>
              </a:r>
              <a:r>
                <a:rPr lang="ko-KR" altLang="en-US" sz="1400" b="1"/>
                <a:t>내장 객체 반환</a:t>
              </a:r>
            </a:p>
          </p:txBody>
        </p:sp>
        <p:sp>
          <p:nvSpPr>
            <p:cNvPr id="125969" name="Rectangle 17"/>
            <p:cNvSpPr>
              <a:spLocks noChangeArrowheads="1"/>
            </p:cNvSpPr>
            <p:nvPr/>
          </p:nvSpPr>
          <p:spPr bwMode="auto">
            <a:xfrm>
              <a:off x="414339" y="3529028"/>
              <a:ext cx="2555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getResponse( )</a:t>
              </a:r>
            </a:p>
          </p:txBody>
        </p:sp>
        <p:sp>
          <p:nvSpPr>
            <p:cNvPr id="125970" name="Rectangle 19"/>
            <p:cNvSpPr>
              <a:spLocks noChangeArrowheads="1"/>
            </p:cNvSpPr>
            <p:nvPr/>
          </p:nvSpPr>
          <p:spPr bwMode="auto">
            <a:xfrm>
              <a:off x="414339" y="3175015"/>
              <a:ext cx="2259013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getRequest( )</a:t>
              </a:r>
            </a:p>
          </p:txBody>
        </p:sp>
        <p:sp>
          <p:nvSpPr>
            <p:cNvPr id="125971" name="Rectangle 20"/>
            <p:cNvSpPr>
              <a:spLocks noChangeArrowheads="1"/>
            </p:cNvSpPr>
            <p:nvPr/>
          </p:nvSpPr>
          <p:spPr bwMode="auto">
            <a:xfrm>
              <a:off x="2957514" y="2819415"/>
              <a:ext cx="5727701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현재 페이지에 생성된 </a:t>
              </a:r>
              <a:r>
                <a:rPr lang="en-US" altLang="ko-KR" sz="1400" b="1">
                  <a:cs typeface="Times New Roman" panose="02020603050405020304" pitchFamily="18" charset="0"/>
                </a:rPr>
                <a:t>page </a:t>
              </a:r>
              <a:r>
                <a:rPr lang="ko-KR" altLang="en-US" sz="1400" b="1">
                  <a:cs typeface="Times New Roman" panose="02020603050405020304" pitchFamily="18" charset="0"/>
                </a:rPr>
                <a:t>내장 객체 반환</a:t>
              </a:r>
            </a:p>
          </p:txBody>
        </p:sp>
        <p:sp>
          <p:nvSpPr>
            <p:cNvPr id="125972" name="Rectangle 21"/>
            <p:cNvSpPr>
              <a:spLocks noChangeArrowheads="1"/>
            </p:cNvSpPr>
            <p:nvPr/>
          </p:nvSpPr>
          <p:spPr bwMode="auto">
            <a:xfrm>
              <a:off x="414339" y="2787665"/>
              <a:ext cx="225901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getPage( )</a:t>
              </a:r>
            </a:p>
          </p:txBody>
        </p:sp>
        <p:sp>
          <p:nvSpPr>
            <p:cNvPr id="125973" name="Rectangle 22"/>
            <p:cNvSpPr>
              <a:spLocks noChangeArrowheads="1"/>
            </p:cNvSpPr>
            <p:nvPr/>
          </p:nvSpPr>
          <p:spPr bwMode="auto">
            <a:xfrm>
              <a:off x="2703514" y="2438415"/>
              <a:ext cx="5995988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500">
                  <a:latin typeface="Arial Narrow" panose="020B0606020202030204" pitchFamily="34" charset="0"/>
                  <a:ea typeface="HY견고딕" panose="02030600000101010101" pitchFamily="18" charset="-127"/>
                  <a:cs typeface="Times New Roman" panose="02020603050405020304" pitchFamily="18" charset="0"/>
                </a:rPr>
                <a:t>설 명</a:t>
              </a:r>
            </a:p>
          </p:txBody>
        </p:sp>
        <p:sp>
          <p:nvSpPr>
            <p:cNvPr id="125974" name="Rectangle 23"/>
            <p:cNvSpPr>
              <a:spLocks noChangeArrowheads="1"/>
            </p:cNvSpPr>
            <p:nvPr/>
          </p:nvSpPr>
          <p:spPr bwMode="auto">
            <a:xfrm>
              <a:off x="442914" y="2438415"/>
              <a:ext cx="22606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500">
                  <a:latin typeface="Arial Narrow" panose="020B0606020202030204" pitchFamily="34" charset="0"/>
                  <a:ea typeface="HY견고딕" panose="02030600000101010101" pitchFamily="18" charset="-127"/>
                  <a:cs typeface="Times New Roman" panose="02020603050405020304" pitchFamily="18" charset="0"/>
                </a:rPr>
                <a:t>메서드</a:t>
              </a:r>
            </a:p>
          </p:txBody>
        </p:sp>
        <p:sp>
          <p:nvSpPr>
            <p:cNvPr id="125975" name="Line 24"/>
            <p:cNvSpPr>
              <a:spLocks noChangeShapeType="1"/>
            </p:cNvSpPr>
            <p:nvPr/>
          </p:nvSpPr>
          <p:spPr bwMode="auto">
            <a:xfrm>
              <a:off x="442914" y="2447940"/>
              <a:ext cx="82565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976" name="Line 25"/>
            <p:cNvSpPr>
              <a:spLocks noChangeShapeType="1"/>
            </p:cNvSpPr>
            <p:nvPr/>
          </p:nvSpPr>
          <p:spPr bwMode="auto">
            <a:xfrm>
              <a:off x="463552" y="5643578"/>
              <a:ext cx="82565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977" name="Line 26"/>
            <p:cNvSpPr>
              <a:spLocks noChangeShapeType="1"/>
            </p:cNvSpPr>
            <p:nvPr/>
          </p:nvSpPr>
          <p:spPr bwMode="auto">
            <a:xfrm>
              <a:off x="473077" y="2828940"/>
              <a:ext cx="8256588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978" name="Line 27"/>
            <p:cNvSpPr>
              <a:spLocks noChangeShapeType="1"/>
            </p:cNvSpPr>
            <p:nvPr/>
          </p:nvSpPr>
          <p:spPr bwMode="auto">
            <a:xfrm>
              <a:off x="442914" y="3206765"/>
              <a:ext cx="8256588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979" name="Line 28"/>
            <p:cNvSpPr>
              <a:spLocks noChangeShapeType="1"/>
            </p:cNvSpPr>
            <p:nvPr/>
          </p:nvSpPr>
          <p:spPr bwMode="auto">
            <a:xfrm>
              <a:off x="442914" y="3573478"/>
              <a:ext cx="8256588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980" name="Line 29"/>
            <p:cNvSpPr>
              <a:spLocks noChangeShapeType="1"/>
            </p:cNvSpPr>
            <p:nvPr/>
          </p:nvSpPr>
          <p:spPr bwMode="auto">
            <a:xfrm>
              <a:off x="463552" y="3940190"/>
              <a:ext cx="8256588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981" name="Line 30"/>
            <p:cNvSpPr>
              <a:spLocks noChangeShapeType="1"/>
            </p:cNvSpPr>
            <p:nvPr/>
          </p:nvSpPr>
          <p:spPr bwMode="auto">
            <a:xfrm>
              <a:off x="463552" y="4287853"/>
              <a:ext cx="8256588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982" name="Line 31"/>
            <p:cNvSpPr>
              <a:spLocks noChangeShapeType="1"/>
            </p:cNvSpPr>
            <p:nvPr/>
          </p:nvSpPr>
          <p:spPr bwMode="auto">
            <a:xfrm>
              <a:off x="463552" y="4616465"/>
              <a:ext cx="8256588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983" name="Line 32"/>
            <p:cNvSpPr>
              <a:spLocks noChangeShapeType="1"/>
            </p:cNvSpPr>
            <p:nvPr/>
          </p:nvSpPr>
          <p:spPr bwMode="auto">
            <a:xfrm>
              <a:off x="463552" y="4967303"/>
              <a:ext cx="8256588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984" name="Line 33"/>
            <p:cNvSpPr>
              <a:spLocks noChangeShapeType="1"/>
            </p:cNvSpPr>
            <p:nvPr/>
          </p:nvSpPr>
          <p:spPr bwMode="auto">
            <a:xfrm>
              <a:off x="441659" y="5286388"/>
              <a:ext cx="8256588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</a:t>
            </a:r>
            <a:endParaRPr lang="ko-KR" altLang="en-US"/>
          </a:p>
        </p:txBody>
      </p:sp>
      <p:sp>
        <p:nvSpPr>
          <p:cNvPr id="87043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578850" cy="4016375"/>
          </a:xfrm>
        </p:spPr>
        <p:txBody>
          <a:bodyPr/>
          <a:lstStyle/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dirty="0" err="1"/>
              <a:t>javax.servlet.jsp.PageContext</a:t>
            </a:r>
            <a:endParaRPr kumimoji="0" lang="en-US" altLang="ko-KR" sz="2000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dirty="0"/>
              <a:t>JSP </a:t>
            </a:r>
            <a:r>
              <a:rPr kumimoji="0" lang="ko-KR" altLang="en-US" sz="2000" dirty="0"/>
              <a:t>컨테이너에서 생성된 </a:t>
            </a:r>
            <a:r>
              <a:rPr kumimoji="0" lang="ko-KR" altLang="en-US" sz="2000" dirty="0" err="1"/>
              <a:t>서블릿</a:t>
            </a:r>
            <a:r>
              <a:rPr kumimoji="0" lang="ko-KR" altLang="en-US" sz="2000" dirty="0"/>
              <a:t> </a:t>
            </a:r>
            <a:r>
              <a:rPr kumimoji="0" lang="ko-KR" altLang="en-US" sz="2000" dirty="0" err="1"/>
              <a:t>인스턴스</a:t>
            </a:r>
            <a:r>
              <a:rPr kumimoji="0" lang="ko-KR" altLang="en-US" sz="2000" dirty="0"/>
              <a:t> 객체 참조</a:t>
            </a:r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dirty="0"/>
              <a:t>JSP </a:t>
            </a:r>
            <a:r>
              <a:rPr kumimoji="0" lang="ko-KR" altLang="en-US" sz="2000" dirty="0"/>
              <a:t>파일에서 자기자신을 참조할 때 사용</a:t>
            </a:r>
            <a:endParaRPr kumimoji="0" lang="en-US" altLang="ko-KR" sz="2000" dirty="0"/>
          </a:p>
          <a:p>
            <a:pPr algn="l" eaLnBrk="1" hangingPunct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dirty="0"/>
              <a:t>&lt;%@page language=“java”%&gt;</a:t>
            </a:r>
          </a:p>
          <a:p>
            <a:pPr marL="0" indent="0" algn="l" eaLnBrk="1" hangingPunct="1">
              <a:defRPr/>
            </a:pPr>
            <a:endParaRPr lang="en-US" altLang="ko-KR" sz="2000" b="1" dirty="0"/>
          </a:p>
          <a:p>
            <a:pPr marL="0" indent="0" algn="l" eaLnBrk="1" hangingPunct="1">
              <a:defRPr/>
            </a:pPr>
            <a:endParaRPr lang="ko-KR" alt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config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725496-0DA2-7D19-CC5C-F8880E56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 err="1"/>
              <a:t>javax.servlet.http.ServletConfig</a:t>
            </a:r>
            <a:r>
              <a:rPr lang="en-US" altLang="ko-KR" sz="2400" dirty="0"/>
              <a:t>    </a:t>
            </a:r>
          </a:p>
          <a:p>
            <a:pPr lvl="1" eaLnBrk="1" hangingPunct="1">
              <a:defRPr/>
            </a:pPr>
            <a:r>
              <a:rPr lang="ko-KR" altLang="en-US" dirty="0"/>
              <a:t>컨테이너에서 사용할 </a:t>
            </a:r>
            <a:r>
              <a:rPr lang="ko-KR" altLang="en-US" dirty="0" err="1"/>
              <a:t>서블릿</a:t>
            </a:r>
            <a:r>
              <a:rPr lang="ko-KR" altLang="en-US" dirty="0"/>
              <a:t> 관련 초기화 변수 접근</a:t>
            </a:r>
          </a:p>
          <a:p>
            <a:pPr lvl="1" eaLnBrk="1" hangingPunct="1">
              <a:defRPr/>
            </a:pPr>
            <a:r>
              <a:rPr lang="en-US" altLang="ko-KR" dirty="0" err="1"/>
              <a:t>애플리케이션의</a:t>
            </a:r>
            <a:r>
              <a:rPr lang="en-US" altLang="ko-KR" dirty="0"/>
              <a:t> </a:t>
            </a:r>
            <a:r>
              <a:rPr lang="en-US" altLang="ko-KR" dirty="0" err="1"/>
              <a:t>ServetContext</a:t>
            </a:r>
            <a:r>
              <a:rPr lang="en-US" altLang="ko-KR" dirty="0"/>
              <a:t> </a:t>
            </a:r>
            <a:r>
              <a:rPr lang="en-US" altLang="ko-KR" dirty="0" err="1"/>
              <a:t>객체를</a:t>
            </a:r>
            <a:r>
              <a:rPr lang="en-US" altLang="ko-KR" dirty="0"/>
              <a:t> </a:t>
            </a:r>
            <a:r>
              <a:rPr lang="en-US" altLang="ko-KR" dirty="0" err="1"/>
              <a:t>가져옴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/>
              <a:t>web.xml에</a:t>
            </a:r>
            <a:r>
              <a:rPr lang="en-US" altLang="ko-KR" dirty="0"/>
              <a:t> </a:t>
            </a:r>
            <a:r>
              <a:rPr lang="en-US" altLang="ko-KR" dirty="0" err="1"/>
              <a:t>초기화</a:t>
            </a:r>
            <a:r>
              <a:rPr lang="en-US" altLang="ko-KR" dirty="0"/>
              <a:t> </a:t>
            </a:r>
            <a:r>
              <a:rPr lang="ko-KR" altLang="en-US" dirty="0"/>
              <a:t>파라미터가 설정되어야 함</a:t>
            </a:r>
          </a:p>
          <a:p>
            <a:pPr marL="0" indent="0" algn="l" eaLnBrk="1" hangingPunct="1">
              <a:defRPr/>
            </a:pPr>
            <a:endParaRPr lang="en-US" altLang="ko-KR" sz="2400" dirty="0"/>
          </a:p>
          <a:p>
            <a:pPr marL="0" indent="0" algn="l" eaLnBrk="1" hangingPunct="1">
              <a:defRPr/>
            </a:pPr>
            <a:endParaRPr lang="ko-KR" altLang="en-US" sz="2400" dirty="0"/>
          </a:p>
          <a:p>
            <a:endParaRPr lang="ko-KR" altLang="en-US" dirty="0"/>
          </a:p>
        </p:txBody>
      </p:sp>
      <p:grpSp>
        <p:nvGrpSpPr>
          <p:cNvPr id="128004" name="Group 21"/>
          <p:cNvGrpSpPr>
            <a:grpSpLocks/>
          </p:cNvGrpSpPr>
          <p:nvPr/>
        </p:nvGrpSpPr>
        <p:grpSpPr bwMode="auto">
          <a:xfrm>
            <a:off x="571500" y="2949575"/>
            <a:ext cx="8067675" cy="2063750"/>
            <a:chOff x="360" y="1933"/>
            <a:chExt cx="5082" cy="1300"/>
          </a:xfrm>
        </p:grpSpPr>
        <p:sp>
          <p:nvSpPr>
            <p:cNvPr id="128005" name="Rectangle 7"/>
            <p:cNvSpPr>
              <a:spLocks noChangeArrowheads="1"/>
            </p:cNvSpPr>
            <p:nvPr/>
          </p:nvSpPr>
          <p:spPr bwMode="auto">
            <a:xfrm>
              <a:off x="2274" y="2755"/>
              <a:ext cx="316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/>
                <a:t>현재 애플리케이션의 </a:t>
              </a:r>
              <a:r>
                <a:rPr lang="en-US" altLang="ko-KR" sz="1400" b="1"/>
                <a:t>ServetContext </a:t>
              </a:r>
              <a:r>
                <a:rPr lang="ko-KR" altLang="en-US" sz="1400" b="1"/>
                <a:t>객체 반환</a:t>
              </a:r>
              <a:br>
                <a:rPr lang="ko-KR" altLang="en-US" sz="1400" b="1"/>
              </a:br>
              <a:r>
                <a:rPr lang="ko-KR" altLang="en-US" sz="1400" b="1"/>
                <a:t>내장 객체인 </a:t>
              </a:r>
              <a:r>
                <a:rPr lang="en-US" altLang="ko-KR" sz="1400" b="1"/>
                <a:t>application</a:t>
              </a:r>
              <a:r>
                <a:rPr lang="ko-KR" altLang="en-US" sz="1400" b="1"/>
                <a:t>과 동일한 객체 참조</a:t>
              </a:r>
            </a:p>
          </p:txBody>
        </p:sp>
        <p:sp>
          <p:nvSpPr>
            <p:cNvPr id="128006" name="Rectangle 8"/>
            <p:cNvSpPr>
              <a:spLocks noChangeArrowheads="1"/>
            </p:cNvSpPr>
            <p:nvPr/>
          </p:nvSpPr>
          <p:spPr bwMode="auto">
            <a:xfrm>
              <a:off x="360" y="2604"/>
              <a:ext cx="2112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getServletContext( )</a:t>
              </a:r>
            </a:p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007" name="Rectangle 9"/>
            <p:cNvSpPr>
              <a:spLocks noChangeArrowheads="1"/>
            </p:cNvSpPr>
            <p:nvPr/>
          </p:nvSpPr>
          <p:spPr bwMode="auto">
            <a:xfrm>
              <a:off x="2280" y="2387"/>
              <a:ext cx="30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문자열 </a:t>
              </a:r>
              <a:r>
                <a:rPr lang="en-US" altLang="ko-KR" sz="1400" b="1">
                  <a:cs typeface="Times New Roman" panose="02020603050405020304" pitchFamily="18" charset="0"/>
                </a:rPr>
                <a:t>name</a:t>
              </a:r>
              <a:r>
                <a:rPr lang="ko-KR" altLang="en-US" sz="1400" b="1">
                  <a:cs typeface="Times New Roman" panose="02020603050405020304" pitchFamily="18" charset="0"/>
                </a:rPr>
                <a:t>에 해당하는 초기화 파라미터 값 반환</a:t>
              </a:r>
            </a:p>
          </p:txBody>
        </p:sp>
        <p:sp>
          <p:nvSpPr>
            <p:cNvPr id="128008" name="Rectangle 10"/>
            <p:cNvSpPr>
              <a:spLocks noChangeArrowheads="1"/>
            </p:cNvSpPr>
            <p:nvPr/>
          </p:nvSpPr>
          <p:spPr bwMode="auto">
            <a:xfrm>
              <a:off x="360" y="2504"/>
              <a:ext cx="21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getInitParameter(name)</a:t>
              </a:r>
            </a:p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8009" name="Rectangle 11"/>
            <p:cNvSpPr>
              <a:spLocks noChangeArrowheads="1"/>
            </p:cNvSpPr>
            <p:nvPr/>
          </p:nvSpPr>
          <p:spPr bwMode="auto">
            <a:xfrm>
              <a:off x="2280" y="2172"/>
              <a:ext cx="307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초기 파라미터 값의 설정 이름을 </a:t>
              </a:r>
              <a:r>
                <a:rPr lang="en-US" altLang="ko-KR" sz="1400" b="1">
                  <a:cs typeface="Times New Roman" panose="02020603050405020304" pitchFamily="18" charset="0"/>
                </a:rPr>
                <a:t>Enumeration </a:t>
              </a:r>
              <a:r>
                <a:rPr lang="ko-KR" altLang="en-US" sz="1400" b="1">
                  <a:cs typeface="Times New Roman" panose="02020603050405020304" pitchFamily="18" charset="0"/>
                </a:rPr>
                <a:t>객체로 반환</a:t>
              </a:r>
            </a:p>
          </p:txBody>
        </p:sp>
        <p:sp>
          <p:nvSpPr>
            <p:cNvPr id="128010" name="Rectangle 12"/>
            <p:cNvSpPr>
              <a:spLocks noChangeArrowheads="1"/>
            </p:cNvSpPr>
            <p:nvPr/>
          </p:nvSpPr>
          <p:spPr bwMode="auto">
            <a:xfrm>
              <a:off x="360" y="2289"/>
              <a:ext cx="211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getInitParameterNames( )</a:t>
              </a:r>
            </a:p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endPara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8011" name="Rectangle 13"/>
            <p:cNvSpPr>
              <a:spLocks noChangeArrowheads="1"/>
            </p:cNvSpPr>
            <p:nvPr/>
          </p:nvSpPr>
          <p:spPr bwMode="auto">
            <a:xfrm>
              <a:off x="2280" y="1933"/>
              <a:ext cx="301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50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rPr>
                <a:t>설 명</a:t>
              </a:r>
            </a:p>
          </p:txBody>
        </p:sp>
        <p:sp>
          <p:nvSpPr>
            <p:cNvPr id="128012" name="Rectangle 14"/>
            <p:cNvSpPr>
              <a:spLocks noChangeArrowheads="1"/>
            </p:cNvSpPr>
            <p:nvPr/>
          </p:nvSpPr>
          <p:spPr bwMode="auto">
            <a:xfrm>
              <a:off x="360" y="1933"/>
              <a:ext cx="15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50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rPr>
                <a:t>메서드</a:t>
              </a:r>
            </a:p>
          </p:txBody>
        </p:sp>
        <p:sp>
          <p:nvSpPr>
            <p:cNvPr id="128013" name="Line 15"/>
            <p:cNvSpPr>
              <a:spLocks noChangeShapeType="1"/>
            </p:cNvSpPr>
            <p:nvPr/>
          </p:nvSpPr>
          <p:spPr bwMode="auto">
            <a:xfrm>
              <a:off x="360" y="2016"/>
              <a:ext cx="5051" cy="1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014" name="Line 16"/>
            <p:cNvSpPr>
              <a:spLocks noChangeShapeType="1"/>
            </p:cNvSpPr>
            <p:nvPr/>
          </p:nvSpPr>
          <p:spPr bwMode="auto">
            <a:xfrm>
              <a:off x="360" y="3067"/>
              <a:ext cx="5051" cy="1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015" name="Line 17"/>
            <p:cNvSpPr>
              <a:spLocks noChangeShapeType="1"/>
            </p:cNvSpPr>
            <p:nvPr/>
          </p:nvSpPr>
          <p:spPr bwMode="auto">
            <a:xfrm>
              <a:off x="360" y="2269"/>
              <a:ext cx="5051" cy="1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016" name="Line 18"/>
            <p:cNvSpPr>
              <a:spLocks noChangeShapeType="1"/>
            </p:cNvSpPr>
            <p:nvPr/>
          </p:nvSpPr>
          <p:spPr bwMode="auto">
            <a:xfrm>
              <a:off x="360" y="2478"/>
              <a:ext cx="5051" cy="1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017" name="Line 19"/>
            <p:cNvSpPr>
              <a:spLocks noChangeShapeType="1"/>
            </p:cNvSpPr>
            <p:nvPr/>
          </p:nvSpPr>
          <p:spPr bwMode="auto">
            <a:xfrm>
              <a:off x="360" y="2710"/>
              <a:ext cx="5051" cy="1"/>
            </a:xfrm>
            <a:prstGeom prst="line">
              <a:avLst/>
            </a:prstGeom>
            <a:noFill/>
            <a:ln w="19050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97498-A230-271C-6814-21255902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b="1" dirty="0" err="1"/>
              <a:t>java.lang.Throwable</a:t>
            </a:r>
            <a:endParaRPr lang="en-US" altLang="ko-KR" sz="2400" b="1" dirty="0"/>
          </a:p>
          <a:p>
            <a:pPr lvl="1" eaLnBrk="1" hangingPunct="1">
              <a:defRPr/>
            </a:pPr>
            <a:r>
              <a:rPr lang="ko-KR" altLang="en-US" b="1" dirty="0"/>
              <a:t>현재 호출된 에러 정보 제공</a:t>
            </a:r>
            <a:r>
              <a:rPr lang="en-US" altLang="ko-KR" b="1" dirty="0"/>
              <a:t>.</a:t>
            </a:r>
          </a:p>
          <a:p>
            <a:pPr lvl="1" eaLnBrk="1" hangingPunct="1">
              <a:defRPr/>
            </a:pPr>
            <a:r>
              <a:rPr lang="en-US" altLang="ko-KR" b="1" dirty="0"/>
              <a:t>page </a:t>
            </a:r>
            <a:r>
              <a:rPr lang="ko-KR" altLang="en-US" b="1" dirty="0"/>
              <a:t>지시어에 </a:t>
            </a:r>
            <a:r>
              <a:rPr lang="en-US" altLang="ko-KR" b="1" dirty="0" err="1"/>
              <a:t>isErrorPage</a:t>
            </a:r>
            <a:r>
              <a:rPr lang="en-US" altLang="ko-KR" b="1" dirty="0"/>
              <a:t>="true" </a:t>
            </a:r>
            <a:r>
              <a:rPr lang="ko-KR" altLang="en-US" b="1" dirty="0"/>
              <a:t>로 지정된 에러 페이지에서 사용</a:t>
            </a:r>
          </a:p>
          <a:p>
            <a:endParaRPr lang="ko-KR" altLang="en-US" dirty="0"/>
          </a:p>
        </p:txBody>
      </p:sp>
      <p:grpSp>
        <p:nvGrpSpPr>
          <p:cNvPr id="129028" name="Group 23"/>
          <p:cNvGrpSpPr>
            <a:grpSpLocks/>
          </p:cNvGrpSpPr>
          <p:nvPr/>
        </p:nvGrpSpPr>
        <p:grpSpPr bwMode="auto">
          <a:xfrm>
            <a:off x="539750" y="2708920"/>
            <a:ext cx="8135938" cy="1457325"/>
            <a:chOff x="340" y="1920"/>
            <a:chExt cx="5125" cy="918"/>
          </a:xfrm>
        </p:grpSpPr>
        <p:sp>
          <p:nvSpPr>
            <p:cNvPr id="129029" name="Rectangle 20"/>
            <p:cNvSpPr>
              <a:spLocks noChangeArrowheads="1"/>
            </p:cNvSpPr>
            <p:nvPr/>
          </p:nvSpPr>
          <p:spPr bwMode="auto">
            <a:xfrm>
              <a:off x="1758" y="2592"/>
              <a:ext cx="33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예외 클래스 이름과 함께 에러 메시지를 반환한다</a:t>
              </a:r>
              <a:r>
                <a:rPr lang="en-US" altLang="ko-KR" sz="1400" b="1"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29030" name="Rectangle 19"/>
            <p:cNvSpPr>
              <a:spLocks noChangeArrowheads="1"/>
            </p:cNvSpPr>
            <p:nvPr/>
          </p:nvSpPr>
          <p:spPr bwMode="auto">
            <a:xfrm>
              <a:off x="425" y="2590"/>
              <a:ext cx="122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toString( )</a:t>
              </a:r>
            </a:p>
          </p:txBody>
        </p:sp>
        <p:sp>
          <p:nvSpPr>
            <p:cNvPr id="129031" name="Rectangle 18"/>
            <p:cNvSpPr>
              <a:spLocks noChangeArrowheads="1"/>
            </p:cNvSpPr>
            <p:nvPr/>
          </p:nvSpPr>
          <p:spPr bwMode="auto">
            <a:xfrm>
              <a:off x="1757" y="2370"/>
              <a:ext cx="334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표준 출력 스트림으로 스택 추적 정보를 출력한다</a:t>
              </a:r>
              <a:r>
                <a:rPr lang="en-US" altLang="ko-KR" sz="1400" b="1"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29032" name="Rectangle 17"/>
            <p:cNvSpPr>
              <a:spLocks noChangeArrowheads="1"/>
            </p:cNvSpPr>
            <p:nvPr/>
          </p:nvSpPr>
          <p:spPr bwMode="auto">
            <a:xfrm>
              <a:off x="415" y="2353"/>
              <a:ext cx="146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printStackTrace( )</a:t>
              </a:r>
            </a:p>
          </p:txBody>
        </p:sp>
        <p:sp>
          <p:nvSpPr>
            <p:cNvPr id="129033" name="Rectangle 16"/>
            <p:cNvSpPr>
              <a:spLocks noChangeArrowheads="1"/>
            </p:cNvSpPr>
            <p:nvPr/>
          </p:nvSpPr>
          <p:spPr bwMode="auto">
            <a:xfrm>
              <a:off x="1757" y="2148"/>
              <a:ext cx="33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문자열로 된 에러 메시지를 반환한다</a:t>
              </a:r>
              <a:r>
                <a:rPr lang="en-US" altLang="ko-KR" sz="1400" b="1"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29034" name="Rectangle 15"/>
            <p:cNvSpPr>
              <a:spLocks noChangeArrowheads="1"/>
            </p:cNvSpPr>
            <p:nvPr/>
          </p:nvSpPr>
          <p:spPr bwMode="auto">
            <a:xfrm>
              <a:off x="420" y="2141"/>
              <a:ext cx="122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getMessage( )</a:t>
              </a:r>
            </a:p>
          </p:txBody>
        </p:sp>
        <p:sp>
          <p:nvSpPr>
            <p:cNvPr id="129035" name="Rectangle 14"/>
            <p:cNvSpPr>
              <a:spLocks noChangeArrowheads="1"/>
            </p:cNvSpPr>
            <p:nvPr/>
          </p:nvSpPr>
          <p:spPr bwMode="auto">
            <a:xfrm>
              <a:off x="1744" y="1920"/>
              <a:ext cx="267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50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rPr>
                <a:t>설 명</a:t>
              </a:r>
            </a:p>
          </p:txBody>
        </p:sp>
        <p:sp>
          <p:nvSpPr>
            <p:cNvPr id="129036" name="Rectangle 13"/>
            <p:cNvSpPr>
              <a:spLocks noChangeArrowheads="1"/>
            </p:cNvSpPr>
            <p:nvPr/>
          </p:nvSpPr>
          <p:spPr bwMode="auto">
            <a:xfrm>
              <a:off x="408" y="1920"/>
              <a:ext cx="122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500">
                  <a:latin typeface="HY견고딕" panose="02030600000101010101" pitchFamily="18" charset="-127"/>
                  <a:ea typeface="HY견고딕" panose="02030600000101010101" pitchFamily="18" charset="-127"/>
                  <a:cs typeface="Times New Roman" panose="02020603050405020304" pitchFamily="18" charset="0"/>
                </a:rPr>
                <a:t>메서드</a:t>
              </a:r>
            </a:p>
          </p:txBody>
        </p:sp>
        <p:sp>
          <p:nvSpPr>
            <p:cNvPr id="129037" name="Line 21"/>
            <p:cNvSpPr>
              <a:spLocks noChangeShapeType="1"/>
            </p:cNvSpPr>
            <p:nvPr/>
          </p:nvSpPr>
          <p:spPr bwMode="auto">
            <a:xfrm>
              <a:off x="340" y="1936"/>
              <a:ext cx="5125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8" name="Line 22"/>
            <p:cNvSpPr>
              <a:spLocks noChangeShapeType="1"/>
            </p:cNvSpPr>
            <p:nvPr/>
          </p:nvSpPr>
          <p:spPr bwMode="auto">
            <a:xfrm>
              <a:off x="340" y="2831"/>
              <a:ext cx="5125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9" name="Line 27"/>
            <p:cNvSpPr>
              <a:spLocks noChangeShapeType="1"/>
            </p:cNvSpPr>
            <p:nvPr/>
          </p:nvSpPr>
          <p:spPr bwMode="auto">
            <a:xfrm>
              <a:off x="340" y="2157"/>
              <a:ext cx="5125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0" name="Line 33"/>
            <p:cNvSpPr>
              <a:spLocks noChangeShapeType="1"/>
            </p:cNvSpPr>
            <p:nvPr/>
          </p:nvSpPr>
          <p:spPr bwMode="auto">
            <a:xfrm>
              <a:off x="340" y="2381"/>
              <a:ext cx="5125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1" name="Line 41"/>
            <p:cNvSpPr>
              <a:spLocks noChangeShapeType="1"/>
            </p:cNvSpPr>
            <p:nvPr/>
          </p:nvSpPr>
          <p:spPr bwMode="auto">
            <a:xfrm>
              <a:off x="340" y="2605"/>
              <a:ext cx="5125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내장 변수</a:t>
            </a:r>
            <a:r>
              <a:rPr lang="en-US" altLang="ko-KR"/>
              <a:t>(implicit variable)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F1CF20-ADAD-4914-2669-1C6CD0C0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내에서 선언하지 않고 사용할 수 있는 변수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request, response, session </a:t>
            </a:r>
            <a:r>
              <a:rPr lang="ko-KR" altLang="en-US" dirty="0"/>
              <a:t>등 </a:t>
            </a:r>
            <a:endParaRPr lang="en-US" altLang="ko-KR" dirty="0"/>
          </a:p>
          <a:p>
            <a:pPr lvl="1"/>
            <a:r>
              <a:rPr lang="ko-KR" altLang="en-US" dirty="0"/>
              <a:t>첫 글자는 소문자</a:t>
            </a:r>
            <a:endParaRPr lang="en-US" altLang="ko-KR" dirty="0"/>
          </a:p>
          <a:p>
            <a:pPr lvl="1"/>
            <a:r>
              <a:rPr lang="ko-KR" altLang="en-US" dirty="0"/>
              <a:t>보통 자바 객체의 첫 글자는 대문자이며</a:t>
            </a:r>
            <a:r>
              <a:rPr lang="en-US" altLang="ko-KR" dirty="0"/>
              <a:t>, </a:t>
            </a:r>
            <a:r>
              <a:rPr lang="ko-KR" altLang="en-US" dirty="0"/>
              <a:t>변수의 첫 글자는 소문자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JSP </a:t>
            </a:r>
            <a:r>
              <a:rPr lang="ko-KR" altLang="en-US" dirty="0"/>
              <a:t>컨테이너에 의해 선언되어 있는 클래스의 인스턴스 이름 </a:t>
            </a:r>
          </a:p>
          <a:p>
            <a:pPr lvl="1"/>
            <a:r>
              <a:rPr lang="ko-KR" altLang="en-US" dirty="0"/>
              <a:t>컨테이너에 의해 자동 생성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내장 변수</a:t>
            </a:r>
            <a:r>
              <a:rPr lang="en-US" altLang="ko-KR"/>
              <a:t>(implicit variable)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graphicFrame>
        <p:nvGraphicFramePr>
          <p:cNvPr id="14" name="Group 89"/>
          <p:cNvGraphicFramePr>
            <a:graphicFrameLocks noGrp="1"/>
          </p:cNvGraphicFramePr>
          <p:nvPr/>
        </p:nvGraphicFramePr>
        <p:xfrm>
          <a:off x="107950" y="1397000"/>
          <a:ext cx="8856663" cy="4824414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request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javax.servlet.http.HttpServlet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Request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요청 처리 객체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response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javax.servlet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HttpServlet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Response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요청에 대한 응답 처리 객체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javax.servlet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jsp.JspWriter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출력용 스트림 객체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javax.servlet.http.Http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사용자마다 유지하는 세션 처리 객체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javax.servlet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ServletContext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appl.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컨텍스트 관련 정보를 제공하는 객체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pageContext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javax.servlet.jsp.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PageContext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외부 환경 정보를 </a:t>
                      </a:r>
                      <a:b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다루는 객체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javax.servlet.jsp.HttpJsp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페이지의 서블릿 인스턴스 객체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config</a:t>
                      </a: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javax.servlet.Servlet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Config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서블릿 구성 데이터 객체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exception</a:t>
                      </a: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java.lang.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Throwable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예외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처리 객체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142875" y="2760663"/>
            <a:ext cx="8786813" cy="15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36525" y="4687888"/>
            <a:ext cx="8786813" cy="15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42875" y="5772150"/>
            <a:ext cx="8786813" cy="15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내장객체 범주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0204A-FDE6-A953-4C1E-FA8D4EF7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request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response</a:t>
            </a:r>
            <a:r>
              <a:rPr lang="en-US" altLang="ko-KR" dirty="0"/>
              <a:t>, out</a:t>
            </a:r>
          </a:p>
          <a:p>
            <a:pPr lvl="1"/>
            <a:r>
              <a:rPr lang="ko-KR" altLang="en-US" dirty="0"/>
              <a:t>웹 페이지 정보 전송 및 전달 관계된 객체</a:t>
            </a:r>
            <a:endParaRPr lang="en-US" altLang="ko-KR" dirty="0"/>
          </a:p>
          <a:p>
            <a:pPr lvl="1"/>
            <a:r>
              <a:rPr lang="en-US" altLang="ko-KR" dirty="0"/>
              <a:t>Out : </a:t>
            </a:r>
            <a:r>
              <a:rPr lang="ko-KR" altLang="en-US" dirty="0"/>
              <a:t>웹 페이지 결과 보여주기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session</a:t>
            </a:r>
            <a:r>
              <a:rPr lang="en-US" altLang="ko-KR" dirty="0"/>
              <a:t>, application, </a:t>
            </a:r>
            <a:r>
              <a:rPr lang="en-US" altLang="ko-KR" dirty="0" err="1"/>
              <a:t>pageContext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처리되는 동안의 외부 환경 정보를 제공하는 객체</a:t>
            </a:r>
          </a:p>
          <a:p>
            <a:endParaRPr lang="ko-KR" altLang="en-US" dirty="0"/>
          </a:p>
          <a:p>
            <a:r>
              <a:rPr lang="en-US" altLang="ko-KR" dirty="0"/>
              <a:t>page, config 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 err="1"/>
              <a:t>서블릿에</a:t>
            </a:r>
            <a:r>
              <a:rPr lang="ko-KR" altLang="en-US" dirty="0"/>
              <a:t> 관계된 객체</a:t>
            </a:r>
          </a:p>
          <a:p>
            <a:endParaRPr lang="ko-KR" altLang="en-US" dirty="0"/>
          </a:p>
          <a:p>
            <a:r>
              <a:rPr lang="en-US" altLang="ko-KR" dirty="0"/>
              <a:t>exception</a:t>
            </a:r>
          </a:p>
          <a:p>
            <a:pPr lvl="1"/>
            <a:r>
              <a:rPr lang="ko-KR" altLang="en-US" dirty="0"/>
              <a:t>오류 처리 관련 객체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12292" name="Rectangle 46"/>
          <p:cNvSpPr>
            <a:spLocks noChangeArrowheads="1"/>
          </p:cNvSpPr>
          <p:nvPr/>
        </p:nvSpPr>
        <p:spPr bwMode="auto">
          <a:xfrm>
            <a:off x="3189288" y="3205237"/>
            <a:ext cx="57610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400" b="1"/>
              <a:t>문자열 name과 같은 이름을 가진 파라미터의 값 </a:t>
            </a:r>
            <a:r>
              <a:rPr kumimoji="0" lang="ko-KR" altLang="en-US" sz="1400" b="1"/>
              <a:t>반환</a:t>
            </a:r>
          </a:p>
        </p:txBody>
      </p:sp>
      <p:sp>
        <p:nvSpPr>
          <p:cNvPr id="12293" name="Rectangle 67"/>
          <p:cNvSpPr>
            <a:spLocks noChangeArrowheads="1"/>
          </p:cNvSpPr>
          <p:nvPr/>
        </p:nvSpPr>
        <p:spPr bwMode="auto">
          <a:xfrm>
            <a:off x="3192463" y="5373762"/>
            <a:ext cx="56165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400" b="1"/>
              <a:t>JSP</a:t>
            </a:r>
            <a:r>
              <a:rPr kumimoji="0" lang="ko-KR" altLang="en-US" sz="1400" b="1"/>
              <a:t>로 전달되는 내용을 지정한 캐릭터셋으로 변환</a:t>
            </a:r>
          </a:p>
        </p:txBody>
      </p:sp>
      <p:sp>
        <p:nvSpPr>
          <p:cNvPr id="12294" name="Rectangle 66"/>
          <p:cNvSpPr>
            <a:spLocks noChangeArrowheads="1"/>
          </p:cNvSpPr>
          <p:nvPr/>
        </p:nvSpPr>
        <p:spPr bwMode="auto">
          <a:xfrm>
            <a:off x="533400" y="5373762"/>
            <a:ext cx="29067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setCharacterEncoding()</a:t>
            </a:r>
          </a:p>
        </p:txBody>
      </p:sp>
      <p:sp>
        <p:nvSpPr>
          <p:cNvPr id="12295" name="Rectangle 64"/>
          <p:cNvSpPr>
            <a:spLocks noChangeArrowheads="1"/>
          </p:cNvSpPr>
          <p:nvPr/>
        </p:nvSpPr>
        <p:spPr bwMode="auto">
          <a:xfrm>
            <a:off x="3192463" y="5078487"/>
            <a:ext cx="45196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400" b="1"/>
              <a:t>현재 서버의 프로토콜 정보 반환</a:t>
            </a:r>
          </a:p>
        </p:txBody>
      </p:sp>
      <p:sp>
        <p:nvSpPr>
          <p:cNvPr id="12296" name="Rectangle 63"/>
          <p:cNvSpPr>
            <a:spLocks noChangeArrowheads="1"/>
          </p:cNvSpPr>
          <p:nvPr/>
        </p:nvSpPr>
        <p:spPr bwMode="auto">
          <a:xfrm>
            <a:off x="533400" y="5078487"/>
            <a:ext cx="2659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getProtocol()</a:t>
            </a:r>
          </a:p>
        </p:txBody>
      </p:sp>
      <p:sp>
        <p:nvSpPr>
          <p:cNvPr id="12297" name="Rectangle 61"/>
          <p:cNvSpPr>
            <a:spLocks noChangeArrowheads="1"/>
          </p:cNvSpPr>
          <p:nvPr/>
        </p:nvSpPr>
        <p:spPr bwMode="auto">
          <a:xfrm>
            <a:off x="3192463" y="4784800"/>
            <a:ext cx="4519612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400" b="1"/>
              <a:t>클라이언트의 IP 주소 </a:t>
            </a:r>
            <a:r>
              <a:rPr kumimoji="0" lang="ko-KR" altLang="en-US" sz="1400" b="1"/>
              <a:t>값 반환</a:t>
            </a:r>
          </a:p>
        </p:txBody>
      </p:sp>
      <p:sp>
        <p:nvSpPr>
          <p:cNvPr id="12298" name="Rectangle 60"/>
          <p:cNvSpPr>
            <a:spLocks noChangeArrowheads="1"/>
          </p:cNvSpPr>
          <p:nvPr/>
        </p:nvSpPr>
        <p:spPr bwMode="auto">
          <a:xfrm>
            <a:off x="533400" y="4784800"/>
            <a:ext cx="26590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getRemoteAddr()</a:t>
            </a:r>
          </a:p>
        </p:txBody>
      </p:sp>
      <p:sp>
        <p:nvSpPr>
          <p:cNvPr id="12299" name="Rectangle 58"/>
          <p:cNvSpPr>
            <a:spLocks noChangeArrowheads="1"/>
          </p:cNvSpPr>
          <p:nvPr/>
        </p:nvSpPr>
        <p:spPr bwMode="auto">
          <a:xfrm>
            <a:off x="3192463" y="4367287"/>
            <a:ext cx="518001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400" b="1"/>
              <a:t>현재 세션 객체 반환</a:t>
            </a:r>
          </a:p>
        </p:txBody>
      </p:sp>
      <p:sp>
        <p:nvSpPr>
          <p:cNvPr id="12300" name="Rectangle 57"/>
          <p:cNvSpPr>
            <a:spLocks noChangeArrowheads="1"/>
          </p:cNvSpPr>
          <p:nvPr/>
        </p:nvSpPr>
        <p:spPr bwMode="auto">
          <a:xfrm>
            <a:off x="533400" y="4367287"/>
            <a:ext cx="18764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getSession()</a:t>
            </a:r>
          </a:p>
        </p:txBody>
      </p:sp>
      <p:sp>
        <p:nvSpPr>
          <p:cNvPr id="12301" name="Rectangle 55"/>
          <p:cNvSpPr>
            <a:spLocks noChangeArrowheads="1"/>
          </p:cNvSpPr>
          <p:nvPr/>
        </p:nvSpPr>
        <p:spPr bwMode="auto">
          <a:xfrm>
            <a:off x="3192463" y="4173612"/>
            <a:ext cx="451961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400" b="1"/>
              <a:t>현재 요청이 </a:t>
            </a:r>
            <a:r>
              <a:rPr kumimoji="0" lang="en-US" altLang="ko-KR" sz="1400" b="1"/>
              <a:t>GET</a:t>
            </a:r>
            <a:r>
              <a:rPr kumimoji="0" lang="ko-KR" altLang="en-US" sz="1400" b="1"/>
              <a:t>인지 </a:t>
            </a:r>
            <a:r>
              <a:rPr kumimoji="0" lang="en-US" altLang="ko-KR" sz="1400" b="1"/>
              <a:t>POST</a:t>
            </a:r>
            <a:r>
              <a:rPr kumimoji="0" lang="ko-KR" altLang="en-US" sz="1400" b="1"/>
              <a:t>인지 반환</a:t>
            </a:r>
          </a:p>
        </p:txBody>
      </p:sp>
      <p:sp>
        <p:nvSpPr>
          <p:cNvPr id="12302" name="Rectangle 54"/>
          <p:cNvSpPr>
            <a:spLocks noChangeArrowheads="1"/>
          </p:cNvSpPr>
          <p:nvPr/>
        </p:nvSpPr>
        <p:spPr bwMode="auto">
          <a:xfrm>
            <a:off x="533400" y="4173612"/>
            <a:ext cx="265906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getMethod()</a:t>
            </a:r>
          </a:p>
        </p:txBody>
      </p:sp>
      <p:sp>
        <p:nvSpPr>
          <p:cNvPr id="12303" name="Rectangle 52"/>
          <p:cNvSpPr>
            <a:spLocks noChangeArrowheads="1"/>
          </p:cNvSpPr>
          <p:nvPr/>
        </p:nvSpPr>
        <p:spPr bwMode="auto">
          <a:xfrm>
            <a:off x="3192463" y="3881512"/>
            <a:ext cx="45196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400" b="1"/>
              <a:t>모든 쿠키 값을 배열 형태로 반환</a:t>
            </a:r>
          </a:p>
        </p:txBody>
      </p:sp>
      <p:sp>
        <p:nvSpPr>
          <p:cNvPr id="12304" name="Rectangle 51"/>
          <p:cNvSpPr>
            <a:spLocks noChangeArrowheads="1"/>
          </p:cNvSpPr>
          <p:nvPr/>
        </p:nvSpPr>
        <p:spPr bwMode="auto">
          <a:xfrm>
            <a:off x="533400" y="3881512"/>
            <a:ext cx="2659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getCookies()</a:t>
            </a:r>
          </a:p>
        </p:txBody>
      </p:sp>
      <p:sp>
        <p:nvSpPr>
          <p:cNvPr id="12305" name="Rectangle 49"/>
          <p:cNvSpPr>
            <a:spLocks noChangeArrowheads="1"/>
          </p:cNvSpPr>
          <p:nvPr/>
        </p:nvSpPr>
        <p:spPr bwMode="auto">
          <a:xfrm>
            <a:off x="3192463" y="3586237"/>
            <a:ext cx="5616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400" b="1"/>
              <a:t>문자열 </a:t>
            </a:r>
            <a:r>
              <a:rPr kumimoji="0" lang="en-US" altLang="ko-KR" sz="1400" b="1"/>
              <a:t>name</a:t>
            </a:r>
            <a:r>
              <a:rPr kumimoji="0" lang="ko-KR" altLang="en-US" sz="1400" b="1"/>
              <a:t>과 같은 이름을 가진 파라미터의 값을 배열 형태로 반환</a:t>
            </a:r>
          </a:p>
        </p:txBody>
      </p:sp>
      <p:sp>
        <p:nvSpPr>
          <p:cNvPr id="12306" name="Rectangle 48"/>
          <p:cNvSpPr>
            <a:spLocks noChangeArrowheads="1"/>
          </p:cNvSpPr>
          <p:nvPr/>
        </p:nvSpPr>
        <p:spPr bwMode="auto">
          <a:xfrm>
            <a:off x="533400" y="3586237"/>
            <a:ext cx="30908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getParameterValues(name)</a:t>
            </a:r>
          </a:p>
        </p:txBody>
      </p:sp>
      <p:sp>
        <p:nvSpPr>
          <p:cNvPr id="12307" name="Rectangle 45"/>
          <p:cNvSpPr>
            <a:spLocks noChangeArrowheads="1"/>
          </p:cNvSpPr>
          <p:nvPr/>
        </p:nvSpPr>
        <p:spPr bwMode="auto">
          <a:xfrm>
            <a:off x="533400" y="3230637"/>
            <a:ext cx="265906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getParameter(name)</a:t>
            </a:r>
          </a:p>
        </p:txBody>
      </p:sp>
      <p:sp>
        <p:nvSpPr>
          <p:cNvPr id="12308" name="Rectangle 43"/>
          <p:cNvSpPr>
            <a:spLocks noChangeArrowheads="1"/>
          </p:cNvSpPr>
          <p:nvPr/>
        </p:nvSpPr>
        <p:spPr bwMode="auto">
          <a:xfrm>
            <a:off x="3192463" y="2935362"/>
            <a:ext cx="5616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ko-KR" sz="1400" b="1"/>
              <a:t>현재 요청에 포함된 파라미터의 이름을 Enumeration 형태로 </a:t>
            </a:r>
            <a:r>
              <a:rPr kumimoji="0" lang="ko-KR" altLang="en-US" sz="1400" b="1"/>
              <a:t>반환</a:t>
            </a:r>
            <a:endParaRPr kumimoji="0" lang="en-US" altLang="ko-KR" sz="1400" b="1"/>
          </a:p>
        </p:txBody>
      </p:sp>
      <p:sp>
        <p:nvSpPr>
          <p:cNvPr id="12309" name="Rectangle 42"/>
          <p:cNvSpPr>
            <a:spLocks noChangeArrowheads="1"/>
          </p:cNvSpPr>
          <p:nvPr/>
        </p:nvSpPr>
        <p:spPr bwMode="auto">
          <a:xfrm>
            <a:off x="533400" y="2935362"/>
            <a:ext cx="2659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getParameterNames()</a:t>
            </a:r>
            <a:r>
              <a:rPr kumimoji="0" lang="en-US" altLang="ko-KR" sz="1800" b="1"/>
              <a:t> </a:t>
            </a:r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3194050" y="2641675"/>
            <a:ext cx="43973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latin typeface="+mj-ea"/>
                <a:ea typeface="+mj-ea"/>
              </a:rPr>
              <a:t>설 명</a:t>
            </a:r>
          </a:p>
        </p:txBody>
      </p:sp>
      <p:sp>
        <p:nvSpPr>
          <p:cNvPr id="12311" name="Rectangle 39"/>
          <p:cNvSpPr>
            <a:spLocks noChangeArrowheads="1"/>
          </p:cNvSpPr>
          <p:nvPr/>
        </p:nvSpPr>
        <p:spPr bwMode="auto">
          <a:xfrm>
            <a:off x="533400" y="2641675"/>
            <a:ext cx="26590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</a:p>
        </p:txBody>
      </p:sp>
      <p:sp>
        <p:nvSpPr>
          <p:cNvPr id="26" name="Line 72"/>
          <p:cNvSpPr>
            <a:spLocks noChangeShapeType="1"/>
          </p:cNvSpPr>
          <p:nvPr/>
        </p:nvSpPr>
        <p:spPr bwMode="auto">
          <a:xfrm>
            <a:off x="533400" y="2636912"/>
            <a:ext cx="8286750" cy="0"/>
          </a:xfrm>
          <a:prstGeom prst="line">
            <a:avLst/>
          </a:prstGeom>
          <a:noFill/>
          <a:ln w="28575" cap="rnd">
            <a:solidFill>
              <a:srgbClr val="4378B6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27" name="Line 78"/>
          <p:cNvSpPr>
            <a:spLocks noChangeShapeType="1"/>
          </p:cNvSpPr>
          <p:nvPr/>
        </p:nvSpPr>
        <p:spPr bwMode="auto">
          <a:xfrm>
            <a:off x="533400" y="2930600"/>
            <a:ext cx="8286750" cy="0"/>
          </a:xfrm>
          <a:prstGeom prst="line">
            <a:avLst/>
          </a:prstGeom>
          <a:noFill/>
          <a:ln w="28575" cap="rnd">
            <a:solidFill>
              <a:srgbClr val="4378B6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28" name="Line 87"/>
          <p:cNvSpPr>
            <a:spLocks noChangeShapeType="1"/>
          </p:cNvSpPr>
          <p:nvPr/>
        </p:nvSpPr>
        <p:spPr bwMode="auto">
          <a:xfrm>
            <a:off x="533400" y="3230637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29" name="Line 100"/>
          <p:cNvSpPr>
            <a:spLocks noChangeShapeType="1"/>
          </p:cNvSpPr>
          <p:nvPr/>
        </p:nvSpPr>
        <p:spPr bwMode="auto">
          <a:xfrm>
            <a:off x="533400" y="3587825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30" name="Line 113"/>
          <p:cNvSpPr>
            <a:spLocks noChangeShapeType="1"/>
          </p:cNvSpPr>
          <p:nvPr/>
        </p:nvSpPr>
        <p:spPr bwMode="auto">
          <a:xfrm>
            <a:off x="533400" y="3881512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31" name="Line 126"/>
          <p:cNvSpPr>
            <a:spLocks noChangeShapeType="1"/>
          </p:cNvSpPr>
          <p:nvPr/>
        </p:nvSpPr>
        <p:spPr bwMode="auto">
          <a:xfrm>
            <a:off x="533400" y="4173612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32" name="Line 139"/>
          <p:cNvSpPr>
            <a:spLocks noChangeShapeType="1"/>
          </p:cNvSpPr>
          <p:nvPr/>
        </p:nvSpPr>
        <p:spPr bwMode="auto">
          <a:xfrm>
            <a:off x="533400" y="4468887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33" name="Line 152"/>
          <p:cNvSpPr>
            <a:spLocks noChangeShapeType="1"/>
          </p:cNvSpPr>
          <p:nvPr/>
        </p:nvSpPr>
        <p:spPr bwMode="auto">
          <a:xfrm>
            <a:off x="533400" y="4784800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34" name="Line 165"/>
          <p:cNvSpPr>
            <a:spLocks noChangeShapeType="1"/>
          </p:cNvSpPr>
          <p:nvPr/>
        </p:nvSpPr>
        <p:spPr bwMode="auto">
          <a:xfrm>
            <a:off x="533400" y="5078487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35" name="Line 178"/>
          <p:cNvSpPr>
            <a:spLocks noChangeShapeType="1"/>
          </p:cNvSpPr>
          <p:nvPr/>
        </p:nvSpPr>
        <p:spPr bwMode="auto">
          <a:xfrm>
            <a:off x="533400" y="5373762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36" name="Line 191"/>
          <p:cNvSpPr>
            <a:spLocks noChangeShapeType="1"/>
          </p:cNvSpPr>
          <p:nvPr/>
        </p:nvSpPr>
        <p:spPr bwMode="auto">
          <a:xfrm>
            <a:off x="533400" y="5667450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12323" name="Rectangle 67"/>
          <p:cNvSpPr>
            <a:spLocks noChangeArrowheads="1"/>
          </p:cNvSpPr>
          <p:nvPr/>
        </p:nvSpPr>
        <p:spPr bwMode="auto">
          <a:xfrm>
            <a:off x="3179763" y="5938912"/>
            <a:ext cx="56165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400" b="1"/>
              <a:t>post</a:t>
            </a:r>
            <a:r>
              <a:rPr kumimoji="0" lang="ko-KR" altLang="en-US" sz="1400" b="1"/>
              <a:t>로 전달받은 사용자 데이터의 총 길이 반환</a:t>
            </a:r>
          </a:p>
        </p:txBody>
      </p:sp>
      <p:sp>
        <p:nvSpPr>
          <p:cNvPr id="12324" name="Rectangle 66"/>
          <p:cNvSpPr>
            <a:spLocks noChangeArrowheads="1"/>
          </p:cNvSpPr>
          <p:nvPr/>
        </p:nvSpPr>
        <p:spPr bwMode="auto">
          <a:xfrm>
            <a:off x="520700" y="5938912"/>
            <a:ext cx="29067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getContentLength()</a:t>
            </a:r>
          </a:p>
        </p:txBody>
      </p:sp>
      <p:sp>
        <p:nvSpPr>
          <p:cNvPr id="12325" name="Rectangle 64"/>
          <p:cNvSpPr>
            <a:spLocks noChangeArrowheads="1"/>
          </p:cNvSpPr>
          <p:nvPr/>
        </p:nvSpPr>
        <p:spPr bwMode="auto">
          <a:xfrm>
            <a:off x="3179763" y="5643637"/>
            <a:ext cx="45196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400" b="1"/>
              <a:t>문자열 타입의 </a:t>
            </a:r>
            <a:r>
              <a:rPr lang="en-US" altLang="ko-KR" sz="1400" b="1"/>
              <a:t>ContentType  </a:t>
            </a:r>
            <a:r>
              <a:rPr lang="ko-KR" altLang="en-US" sz="1400" b="1"/>
              <a:t>반환</a:t>
            </a:r>
          </a:p>
        </p:txBody>
      </p:sp>
      <p:sp>
        <p:nvSpPr>
          <p:cNvPr id="12326" name="Rectangle 63"/>
          <p:cNvSpPr>
            <a:spLocks noChangeArrowheads="1"/>
          </p:cNvSpPr>
          <p:nvPr/>
        </p:nvSpPr>
        <p:spPr bwMode="auto">
          <a:xfrm>
            <a:off x="520700" y="5643637"/>
            <a:ext cx="2659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getContentType()</a:t>
            </a:r>
          </a:p>
        </p:txBody>
      </p:sp>
      <p:sp>
        <p:nvSpPr>
          <p:cNvPr id="41" name="Line 178"/>
          <p:cNvSpPr>
            <a:spLocks noChangeShapeType="1"/>
          </p:cNvSpPr>
          <p:nvPr/>
        </p:nvSpPr>
        <p:spPr bwMode="auto">
          <a:xfrm>
            <a:off x="520700" y="5938912"/>
            <a:ext cx="8215313" cy="0"/>
          </a:xfrm>
          <a:prstGeom prst="line">
            <a:avLst/>
          </a:prstGeom>
          <a:noFill/>
          <a:ln w="19050" cap="rnd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42" name="Line 73"/>
          <p:cNvSpPr>
            <a:spLocks noChangeShapeType="1"/>
          </p:cNvSpPr>
          <p:nvPr/>
        </p:nvSpPr>
        <p:spPr bwMode="auto">
          <a:xfrm>
            <a:off x="482600" y="6237362"/>
            <a:ext cx="8286750" cy="0"/>
          </a:xfrm>
          <a:prstGeom prst="line">
            <a:avLst/>
          </a:prstGeom>
          <a:noFill/>
          <a:ln w="28575" cap="rnd">
            <a:solidFill>
              <a:srgbClr val="4378B6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j-ea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3556-8F7E-6798-730C-8F7E0B96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javax.servlet.http.HttpServlet</a:t>
            </a:r>
            <a:endParaRPr lang="en-US" altLang="ko-KR" dirty="0"/>
          </a:p>
          <a:p>
            <a:pPr lvl="1"/>
            <a:r>
              <a:rPr lang="ko-KR" altLang="en-US" dirty="0"/>
              <a:t>사용자 요청</a:t>
            </a:r>
            <a:r>
              <a:rPr lang="en-US" altLang="ko-KR" dirty="0"/>
              <a:t>(request) </a:t>
            </a:r>
            <a:r>
              <a:rPr lang="ko-KR" altLang="en-US" dirty="0"/>
              <a:t>처리</a:t>
            </a:r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HTML </a:t>
            </a:r>
            <a:r>
              <a:rPr lang="ko-KR" altLang="en-US" dirty="0"/>
              <a:t>폼을 통해 전달된 값을 가져올 때 사용</a:t>
            </a:r>
            <a:endParaRPr lang="en-US" altLang="ko-KR" dirty="0"/>
          </a:p>
          <a:p>
            <a:pPr lvl="1"/>
            <a:r>
              <a:rPr lang="ko-KR" altLang="en-US" dirty="0"/>
              <a:t>가장 많이 활용됨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701ED-7A45-5936-375C-B26E4B22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javax.servlet.http.HttpServlet</a:t>
            </a:r>
            <a:endParaRPr lang="en-US" altLang="ko-KR" dirty="0"/>
          </a:p>
          <a:p>
            <a:pPr lvl="1"/>
            <a:r>
              <a:rPr lang="ko-KR" altLang="en-US" dirty="0"/>
              <a:t>사용자 요청에 대한 응답 처리</a:t>
            </a:r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HTML </a:t>
            </a:r>
            <a:r>
              <a:rPr lang="ko-KR" altLang="en-US" dirty="0"/>
              <a:t>폼을 통해 전달된 값을 가져올 때 사용</a:t>
            </a:r>
          </a:p>
          <a:p>
            <a:endParaRPr lang="ko-KR" altLang="en-US" dirty="0"/>
          </a:p>
        </p:txBody>
      </p:sp>
      <p:grpSp>
        <p:nvGrpSpPr>
          <p:cNvPr id="88068" name="Group 84"/>
          <p:cNvGrpSpPr>
            <a:grpSpLocks/>
          </p:cNvGrpSpPr>
          <p:nvPr/>
        </p:nvGrpSpPr>
        <p:grpSpPr bwMode="auto">
          <a:xfrm>
            <a:off x="430213" y="2492896"/>
            <a:ext cx="8496300" cy="2193925"/>
            <a:chOff x="295" y="1888"/>
            <a:chExt cx="5352" cy="1382"/>
          </a:xfrm>
        </p:grpSpPr>
        <p:sp>
          <p:nvSpPr>
            <p:cNvPr id="88069" name="Rectangle 18"/>
            <p:cNvSpPr>
              <a:spLocks noChangeArrowheads="1"/>
            </p:cNvSpPr>
            <p:nvPr/>
          </p:nvSpPr>
          <p:spPr bwMode="auto">
            <a:xfrm>
              <a:off x="1835" y="1888"/>
              <a:ext cx="381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   설 명</a:t>
              </a:r>
            </a:p>
          </p:txBody>
        </p:sp>
        <p:sp>
          <p:nvSpPr>
            <p:cNvPr id="88070" name="Rectangle 28"/>
            <p:cNvSpPr>
              <a:spLocks noChangeArrowheads="1"/>
            </p:cNvSpPr>
            <p:nvPr/>
          </p:nvSpPr>
          <p:spPr bwMode="auto">
            <a:xfrm>
              <a:off x="2013" y="3010"/>
              <a:ext cx="352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400" b="1">
                  <a:cs typeface="Times New Roman" panose="02020603050405020304" pitchFamily="18" charset="0"/>
                </a:rPr>
                <a:t>JSP</a:t>
              </a:r>
              <a:r>
                <a:rPr lang="ko-KR" altLang="en-US" sz="1400" b="1">
                  <a:cs typeface="Times New Roman" panose="02020603050405020304" pitchFamily="18" charset="0"/>
                </a:rPr>
                <a:t>페이지 실행을 중단하고 클라이언트 요청을 다른 페이지 보냄</a:t>
              </a:r>
            </a:p>
          </p:txBody>
        </p:sp>
        <p:sp>
          <p:nvSpPr>
            <p:cNvPr id="88071" name="Rectangle 27"/>
            <p:cNvSpPr>
              <a:spLocks noChangeArrowheads="1"/>
            </p:cNvSpPr>
            <p:nvPr/>
          </p:nvSpPr>
          <p:spPr bwMode="auto">
            <a:xfrm>
              <a:off x="295" y="3010"/>
              <a:ext cx="158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sendRedirect(url)</a:t>
              </a:r>
            </a:p>
          </p:txBody>
        </p:sp>
        <p:sp>
          <p:nvSpPr>
            <p:cNvPr id="88072" name="Rectangle 26"/>
            <p:cNvSpPr>
              <a:spLocks noChangeArrowheads="1"/>
            </p:cNvSpPr>
            <p:nvPr/>
          </p:nvSpPr>
          <p:spPr bwMode="auto">
            <a:xfrm>
              <a:off x="2013" y="2798"/>
              <a:ext cx="281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에러 코드를 설정하고 메시지 보냄</a:t>
              </a:r>
            </a:p>
          </p:txBody>
        </p:sp>
        <p:sp>
          <p:nvSpPr>
            <p:cNvPr id="88073" name="Rectangle 25"/>
            <p:cNvSpPr>
              <a:spLocks noChangeArrowheads="1"/>
            </p:cNvSpPr>
            <p:nvPr/>
          </p:nvSpPr>
          <p:spPr bwMode="auto">
            <a:xfrm>
              <a:off x="295" y="2774"/>
              <a:ext cx="158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sendError(status,msg)</a:t>
              </a:r>
            </a:p>
          </p:txBody>
        </p:sp>
        <p:sp>
          <p:nvSpPr>
            <p:cNvPr id="88074" name="Rectangle 24"/>
            <p:cNvSpPr>
              <a:spLocks noChangeArrowheads="1"/>
            </p:cNvSpPr>
            <p:nvPr/>
          </p:nvSpPr>
          <p:spPr bwMode="auto">
            <a:xfrm>
              <a:off x="2024" y="2542"/>
              <a:ext cx="335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문자열 </a:t>
              </a:r>
              <a:r>
                <a:rPr lang="en-US" altLang="ko-KR" sz="1400" b="1">
                  <a:cs typeface="Times New Roman" panose="02020603050405020304" pitchFamily="18" charset="0"/>
                </a:rPr>
                <a:t>name </a:t>
              </a:r>
              <a:r>
                <a:rPr lang="ko-KR" altLang="en-US" sz="1400" b="1">
                  <a:cs typeface="Times New Roman" panose="02020603050405020304" pitchFamily="18" charset="0"/>
                </a:rPr>
                <a:t>이름으로 </a:t>
              </a:r>
              <a:r>
                <a:rPr lang="en-US" altLang="ko-KR" sz="1400" b="1">
                  <a:cs typeface="Times New Roman" panose="02020603050405020304" pitchFamily="18" charset="0"/>
                </a:rPr>
                <a:t>date </a:t>
              </a:r>
              <a:r>
                <a:rPr lang="ko-KR" altLang="en-US" sz="1400" b="1">
                  <a:cs typeface="Times New Roman" panose="02020603050405020304" pitchFamily="18" charset="0"/>
                </a:rPr>
                <a:t>에 설정된 </a:t>
              </a:r>
              <a:r>
                <a:rPr lang="en-US" altLang="ko-KR" sz="1400" b="1">
                  <a:cs typeface="Times New Roman" panose="02020603050405020304" pitchFamily="18" charset="0"/>
                </a:rPr>
                <a:t>ms </a:t>
              </a:r>
              <a:r>
                <a:rPr lang="ko-KR" altLang="en-US" sz="1400" b="1">
                  <a:cs typeface="Times New Roman" panose="02020603050405020304" pitchFamily="18" charset="0"/>
                </a:rPr>
                <a:t>시간값을 헤더에 설정</a:t>
              </a:r>
            </a:p>
          </p:txBody>
        </p:sp>
        <p:sp>
          <p:nvSpPr>
            <p:cNvPr id="88075" name="Rectangle 23"/>
            <p:cNvSpPr>
              <a:spLocks noChangeArrowheads="1"/>
            </p:cNvSpPr>
            <p:nvPr/>
          </p:nvSpPr>
          <p:spPr bwMode="auto">
            <a:xfrm>
              <a:off x="295" y="2554"/>
              <a:ext cx="181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setDateHeader(name, date)</a:t>
              </a:r>
            </a:p>
          </p:txBody>
        </p:sp>
        <p:sp>
          <p:nvSpPr>
            <p:cNvPr id="88076" name="Rectangle 22"/>
            <p:cNvSpPr>
              <a:spLocks noChangeArrowheads="1"/>
            </p:cNvSpPr>
            <p:nvPr/>
          </p:nvSpPr>
          <p:spPr bwMode="auto">
            <a:xfrm>
              <a:off x="2024" y="2360"/>
              <a:ext cx="313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문자열 </a:t>
              </a:r>
              <a:r>
                <a:rPr lang="en-US" altLang="ko-KR" sz="1400" b="1">
                  <a:cs typeface="Times New Roman" panose="02020603050405020304" pitchFamily="18" charset="0"/>
                </a:rPr>
                <a:t>name </a:t>
              </a:r>
              <a:r>
                <a:rPr lang="ko-KR" altLang="en-US" sz="1400" b="1">
                  <a:cs typeface="Times New Roman" panose="02020603050405020304" pitchFamily="18" charset="0"/>
                </a:rPr>
                <a:t>이름으로 문자열 </a:t>
              </a:r>
              <a:r>
                <a:rPr lang="en-US" altLang="ko-KR" sz="1400" b="1">
                  <a:cs typeface="Times New Roman" panose="02020603050405020304" pitchFamily="18" charset="0"/>
                </a:rPr>
                <a:t>value </a:t>
              </a:r>
              <a:r>
                <a:rPr lang="ko-KR" altLang="en-US" sz="1400" b="1">
                  <a:cs typeface="Times New Roman" panose="02020603050405020304" pitchFamily="18" charset="0"/>
                </a:rPr>
                <a:t>값을 헤더로 세팅</a:t>
              </a:r>
            </a:p>
          </p:txBody>
        </p:sp>
        <p:sp>
          <p:nvSpPr>
            <p:cNvPr id="88077" name="Rectangle 21"/>
            <p:cNvSpPr>
              <a:spLocks noChangeArrowheads="1"/>
            </p:cNvSpPr>
            <p:nvPr/>
          </p:nvSpPr>
          <p:spPr bwMode="auto">
            <a:xfrm>
              <a:off x="295" y="2360"/>
              <a:ext cx="158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setHeader(name,value)</a:t>
              </a:r>
            </a:p>
          </p:txBody>
        </p:sp>
        <p:sp>
          <p:nvSpPr>
            <p:cNvPr id="88078" name="Rectangle 20"/>
            <p:cNvSpPr>
              <a:spLocks noChangeArrowheads="1"/>
            </p:cNvSpPr>
            <p:nvPr/>
          </p:nvSpPr>
          <p:spPr bwMode="auto">
            <a:xfrm>
              <a:off x="2024" y="2124"/>
              <a:ext cx="313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>
                  <a:cs typeface="Times New Roman" panose="02020603050405020304" pitchFamily="18" charset="0"/>
                </a:rPr>
                <a:t>문자열 형태의 </a:t>
              </a:r>
              <a:r>
                <a:rPr lang="en-US" altLang="ko-KR" sz="1400" b="1">
                  <a:cs typeface="Times New Roman" panose="02020603050405020304" pitchFamily="18" charset="0"/>
                </a:rPr>
                <a:t>MIME Type </a:t>
              </a:r>
              <a:r>
                <a:rPr lang="ko-KR" altLang="en-US" sz="1400" b="1">
                  <a:cs typeface="Times New Roman" panose="02020603050405020304" pitchFamily="18" charset="0"/>
                </a:rPr>
                <a:t>으로 </a:t>
              </a:r>
              <a:r>
                <a:rPr lang="en-US" altLang="ko-KR" sz="1400" b="1">
                  <a:cs typeface="Times New Roman" panose="02020603050405020304" pitchFamily="18" charset="0"/>
                </a:rPr>
                <a:t>ContentType  </a:t>
              </a:r>
              <a:r>
                <a:rPr lang="ko-KR" altLang="en-US" sz="1400" b="1">
                  <a:cs typeface="Times New Roman" panose="02020603050405020304" pitchFamily="18" charset="0"/>
                </a:rPr>
                <a:t>설정</a:t>
              </a:r>
            </a:p>
          </p:txBody>
        </p:sp>
        <p:sp>
          <p:nvSpPr>
            <p:cNvPr id="88079" name="Rectangle 19"/>
            <p:cNvSpPr>
              <a:spLocks noChangeArrowheads="1"/>
            </p:cNvSpPr>
            <p:nvPr/>
          </p:nvSpPr>
          <p:spPr bwMode="auto">
            <a:xfrm>
              <a:off x="295" y="2124"/>
              <a:ext cx="158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ko-KR" sz="16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setContentType(type)</a:t>
              </a:r>
            </a:p>
          </p:txBody>
        </p:sp>
        <p:sp>
          <p:nvSpPr>
            <p:cNvPr id="88080" name="Rectangle 17"/>
            <p:cNvSpPr>
              <a:spLocks noChangeArrowheads="1"/>
            </p:cNvSpPr>
            <p:nvPr/>
          </p:nvSpPr>
          <p:spPr bwMode="auto">
            <a:xfrm>
              <a:off x="295" y="1888"/>
              <a:ext cx="1586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latinLnBrk="0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메서드</a:t>
              </a:r>
            </a:p>
          </p:txBody>
        </p:sp>
        <p:sp>
          <p:nvSpPr>
            <p:cNvPr id="88081" name="Line 29"/>
            <p:cNvSpPr>
              <a:spLocks noChangeShapeType="1"/>
            </p:cNvSpPr>
            <p:nvPr/>
          </p:nvSpPr>
          <p:spPr bwMode="auto">
            <a:xfrm>
              <a:off x="295" y="1906"/>
              <a:ext cx="5216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2" name="Line 30"/>
            <p:cNvSpPr>
              <a:spLocks noChangeShapeType="1"/>
            </p:cNvSpPr>
            <p:nvPr/>
          </p:nvSpPr>
          <p:spPr bwMode="auto">
            <a:xfrm>
              <a:off x="295" y="3270"/>
              <a:ext cx="5216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3" name="Line 35"/>
            <p:cNvSpPr>
              <a:spLocks noChangeShapeType="1"/>
            </p:cNvSpPr>
            <p:nvPr/>
          </p:nvSpPr>
          <p:spPr bwMode="auto">
            <a:xfrm>
              <a:off x="295" y="2130"/>
              <a:ext cx="5216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4" name="Line 41"/>
            <p:cNvSpPr>
              <a:spLocks noChangeShapeType="1"/>
            </p:cNvSpPr>
            <p:nvPr/>
          </p:nvSpPr>
          <p:spPr bwMode="auto">
            <a:xfrm>
              <a:off x="295" y="2366"/>
              <a:ext cx="5216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5" name="Line 49"/>
            <p:cNvSpPr>
              <a:spLocks noChangeShapeType="1"/>
            </p:cNvSpPr>
            <p:nvPr/>
          </p:nvSpPr>
          <p:spPr bwMode="auto">
            <a:xfrm>
              <a:off x="295" y="2586"/>
              <a:ext cx="5216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6" name="Line 57"/>
            <p:cNvSpPr>
              <a:spLocks noChangeShapeType="1"/>
            </p:cNvSpPr>
            <p:nvPr/>
          </p:nvSpPr>
          <p:spPr bwMode="auto">
            <a:xfrm>
              <a:off x="295" y="2816"/>
              <a:ext cx="5216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7" name="Line 65"/>
            <p:cNvSpPr>
              <a:spLocks noChangeShapeType="1"/>
            </p:cNvSpPr>
            <p:nvPr/>
          </p:nvSpPr>
          <p:spPr bwMode="auto">
            <a:xfrm>
              <a:off x="295" y="3040"/>
              <a:ext cx="5216" cy="0"/>
            </a:xfrm>
            <a:prstGeom prst="line">
              <a:avLst/>
            </a:prstGeom>
            <a:noFill/>
            <a:ln w="19050" cap="rnd">
              <a:solidFill>
                <a:srgbClr val="E46C0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이동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3701ED-7A45-5936-375C-B26E4B22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크기 </a:t>
            </a:r>
            <a:r>
              <a:rPr lang="en-US" altLang="ko-KR" dirty="0"/>
              <a:t>2</a:t>
            </a:r>
            <a:r>
              <a:rPr lang="ko-KR" altLang="en-US" dirty="0"/>
              <a:t>가지 방법 존재</a:t>
            </a:r>
            <a:endParaRPr lang="en-US" altLang="ko-KR" dirty="0"/>
          </a:p>
          <a:p>
            <a:pPr lvl="1"/>
            <a:r>
              <a:rPr lang="en-US" altLang="ko-KR" dirty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sendRedirect</a:t>
            </a:r>
            <a:endParaRPr lang="en-US" altLang="ko-KR" dirty="0"/>
          </a:p>
          <a:p>
            <a:pPr lvl="1"/>
            <a:r>
              <a:rPr lang="en-US" altLang="ko-KR" dirty="0"/>
              <a:t>request</a:t>
            </a:r>
            <a:r>
              <a:rPr lang="ko-KR" altLang="en-US" dirty="0"/>
              <a:t> 객체의 </a:t>
            </a:r>
            <a:r>
              <a:rPr lang="en-US" altLang="ko-KR" dirty="0"/>
              <a:t>forward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반드시 </a:t>
            </a:r>
            <a:r>
              <a:rPr lang="en-US" altLang="ko-KR" dirty="0"/>
              <a:t>2</a:t>
            </a:r>
            <a:r>
              <a:rPr lang="ko-KR" altLang="en-US" dirty="0"/>
              <a:t>개의 차이점을 이해하자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algn="l"/>
            <a:r>
              <a:rPr lang="ko-KR" altLang="en-US" dirty="0"/>
              <a:t>스프링 프레임워크의 </a:t>
            </a:r>
            <a:r>
              <a:rPr lang="en-US" altLang="ko-KR" dirty="0"/>
              <a:t>Controller</a:t>
            </a:r>
            <a:r>
              <a:rPr lang="ko-KR" altLang="en-US" dirty="0"/>
              <a:t>는 기본 설정을</a:t>
            </a:r>
            <a:br>
              <a:rPr lang="en-US" altLang="ko-KR" dirty="0"/>
            </a:br>
            <a:r>
              <a:rPr lang="en-US" altLang="ko-KR" dirty="0"/>
              <a:t>forward</a:t>
            </a:r>
            <a:r>
              <a:rPr lang="ko-KR" altLang="en-US" dirty="0"/>
              <a:t>방식을 사용함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4F612F-1CF0-60E9-5C8F-BEF85F93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65104"/>
            <a:ext cx="6757194" cy="1813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8ADF0E-3EA1-33E8-DEF1-AFDF4E135E08}"/>
              </a:ext>
            </a:extLst>
          </p:cNvPr>
          <p:cNvSpPr/>
          <p:nvPr/>
        </p:nvSpPr>
        <p:spPr bwMode="auto">
          <a:xfrm>
            <a:off x="1043608" y="5517232"/>
            <a:ext cx="3168352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B6C08-CE0D-39CD-5931-71AE417A7D1C}"/>
              </a:ext>
            </a:extLst>
          </p:cNvPr>
          <p:cNvSpPr txBox="1"/>
          <p:nvPr/>
        </p:nvSpPr>
        <p:spPr>
          <a:xfrm>
            <a:off x="3923928" y="5605369"/>
            <a:ext cx="2088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포워드 방식 이동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2007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sendRedirect vs. forward (1/2)</a:t>
            </a:r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14313" y="1065213"/>
          <a:ext cx="8572500" cy="528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sendRedirect</a:t>
                      </a:r>
                      <a:r>
                        <a:rPr lang="en-US" altLang="ko-KR" sz="2400" b="1" dirty="0"/>
                        <a:t>(</a:t>
                      </a:r>
                      <a:r>
                        <a:rPr lang="en-US" altLang="ko-KR" sz="2400" b="1" dirty="0" err="1"/>
                        <a:t>url</a:t>
                      </a:r>
                      <a:r>
                        <a:rPr lang="en-US" altLang="ko-KR" sz="2400" b="1" dirty="0"/>
                        <a:t>)</a:t>
                      </a:r>
                      <a:endParaRPr lang="ko-KR" altLang="en-US" sz="2400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forward(request,</a:t>
                      </a:r>
                      <a:r>
                        <a:rPr lang="en-US" altLang="ko-KR" sz="2400" b="1" baseline="0" dirty="0"/>
                        <a:t> response</a:t>
                      </a:r>
                      <a:r>
                        <a:rPr lang="en-US" altLang="ko-KR" sz="2400" b="1" dirty="0"/>
                        <a:t>)</a:t>
                      </a:r>
                      <a:endParaRPr lang="ko-KR" altLang="en-US" sz="2400" b="1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102" name="TextBox 7"/>
          <p:cNvSpPr txBox="1">
            <a:spLocks noChangeArrowheads="1"/>
          </p:cNvSpPr>
          <p:nvPr/>
        </p:nvSpPr>
        <p:spPr bwMode="auto">
          <a:xfrm>
            <a:off x="357188" y="2465388"/>
            <a:ext cx="5000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</a:t>
            </a:r>
          </a:p>
        </p:txBody>
      </p:sp>
      <p:sp>
        <p:nvSpPr>
          <p:cNvPr id="89103" name="TextBox 8"/>
          <p:cNvSpPr txBox="1">
            <a:spLocks noChangeArrowheads="1"/>
          </p:cNvSpPr>
          <p:nvPr/>
        </p:nvSpPr>
        <p:spPr bwMode="auto">
          <a:xfrm>
            <a:off x="3786188" y="2536825"/>
            <a:ext cx="50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143000" y="2822575"/>
            <a:ext cx="2643188" cy="158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05" name="TextBox 11"/>
          <p:cNvSpPr txBox="1">
            <a:spLocks noChangeArrowheads="1"/>
          </p:cNvSpPr>
          <p:nvPr/>
        </p:nvSpPr>
        <p:spPr bwMode="auto">
          <a:xfrm>
            <a:off x="1571625" y="2422525"/>
            <a:ext cx="178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89106" name="TextBox 12"/>
          <p:cNvSpPr txBox="1">
            <a:spLocks noChangeArrowheads="1"/>
          </p:cNvSpPr>
          <p:nvPr/>
        </p:nvSpPr>
        <p:spPr bwMode="auto">
          <a:xfrm>
            <a:off x="1149350" y="4208463"/>
            <a:ext cx="2786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응답 리턴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(URL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195388" y="4708525"/>
            <a:ext cx="2643187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143000" y="4560888"/>
            <a:ext cx="2643188" cy="158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09" name="TextBox 15"/>
          <p:cNvSpPr txBox="1">
            <a:spLocks noChangeArrowheads="1"/>
          </p:cNvSpPr>
          <p:nvPr/>
        </p:nvSpPr>
        <p:spPr bwMode="auto">
          <a:xfrm>
            <a:off x="1071563" y="4665663"/>
            <a:ext cx="2786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89110" name="TextBox 16"/>
          <p:cNvSpPr txBox="1">
            <a:spLocks noChangeArrowheads="1"/>
          </p:cNvSpPr>
          <p:nvPr/>
        </p:nvSpPr>
        <p:spPr bwMode="auto">
          <a:xfrm>
            <a:off x="1500188" y="5594350"/>
            <a:ext cx="1785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214438" y="5522913"/>
            <a:ext cx="2643187" cy="1587"/>
          </a:xfrm>
          <a:prstGeom prst="straightConnector1">
            <a:avLst/>
          </a:prstGeom>
          <a:ln w="28575">
            <a:solidFill>
              <a:srgbClr val="0000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2" name="TextBox 18"/>
          <p:cNvSpPr txBox="1">
            <a:spLocks noChangeArrowheads="1"/>
          </p:cNvSpPr>
          <p:nvPr/>
        </p:nvSpPr>
        <p:spPr bwMode="auto">
          <a:xfrm>
            <a:off x="4786313" y="2465388"/>
            <a:ext cx="5000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</a:t>
            </a:r>
          </a:p>
        </p:txBody>
      </p:sp>
      <p:sp>
        <p:nvSpPr>
          <p:cNvPr id="89113" name="TextBox 19"/>
          <p:cNvSpPr txBox="1">
            <a:spLocks noChangeArrowheads="1"/>
          </p:cNvSpPr>
          <p:nvPr/>
        </p:nvSpPr>
        <p:spPr bwMode="auto">
          <a:xfrm>
            <a:off x="8215313" y="2536825"/>
            <a:ext cx="50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429250" y="2822575"/>
            <a:ext cx="2643188" cy="1588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5" name="TextBox 21"/>
          <p:cNvSpPr txBox="1">
            <a:spLocks noChangeArrowheads="1"/>
          </p:cNvSpPr>
          <p:nvPr/>
        </p:nvSpPr>
        <p:spPr bwMode="auto">
          <a:xfrm>
            <a:off x="5857875" y="2422525"/>
            <a:ext cx="178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89116" name="TextBox 26"/>
          <p:cNvSpPr txBox="1">
            <a:spLocks noChangeArrowheads="1"/>
          </p:cNvSpPr>
          <p:nvPr/>
        </p:nvSpPr>
        <p:spPr bwMode="auto">
          <a:xfrm>
            <a:off x="5786438" y="5594350"/>
            <a:ext cx="1785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0688" y="5522913"/>
            <a:ext cx="2643187" cy="1587"/>
          </a:xfrm>
          <a:prstGeom prst="straightConnector1">
            <a:avLst/>
          </a:prstGeom>
          <a:ln w="28575">
            <a:solidFill>
              <a:srgbClr val="0000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28"/>
          <p:cNvSpPr txBox="1">
            <a:spLocks noChangeArrowheads="1"/>
          </p:cNvSpPr>
          <p:nvPr/>
        </p:nvSpPr>
        <p:spPr bwMode="auto">
          <a:xfrm>
            <a:off x="7286625" y="3208338"/>
            <a:ext cx="178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요청처리</a:t>
            </a:r>
          </a:p>
        </p:txBody>
      </p:sp>
      <p:sp>
        <p:nvSpPr>
          <p:cNvPr id="89119" name="TextBox 29"/>
          <p:cNvSpPr txBox="1">
            <a:spLocks noChangeArrowheads="1"/>
          </p:cNvSpPr>
          <p:nvPr/>
        </p:nvSpPr>
        <p:spPr bwMode="auto">
          <a:xfrm>
            <a:off x="7286625" y="3565525"/>
            <a:ext cx="178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forward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120" name="TextBox 30"/>
          <p:cNvSpPr txBox="1">
            <a:spLocks noChangeArrowheads="1"/>
          </p:cNvSpPr>
          <p:nvPr/>
        </p:nvSpPr>
        <p:spPr bwMode="auto">
          <a:xfrm>
            <a:off x="3071813" y="3279775"/>
            <a:ext cx="1785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요청처리</a:t>
            </a:r>
          </a:p>
        </p:txBody>
      </p:sp>
      <p:sp>
        <p:nvSpPr>
          <p:cNvPr id="89121" name="TextBox 31"/>
          <p:cNvSpPr txBox="1">
            <a:spLocks noChangeArrowheads="1"/>
          </p:cNvSpPr>
          <p:nvPr/>
        </p:nvSpPr>
        <p:spPr bwMode="auto">
          <a:xfrm>
            <a:off x="3040063" y="3568700"/>
            <a:ext cx="1785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sendRedirect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8072438" y="2857500"/>
            <a:ext cx="601662" cy="2605088"/>
          </a:xfrm>
          <a:custGeom>
            <a:avLst/>
            <a:gdLst>
              <a:gd name="connsiteX0" fmla="*/ 162046 w 773575"/>
              <a:gd name="connsiteY0" fmla="*/ 0 h 1527859"/>
              <a:gd name="connsiteX1" fmla="*/ 682906 w 773575"/>
              <a:gd name="connsiteY1" fmla="*/ 509286 h 1527859"/>
              <a:gd name="connsiteX2" fmla="*/ 659757 w 773575"/>
              <a:gd name="connsiteY2" fmla="*/ 1180618 h 1527859"/>
              <a:gd name="connsiteX3" fmla="*/ 0 w 773575"/>
              <a:gd name="connsiteY3" fmla="*/ 1527859 h 152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575" h="1527859">
                <a:moveTo>
                  <a:pt x="162046" y="0"/>
                </a:moveTo>
                <a:cubicBezTo>
                  <a:pt x="381000" y="156258"/>
                  <a:pt x="599954" y="312516"/>
                  <a:pt x="682906" y="509286"/>
                </a:cubicBezTo>
                <a:cubicBezTo>
                  <a:pt x="765858" y="706056"/>
                  <a:pt x="773575" y="1010856"/>
                  <a:pt x="659757" y="1180618"/>
                </a:cubicBezTo>
                <a:cubicBezTo>
                  <a:pt x="545939" y="1350380"/>
                  <a:pt x="272969" y="1439119"/>
                  <a:pt x="0" y="1527859"/>
                </a:cubicBezTo>
              </a:path>
            </a:pathLst>
          </a:cu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9123" name="직사각형 33"/>
          <p:cNvSpPr>
            <a:spLocks noChangeArrowheads="1"/>
          </p:cNvSpPr>
          <p:nvPr/>
        </p:nvSpPr>
        <p:spPr bwMode="auto">
          <a:xfrm>
            <a:off x="6715125" y="4429125"/>
            <a:ext cx="1838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제어권 넘여줌</a:t>
            </a:r>
            <a:endParaRPr lang="en-US" altLang="ko-KR" sz="20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유지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sendRedirect vs. forward (2/2)</a:t>
            </a:r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79388" y="1196975"/>
          <a:ext cx="8858250" cy="554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sendRedirect</a:t>
                      </a:r>
                      <a:r>
                        <a:rPr lang="en-US" altLang="ko-KR" sz="1800" b="1" dirty="0"/>
                        <a:t>(</a:t>
                      </a:r>
                      <a:r>
                        <a:rPr lang="en-US" altLang="ko-KR" sz="1800" b="1" dirty="0" err="1"/>
                        <a:t>url</a:t>
                      </a:r>
                      <a:r>
                        <a:rPr lang="en-US" altLang="ko-KR" sz="1800" b="1" dirty="0"/>
                        <a:t>)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forward(request,</a:t>
                      </a:r>
                      <a:r>
                        <a:rPr lang="en-US" altLang="ko-KR" sz="1800" b="1" baseline="0" dirty="0"/>
                        <a:t> response</a:t>
                      </a:r>
                      <a:r>
                        <a:rPr lang="en-US" altLang="ko-KR" sz="1800" b="1" dirty="0"/>
                        <a:t>)</a:t>
                      </a:r>
                      <a:endParaRPr lang="ko-KR" altLang="en-US" sz="1800" b="1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클라이언트 요청처리 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응답으로 받은 </a:t>
                      </a:r>
                      <a:r>
                        <a:rPr lang="en-US" altLang="ko-KR" sz="1600" dirty="0"/>
                        <a:t>URL</a:t>
                      </a:r>
                      <a:r>
                        <a:rPr lang="ko-KR" altLang="en-US" sz="1600" dirty="0"/>
                        <a:t>로 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재요청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해당 요청을 서버내의 자원으로 전달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request</a:t>
                      </a:r>
                      <a:r>
                        <a:rPr lang="ko-KR" altLang="en-US" sz="1600" dirty="0"/>
                        <a:t> 속성으로 저장된 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</a:rPr>
                        <a:t>값 소멸</a:t>
                      </a:r>
                      <a:endParaRPr lang="en-US" altLang="ko-KR" sz="1600" b="1" u="sng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a.jsp</a:t>
                      </a:r>
                      <a:r>
                        <a:rPr lang="en-US" altLang="ko-KR" sz="1600" dirty="0">
                          <a:sym typeface="Wingdings" pitchFamily="2" charset="2"/>
                        </a:rPr>
                        <a:t> b.jsp  (</a:t>
                      </a:r>
                      <a:r>
                        <a:rPr lang="ko-KR" altLang="en-US" sz="1600" dirty="0">
                          <a:sym typeface="Wingdings" pitchFamily="2" charset="2"/>
                        </a:rPr>
                        <a:t>전달</a:t>
                      </a:r>
                      <a:r>
                        <a:rPr lang="en-US" altLang="ko-KR" sz="1600" dirty="0">
                          <a:sym typeface="Wingdings" pitchFamily="2" charset="2"/>
                        </a:rPr>
                        <a:t>X)</a:t>
                      </a:r>
                      <a:endParaRPr lang="ko-KR" altLang="en-US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request</a:t>
                      </a:r>
                      <a:r>
                        <a:rPr lang="ko-KR" altLang="en-US" sz="1600" dirty="0"/>
                        <a:t> 속성으로 저장된 </a:t>
                      </a:r>
                      <a:r>
                        <a:rPr lang="ko-KR" altLang="en-US" sz="1600" b="1" u="sng" dirty="0">
                          <a:solidFill>
                            <a:srgbClr val="FF0000"/>
                          </a:solidFill>
                        </a:rPr>
                        <a:t>값 유지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브라우저에 응답을 보냄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URL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변화 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웹컨테이너에서</a:t>
                      </a:r>
                      <a:r>
                        <a:rPr lang="ko-KR" altLang="en-US" sz="1600" dirty="0"/>
                        <a:t> 처리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변화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38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서버 내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외부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URL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모두 사용 가능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ex) result.jsp</a:t>
                      </a:r>
                      <a:r>
                        <a:rPr lang="en-US" altLang="ko-KR" sz="1600" b="1" baseline="0" dirty="0">
                          <a:solidFill>
                            <a:srgbClr val="FF0000"/>
                          </a:solidFill>
                        </a:rPr>
                        <a:t> (O)</a:t>
                      </a:r>
                    </a:p>
                    <a:p>
                      <a:pPr latinLnBrk="1"/>
                      <a:r>
                        <a:rPr lang="en-US" altLang="ko-KR" sz="1600" b="1" baseline="0" dirty="0">
                          <a:solidFill>
                            <a:srgbClr val="FF0000"/>
                          </a:solidFill>
                        </a:rPr>
                        <a:t>     http://www.naver.com (O)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서버내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만 사용 가능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ex) result.jsp</a:t>
                      </a:r>
                      <a:r>
                        <a:rPr lang="en-US" altLang="ko-KR" sz="1600" b="1" baseline="0" dirty="0">
                          <a:solidFill>
                            <a:srgbClr val="FF0000"/>
                          </a:solidFill>
                        </a:rPr>
                        <a:t> (O)</a:t>
                      </a:r>
                    </a:p>
                    <a:p>
                      <a:pPr latinLnBrk="1"/>
                      <a:r>
                        <a:rPr lang="en-US" altLang="ko-KR" sz="1600" b="1" baseline="0" dirty="0">
                          <a:solidFill>
                            <a:srgbClr val="FF0000"/>
                          </a:solidFill>
                        </a:rPr>
                        <a:t>     http://www.naver.com (X)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신규요청 위해 클라이언트와 </a:t>
                      </a:r>
                      <a:r>
                        <a:rPr lang="ko-KR" altLang="en-US" sz="1600" dirty="0" err="1"/>
                        <a:t>재통신</a:t>
                      </a:r>
                      <a:endParaRPr lang="ko-KR" altLang="en-US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ym typeface="Wingdings" pitchFamily="2" charset="2"/>
                        </a:rPr>
                        <a:t>클라이언트 통신 없이 서버에서 처리 </a:t>
                      </a:r>
                      <a:r>
                        <a:rPr lang="en-US" altLang="ko-KR" sz="1600" dirty="0"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600" baseline="0" dirty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600" dirty="0">
                          <a:sym typeface="Wingdings" pitchFamily="2" charset="2"/>
                        </a:rPr>
                        <a:t>보다 나은 성능</a:t>
                      </a:r>
                      <a:endParaRPr lang="ko-KR" altLang="en-US" sz="16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URL</a:t>
                      </a:r>
                      <a:r>
                        <a:rPr lang="ko-KR" altLang="en-US" sz="1600" dirty="0"/>
                        <a:t>에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get</a:t>
                      </a:r>
                      <a:r>
                        <a:rPr lang="en-US" altLang="ko-KR" sz="16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1" baseline="0" dirty="0">
                          <a:solidFill>
                            <a:srgbClr val="FF0000"/>
                          </a:solidFill>
                        </a:rPr>
                        <a:t>방식</a:t>
                      </a:r>
                      <a:r>
                        <a:rPr lang="ko-KR" altLang="en-US" sz="1600" baseline="0" dirty="0"/>
                        <a:t>으로 </a:t>
                      </a:r>
                      <a:r>
                        <a:rPr lang="ko-KR" altLang="en-US" sz="1600" dirty="0" err="1"/>
                        <a:t>파라미터</a:t>
                      </a:r>
                      <a:r>
                        <a:rPr lang="ko-KR" altLang="en-US" sz="1600" dirty="0"/>
                        <a:t> 전달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get/</a:t>
                      </a:r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</a:rPr>
                        <a:t>setAttribute</a:t>
                      </a:r>
                      <a:r>
                        <a:rPr lang="ko-KR" altLang="en-US" sz="1600" b="0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 dirty="0"/>
                        <a:t>객체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값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넣어 전달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request.setAttribute</a:t>
                      </a:r>
                      <a:r>
                        <a:rPr lang="en-US" altLang="ko-KR" sz="1600" dirty="0"/>
                        <a:t>("test","</a:t>
                      </a:r>
                      <a:r>
                        <a:rPr lang="ko-KR" altLang="en-US" sz="1600" dirty="0"/>
                        <a:t>테스트</a:t>
                      </a:r>
                      <a:r>
                        <a:rPr lang="en-US" altLang="ko-KR" sz="1600" dirty="0"/>
                        <a:t>"); </a:t>
                      </a:r>
                      <a:endParaRPr lang="ko-KR" altLang="en-US" sz="16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3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response.sendRedirect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url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RequestDispatcher</a:t>
                      </a:r>
                      <a:r>
                        <a:rPr lang="en-US" altLang="ko-KR" sz="1600" baseline="0" dirty="0"/>
                        <a:t> rd = </a:t>
                      </a:r>
                      <a:r>
                        <a:rPr lang="en-US" altLang="ko-KR" sz="1600" baseline="0" dirty="0" err="1"/>
                        <a:t>request.getRequestDispatcher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en-US" altLang="ko-KR" sz="1600" baseline="0" dirty="0" err="1"/>
                        <a:t>url</a:t>
                      </a:r>
                      <a:r>
                        <a:rPr lang="en-US" altLang="ko-KR" sz="1600" baseline="0" dirty="0"/>
                        <a:t>);</a:t>
                      </a:r>
                    </a:p>
                    <a:p>
                      <a:pPr latinLnBrk="1"/>
                      <a:r>
                        <a:rPr lang="en-US" altLang="ko-KR" sz="1600" baseline="0" dirty="0" err="1"/>
                        <a:t>rd.forward</a:t>
                      </a:r>
                      <a:r>
                        <a:rPr lang="en-US" altLang="ko-KR" sz="1600" baseline="0" dirty="0"/>
                        <a:t>(request, response);</a:t>
                      </a:r>
                      <a:endParaRPr lang="ko-KR" altLang="en-US" sz="16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18950</TotalTime>
  <Words>1413</Words>
  <Application>Microsoft Office PowerPoint</Application>
  <PresentationFormat>화면 슬라이드 쇼(4:3)</PresentationFormat>
  <Paragraphs>290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HY견고딕</vt:lpstr>
      <vt:lpstr>HY헤드라인M</vt:lpstr>
      <vt:lpstr>굴림</vt:lpstr>
      <vt:lpstr>맑은 고딕</vt:lpstr>
      <vt:lpstr>Arial</vt:lpstr>
      <vt:lpstr>Arial Narrow</vt:lpstr>
      <vt:lpstr>Times New Roman</vt:lpstr>
      <vt:lpstr>Wingdings</vt:lpstr>
      <vt:lpstr>icn디자인</vt:lpstr>
      <vt:lpstr>JSP 내장 객체</vt:lpstr>
      <vt:lpstr>JSP 내장 변수(implicit variable)란?</vt:lpstr>
      <vt:lpstr>JSP 내장 변수(implicit variable)란?</vt:lpstr>
      <vt:lpstr>내장객체 범주</vt:lpstr>
      <vt:lpstr>request</vt:lpstr>
      <vt:lpstr>Response</vt:lpstr>
      <vt:lpstr>페이지 이동 방법</vt:lpstr>
      <vt:lpstr>sendRedirect vs. forward (1/2)</vt:lpstr>
      <vt:lpstr>sendRedirect vs. forward (2/2)</vt:lpstr>
      <vt:lpstr>out</vt:lpstr>
      <vt:lpstr>session</vt:lpstr>
      <vt:lpstr>Application (1/2)</vt:lpstr>
      <vt:lpstr>PowerPoint 프레젠테이션</vt:lpstr>
      <vt:lpstr>pageContext</vt:lpstr>
      <vt:lpstr>page</vt:lpstr>
      <vt:lpstr>config</vt:lpstr>
      <vt:lpstr>exception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1035</cp:revision>
  <dcterms:created xsi:type="dcterms:W3CDTF">2008-05-14T14:35:49Z</dcterms:created>
  <dcterms:modified xsi:type="dcterms:W3CDTF">2023-01-31T08:27:34Z</dcterms:modified>
</cp:coreProperties>
</file>