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8" r:id="rId3"/>
    <p:sldId id="339" r:id="rId4"/>
    <p:sldId id="340" r:id="rId5"/>
    <p:sldId id="341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90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3" r:id="rId27"/>
    <p:sldId id="364" r:id="rId28"/>
    <p:sldId id="365" r:id="rId29"/>
    <p:sldId id="366" r:id="rId30"/>
    <p:sldId id="368" r:id="rId31"/>
    <p:sldId id="369" r:id="rId32"/>
    <p:sldId id="370" r:id="rId33"/>
    <p:sldId id="371" r:id="rId34"/>
    <p:sldId id="372" r:id="rId35"/>
    <p:sldId id="391" r:id="rId36"/>
    <p:sldId id="373" r:id="rId37"/>
    <p:sldId id="374" r:id="rId38"/>
    <p:sldId id="375" r:id="rId39"/>
    <p:sldId id="376" r:id="rId40"/>
    <p:sldId id="392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프로그램 기초 </a:t>
            </a:r>
            <a:r>
              <a:rPr lang="ko-KR" altLang="en-US" sz="2400" dirty="0" err="1" smtClean="0">
                <a:solidFill>
                  <a:schemeClr val="tx2"/>
                </a:solidFill>
                <a:latin typeface="+mn-ea"/>
                <a:ea typeface="+mn-ea"/>
              </a:rPr>
              <a:t>자료형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사용해 리스트 요소 삭제하기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a[1:3]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바꿔 주었기 때문에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삭제된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‘c’, 4]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리스트 요소 삭제하기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a[x]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del[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x:y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 사이의 값을 삭제함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47604"/>
            <a:ext cx="7704856" cy="141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 'a', 'b', 'c', 4]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a[1:3] = []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'c', 4]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3595876"/>
            <a:ext cx="7704856" cy="15613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[1, 'c', 4]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&gt;&gt;&gt; del a[1]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[1, 4]</a:t>
            </a:r>
          </a:p>
        </p:txBody>
      </p:sp>
    </p:spTree>
    <p:extLst>
      <p:ext uri="{BB962C8B-B14F-4D97-AF65-F5344CB8AC3E}">
        <p14:creationId xmlns:p14="http://schemas.microsoft.com/office/powerpoint/2010/main" val="41921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0164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련 함수들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ppend(x)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리스트의 맨 마지막에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추가시키는 함수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안에는 어떤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다시 리스트를 추가한 결과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507644"/>
            <a:ext cx="770485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(4)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4]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3573016"/>
            <a:ext cx="770485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a.append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([5, 6])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4, [5, 6]]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14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정렬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(sort)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요소를 순서대로 정렬함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역시 알파벳 순서로 정렬할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600860"/>
            <a:ext cx="7704856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 4, 3, 2]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a.sort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2, 3, 4]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717032"/>
            <a:ext cx="7704856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[‘a’, ‘c’, ‘b’]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a.sort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[‘a’, ‘b’, ‘c’]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뒤집기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(reverse)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역순으로 뒤집어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반환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(index)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값이 있으면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1600860"/>
            <a:ext cx="7704856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['a', 'c', 'b']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a.reverse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['b', 'c', 'a']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032448"/>
            <a:ext cx="7704856" cy="1772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[1,2,3]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a.index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a.index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30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요소 삽입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(insert)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nsert(a, b)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위치에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삽입하는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요소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(a[0])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값을 삽입하라는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번째 요소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(a[3])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 삽입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099493" y="1628800"/>
            <a:ext cx="7704856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a.insert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(0, 4)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[4, 1, 2, 3]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084253" y="3617640"/>
            <a:ext cx="7704856" cy="6356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a.insert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(3, 5)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[4, 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5, 3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03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요소 제거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(remove)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remove(x)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리스트에서 첫 번째 나오는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있을 경우 첫 번째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제거됨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emove(3)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한 번 더 실행하면 다시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삭제됨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요소 끄집어 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(pop)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리스트의 맨 마지막 요소를 돌려주고 그 요소는 삭제하는 함수임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끄집어내고 최종적으로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남음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097397" y="1547626"/>
            <a:ext cx="7704856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1, 2, 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a.remove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[1, 2, 1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2, 3]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084253" y="4367295"/>
            <a:ext cx="7704856" cy="1653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[1,2,3]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a.pop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2]</a:t>
            </a:r>
          </a:p>
        </p:txBody>
      </p:sp>
    </p:spTree>
    <p:extLst>
      <p:ext uri="{BB962C8B-B14F-4D97-AF65-F5344CB8AC3E}">
        <p14:creationId xmlns:p14="http://schemas.microsoft.com/office/powerpoint/2010/main" val="8942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요소를 돌려 주고 그 요소는 삭제함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끄집어 내고 값이 삭제된 것이 확인됨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포함된 요소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 세기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리스트 내에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몇 개 있는지 조사하여 그 개수를 돌려주는 함수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값이 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들어 있으므로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1168463"/>
            <a:ext cx="7704856" cy="15709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[1,2,3]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a.pop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4018303"/>
            <a:ext cx="7704856" cy="1066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[1,2,3,1]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a.count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6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확장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(extend)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xtend(x)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리스트만 올 수 있으며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더하게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a.extend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([4, 5])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a+=[4, 5]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a+=[4, 5]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a + [4, 5]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 표현임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1570031"/>
            <a:ext cx="7704856" cy="27230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[1,2,3]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a.extend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([4,5])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2, 3, 4, 5]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[6, 7]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a.extend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(b)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2, 3, 4, 5, 6, 7]</a:t>
            </a:r>
          </a:p>
        </p:txBody>
      </p:sp>
    </p:spTree>
    <p:extLst>
      <p:ext uri="{BB962C8B-B14F-4D97-AF65-F5344CB8AC3E}">
        <p14:creationId xmlns:p14="http://schemas.microsoft.com/office/powerpoint/2010/main" val="2723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 smtClean="0">
                <a:latin typeface="맑은 고딕" pitchFamily="50" charset="-127"/>
              </a:rPr>
              <a:t>예제</a:t>
            </a:r>
            <a:r>
              <a:rPr lang="en-US" altLang="ko-KR" sz="2400" dirty="0">
                <a:latin typeface="맑은 고딕" pitchFamily="50" charset="-127"/>
              </a:rPr>
              <a:t>3</a:t>
            </a:r>
            <a:r>
              <a:rPr lang="en-US" altLang="ko-KR" sz="2400" dirty="0" smtClean="0">
                <a:latin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</a:rPr>
              <a:t>주사위 던지기 게임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>
                <a:latin typeface="+mn-ea"/>
                <a:ea typeface="+mn-ea"/>
              </a:rPr>
              <a:t>자료형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주사위를 던지는 간단한 게임 프로그램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spcBef>
                <a:spcPts val="1000"/>
              </a:spcBef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5760640" cy="45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튜플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만들까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(tuple)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몇 가지 점을 제외하곤 리스트와 거의 비슷하며 리스트와 다른 점은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‘[‘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‘]’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둘러싸지만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‘(‘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‘)’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둘러싸임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리스트는 그 값의 생성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수정이 가능하지만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값을 바꿀 수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모습은 다음과 같음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t4 = 1, 2, 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괄호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생략해도 무방함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실행되는 동안 그 값이 변하지 않기를 바란다면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사용하고 수시로 그 값을 변화시켜야 할 경우 리스트를 사용함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205409" y="2996952"/>
            <a:ext cx="770485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t1 = 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t3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(1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2, 3)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t4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t5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(‘a’, ‘b’, (‘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ab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’, ‘cd’)) 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46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어떻게 만들고 사용할까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사용하면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1, 3, 5, 7, 9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숫자 모음을 다음과 같이 간단하게 표현할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만들 때는 대괄호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 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감싸 주고 각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요소값들은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쉼표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 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비어있는 리스트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 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수 있고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숫자를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문자열을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숫자와 문자열을 함께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리스트 자체를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요소값으로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772816"/>
            <a:ext cx="7704856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odd = [1, 3, 5, 7, 9]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356950"/>
            <a:ext cx="7704856" cy="15842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 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[1,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 = ['Life', 'is', 'too', 'short']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 = [1, 2, 'Life', 'is']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e = [1, 2, ['Life', 'is']]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29345" y="2708962"/>
            <a:ext cx="7704856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리스트명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= [</a:t>
            </a:r>
            <a:r>
              <a:rPr lang="ko-KR" altLang="en-US" b="1" dirty="0" smtClean="0">
                <a:solidFill>
                  <a:schemeClr val="tx1"/>
                </a:solidFill>
              </a:rPr>
              <a:t>요소</a:t>
            </a:r>
            <a:r>
              <a:rPr lang="en-US" altLang="ko-KR" b="1" dirty="0" smtClean="0">
                <a:solidFill>
                  <a:schemeClr val="tx1"/>
                </a:solidFill>
              </a:rPr>
              <a:t>1, </a:t>
            </a:r>
            <a:r>
              <a:rPr lang="ko-KR" altLang="en-US" b="1" dirty="0" smtClean="0">
                <a:solidFill>
                  <a:schemeClr val="tx1"/>
                </a:solidFill>
              </a:rPr>
              <a:t>요소</a:t>
            </a:r>
            <a:r>
              <a:rPr lang="en-US" altLang="ko-KR" b="1" dirty="0" smtClean="0">
                <a:solidFill>
                  <a:schemeClr val="tx1"/>
                </a:solidFill>
              </a:rPr>
              <a:t>2, </a:t>
            </a:r>
            <a:r>
              <a:rPr lang="ko-KR" altLang="en-US" b="1" dirty="0" smtClean="0">
                <a:solidFill>
                  <a:schemeClr val="tx1"/>
                </a:solidFill>
              </a:rPr>
              <a:t>요소</a:t>
            </a:r>
            <a:r>
              <a:rPr lang="en-US" altLang="ko-KR" b="1" dirty="0" smtClean="0">
                <a:solidFill>
                  <a:schemeClr val="tx1"/>
                </a:solidFill>
              </a:rPr>
              <a:t>3, ···]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튜플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요소 값 삭제 시 오류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지우려고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하면 오류가 발생됨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 값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오류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변경하려고 해도 오류가 발생됨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 = (1, 2, 'a', 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del t1[0]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(innermost last):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File "", line 1, in ?del t1[0]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TypeError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object doesn't support item deletion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4005064"/>
            <a:ext cx="7704856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 = (1, 2, 'a', 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t1[0] = 'c'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(innermost last):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File "", line 1, in ?t1[0] = 'c'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TypeError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object doesn't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558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튜플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인덱싱과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곱하기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인덱싱하기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t1[0], t1[3]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인덱싱이 가능함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마지막 요소까지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515264"/>
            <a:ext cx="77048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 = (1, 2, 'a', 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t1[0]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t1[3]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'b'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933056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 = (1, 2, 'a', 'b')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t1[1:]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(2, 'a', 'b')</a:t>
            </a:r>
          </a:p>
        </p:txBody>
      </p:sp>
    </p:spTree>
    <p:extLst>
      <p:ext uri="{BB962C8B-B14F-4D97-AF65-F5344CB8AC3E}">
        <p14:creationId xmlns:p14="http://schemas.microsoft.com/office/powerpoint/2010/main" val="1229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4"/>
            </a:pPr>
            <a:r>
              <a:rPr lang="ko-KR" altLang="en-US" sz="2400" dirty="0" err="1" smtClean="0">
                <a:latin typeface="맑은 고딕" pitchFamily="50" charset="-127"/>
              </a:rPr>
              <a:t>튜플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t2 = (3, 4)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t1 + t2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(1, 2, 'a', 'b', 3, 4)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212976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t2 *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(3, 4, 3, 4, 3, 4)</a:t>
            </a:r>
          </a:p>
        </p:txBody>
      </p:sp>
    </p:spTree>
    <p:extLst>
      <p:ext uri="{BB962C8B-B14F-4D97-AF65-F5344CB8AC3E}">
        <p14:creationId xmlns:p14="http://schemas.microsoft.com/office/powerpoint/2010/main" val="3073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4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사람은 누구든지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 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월 몇 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등으로 구분할 수 있는데 이러한 대응 관계를 나타낼 수 있는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(Dictionary)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People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단어에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‘, baseball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단어에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뜻이 부합되듯이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한 쌍을 갖는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‘baseball’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튜플처럼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순차적으로 해당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구하지 않고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얻음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만들까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쌍 여러 개가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둘러싸여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요소는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이루어져 있고 쉼표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(,)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구분되어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3717032"/>
            <a:ext cx="7704856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{Key1:Value1, Key2:Value2, Key3:Value3 ···}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‘name’, ‘phone’, ‘birth’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각각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‘0119993323’, ‘1118’}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정보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정수값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‘hi’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문자열을 사용한 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리스트도 넣을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124744"/>
            <a:ext cx="7704856" cy="419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{'name':'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'phone':'0119993323', 'birth': '1118'}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77306"/>
              </p:ext>
            </p:extLst>
          </p:nvPr>
        </p:nvGraphicFramePr>
        <p:xfrm>
          <a:off x="629345" y="2655592"/>
          <a:ext cx="6192688" cy="1898872"/>
        </p:xfrm>
        <a:graphic>
          <a:graphicData uri="http://schemas.openxmlformats.org/drawingml/2006/table">
            <a:tbl>
              <a:tblPr/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Pey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phone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0119993323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1118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5010456"/>
            <a:ext cx="7704856" cy="419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{1:’hi’}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5805264"/>
            <a:ext cx="7704856" cy="419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{‘a’:[1, 2, 3]}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914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쌍 추가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추가되는 순서는 원칙이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쌍 추가하기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{1:‘a’}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a[2]=‘b’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입력하면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각각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‘b’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2:’b’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쌍이 추가됨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‘name’:’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쌍이 추가됨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95456"/>
            <a:ext cx="7704856" cy="14335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:'a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a[2] = 'b'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:'b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:'a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'}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293096"/>
            <a:ext cx="770485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a[‘name’] = 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{‘name’:’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’, 2:'b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1:'a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3137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가지는 한 쌍이 추가됨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요소 삭제하기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 a[Key]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입력하면 지정한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쌍이 삭제됨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980728"/>
            <a:ext cx="770485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a[3] = [1, 2, 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{‘name’:’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’, 3:[1, 2, 3], ‘2:'b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:'a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'}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780928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del a[1]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{'name':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3: [1, 2, 3], 2: 'b'}</a:t>
            </a:r>
          </a:p>
        </p:txBody>
      </p:sp>
    </p:spTree>
    <p:extLst>
      <p:ext uri="{BB962C8B-B14F-4D97-AF65-F5344CB8AC3E}">
        <p14:creationId xmlns:p14="http://schemas.microsoft.com/office/powerpoint/2010/main" val="21758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각각의 특기를 표현할 때 리스트나 문자열로 표현하기가 어려울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이름과 특기를 한 쌍으로 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88840"/>
            <a:ext cx="84969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{“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김연아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”:”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피겨스케이팅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“, ”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류현진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”:”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야구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“,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박지성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“:”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축구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“, “</a:t>
            </a:r>
            <a:r>
              <a:rPr kumimoji="0" lang="ko-KR" altLang="en-US" sz="1800" b="1" dirty="0" smtClean="0">
                <a:solidFill>
                  <a:srgbClr val="000000"/>
                </a:solidFill>
                <a:latin typeface="+mn-ea"/>
              </a:rPr>
              <a:t>귀도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”:”</a:t>
            </a:r>
            <a:r>
              <a:rPr kumimoji="0" lang="ko-KR" altLang="en-US" sz="1800" b="1" dirty="0" err="1" smtClean="0">
                <a:solidFill>
                  <a:srgbClr val="000000"/>
                </a:solidFill>
                <a:latin typeface="+mn-ea"/>
              </a:rPr>
              <a:t>파이썬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”}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212976"/>
            <a:ext cx="7704856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grade = {'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': 10,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': 99}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grade['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10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grade['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julliet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11781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6725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안의 숫자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두 번째 요소를 뜻하는 것이 아니라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833479"/>
            <a:ext cx="7704856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{1:'a',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2: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'b'}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a[1]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‘a’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a[2]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‘b’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9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 때 주의할 사항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고유한 값이므로 중복되는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설정해 놓으면 하나를 제외한 나머지 것들이 모두 무시됨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존재할 경우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1:’a’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쌍이 무시됨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833479"/>
            <a:ext cx="7704856" cy="24515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dic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{'name':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 '0119993323', 'birth': '1118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dic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[‘name’]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[‘phone’]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‘0119993323’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[‘birth’]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‘1118’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596368"/>
            <a:ext cx="7704856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{1:'a', 1:'b'}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{1: 'b'}</a:t>
            </a:r>
          </a:p>
        </p:txBody>
      </p:sp>
    </p:spTree>
    <p:extLst>
      <p:ext uri="{BB962C8B-B14F-4D97-AF65-F5344CB8AC3E}">
        <p14:creationId xmlns:p14="http://schemas.microsoft.com/office/powerpoint/2010/main" val="26720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인덱싱과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인덱싱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설정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첫 번째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첫 번째 요소인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a[0]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세 번째 요소인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더함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1988840"/>
            <a:ext cx="7704856" cy="11521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3573016"/>
            <a:ext cx="770485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a[0]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4869160"/>
            <a:ext cx="770485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a[0] + a[2]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33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8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 함수들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만들기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(keys)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.keys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모아서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dict_keys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객체를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ict_keys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객체는 다음과 같이 리스트를 사용하는 것과 차이는 없지만 리스트 고유함수인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append, insert, pop, remove, sort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함수를 수행할 수 없음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628800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{'name':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 '0119993323', 'birth': '1118'}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a.keys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dict_keys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(['name', 'phone', 'birth'])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133401" y="3861048"/>
            <a:ext cx="7704856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for k in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a.keys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	print(k)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···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phone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birth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name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9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ict_keys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리스트로 변환하려면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만들기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(values)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얻는 것과 마찬가지 방법으로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얻고 싶다면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a.values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Key, Value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 얻기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(items)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쌍을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묶는 값을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dict_items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092798" y="1124744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list(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a.keys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())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[‘phone', ‘birth', ‘name'])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2348880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a.values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dict_values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(['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'0119993323', '1118'])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4221088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{'name':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 '0119993323', 'birth': '1118'}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a.items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dict_items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([('name', 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'), ('phone', '0119993323'), ('birth', '1118')])</a:t>
            </a:r>
          </a:p>
        </p:txBody>
      </p:sp>
    </p:spTree>
    <p:extLst>
      <p:ext uri="{BB962C8B-B14F-4D97-AF65-F5344CB8AC3E}">
        <p14:creationId xmlns:p14="http://schemas.microsoft.com/office/powerpoint/2010/main" val="2594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Key:Value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 모두 지우기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(clear)</a:t>
            </a: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안의 모든 요소를 삭제함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리스트를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표현하는 것과 마찬가지로 빈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}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얻기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(get)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et(x)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대응되는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돌려줌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a.get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(‘name’)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a[‘name’]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사용했을 때와 동일한 결과 값을 돌려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205409" y="1196752"/>
            <a:ext cx="770485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a.clear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{}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3789040"/>
            <a:ext cx="77048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{'name':'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'phone':'0119993323', 'birth': '1118'}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('name')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a.get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('phone')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'0119993323'</a:t>
            </a:r>
          </a:p>
        </p:txBody>
      </p:sp>
    </p:spTree>
    <p:extLst>
      <p:ext uri="{BB962C8B-B14F-4D97-AF65-F5344CB8AC3E}">
        <p14:creationId xmlns:p14="http://schemas.microsoft.com/office/powerpoint/2010/main" val="3184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5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nokey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존재하지 않는 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nokey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가져오려고 할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nokey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오류를 발생시키고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a.get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nokey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None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리턴한다는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차이가 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찾으려는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없을 경우 미리 정해 둔 디폴트 값을 대신        가져오게 하고 싶을 때에는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get(x, 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사용하면 편리함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1414555"/>
            <a:ext cx="77048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a.get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(＇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nokey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')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nokey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(most recent call last):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File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“&lt;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stdin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&gt;”,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line 1, in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&lt;module&gt;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KeyError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nokey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1092798" y="4163408"/>
            <a:ext cx="7704856" cy="7057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a.get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(‘foo’, ‘bar’)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‘bar’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5"/>
            </a:pPr>
            <a:r>
              <a:rPr lang="ko-KR" altLang="en-US" sz="2400" dirty="0" err="1" smtClean="0">
                <a:latin typeface="맑은 고딕" pitchFamily="50" charset="-127"/>
              </a:rPr>
              <a:t>딕셔너리</a:t>
            </a:r>
            <a:r>
              <a:rPr lang="ko-KR" altLang="en-US" sz="2400" dirty="0" smtClean="0">
                <a:latin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있는지 조사하기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‘name’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문자열은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하나여서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‘name’ in 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‘email’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존재하지 않는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{'name':'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pey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', 'phone':'0119993323', 'birth': '1118'}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‘name’ in a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True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‘email’ in a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False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5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ko-KR" altLang="en-US" sz="2400" dirty="0" smtClean="0">
                <a:latin typeface="맑은 고딕" pitchFamily="50" charset="-127"/>
              </a:rPr>
              <a:t>예제</a:t>
            </a:r>
            <a:r>
              <a:rPr lang="en-US" altLang="ko-KR" sz="2400" dirty="0" smtClean="0">
                <a:latin typeface="맑은 고딕" pitchFamily="50" charset="-127"/>
              </a:rPr>
              <a:t>4. </a:t>
            </a:r>
            <a:r>
              <a:rPr lang="ko-KR" altLang="en-US" sz="2400" dirty="0" smtClean="0">
                <a:latin typeface="맑은 고딕" pitchFamily="50" charset="-127"/>
              </a:rPr>
              <a:t>영한 사전 만들기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>
                <a:latin typeface="+mn-ea"/>
                <a:ea typeface="+mn-ea"/>
              </a:rPr>
              <a:t>자료형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영한 사전 프로그램 작성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6192688" cy="55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만들까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이용해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괄호 안에 리스트를 입력하여 만들거나 아래와 같이 문자열을 입력하여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1580368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set([1,2,3])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3}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429000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 = set("Hello")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{'e', 'l', 'o', 'H'}</a:t>
            </a:r>
          </a:p>
        </p:txBody>
      </p:sp>
    </p:spTree>
    <p:extLst>
      <p:ext uri="{BB962C8B-B14F-4D97-AF65-F5344CB8AC3E}">
        <p14:creationId xmlns:p14="http://schemas.microsoft.com/office/powerpoint/2010/main" val="18301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1652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특징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허용하지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없음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(Unordered)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순서가 있기 때문에 인덱싱을 통해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얻을 수 있지만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순서가 없기 때문에 인덱싱으로 값을 얻을 수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저장된 값을 인덱싱으로 접근하려면 다음과 같이 리스트나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변환 후 해야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280938"/>
            <a:ext cx="7704856" cy="3573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, 2, 3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l1 = list(s1)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l1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[1, 2, 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l1[0]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t1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tuple(s1)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t1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(1, 2, 3)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t1[0]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6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활용하는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교집합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합집합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차집합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값을 가지게 되었고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값을 가지게 되었음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교집합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intersection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사용해도 동일한 결과를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2276872"/>
            <a:ext cx="77048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 2, 3, 4, 5, 6])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 = set([4, 5, 6, 7, 8, 9])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3429000"/>
            <a:ext cx="77048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&amp; s2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{4, 5, 6}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4653136"/>
            <a:ext cx="77048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s1.intersection(s2)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{4, 5, 6}</a:t>
            </a:r>
          </a:p>
        </p:txBody>
      </p:sp>
    </p:spTree>
    <p:extLst>
      <p:ext uri="{BB962C8B-B14F-4D97-AF65-F5344CB8AC3E}">
        <p14:creationId xmlns:p14="http://schemas.microsoft.com/office/powerpoint/2010/main" val="35513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4217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합집합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union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사용해도 동일한 결과를 반환함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 2, 3, 4, 5, 6])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 = set([4, 5, 6, 7, 8, 9])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| s2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3, 4, 5, 6, 7, 8, 9}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133401" y="3284984"/>
            <a:ext cx="770485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s1.union(s2)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3, 4, 5, 6, 7, 8, 9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}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마지막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의미함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숫자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다른 리스트인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‘b’, ‘c’]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마지막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‘b’, ‘c’]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 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요소로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a[-1]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결과값을 보여줌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196752"/>
            <a:ext cx="770485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a[-1]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2420888"/>
            <a:ext cx="7704856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[1, 2, 3, [‘a’, ‘b’, ‘c’]]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133401" y="3861048"/>
            <a:ext cx="7704856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a[0]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[-1]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[‘a’, ‘b’, ‘c’]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a[3]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[‘a’, ‘b’, ‘c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0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11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차집합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difference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사용해도 동일한 결과를 반환함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s1 - s2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s2 - s1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{8, 9, 7}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1133401" y="3284984"/>
            <a:ext cx="7704856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s1.difference(s2)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3}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s2.difference(s1)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{8, 9, 7}</a:t>
            </a:r>
          </a:p>
        </p:txBody>
      </p:sp>
    </p:spTree>
    <p:extLst>
      <p:ext uri="{BB962C8B-B14F-4D97-AF65-F5344CB8AC3E}">
        <p14:creationId xmlns:p14="http://schemas.microsoft.com/office/powerpoint/2010/main" val="5176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2060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함수들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추가하기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만들어진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추가할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여러 개 추가하기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(update)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988840"/>
            <a:ext cx="770485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 2, 3])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s1.add(4)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3, 4}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005064"/>
            <a:ext cx="770485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 2, 3])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s1.update([4, 5, 6])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603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집합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값 제거하기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(remove)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268760"/>
            <a:ext cx="770485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 = set([1, 2, 3])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s1.remove(2)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s1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{1, 3}</a:t>
            </a:r>
          </a:p>
        </p:txBody>
      </p:sp>
    </p:spTree>
    <p:extLst>
      <p:ext uri="{BB962C8B-B14F-4D97-AF65-F5344CB8AC3E}">
        <p14:creationId xmlns:p14="http://schemas.microsoft.com/office/powerpoint/2010/main" val="11092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7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참과 거짓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참과 거짓을 구분하는 기준은 다음과 같음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값이 비어 있으면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 “, [ ], ( ), { })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거짓이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당연히 비어 있지 않으면 참이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숫자는 그 값이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때 거짓이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70084"/>
              </p:ext>
            </p:extLst>
          </p:nvPr>
        </p:nvGraphicFramePr>
        <p:xfrm>
          <a:off x="629345" y="1268760"/>
          <a:ext cx="5616624" cy="3956272"/>
        </p:xfrm>
        <a:graphic>
          <a:graphicData uri="http://schemas.openxmlformats.org/drawingml/2006/table">
            <a:tbl>
              <a:tblPr/>
              <a:tblGrid>
                <a:gridCol w="187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"python"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참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""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[1, 2, 3]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참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[]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튜플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+mn-ea"/>
                          <a:ea typeface="+mn-ea"/>
                        </a:rPr>
                        <a:t>()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딕셔너리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{}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숫자형</a:t>
                      </a: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참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0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7907" marR="17907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None 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거짓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marL="68576" marR="68576" marT="34290" marB="342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7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참과 거짓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[1, 2, 3, 4]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리스트를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hile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참인 동안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있는 문장을 반복해서 수행함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참인 경우에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a.pop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계속 실행하라는 의미임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.pop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함수는 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마지막 요소를 계속 끄집어 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빈 리스트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([ ])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거짓이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hile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 거짓이 되므로 중지됨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[1, 2, 3, 4]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while a: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	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a.pop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4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3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2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7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참과 거짓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비어있는 리스트로 거짓이므로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 문자열이 출력됨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리스트로 참이므로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836712"/>
            <a:ext cx="7704856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if [ ]: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	print(“True”)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lse: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print(“False”)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False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3645024"/>
            <a:ext cx="7704856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if [1, 2, 3 ]: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...    	print(“True”)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lse: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    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	print(“False”)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...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True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9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만들 때는 아래와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=(assignment)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함께 쓸 필요가 없음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저장된 값을 스스로 판단하여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알아냄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변수는 객체를 가리키는 것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값을 가지는 정수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자동으로 메모리에 생성됨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객체가 저장된 메모리의 위치를 가리키는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레퍼런스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(Reference)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정수형 객체를 가리키고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345" y="1988840"/>
            <a:ext cx="7704856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변수명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</a:rPr>
              <a:t>변수에 저장할 값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564904"/>
            <a:ext cx="7704856" cy="9309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"python"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c = [1,2,3]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500507"/>
            <a:ext cx="5760640" cy="512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89512" y="4500507"/>
            <a:ext cx="585261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4081" y="45658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a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>
            <a:stCxn id="4" idx="3"/>
            <a:endCxn id="11" idx="1"/>
          </p:cNvCxnSpPr>
          <p:nvPr/>
        </p:nvCxnSpPr>
        <p:spPr>
          <a:xfrm>
            <a:off x="7568591" y="4750554"/>
            <a:ext cx="420921" cy="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가리킴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정수형 객체를 가리키는 변수가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객체를 가리키고 있는지 아닌지에 대해서 판단하는 내장함수인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         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is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실행했을 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객체를 가리키고 있는 변수는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다른 말로 표현하면 레퍼런스 카운트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(Reference Count)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개라고 함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b, 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정말 같은 객체를 가리키는 걸까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참조 개수를 알려주는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sys.getrefcount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함수가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함수를 이용해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정수형 객체에 참조 개수가 몇 개인지 살펴봄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841839"/>
            <a:ext cx="7704856" cy="1250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b =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is b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True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6972" y="2348922"/>
            <a:ext cx="585261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1541" y="2132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a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>
            <a:stCxn id="12" idx="3"/>
            <a:endCxn id="11" idx="1"/>
          </p:cNvCxnSpPr>
          <p:nvPr/>
        </p:nvCxnSpPr>
        <p:spPr>
          <a:xfrm>
            <a:off x="7616051" y="2317522"/>
            <a:ext cx="420921" cy="28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0738" y="26276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b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>
            <a:stCxn id="14" idx="3"/>
            <a:endCxn id="11" idx="1"/>
          </p:cNvCxnSpPr>
          <p:nvPr/>
        </p:nvCxnSpPr>
        <p:spPr>
          <a:xfrm flipV="1">
            <a:off x="7639674" y="2600929"/>
            <a:ext cx="397298" cy="211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213648" y="5229242"/>
            <a:ext cx="585261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8217" y="47251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a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8" name="직선 화살표 연결선 17"/>
          <p:cNvCxnSpPr>
            <a:stCxn id="17" idx="3"/>
            <a:endCxn id="16" idx="1"/>
          </p:cNvCxnSpPr>
          <p:nvPr/>
        </p:nvCxnSpPr>
        <p:spPr>
          <a:xfrm>
            <a:off x="8792727" y="4909768"/>
            <a:ext cx="420921" cy="571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7414" y="529191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b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>
            <a:stCxn id="19" idx="3"/>
            <a:endCxn id="16" idx="1"/>
          </p:cNvCxnSpPr>
          <p:nvPr/>
        </p:nvCxnSpPr>
        <p:spPr>
          <a:xfrm>
            <a:off x="8816350" y="5476582"/>
            <a:ext cx="397298" cy="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92478" y="57959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c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22" name="직선 화살표 연결선 21"/>
          <p:cNvCxnSpPr>
            <a:stCxn id="21" idx="3"/>
            <a:endCxn id="16" idx="1"/>
          </p:cNvCxnSpPr>
          <p:nvPr/>
        </p:nvCxnSpPr>
        <p:spPr>
          <a:xfrm flipV="1">
            <a:off x="8789354" y="5481249"/>
            <a:ext cx="424294" cy="499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인터프리터를 실행한 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sys.getrefcount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수행했을 때 참조 개수가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나오는 이유는 내부적으로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사용했기 때문임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= 3, b = 3, c = 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가리키는 변수를 늘리면 참조 개수가 증가하는 것을 볼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841839"/>
            <a:ext cx="7704856" cy="10029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import sys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sys.getrefcount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30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텍스트 개체 틀 5"/>
          <p:cNvSpPr txBox="1">
            <a:spLocks/>
          </p:cNvSpPr>
          <p:nvPr/>
        </p:nvSpPr>
        <p:spPr bwMode="auto">
          <a:xfrm>
            <a:off x="629345" y="3434128"/>
            <a:ext cx="7704856" cy="2942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sys.getrefcount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(3)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31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sys.getrefcount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32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sys.getrefcount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(3)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26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드는 여러 가지 방법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예제같이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대입할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방법은 아래의 예제와 동일함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괄호를 생략해도 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리스트로 변수를 만들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변수에 같은 값을 대입할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5"/>
          <p:cNvSpPr txBox="1">
            <a:spLocks/>
          </p:cNvSpPr>
          <p:nvPr/>
        </p:nvSpPr>
        <p:spPr bwMode="auto">
          <a:xfrm>
            <a:off x="629345" y="1916832"/>
            <a:ext cx="7704856" cy="512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a, 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(‘python’, ‘life’)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텍스트 개체 틀 5"/>
          <p:cNvSpPr txBox="1">
            <a:spLocks/>
          </p:cNvSpPr>
          <p:nvPr/>
        </p:nvSpPr>
        <p:spPr bwMode="auto">
          <a:xfrm>
            <a:off x="629345" y="3140968"/>
            <a:ext cx="7704856" cy="512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(a, b)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‘python’, ‘life’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텍스트 개체 틀 5"/>
          <p:cNvSpPr txBox="1">
            <a:spLocks/>
          </p:cNvSpPr>
          <p:nvPr/>
        </p:nvSpPr>
        <p:spPr bwMode="auto">
          <a:xfrm>
            <a:off x="629345" y="4365104"/>
            <a:ext cx="7704856" cy="512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[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a, b]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[‘python’, ‘life’]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텍스트 개체 틀 5"/>
          <p:cNvSpPr txBox="1">
            <a:spLocks/>
          </p:cNvSpPr>
          <p:nvPr/>
        </p:nvSpPr>
        <p:spPr bwMode="auto">
          <a:xfrm>
            <a:off x="629345" y="5517232"/>
            <a:ext cx="7704856" cy="512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= 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‘python’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8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95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포함된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‘b’, ‘c’]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리스트에서 값들을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인덱싱하는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1133401" y="1124744"/>
            <a:ext cx="770485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a[-1][0]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‘a’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a[-1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][1]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‘b’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a[-1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][2]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‘c’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2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7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변수의 값을 바꿀 수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 = b, 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문장을 수행한 후에는 그 값이 서로 바뀌었음을 확인할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생성된 변수 없애기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특정한 객체를 가리키는 변수를 없애는 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객체를 가리켰다가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내장함수에 의해서 사라짐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3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a, 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b, a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5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725144"/>
            <a:ext cx="7704856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3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5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del(a)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del(b)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8"/>
            </a:pPr>
            <a:r>
              <a:rPr lang="ko-KR" altLang="en-US" sz="2400" dirty="0" err="1" smtClean="0">
                <a:latin typeface="맑은 고딕" pitchFamily="50" charset="-127"/>
              </a:rPr>
              <a:t>자료형의</a:t>
            </a:r>
            <a:r>
              <a:rPr lang="en-US" altLang="ko-KR" sz="2400" dirty="0" smtClean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값을 저장하는 공간</a:t>
            </a:r>
            <a:r>
              <a:rPr lang="en-US" altLang="ko-KR" sz="2400" dirty="0" smtClean="0">
                <a:latin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</a:rPr>
              <a:t>변수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934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변수에 넣고 복사하고자 할 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리스트를 대입하였음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 다음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a[1]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값으로 바꾸면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리스트만 바뀌는 것이 아니라 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리스트도 똑같이 바뀜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이유는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같은 리스트인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가리키고 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5"/>
          <p:cNvSpPr txBox="1">
            <a:spLocks/>
          </p:cNvSpPr>
          <p:nvPr/>
        </p:nvSpPr>
        <p:spPr bwMode="auto">
          <a:xfrm>
            <a:off x="629345" y="1196752"/>
            <a:ext cx="770485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[1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, 2, 3</a:t>
            </a: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b =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a[1] = 4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[1, 4,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b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[1, 4, 3]</a:t>
            </a:r>
          </a:p>
        </p:txBody>
      </p:sp>
    </p:spTree>
    <p:extLst>
      <p:ext uri="{BB962C8B-B14F-4D97-AF65-F5344CB8AC3E}">
        <p14:creationId xmlns:p14="http://schemas.microsoft.com/office/powerpoint/2010/main" val="38123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50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리스트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슬라이싱의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리스트의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첫 번째 요소부터 두 번째 요소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나타내는 리스트이고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a[2]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포함되지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변수는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세 번째 요소부터 끝까지 나타내는 리스트임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629345" y="1124744"/>
            <a:ext cx="770485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[1, 2, 3, 4, 5]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a[0:2]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[1, 2]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1133401" y="2708920"/>
            <a:ext cx="7704856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= [1, 2, 3, 4, 5]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b=a[:2]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c=a[2:]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2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c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[3, 4, 5]</a:t>
            </a:r>
          </a:p>
        </p:txBody>
      </p:sp>
    </p:spTree>
    <p:extLst>
      <p:ext uri="{BB962C8B-B14F-4D97-AF65-F5344CB8AC3E}">
        <p14:creationId xmlns:p14="http://schemas.microsoft.com/office/powerpoint/2010/main" val="22356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연산자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역시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이용해서 더할 수 있고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*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이용해서 반복할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더하기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(+)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사이에서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리스트를 합치는 기능을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반복하기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[1, 2, 3]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리스트가 세 번 반복되어 새로운 리스트를 만들어 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988840"/>
            <a:ext cx="7704856" cy="13681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b = [4, 5, 6]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+ b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3, 4, 5, 6]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437070"/>
            <a:ext cx="7704856" cy="10801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= [1,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a * 3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5442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연산 오류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값은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정수인데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“hi”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문자열로 형 오류가 발생함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숫자와 문자열을 더해서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‘3hi’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만들고 싶다면 숫자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문자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‘3’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바꾸어 주어야 함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정수나 실수를 문자열 형태로 바꾸어 주는 내장함수임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102241"/>
            <a:ext cx="7704856" cy="203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a[2] + “hi”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Traceback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(innermost last):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File “”, line 1, in ?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A[2] + “hi”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TypeError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: number coercion failed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1061393" y="4221088"/>
            <a:ext cx="770485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pt-BR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pt-BR" altLang="ko-KR" sz="1800" b="1" dirty="0" smtClean="0">
                <a:solidFill>
                  <a:srgbClr val="000000"/>
                </a:solidFill>
                <a:latin typeface="+mn-ea"/>
              </a:rPr>
              <a:t>str(a[2]) + “hi”</a:t>
            </a:r>
            <a:endParaRPr kumimoji="0" lang="pt-BR" altLang="ko-KR" sz="18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9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3"/>
            </a:pPr>
            <a:r>
              <a:rPr lang="ko-KR" altLang="en-US" sz="2400" dirty="0" smtClean="0">
                <a:latin typeface="맑은 고딕" pitchFamily="50" charset="-127"/>
              </a:rPr>
              <a:t>리스트 </a:t>
            </a:r>
            <a:r>
              <a:rPr lang="ko-KR" altLang="en-US" sz="2400" dirty="0" err="1" smtClean="0">
                <a:latin typeface="맑은 고딕" pitchFamily="50" charset="-127"/>
              </a:rPr>
              <a:t>자료형</a:t>
            </a:r>
            <a:endParaRPr lang="ko-KR" altLang="en-US" sz="2400" dirty="0" smtClean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83" y="139032"/>
            <a:ext cx="23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2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프로그램 기초 </a:t>
            </a:r>
            <a:r>
              <a:rPr lang="ko-KR" altLang="en-US" sz="1400" b="1" dirty="0" err="1" smtClean="0">
                <a:latin typeface="+mn-ea"/>
                <a:ea typeface="+mn-ea"/>
              </a:rPr>
              <a:t>자료형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03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수정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변경과 삭제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하나의 값 수정하기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요소값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바뀌었음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연속된 범위의 값 수정하기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[1:2]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‘b’, ‘c’]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바꾸었으므로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 대신에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[‘a’, ‘b’, ‘c’]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값이 대입되었음 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1507644"/>
            <a:ext cx="770485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 =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3]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a[2] = 4</a:t>
            </a:r>
          </a:p>
          <a:p>
            <a:pPr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a 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1, 2,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4]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3501008"/>
            <a:ext cx="7704856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a[1:2]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[2]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a[1:2] = ['a', 'b', 'c']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&gt;&gt;&gt; a</a:t>
            </a:r>
          </a:p>
          <a:p>
            <a:pPr lvl="0" latinLnBrk="0">
              <a:buClr>
                <a:srgbClr val="3333CC"/>
              </a:buClr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[1, 'a', 'b', 'c', 4]</a:t>
            </a:r>
          </a:p>
        </p:txBody>
      </p:sp>
    </p:spTree>
    <p:extLst>
      <p:ext uri="{BB962C8B-B14F-4D97-AF65-F5344CB8AC3E}">
        <p14:creationId xmlns:p14="http://schemas.microsoft.com/office/powerpoint/2010/main" val="12273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7858</TotalTime>
  <Words>4781</Words>
  <Application>Microsoft Office PowerPoint</Application>
  <PresentationFormat>사용자 지정</PresentationFormat>
  <Paragraphs>1025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468</cp:revision>
  <cp:lastPrinted>2013-10-01T01:40:38Z</cp:lastPrinted>
  <dcterms:created xsi:type="dcterms:W3CDTF">2010-01-22T01:09:25Z</dcterms:created>
  <dcterms:modified xsi:type="dcterms:W3CDTF">2023-08-28T02:23:27Z</dcterms:modified>
</cp:coreProperties>
</file>