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3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3" r:id="rId34"/>
    <p:sldId id="314" r:id="rId35"/>
    <p:sldId id="315" r:id="rId36"/>
    <p:sldId id="316" r:id="rId37"/>
    <p:sldId id="317" r:id="rId38"/>
    <p:sldId id="319" r:id="rId39"/>
    <p:sldId id="318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4" d="100"/>
          <a:sy n="144" d="100"/>
        </p:scale>
        <p:origin x="336" y="132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2023-09-19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2023-09-19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err="1" smtClean="0">
                <a:latin typeface="+mn-ea"/>
              </a:rPr>
              <a:t>빅데이터</a:t>
            </a:r>
            <a:r>
              <a:rPr lang="ko-KR" altLang="en-US" smtClean="0">
                <a:latin typeface="+mn-ea"/>
              </a:rPr>
              <a:t>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5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파이썬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날개 달기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370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아이디로 위 서비스 업체가 제공하는 정보를 얻어냄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아이디에 서비스 업체가 제공하는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secret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변수를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‘.’(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도트연산자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호출하였더니 정보를 얻을 수 있었음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이름의 인터넷 서비스 제공업체는 제공해 주는 정보의 양이 적은 듯하여 가입한 사람들을 대상으로 더하기를 해주는 서비스를 제공하기로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더하는 서비스를 제공해 주기 위해서 서비스 업체는 다음과 같이 클래스를 업그레이드 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82593"/>
            <a:ext cx="6985000" cy="734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pey.secret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영구는 배꼽이 두 개다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＂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437112"/>
            <a:ext cx="6985000" cy="2420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Service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secret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영구는 배꼽이 두 개다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sum(self, a, b):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     result = a + b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	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print (“%s + %s = 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(a, b, result)) 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		</a:t>
            </a:r>
          </a:p>
          <a:p>
            <a:pP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283155" y="4977863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2238" y="47878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유용한 정보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653681" y="5290427"/>
            <a:ext cx="10312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92764" y="51004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더하기 서비스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9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업그레이드되어 업체에 가입된 모든 사람들이 더하기 서비스를 제공받을 수 있게 되었음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업체의 서비스를 이용하는 방법은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회원으로 가입되어 있지 않다면 먼저 서비스 업체에 가입을 해서 아이디를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 서비스를 이용함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더하기의 결과값이 정상적으로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elf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간단히 살펴보기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업체의 입장에서 서비스 업체는 오직 가입한 사람들에게만 서비스를       제공하고 싶어함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위해 그들은 더하기 서비스에 가입했는지 여부를 확인하기 위한 장치를  추가했음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429000"/>
            <a:ext cx="6985000" cy="734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(1, 1)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1 + 1 = 2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276872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Service()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260105"/>
            <a:ext cx="6985000" cy="14488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sum(self, a, b)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	result = a + b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		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 (“%s + %s = 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(a, b, result)) 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79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더하기를 제공해 주는 함수는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누군가 이 서비스 업체의 서비스를 이용하고 싶다고 요청했을 때 이 사람이      가입을 한 사람인지 안 한 사람이 가리기 위해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함수의 첫 번째   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것을 집어 넣었음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가진 사람이 이 서비스 업체의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서비스를 이용하겠다고 요청한다는 의미임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3851298"/>
            <a:ext cx="6985000" cy="7298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Service()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pey.sum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(1, 1)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1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918065"/>
            <a:ext cx="6985000" cy="14488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sum(self, a, b)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	result = a + b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		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 (“%s + %s = 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(a, b, result)) 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첫 번째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것을 받고 두 번째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더할 숫자를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받는 입력 인수의 개수가 총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가진 사람은 다음처럼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가지고 가입한 사람인지 아닌지를 판단함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인수로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주면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아이디가 이미 가입되어 있는 것을 확인 후 서비스를 제공해 줄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851298"/>
            <a:ext cx="6985000" cy="5858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1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1)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49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호출할 때 아래 문장처럼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중복해서 사용하지 않아도 문제가 없었음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ey.sum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(1, 1)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호출이 발생하면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 시 이용했던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바뀌게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pey.sum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(1, 1)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475034"/>
            <a:ext cx="6985000" cy="51380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pey.sum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(1, 1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6013" y="3356992"/>
            <a:ext cx="8624291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[self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는 왜 필요할까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self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라는 변수를 클래스 함수의 첫 번째 인수로 받아야 한다는 것은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파이썬만의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특징임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왜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‘self’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가 필요했는지는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파이썬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언어가 개발된 원리를 알아야만 알 수 있음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클래스 내 함수의 첫 번째 인수는 무조건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self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로 사용해야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함수로 사용할 수 있다고만 알아둠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48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elf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알기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 서비스를 제공할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+ 2 = 3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홍길동이라는 자신의 이름을 넣어 달라는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이름을 입력 받아서 서비스를 제공할 때 앞부분에 그 이름을 넣어줌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바뀐 점과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출력 서비스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사용법에 대해서 가입한 사람들에게 알려주었음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사람들은 다음처럼 위의 서비스를 이용할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276872"/>
            <a:ext cx="9001000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Service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secret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영구는 배꼽이 두 개다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(self, name):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     self.name = name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sum(self, a, b):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      result = a + b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	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print (“%s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님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%s + %s = 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(self.name, a, b, result)) 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		</a:t>
            </a:r>
          </a:p>
          <a:p>
            <a:pP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99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6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서비스 업체에 가입해서 </a:t>
            </a: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아이디어를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얻음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가진 사람이 자신의 이름은 홍길동임을 서비스 업체에 알려줌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 서비스를 이용함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제공업체는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다음과 같이 생각함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가진 사람이 자신의 이름을 홍길동으로 설정하려는 구나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앞으로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접근하면 이 사람의 이름이 홍길동임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아이디와 홍길동이라는 이름을 연결해 주는 것이 바로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683728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pey.setname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홍길동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3789040"/>
            <a:ext cx="6985000" cy="8018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1)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홍길동님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1 + 1 = 2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Service()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5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실행되는 순서는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가진 사람이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이름을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입력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그러면 다음의 문장이 수행됨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첫 번째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받게 되므로 다음과 같이 바뀔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두 번째로 입력 받은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값이므로 위의 문장은 다시 다음과 같이 바뀔 것임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700808"/>
            <a:ext cx="6985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smtClean="0">
                <a:solidFill>
                  <a:srgbClr val="000000"/>
                </a:solidFill>
                <a:latin typeface="+mn-ea"/>
              </a:rPr>
              <a:t>pey.setname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홍길동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2924944"/>
            <a:ext cx="6985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self.name = name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149080"/>
            <a:ext cx="6985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ey.name = name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5517232"/>
            <a:ext cx="6985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ey.name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홍길동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6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42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코드의 의미는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아이디를 가진 사람의 이름은 이제부터 항상 홍길동이라는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 아이디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그 사람의 이름을 부여하는 과정이 끝났음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+ 1 =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서비스를 제공하기 위해 변경된 더하기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‘1 + 1 =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서비스만 제공했던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다른 점은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것을 출력 문자열에 삽입한 것뿐임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2564904"/>
            <a:ext cx="9001000" cy="151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sum(self, a, b)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     result = a + b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	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print (“%s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님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%s + %s = 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(self.name, a, b, result)) 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93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370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무엇인가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입력하면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babo.setname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나바보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이름을 넣어 주는 과정이 빠져서 항의 전화가 많음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아이디를 부여하여 줄 때 그 사람의 이름을 입력 받아야만 아이디를 부여해 주는 방식으로 바꾸면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babo.setname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나바보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과정을 생략할 수 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이름인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바뀜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268760"/>
            <a:ext cx="6985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babo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Service()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babo.sum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(1, 1)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365104"/>
            <a:ext cx="9001000" cy="24928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Service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secret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영구는 배꼽이 두 개다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__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init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__(self, name):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     self.name = name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sum(self, a, b)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     result = a + b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	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print (“%s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님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%s + %s = 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(self.name, a, b, result))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		</a:t>
            </a:r>
          </a:p>
          <a:p>
            <a:pPr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36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도대체 왜 필요한가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이용해 계산기의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구현한 예는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계산된 결과값을 유지하기 위해서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전역 변수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(global)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실행하면 예상한 대로 다음과 같은 결과값이 출력됨 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649536"/>
            <a:ext cx="6985000" cy="3435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#adder1.py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result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0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adder(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result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result +=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result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print(adder(3))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print(adder(4))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5949280"/>
            <a:ext cx="698500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4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6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 때 항상 실행됨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아이디를 부여 받을 때 항상 실행된다는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=Service()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만 입력하면 되었지만 이제는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때문에              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Service(“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아이디를 부여 받을 때 이름까지 함께 입력함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방법을 변경하고 항의 전화도 멈추고 세 번 입력하던 것을 두 번만            입력하면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Service(“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홍길동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2708920"/>
            <a:ext cx="6985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Service(“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홍길동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(1, 1)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7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자세히 알기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내는 공장과도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해당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청사진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구조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341099"/>
            <a:ext cx="6985000" cy="39682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class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클래스 이름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[(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상속 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클래스명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)]: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&lt;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클래스 변수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1&gt;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&lt;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클래스 변수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2&gt;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클래스 함수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1(self[,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인수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인수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···]):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&lt;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수행할 문장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1&gt;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&lt;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수행할 문장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2&gt;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클래스 함수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2(self[,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인수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인수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···]):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&lt;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수행할 문장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1&gt;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&lt;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수행할 문장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2&gt;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29420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390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키워드는 클래스를 만들 때 사용되는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예약어이고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바로 뒤에       클래스 이름을 입력함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 뒤에 상속한 클래스가 있다면 괄호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상속할 클래스 이름을  입력함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내부에는 클래스 변수와 클래스 함수가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7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 클래스 만들기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클래스를 만들지 그림을 그림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653681" y="3429000"/>
            <a:ext cx="1728192" cy="16561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사칙연산 클래스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FourCal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8137" y="1772816"/>
            <a:ext cx="2088232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사칙연산을 하려면 두 숫자를 입력 받음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setdata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353" y="3103064"/>
            <a:ext cx="2088232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나누기 기능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div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353" y="4725144"/>
            <a:ext cx="2088232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빼기 기능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sub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1953" y="3106492"/>
            <a:ext cx="2088232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더하기 기능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sum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01953" y="4728572"/>
            <a:ext cx="2088232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곱하기 기능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mul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4" idx="0"/>
            <a:endCxn id="5" idx="2"/>
          </p:cNvCxnSpPr>
          <p:nvPr/>
        </p:nvCxnSpPr>
        <p:spPr>
          <a:xfrm flipH="1" flipV="1">
            <a:off x="4512253" y="2924944"/>
            <a:ext cx="5524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3"/>
          </p:cNvCxnSpPr>
          <p:nvPr/>
        </p:nvCxnSpPr>
        <p:spPr>
          <a:xfrm flipH="1" flipV="1">
            <a:off x="2789585" y="3679128"/>
            <a:ext cx="864096" cy="397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3"/>
          </p:cNvCxnSpPr>
          <p:nvPr/>
        </p:nvCxnSpPr>
        <p:spPr>
          <a:xfrm flipH="1">
            <a:off x="2789585" y="4505320"/>
            <a:ext cx="864096" cy="79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1" idx="1"/>
          </p:cNvCxnSpPr>
          <p:nvPr/>
        </p:nvCxnSpPr>
        <p:spPr>
          <a:xfrm flipV="1">
            <a:off x="5309865" y="3682556"/>
            <a:ext cx="792088" cy="28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6"/>
            <a:endCxn id="12" idx="1"/>
          </p:cNvCxnSpPr>
          <p:nvPr/>
        </p:nvCxnSpPr>
        <p:spPr>
          <a:xfrm>
            <a:off x="5381873" y="4257092"/>
            <a:ext cx="720080" cy="104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사칙연산을 가능하게 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클래스가 다음처럼 동작한다고 가정함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입력해서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객체를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 다음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(4, 2)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입력해서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숫자를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지정해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수행하면 두 수를 합한 결과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 + 2)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a.mul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수행하면 두 수를 곱한 결과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 *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629345" y="1700808"/>
            <a:ext cx="6985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 bwMode="auto">
          <a:xfrm>
            <a:off x="629345" y="2852936"/>
            <a:ext cx="6985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a.setdata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(4, 2)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5" name="텍스트 개체 틀 5"/>
          <p:cNvSpPr txBox="1">
            <a:spLocks/>
          </p:cNvSpPr>
          <p:nvPr/>
        </p:nvSpPr>
        <p:spPr bwMode="auto">
          <a:xfrm>
            <a:off x="629345" y="4005064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6" name="텍스트 개체 틀 5"/>
          <p:cNvSpPr txBox="1">
            <a:spLocks/>
          </p:cNvSpPr>
          <p:nvPr/>
        </p:nvSpPr>
        <p:spPr bwMode="auto">
          <a:xfrm>
            <a:off x="629345" y="5229200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8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8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a.sub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수행하면 두 수를 뺀 결과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(4 - 2)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a.div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수행하면 두 수를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나눈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동작하는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만드는 것이 목표임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5"/>
          <p:cNvSpPr txBox="1">
            <a:spLocks/>
          </p:cNvSpPr>
          <p:nvPr/>
        </p:nvSpPr>
        <p:spPr bwMode="auto">
          <a:xfrm>
            <a:off x="629345" y="1158652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a.sub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2348880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a.div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58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구조 만들기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아무 기능이 없이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대화형 인터프리터에서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 문장만을 포함한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아무런 변수나 함수도 포함하지 않지만 원하는 객체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 수 있는 기능은 가지고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객체를 먼저 만들고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다음에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type(a)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객체가 어떤 타입인지 알아봄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역시 객체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5"/>
          <p:cNvSpPr txBox="1">
            <a:spLocks/>
          </p:cNvSpPr>
          <p:nvPr/>
        </p:nvSpPr>
        <p:spPr bwMode="auto">
          <a:xfrm>
            <a:off x="629345" y="1628800"/>
            <a:ext cx="698500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pass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293096"/>
            <a:ext cx="6985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type(a)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&lt;class '__main__.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'&gt;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02373" y="5146801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54501" y="4941168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객체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의 타입은 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FourCal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클래스임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7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숫자 지정할 수 있게 만들기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객체에 사칙연산을 할 때 사용할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숫자를 알려줌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연산을 수행할 대상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(4, 2)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객체에 지정할 수 있게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문장이 수행되려면 다음과 같이 소스 코드를 작성해야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만들었던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문장은 없어지고 대신에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setdata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함수를 다른 말로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5"/>
          <p:cNvSpPr txBox="1">
            <a:spLocks/>
          </p:cNvSpPr>
          <p:nvPr/>
        </p:nvSpPr>
        <p:spPr bwMode="auto">
          <a:xfrm>
            <a:off x="629345" y="3212977"/>
            <a:ext cx="6985000" cy="18722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setdata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(self, first, second):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first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second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988840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a.setdata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(4, 2)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다시 보면 아래와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 인수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인수로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self, first, second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함수와는 달리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첫 번째 입력 인수는 특별한 의미를 갖는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예를 보면서 자세히 살펴봄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객체를 만든 다음에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(4, 2)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첫 번째 인수에는 자동으로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입력으로 들어감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5"/>
          <p:cNvSpPr txBox="1">
            <a:spLocks/>
          </p:cNvSpPr>
          <p:nvPr/>
        </p:nvSpPr>
        <p:spPr bwMode="auto">
          <a:xfrm>
            <a:off x="629345" y="1196752"/>
            <a:ext cx="6985000" cy="10801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setdata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(self, first, second):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first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365104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a.setdata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(4, 2)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085729" y="1402385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857" y="119675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1.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메소드의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입력 인수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2358" y="169844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2.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메소드의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수행문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3653681" y="1619508"/>
            <a:ext cx="141185" cy="513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setdata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입력 인수는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self, first, second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총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개이지만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(4, 2)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주어도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첫 번째 입력을 받는 변수인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대입되게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매소드의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다른 호출방법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 사용하지 않지만 다음과 같이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호출하는 것도 가능함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호출할 때는 객체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인수로 꼭 넣어 주어야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반면에 앞에서 보았듯이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호출할 때는 첫 번째 입력 인수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(self)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반드시 생략해야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844824"/>
            <a:ext cx="6985000" cy="5858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elf: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객체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a, first: 4, second: 2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501008"/>
            <a:ext cx="6985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FourCal.setdata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(a, 4, 2)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한 프로그램에서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계산기가 필요한 상황이 발생하면 어떻게 해야 할까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계산기는 각각의 결과값을 유지해야 하기 때문에 위와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adder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    하나만으로는 결과값을 따로 유지할 수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상황을 해결하려면 아래와 같이 함수를 각각 따로 만들어야 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276872"/>
            <a:ext cx="6985000" cy="4581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#adder2.py</a:t>
            </a:r>
          </a:p>
          <a:p>
            <a:pPr lvl="0"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result1 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= 0</a:t>
            </a: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result2 = 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0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adder1(</a:t>
            </a: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   global result1</a:t>
            </a: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   result1 += </a:t>
            </a: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num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result1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adder2(</a:t>
            </a: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   global result2</a:t>
            </a: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   result2 += </a:t>
            </a: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num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result2</a:t>
            </a:r>
            <a:endParaRPr kumimoji="0" lang="en-US" altLang="ko-KR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rint(adder1(3))</a:t>
            </a:r>
          </a:p>
          <a:p>
            <a:pPr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print(adder1(4))</a:t>
            </a:r>
          </a:p>
          <a:p>
            <a:pPr lvl="0"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print(adder2(3))</a:t>
            </a:r>
          </a:p>
          <a:p>
            <a:pPr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print(adder2(7))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3077617" y="3322459"/>
            <a:ext cx="197426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8582" y="360584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계산기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077617" y="4437112"/>
            <a:ext cx="197426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38582" y="472049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계산기 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67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함수에는 수행할 문장이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인수로 받은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것을 앞에서 알아서 다음과 같이  바뀔 것임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(4, 2)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호출했을 때 자동으로 첫 번째 입력 인수로 들어오는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elf.first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의미는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a.first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self.second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a.second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위의 문장을 풀어 쓰면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628800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first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second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3068960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4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2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5301208"/>
            <a:ext cx="698500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4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.second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2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0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출력해서 확인함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객체를 하나 더 만듦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객체는 모두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변수를 가지고 있지만 그 변수의 값은 각기 다름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값을 대입하더라도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변경되지      않음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25381"/>
            <a:ext cx="6985000" cy="2015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a.setdata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(4, 2)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4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a.second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3573652"/>
            <a:ext cx="6985000" cy="2015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b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b.setdata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(3, 7)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b.first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4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0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 기능 만들기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설정해 주었으니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숫자를 더하는 기능을 클래스에 추가함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가능하게 하기 위해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FourCal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다음과 같이 만들었음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548393"/>
            <a:ext cx="6985000" cy="138967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a.setdata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(4, 2)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a.sum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6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573016"/>
            <a:ext cx="6985000" cy="29738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setdata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(self, first, second):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first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second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esult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eturn result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547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새롭게 추가된 것은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받은 값은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밖에 없고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a.sum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수행하면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자동으로 객체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첫 번째 입력 인수로 들어가게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내용은 아래와 같이 해석할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45622" y="3833815"/>
            <a:ext cx="6985000" cy="6032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result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017"/>
            <a:ext cx="6985000" cy="11528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result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return result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5129959"/>
            <a:ext cx="6985000" cy="6032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result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45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내용은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a.setdata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(4, 2)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a.first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4,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a.second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이미 설정되었기     때문에 다시 다음과 같이 해석됨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아래와 같이 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화면에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435876"/>
            <a:ext cx="6985000" cy="6032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result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4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+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2636912"/>
            <a:ext cx="6985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print(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a.sum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21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기능 만들기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24745"/>
            <a:ext cx="6985000" cy="5733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setdata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(self, first, second):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first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second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sum(self):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esult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return result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mul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result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return result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sub(self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result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-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return result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div(self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result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self.first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/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self.second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return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result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0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것이 동작하는지 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090211"/>
            <a:ext cx="6985000" cy="57677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&gt;&gt;&gt; b 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FourCal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>
                <a:solidFill>
                  <a:srgbClr val="000000"/>
                </a:solidFill>
                <a:latin typeface="+mn-ea"/>
              </a:rPr>
              <a:t>a.setdata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(4, 2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b.setdata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(3, 7)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a.sum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6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a.mul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8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a.sub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2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a.div</a:t>
            </a: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2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b.sum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10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b.mul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21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b.sub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-4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b="1" dirty="0" err="1" smtClean="0">
                <a:solidFill>
                  <a:srgbClr val="000000"/>
                </a:solidFill>
                <a:latin typeface="+mn-ea"/>
              </a:rPr>
              <a:t>b.div</a:t>
            </a:r>
            <a:r>
              <a:rPr kumimoji="0" lang="en-US" altLang="ko-KR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spcBef>
                <a:spcPts val="300"/>
              </a:spcBef>
              <a:defRPr/>
            </a:pPr>
            <a:r>
              <a:rPr kumimoji="0" lang="en-US" altLang="ko-KR" b="1" dirty="0" smtClean="0">
                <a:solidFill>
                  <a:srgbClr val="000000"/>
                </a:solidFill>
                <a:latin typeface="+mn-ea"/>
              </a:rPr>
              <a:t>0</a:t>
            </a: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8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박씨네 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만들기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클래스를 만들지 그림을 그림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아래와 같이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ey.lastname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박씨네 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클래스에 걸맞게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성을  출력하게 만들기로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13721" y="1772816"/>
            <a:ext cx="1872208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박씨네 집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＇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클래스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0" lang="en-US" altLang="ko-KR" sz="1600" b="1" dirty="0" err="1">
                <a:solidFill>
                  <a:srgbClr val="000000"/>
                </a:solidFill>
                <a:latin typeface="+mn-ea"/>
              </a:rPr>
              <a:t>HousePark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7337" y="2060848"/>
            <a:ext cx="3240360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박씨 가족의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을 설정하려면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etname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01953" y="2060848"/>
            <a:ext cx="3240360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박씨 가족 중 한 사람이 여행    가고 싶은 곳을 출력해 볼까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travel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 bwMode="auto">
          <a:xfrm>
            <a:off x="629345" y="4077072"/>
            <a:ext cx="6985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5" name="텍스트 개체 틀 5"/>
          <p:cNvSpPr txBox="1">
            <a:spLocks/>
          </p:cNvSpPr>
          <p:nvPr/>
        </p:nvSpPr>
        <p:spPr bwMode="auto">
          <a:xfrm>
            <a:off x="629345" y="5445224"/>
            <a:ext cx="6985000" cy="7240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박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3"/>
          </p:cNvCxnSpPr>
          <p:nvPr/>
        </p:nvCxnSpPr>
        <p:spPr>
          <a:xfrm flipH="1">
            <a:off x="3797697" y="263691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6"/>
            <a:endCxn id="13" idx="1"/>
          </p:cNvCxnSpPr>
          <p:nvPr/>
        </p:nvCxnSpPr>
        <p:spPr>
          <a:xfrm>
            <a:off x="5885929" y="263691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설정하면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pey.fullname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성을 포함한 값을 가지도록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 가고 싶은 장소를 입력으로 주면 다음과 같이 출력해 주는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함수도 만듦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기능 만들기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아무런 기능 없이 단순히 객체만 생성할 수 있는 클래스는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 bwMode="auto">
          <a:xfrm>
            <a:off x="629345" y="1182593"/>
            <a:ext cx="6985000" cy="109427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5" name="텍스트 개체 틀 5"/>
          <p:cNvSpPr txBox="1">
            <a:spLocks/>
          </p:cNvSpPr>
          <p:nvPr/>
        </p:nvSpPr>
        <p:spPr bwMode="auto">
          <a:xfrm>
            <a:off x="599823" y="4797152"/>
            <a:ext cx="6985000" cy="14258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pass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7346" y="2753702"/>
            <a:ext cx="6985000" cy="7812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pey.travel(“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부산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부산여행을 가다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9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클래스를 생성하면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입력해서 객체를 만들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pey.lastname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출력하기 위해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삭제한 후 다음처럼 입력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클래스 변수임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변수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의해서 생성되는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모두에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값을 갖게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5"/>
          <p:cNvSpPr txBox="1">
            <a:spLocks/>
          </p:cNvSpPr>
          <p:nvPr/>
        </p:nvSpPr>
        <p:spPr bwMode="auto">
          <a:xfrm>
            <a:off x="629345" y="1628800"/>
            <a:ext cx="6985000" cy="14258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4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똑같은 일을 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adder1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adder2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함수가 만들어졌음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함수에서 계산된 결과값을 유지하면서 저장하기 위한 전역 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result1, result2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필요하게 되었음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결과값은 다음과 같이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결과값이 계산기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영향을 끼치지 않음을 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계산기가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점점 더 많이 필요해진다면 어떻게 해야            할 것인가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그때마다 전역 변수와 함수를 추가할 것인가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같은 경우 클래스를 이용하면 다음과 같이 해결할 수 있음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276872"/>
            <a:ext cx="698500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7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3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9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6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예를 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의해서 생긴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설정되는 것을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+mj-lt"/>
              <a:buAutoNum type="arabicPeriod" startAt="3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설정하고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pey.fullname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수행하면 성을 포함한 이름을 출력하도록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124744"/>
            <a:ext cx="6985000" cy="20162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pey.lastname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pes.lastname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509120"/>
            <a:ext cx="698500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(self, name):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name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47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 이름을 설정하기 위해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만듦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아래와 같이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값을 인수로 주면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self.fullname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결국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+ 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값이 대입됨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입력으로 주었을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생성되는 과정임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성을 포함한 이름을 만드는 문장임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번째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응용이므로 다음과 같이 바뀜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484785"/>
            <a:ext cx="6985000" cy="8640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pey.setname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4005065"/>
            <a:ext cx="6985000" cy="57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name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5229200"/>
            <a:ext cx="6985000" cy="57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9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6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첫 번째 입력으로 들어오는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인스턴스이기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다음과 같이 바뀜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pey.lastname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클래스 변수로 항상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값을 갖기 때문에 다음과 같이   바뀜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pey.fullname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출력하면 다음과 같은 결과가 나옴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701353" y="1484785"/>
            <a:ext cx="6985000" cy="57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701353" y="2996953"/>
            <a:ext cx="6985000" cy="57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 +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 bwMode="auto">
          <a:xfrm>
            <a:off x="701353" y="4149080"/>
            <a:ext cx="6985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7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+mj-lt"/>
              <a:buAutoNum type="arabicPeriod" startAt="4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장소로 박응용이 여행을 간다고 출력해 주는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구현함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ravel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(self)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장소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(where)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해당 값들을 문자열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포매팅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(%s)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문자열에 삽입한 후    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412776"/>
            <a:ext cx="7920880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(self, name):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elf.fullname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name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travel(self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where):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  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rint(“%s, 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여행을 가다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where))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4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클래스는 다음과 같이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pey.setname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pey.travel(“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부산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“)</a:t>
            </a:r>
          </a:p>
          <a:p>
            <a:pPr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부산여행을 가다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2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 설정하기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만든 함수를 다음과 같이 실행하면 어떻게 될까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오류가 발생함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오류가 발생한 이유는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self.fullname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변수를 필요로 한다는 데서 찾을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설정하는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self.fullname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함수에 의해서 생성되는데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실행되지 않아 오류가 발생하는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1556792"/>
            <a:ext cx="79208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pey.travel(“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부산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“)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2780928"/>
            <a:ext cx="7920880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(most recent call last):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File “&lt;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&gt;”, line 1, in &lt;module&gt;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File “&lt;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&gt;”, line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6,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in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travel</a:t>
            </a:r>
          </a:p>
          <a:p>
            <a:pPr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AttributeError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‘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 object has no attribute ‘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221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오류가 발생하는 것을 방지하기 위해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객체를 만드는 순간              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동작하게 한다면 편리할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생각으로 나오게 된 것이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다음과 같이 수정함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바뀌기만 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204864"/>
            <a:ext cx="7920880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__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init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__(self, name):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elf.fullname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name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travel(self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where):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     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rint(“%s, %s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여행을 가다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 % 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where))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9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067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차이가 있는지 확인하기 위해 다음과 같이 입력함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입력하는 순간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(self, name)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필요한데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받았기      때문에 오류가 발생한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입력 인수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받는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         객체임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만들 때 어떻게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줄 수 있을 방법은                다음과 같음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방법인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pey.setname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아주 비슷하고 객체를 생성하는 순간에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값을 주는 점만 다름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이용하면 인스턴스를 만드는 동시에 초기값을 줄일 수 있기 때문에 편리함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TypeError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__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init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__() takes exactly 2 arguments(1 given)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4437112"/>
            <a:ext cx="792088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99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입력해서 오류 없이 실행되는 것을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pey.travel(“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태국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태국여행을 가다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4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상속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상속이란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물려받다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뜻으로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재산을 상속받다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할 때와 같은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클래스에도 이런 개념을 적용할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클래스를 만들 때 다른 클래스의 기능을 물려받을 수 있게 만드는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HouseKim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클래스가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상속받는 예제임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수정했을 뿐 아무것도 추가하지 않았음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 괄호 안에 다른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넣어 주면 상속을 받게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795282"/>
            <a:ext cx="6985000" cy="14258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김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5291458"/>
            <a:ext cx="6985000" cy="5858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lass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상속 받을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클래스명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(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상속할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클래스명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)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42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실행하면 함수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사용했을 때와 동일한 결과가 출력됨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764704"/>
            <a:ext cx="6985000" cy="55541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#adder3.py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class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Calculator: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__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init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__(self):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self.result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0</a:t>
            </a: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adder(self,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self.result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num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return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self.result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cal1 = Calculator()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cal2 = Calculator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rint(cal1.adder(3))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print(cal1.adder(4))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print(cal2.adder(3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print(cal2.adder(7))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31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29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HouseKim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모든 기능을 그대로 상속받았기       때문에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구현하지 않더라도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동일하게 동작함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매소드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(Overriding)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만들다 보면 상속받을 대상인 클래스의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이름은 같지만 그 행동을 다르게 해야 할 때가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동일하게 다시 구현하는 것을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오버라이딩이라고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김씨네 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박씨네 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상속받았음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김씨네 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상속받은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박씨네 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함수와 다르게 동작하도록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줄리엣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juliet.travel(“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독도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>
              <a:defRPr/>
            </a:pP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독도여행을 가다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5517232"/>
            <a:ext cx="7920880" cy="100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줄리엣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juliet.travel("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독도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3)</a:t>
            </a:r>
          </a:p>
          <a:p>
            <a:pPr lvl="0">
              <a:defRPr/>
            </a:pP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독도여행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일 가네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4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ravel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다르게 설정하고 싶다면 동일한 이름의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HouseKim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내에서 다시 구현하면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오버로딩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(Overloading)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(+, -, *, /)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객체끼리 사용할 수 있게 하는 기법으로 연산자 오버로딩을       사용하면 다음과 같이 동작하도록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484784"/>
            <a:ext cx="7920880" cy="21042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김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travel(self, where, day):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    print("%s, %s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여행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%d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일 가네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 % 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where, day))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5013176"/>
            <a:ext cx="7920880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줄리엣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juliet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 결혼했네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520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만든 클래스에 몇 가지 사항을 추가하여 다음처럼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620689"/>
            <a:ext cx="7920880" cy="6237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#house.py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class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__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init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__(self, name):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self.lastname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 name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travel(self, where):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print("%s, %s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여행을 가다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 % 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where))    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love(self, other):</a:t>
            </a:r>
          </a:p>
          <a:p>
            <a:pPr>
              <a:spcBef>
                <a:spcPts val="380"/>
              </a:spcBef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print("%s, %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s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사랑에 빠졌네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 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other.fullname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_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add__(self, other):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print("%s, %s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결혼했네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 % 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other.fullname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))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class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lastname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김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travel(self, where, day):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print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("%s, %s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여행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%d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일 가네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." % 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where, day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))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줄리엣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ey.love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ts val="380"/>
              </a:spcBef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15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프로그램을 실행시키면 다음과 같은 결과를 얻을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프로그램의 실행 부분인 다음을 살펴봄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객체를 만들고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juliet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객체도  생성함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 다음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pey.love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juliet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love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사랑에 빠졌네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결혼했네</a:t>
            </a:r>
            <a:endParaRPr kumimoji="0" lang="ko-KR" altLang="en-US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743622"/>
            <a:ext cx="7920880" cy="14015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줄리엣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ey.love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530365" y="2977269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493" y="277163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  <a:latin typeface="+mn-ea"/>
                <a:ea typeface="+mn-ea"/>
              </a:rPr>
              <a:t>p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ey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객체 생성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60048" y="3274593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2176" y="306896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/>
                </a:solidFill>
                <a:latin typeface="+mn-ea"/>
                <a:ea typeface="+mn-ea"/>
              </a:rPr>
              <a:t>juliet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객체 생성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82024" y="3625341"/>
            <a:ext cx="115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4152" y="3419708"/>
            <a:ext cx="19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l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ove </a:t>
            </a:r>
            <a:r>
              <a:rPr lang="ko-KR" altLang="en-US" b="1" dirty="0" err="1" smtClean="0">
                <a:solidFill>
                  <a:schemeClr val="tx2"/>
                </a:solidFill>
                <a:latin typeface="+mn-ea"/>
                <a:ea typeface="+mn-ea"/>
              </a:rPr>
              <a:t>메소드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 호출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80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보면 입력 인수로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객체를 받는 것을 알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ey.love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juliet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호출하면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들어가고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juliet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    들어감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길줄리엣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사랑에 빠졌네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문장이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문장을 살펴 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 기호인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객체끼리 더하려고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연산자를 객체에 사용하게 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__add__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함수가 호출됨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love(self, other):</a:t>
            </a:r>
          </a:p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print("%s, %s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사랑에 빠졌네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 % 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other.fullname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  <a:endParaRPr kumimoji="0" lang="ko-KR" altLang="en-US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18517" y="3933056"/>
            <a:ext cx="7920880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+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endParaRPr kumimoji="0" lang="ko-KR" altLang="en-US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6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HousePark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__add__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선언된 부분을 보면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juliet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호출되면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__add__(self, other)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juliet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박응용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김줄리엣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결혼했네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문자열이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박씨네 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완성하기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만들어 본 클래스로 이야기를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__add__(self, other):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print("%s, %s 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결혼했네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 % 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other.fullname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4371544"/>
            <a:ext cx="7920880" cy="150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박응용은 부산에 놀러 가고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김줄리엣은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우연히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일 동안 부산에 놀러 간다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둘은 사랑에 빠져서 결혼하게 된다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그러다가 바로 싸우고 이혼을 하게 된다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47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슬픈 이야기지만 연산자 오버로딩을 공부하기에 좋은 이야기임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같은 동작시키면 결과 값이 다음처럼 클래스를 작성하는 것이 목표임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26642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줄리엣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pey.travel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부산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")</a:t>
            </a:r>
          </a:p>
          <a:p>
            <a:pP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juliet.travel(“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부산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",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ey.love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+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pey.fight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-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371544"/>
            <a:ext cx="7920880" cy="215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 부산여행을 가다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부산여행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일 가네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사랑에 빠졌네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결혼했네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싸우네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이혼했네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8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클래스에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fight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추가시켜야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juliet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수행하기 위해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__sub__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연산자가 사용되었을 때 호출되는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주어야 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이것도 연산자 오버로딩을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만들어진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박씨네 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701353" y="70581"/>
            <a:ext cx="7920880" cy="6787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class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= "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박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__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init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__(self, name):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self.lastname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+ name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travel(self, where):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     print("%s, %s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여행을 가다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." % (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, where))    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love(self, other):</a:t>
            </a:r>
          </a:p>
          <a:p>
            <a:pPr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     print("%s, %s 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사랑에 빠졌네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" % (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other.fullname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))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4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 fight(self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, other):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     print("%s, %s 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+mn-ea"/>
              </a:rPr>
              <a:t>싸우네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" 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% (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other.fullname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))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__add__(self, other):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     print("%s, %s 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결혼했네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" % (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other.fullname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))</a:t>
            </a:r>
          </a:p>
          <a:p>
            <a:pPr lvl="0">
              <a:defRPr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400" b="1" dirty="0" err="1" smtClean="0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 __sub__(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self, other):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     print("%s, %s 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+mn-ea"/>
              </a:rPr>
              <a:t>이혼했네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" % (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other.fullname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))</a:t>
            </a:r>
            <a:endParaRPr kumimoji="0" lang="en-US" altLang="ko-KR" sz="14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class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):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= "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김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"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travel(self, where, day):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     print("%s, %s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여행 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%d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일 가네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." % (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self.fullname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, where, day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))</a:t>
            </a:r>
            <a:endParaRPr kumimoji="0" lang="en-US" altLang="ko-KR" sz="14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HousePark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응용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HouseKim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400" b="1" dirty="0" err="1">
                <a:solidFill>
                  <a:srgbClr val="000000"/>
                </a:solidFill>
                <a:latin typeface="+mn-ea"/>
              </a:rPr>
              <a:t>줄리엣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")</a:t>
            </a:r>
          </a:p>
          <a:p>
            <a:pPr lvl="0">
              <a:defRPr/>
            </a:pP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ey.travel(“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+mn-ea"/>
              </a:rPr>
              <a:t>부산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”)</a:t>
            </a:r>
          </a:p>
          <a:p>
            <a:pPr>
              <a:defRPr/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juliet.travel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(“</a:t>
            </a:r>
            <a:r>
              <a:rPr kumimoji="0" lang="ko-KR" altLang="en-US" sz="1400" b="1" dirty="0">
                <a:solidFill>
                  <a:srgbClr val="000000"/>
                </a:solidFill>
                <a:latin typeface="+mn-ea"/>
              </a:rPr>
              <a:t>부산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”, 3)</a:t>
            </a:r>
            <a:endParaRPr kumimoji="0" lang="en-US" altLang="ko-KR" sz="14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pey.love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400" b="1" dirty="0">
                <a:solidFill>
                  <a:srgbClr val="000000"/>
                </a:solidFill>
                <a:latin typeface="+mn-ea"/>
              </a:rPr>
              <a:t> + </a:t>
            </a:r>
            <a:r>
              <a:rPr kumimoji="0" lang="en-US" altLang="ko-KR" sz="14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endParaRPr kumimoji="0" lang="en-US" altLang="ko-KR" sz="14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400" b="1" dirty="0" err="1" smtClean="0">
                <a:solidFill>
                  <a:srgbClr val="000000"/>
                </a:solidFill>
                <a:latin typeface="+mn-ea"/>
              </a:rPr>
              <a:t>ey.fight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4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defRPr/>
            </a:pPr>
            <a:r>
              <a:rPr kumimoji="0" lang="en-US" altLang="ko-KR" sz="1400" b="1" dirty="0" err="1">
                <a:solidFill>
                  <a:srgbClr val="000000"/>
                </a:solidFill>
                <a:latin typeface="+mn-ea"/>
              </a:rPr>
              <a:t>p</a:t>
            </a:r>
            <a:r>
              <a:rPr kumimoji="0" lang="en-US" altLang="ko-KR" sz="1400" b="1" dirty="0" err="1" smtClean="0">
                <a:solidFill>
                  <a:srgbClr val="000000"/>
                </a:solidFill>
                <a:latin typeface="+mn-ea"/>
              </a:rPr>
              <a:t>ey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 - </a:t>
            </a:r>
            <a:r>
              <a:rPr kumimoji="0" lang="en-US" altLang="ko-KR" sz="1400" b="1" dirty="0" err="1" smtClean="0">
                <a:solidFill>
                  <a:srgbClr val="000000"/>
                </a:solidFill>
                <a:latin typeface="+mn-ea"/>
              </a:rPr>
              <a:t>juliet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+mn-ea"/>
              </a:rPr>
              <a:t>    </a:t>
            </a:r>
            <a:endParaRPr kumimoji="0" lang="en-US" altLang="ko-KR" sz="1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7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결과값은 다음처럼 나옴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792088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 부산여행을 가다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 부산여행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일 가네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 사랑에 빠졌네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 결혼했네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 싸우네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defRPr/>
            </a:pP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박응용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800" b="1" dirty="0" err="1">
                <a:solidFill>
                  <a:srgbClr val="000000"/>
                </a:solidFill>
                <a:latin typeface="+mn-ea"/>
              </a:rPr>
              <a:t>김줄리엣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 이혼했네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1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31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Calculator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만들어진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cal1, cal2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별개의 계산기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각각의   역할을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(cal1, cal2)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결과값 역시 다른 계산기 결과값과 상관없이 독립적인 결과값을 유지함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이용하면 계산기의 개수가 늘어나더라도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생성하기만 하면       되기 때문에 함수를 사용하는 경우와 달리 매우 간단해짐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836712"/>
            <a:ext cx="698500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7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3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5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24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개념 잡기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클래스라는 것이 마치 뽑기의 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모양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하트 모양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비슷함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모양의 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찍으면 별 모양의 뽑기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생성되고 하트 모양의 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찍으면 하트 모양의 뽑기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나오는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클래스란 똑같은 무엇인가를 계속해서 만들어낼 수 있는 설계 도면 같은 것이고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뽑기 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클래스에 의해서 만들어진 피조물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하트가 찍힌 뽑기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뜻함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클래스의 가장 간단한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클래스는 아무런 기능도 갖고 있지 않은 껍질뿐인 클래스임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이렇게 껍질뿐인 클래스도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인스턴스라는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것을 생성하는 기능을 가지고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클래스에 의해서 만들어진 객체로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클래스는 무수히 많은         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만들어낼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577334"/>
            <a:ext cx="6985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class Simple:</a:t>
            </a:r>
          </a:p>
          <a:p>
            <a:pPr lvl="0"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</a:rPr>
              <a:t>     pass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 만든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만드는 방법은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결과값을 돌려받은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인스턴스 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마치 함수를 사용해서 그 결과값을 돌려받는 모습과 비슷함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220756"/>
            <a:ext cx="6985000" cy="427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a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= Simple()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07913" y="3429000"/>
            <a:ext cx="8662391" cy="28083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객체와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인스턴스의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 차이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]</a:t>
            </a:r>
          </a:p>
          <a:p>
            <a:pPr marL="285750" lvl="0" indent="-285750">
              <a:buClrTx/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클래스에 의해서 만들어진 객체를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인스턴스라고도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함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  <a:p>
            <a:pPr marL="285750" lvl="0" indent="-285750">
              <a:buClrTx/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n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avi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= Cat()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이렇게 만들어진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navi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는 객체임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  <a:p>
            <a:pPr marL="285750" lvl="0" indent="-285750">
              <a:buClrTx/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n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avi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라는 객체는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Cat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의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인스턴스임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  <a:p>
            <a:pPr marL="285750" lvl="0" indent="-285750">
              <a:buClrTx/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즉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인스턴스라는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 말은 특정 객체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navi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)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가 어떤 클래스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(Cat)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의 객체인지를 관계 위주로 설명할 때 사용됨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  <a:p>
            <a:pPr marL="285750" lvl="0" indent="-285750">
              <a:buClrTx/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n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avi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는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‘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인스턴스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’ 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보다는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navi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는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‘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객체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’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라는 표현이 어울림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  <a:p>
            <a:pPr marL="285750" lvl="0" indent="-285750">
              <a:buClrTx/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n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avi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는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‘Cat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의 객체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’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보다는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navi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는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‘Cat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의 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인스턴스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＇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라는 표현이 어울림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7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/>
            </a:pPr>
            <a:r>
              <a:rPr lang="ko-KR" altLang="en-US" sz="2400" dirty="0" err="1" smtClean="0">
                <a:latin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</a:rPr>
              <a:t> 프로그래밍의 핵심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5974" y="139032"/>
            <a:ext cx="195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5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 smtClean="0">
                <a:latin typeface="+mn-ea"/>
                <a:ea typeface="+mn-ea"/>
              </a:rPr>
              <a:t>파이썬</a:t>
            </a:r>
            <a:r>
              <a:rPr lang="ko-KR" altLang="en-US" sz="1400" b="1" dirty="0" smtClean="0">
                <a:latin typeface="+mn-ea"/>
                <a:ea typeface="+mn-ea"/>
              </a:rPr>
              <a:t> 날개 달기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 형식으로 클래스 기초 쌓기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변수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클래스 이름은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인터넷 서비스 제공 업체이고 가입한 고객에게만 유용한 정보를 제공함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가입하는 방법은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하면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아이디로 인터넷 서비스 업체인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이용할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556792"/>
            <a:ext cx="6985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class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Service:</a:t>
            </a:r>
          </a:p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      secret =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영구는 배꼽이 두 개다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.”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933056"/>
            <a:ext cx="6985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= Service()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7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11951</TotalTime>
  <Words>5610</Words>
  <Application>Microsoft Office PowerPoint</Application>
  <PresentationFormat>사용자 지정</PresentationFormat>
  <Paragraphs>1111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Helvetica75</vt:lpstr>
      <vt:lpstr>HY견고딕</vt:lpstr>
      <vt:lpstr>굴림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638</cp:revision>
  <cp:lastPrinted>2013-10-01T01:40:38Z</cp:lastPrinted>
  <dcterms:created xsi:type="dcterms:W3CDTF">2010-01-22T01:09:25Z</dcterms:created>
  <dcterms:modified xsi:type="dcterms:W3CDTF">2023-09-19T05:28:50Z</dcterms:modified>
</cp:coreProperties>
</file>