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4388" userDrawn="1">
          <p15:clr>
            <a:srgbClr val="A4A3A4"/>
          </p15:clr>
        </p15:guide>
        <p15:guide id="4" pos="759" userDrawn="1">
          <p15:clr>
            <a:srgbClr val="A4A3A4"/>
          </p15:clr>
        </p15:guide>
        <p15:guide id="5" pos="17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52" d="100"/>
          <a:sy n="152" d="100"/>
        </p:scale>
        <p:origin x="144" y="192"/>
      </p:cViewPr>
      <p:guideLst>
        <p:guide orient="horz" pos="2160"/>
        <p:guide pos="3118"/>
        <p:guide pos="4388"/>
        <p:guide pos="759"/>
        <p:guide pos="17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5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파이썬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날개 달기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42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방지하려면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마지막 부분을 다음과 같이 수정함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__name__ == “__main__”: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C:\python&gt;python mod1.py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직접    이 파일을 실행시켰을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__name__ == “__main__”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참이 되어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다음 문장들이 수행됨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반대로 대화형 인터프리터나 다른 파일에서 이 모듈을 불러서 사용할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__name__ == “__main__”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거짓이 되어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다음 문장들이 수행되지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5202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if __name__ == “__main__”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safe_sum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(‘a’, 1))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safe_sum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print(sum(10, 10.4))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0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클래스나 변수 등을 포함한 모듈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살펴본 모듈은 함수만 포함했지만 클래스나 변수 등을 포함할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파일은 반지름을 계산하는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두 값을 더하는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그리고         원주율 값에 해당하는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변수처럼 클래스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등을 모두 포함하고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548730"/>
            <a:ext cx="6985000" cy="4400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mod2.py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PI = 3.141592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lass Math: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solv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(self, r):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return PI * (r ** 2)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sum(a, b):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return a +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if __name__ =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“__main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__”: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print(PI)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a = Math()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a.solv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print(sum(PI, 4.4))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653681" y="3068960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188708" y="2868566"/>
            <a:ext cx="4956806" cy="369332"/>
            <a:chOff x="4188708" y="2868566"/>
            <a:chExt cx="495680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188708" y="2868566"/>
              <a:ext cx="4956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/>
                  </a:solidFill>
                  <a:latin typeface="+mn-ea"/>
                  <a:ea typeface="+mn-ea"/>
                </a:rPr>
                <a:t>반지름을 계산하는 클래스</a:t>
              </a:r>
              <a:r>
                <a:rPr lang="en-US" altLang="ko-KR" b="1" dirty="0" smtClean="0">
                  <a:solidFill>
                    <a:schemeClr val="tx2"/>
                  </a:solidFill>
                  <a:latin typeface="+mn-ea"/>
                  <a:ea typeface="+mn-ea"/>
                </a:rPr>
                <a:t>, r**2</a:t>
              </a:r>
              <a:r>
                <a:rPr lang="ko-KR" altLang="en-US" b="1" dirty="0" smtClean="0">
                  <a:solidFill>
                    <a:schemeClr val="tx2"/>
                  </a:solidFill>
                  <a:latin typeface="+mn-ea"/>
                  <a:ea typeface="+mn-ea"/>
                </a:rPr>
                <a:t>는 </a:t>
              </a:r>
              <a:r>
                <a:rPr lang="en-US" altLang="ko-KR" b="1" dirty="0" smtClean="0">
                  <a:solidFill>
                    <a:schemeClr val="tx2"/>
                  </a:solidFill>
                  <a:latin typeface="+mn-ea"/>
                  <a:ea typeface="+mn-ea"/>
                </a:rPr>
                <a:t>r </a:t>
              </a:r>
              <a:r>
                <a:rPr lang="ko-KR" altLang="en-US" b="1" dirty="0" smtClean="0">
                  <a:solidFill>
                    <a:schemeClr val="tx2"/>
                  </a:solidFill>
                  <a:latin typeface="+mn-ea"/>
                  <a:ea typeface="+mn-ea"/>
                </a:rPr>
                <a:t>을 의미함</a:t>
              </a:r>
              <a:endParaRPr lang="ko-KR" altLang="en-US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28" y="286904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2"/>
                  </a:solidFill>
                  <a:latin typeface="+mn-ea"/>
                  <a:ea typeface="+mn-ea"/>
                </a:rPr>
                <a:t>2</a:t>
              </a:r>
              <a:endParaRPr lang="ko-KR" altLang="en-US" sz="800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오른쪽 중괄호 13"/>
          <p:cNvSpPr/>
          <p:nvPr/>
        </p:nvSpPr>
        <p:spPr>
          <a:xfrm>
            <a:off x="2501553" y="3352439"/>
            <a:ext cx="12852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6407" y="341980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두 값을 더하는 함수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오른쪽 중괄호 15"/>
          <p:cNvSpPr/>
          <p:nvPr/>
        </p:nvSpPr>
        <p:spPr>
          <a:xfrm>
            <a:off x="3630259" y="4402734"/>
            <a:ext cx="239445" cy="1402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42797" y="49192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파일을 직접 실행시켰을 때 수행됨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od2.py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다음과 같이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모듈에 포함된 변수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대화형 인터프리터를 열고 다음과 같이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__name__ == “__main__”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거짓이 되므로 아무런 값도 출력되지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5"/>
          <p:cNvSpPr txBox="1">
            <a:spLocks/>
          </p:cNvSpPr>
          <p:nvPr/>
        </p:nvSpPr>
        <p:spPr bwMode="auto">
          <a:xfrm>
            <a:off x="629345" y="1151088"/>
            <a:ext cx="6985000" cy="14858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C:\python&gt;python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mod2.py</a:t>
            </a:r>
          </a:p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3.141592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12.566368</a:t>
            </a:r>
          </a:p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7.541592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46373" y="3573016"/>
            <a:ext cx="6985000" cy="11995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C:\python&gt;python 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import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mod2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8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mod2.PI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mod2.py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값을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mod2.py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사용하는 방법을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내에 있는 클래스를 이용하려면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‘.’(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도트연산자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클래스 이름 앞에 모듈 이름을 먼저 입력해야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od2.py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역시 당연히 사용할 수 있음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5"/>
          <p:cNvSpPr txBox="1">
            <a:spLocks/>
          </p:cNvSpPr>
          <p:nvPr/>
        </p:nvSpPr>
        <p:spPr bwMode="auto">
          <a:xfrm>
            <a:off x="629345" y="843271"/>
            <a:ext cx="6985000" cy="693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print(mod2.PI)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3.141592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텍스트 개체 틀 5"/>
          <p:cNvSpPr txBox="1">
            <a:spLocks/>
          </p:cNvSpPr>
          <p:nvPr/>
        </p:nvSpPr>
        <p:spPr bwMode="auto">
          <a:xfrm>
            <a:off x="629345" y="2310065"/>
            <a:ext cx="6985000" cy="1053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a = mod2.Math()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a.solv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12.566368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텍스트 개체 틀 5"/>
          <p:cNvSpPr txBox="1">
            <a:spLocks/>
          </p:cNvSpPr>
          <p:nvPr/>
        </p:nvSpPr>
        <p:spPr bwMode="auto">
          <a:xfrm>
            <a:off x="643259" y="4607762"/>
            <a:ext cx="6985000" cy="693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print(mod2.sum(mod2.PI, 4.4))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7.541592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933601" y="1043665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8628" y="843271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m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od2.py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파일의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변수값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PI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를 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59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이전에 만든 모듈 불러오기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새롭게 만든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안에 이전에 만들어 놓았던 모듈을 불러와서 사용하는       방법을 알아봄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만든 모듈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mod2.py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새롭게 만든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프로그램에서 불러와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파일에서도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mod2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mod2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불러와서 사용하면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예제가 정상적으로 실행되기 위해서는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modtest.py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mod2.py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 동일한 디렉터리에 있어야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268732"/>
            <a:ext cx="6985000" cy="144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modtest.py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mport mod2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esult = mod2.sum(3, 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rint(result)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57336" y="3131676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2363" y="2931282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m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od2.py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파일의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sum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 호출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69505" y="3476086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4532" y="327569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sum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함수의 결과값 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9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(Package)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도트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(.)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모듈을 계층적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관리할 수 있게 해줌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모듈명이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패키지는 디렉터리와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모듈로 이루어지며 구조는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2276872"/>
            <a:ext cx="6985000" cy="4581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game/ 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sound/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echo.py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wav.py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graphic/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screen.py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render.py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play/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run.py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test.py</a:t>
            </a:r>
          </a:p>
        </p:txBody>
      </p:sp>
    </p:spTree>
    <p:extLst>
      <p:ext uri="{BB962C8B-B14F-4D97-AF65-F5344CB8AC3E}">
        <p14:creationId xmlns:p14="http://schemas.microsoft.com/office/powerpoint/2010/main" val="2351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108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game, sound, graphic, play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디렉터리명이고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파일은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디렉터리가 이 패키지의 루트 디렉터리이고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sound, graphic, play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         서브 디렉터리임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프로그램이 아니라면 이렇게 패키지 구조로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프로그램을           만드는 것이 공동 작업이나 유지 보수 등 여러 면에서 유리함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기본 구성 요소 준비하기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디렉터리 밑에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기타 서브 디렉터리들을 생성하고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파일들을 다음과 같이 만들어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디렉터리에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만들어 놓기만 하고 내용은 일단 비워 둠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다음과 같이 만듦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844824"/>
            <a:ext cx="6985000" cy="18083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:/python/game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/__init__.py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:/python/game/sound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/__init__.py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:/python/game/sound/echo.py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:/python/game/graphic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/__init__.py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:/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ython/game/graphic/render.py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653136"/>
            <a:ext cx="6985000" cy="1160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echo.py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echo_test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print(“echo”)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다음과 같이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예제들을 수행하기 전에 우리가 만든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참조할 수 있도록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도스 창에서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이용하여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PYTHONPATH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추가함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69742"/>
            <a:ext cx="6985000" cy="1160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render.py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render_test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print(“render”)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815383"/>
            <a:ext cx="6985000" cy="233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C:\&gt;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set PYTHONPATH=C:\python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C:\&gt;python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Python 3.5.1 (v3.5.1:37a07cee5969, Dec 6 2015, 01:54:25) [MSC v.1900 64 bit (AM...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Type "help", "copyright", "credits" or "license" for more information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안의 함수 실행하기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이용하여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실행해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안의 함수를 실행하는 방법은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가지가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실행하는 방법으로 다음과 같이 실행함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모듈이 있는 디렉터리까지를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··· 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실행하는 방법임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348880"/>
            <a:ext cx="6985000" cy="10537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import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game.sound.echo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game.sound.echo.echo_test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echo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05250" y="4005064"/>
            <a:ext cx="6985000" cy="10537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game.sound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echo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echo.echo_test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11857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모듈이란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함수나 변수 또는 클래스를 모아 놓은 파일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프로그램에서 불러와 사용할 수 있게 만들어진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파일이라고       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만들고 불러 보기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모듈을 만들어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함수만 있는 파일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저장함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바로 모듈임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068960"/>
            <a:ext cx="6985000" cy="11499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mod1.py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sum(a, b):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return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1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번째는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직접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실행하는 방법임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60494"/>
            <a:ext cx="6985000" cy="10537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game.sound.echo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echo_test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6931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용도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해당 디렉터리가 패키지의 일부임을 알려주는 역할을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ame, sound, graphic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패키지에 포함된 디렉터리에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없다면 패키지로 인식되지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제거하고 다음을 수행해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없어서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Error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발생하게 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701353" y="2708920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game.sound.echo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File "&lt;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&gt;", line 1, in &lt;module&gt;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ImportError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No module named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sound.echo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7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29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__all__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용도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ame.sound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패키지에 모든 것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하였으므로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사용할 수 있어야 할 것 같은데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이름이 정의되지 않았다는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Error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특정 디렉터리의 모듈을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때에는 다음과 같이         해당  디렉터리의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__all__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변수를 설정하고             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모듈을 정의해 주어야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__all__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의미하는 것은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이용하여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 경우 이곳에 정의된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된다는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232502"/>
            <a:ext cx="6985000" cy="16924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from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game.sound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*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echo.echo_test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File "&lt;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&gt;", line 1, in &lt;module&gt;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NameError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name ‘echo’ is not defined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557337" y="4797152"/>
            <a:ext cx="6985000" cy="7756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 C:\python\game\sound\__init__.py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__all__ = [‘echo’]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0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변경한 후 위 예제를 수행하면 원하던 결과가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32502"/>
            <a:ext cx="6985000" cy="9723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from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game.sound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*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echo.echo_test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echo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0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elative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raphic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사용하고 싶다면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수정하면 가능함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rom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game.sound.echo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echo_test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문장을 추가하여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사용할 수 있도록 수정함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다음과 같이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772816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render.py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game.sound.echo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echo_test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render_test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 ("render")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976917"/>
            <a:ext cx="6985000" cy="1399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from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game.graphic.render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import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render_test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render_test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ender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echo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9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52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예제처럼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game.sound.echo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echo_test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전체 경로를 이용하여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있지만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것도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부모 디렉터리를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raphic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디렉터리는 동일한 깊이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(depth)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부모 디렉터리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(..)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위와 같은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가능한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접근자는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모듈 안에서만 사용해야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인터프리터에서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접근자를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SystemError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cannot perform relative import’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오류가 발생함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484784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render.py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sound.echo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echo_test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render_test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 ("render")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echo_test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0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만들다 보면 수없이 많은 오류를 만나게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오류가 발생하는 이유는 프로그램이 잘못 동작하는 것을 막기 위한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배려임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때때로 이러한 오류를 무시하고 싶을 때가 있는데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try, 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 이용해서 예외적으로 오류를 처리할 수 있게 해줌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오류는 어떤 때 발생하는가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오타를 쳤을 때 발생하는 구문 오류 같은 것이 아닌 실제 프로그램에서 자주 발생하는 오류를 중심으로 살펴봄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디렉터리 안에 없는 파일을 열려고 시도할 때 발생하는 오류임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없는 파일을 열려고 시도하면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FileNotFoundError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오류가  발생하게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701353" y="3705574"/>
            <a:ext cx="6985000" cy="1811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 = open("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나없는파일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'r')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File "&lt;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&gt;", line 1, in &lt;module&gt;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FileNotFoundError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Errno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2] No such file or directory: '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나없는파일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922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다른 숫자를 나누는 경우 발생하는 오류임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나누려니까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ZeroDivisionError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오류가 발생함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리스트인데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a[4]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얻을 수 없는 값이므로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IndexError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발생하게 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85294"/>
            <a:ext cx="6985000" cy="1379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4 / 0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File "&lt;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&gt;", line 1, in &lt;module&gt;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ZeroDivisionError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division by zero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849590"/>
            <a:ext cx="6985000" cy="1739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[1, 2, 3]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a[4]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File "&lt;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&gt;", line 1, in &lt;module&gt;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IndexError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list index out of range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5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예외 처리 기법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유연한 프로그래밍을 위한 오류 처리 기법임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try, 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오류 처리를 위한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try, 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기본 구조임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블록에서 오류가 발생하지 않는다면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블록은 수행되지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구문을 자세히 살펴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기호는 괄호 안의 내용을 생략할 수 있다는 관례적인 표기법임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382696"/>
            <a:ext cx="6985000" cy="104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···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except[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발생오류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[as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오류 메시지 변수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]]: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499861"/>
            <a:ext cx="6985000" cy="5133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except[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발생오류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[as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오류 메시지 변수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]]: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구문은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방법으로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except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쓰는 방법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종류에 상관없이 오류가 발생하기만 하면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 오류만 포함한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오류가 발생했을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 미리 정해 놓은 오류 이름과 일치할 때만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수행한다는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094664"/>
            <a:ext cx="6985000" cy="13343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···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except: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···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686952"/>
            <a:ext cx="6985000" cy="13343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···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xcept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발생 오류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: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···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8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‘C:\python’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이동한 다음 대화형 인터프리터를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따라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불러오기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mod1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입력함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mod1.py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입력하는 실수를 하지 않도록 주의함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이미 만들어진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모듈을 사용할 수 있게 해주는 명령어임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이용하기 위해서는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모듈       이름 뒤에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‘.’(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도트 연산자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붙이고 함수 이름을 써서 사용할 수 있음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701353" y="1196752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C:\python&gt;python</a:t>
            </a:r>
          </a:p>
          <a:p>
            <a:pPr lvl="0">
              <a:defRPr/>
            </a:pPr>
            <a:endParaRPr kumimoji="0" lang="en-US" altLang="ko-KR" sz="1800" b="1" noProof="0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&gt;&gt;&gt;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65866" y="2755461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import mod1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print(mod1.sum(3,4))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153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오류와 오류 메시지 변수까지 포함한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경우에서 오류 메시지의 내용까지 알고 싶을 때 사용하는 방법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방법의 예는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나누려고 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ZeroDivisionError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실행되고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오류 메시지를 다음과 같이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518600"/>
            <a:ext cx="6985000" cy="119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···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xcept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발생 오류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as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오류 메시지 변수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: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···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061393" y="3212976"/>
            <a:ext cx="6985000" cy="1379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4 / 0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except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ZeroDivisionError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as 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print(e)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133401" y="5490759"/>
            <a:ext cx="6985000" cy="5037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division by zero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2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ry ·· else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절을 지원함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절은 예외가 발생하지 않은 경우에 실행되며 반드시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 바로 다음에 위치해야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파일이 없다면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절이 수행되고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있다면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절이 수행됨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276872"/>
            <a:ext cx="698500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f = open(‘foo.txt’, ‘r’)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except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FileNotFoundError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as 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str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(e))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lse: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data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f.read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3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ry ·· finally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절을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수행 도중 예외 발생 여부에 상관없이 항상 수행됨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절은 사용한 리소스를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 할 경우에 많이 사용됨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파일을 쓰기 모드로 연 후에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수행된 후 예외 발생 여부에 상관없이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f.close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열린 파일을 닫을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420888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 = open(‘foo.txt’, ‘w’)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try: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#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무언가를 수행함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finally: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5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회피하기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하다 보면 특정 오류가 발생할 경우 그냥 통과시켜야 할 때가 있을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일부러 발생시키기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하다 보면 오류를 일부러 발생시켜야 할 경우도 생김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raise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명령어를 이용해 오류를 강제로 발생시킬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821351"/>
            <a:ext cx="6985000" cy="1463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ry: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f = open(‘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나없는파일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’, ‘r’)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except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FileNotFoundError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pass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72138" y="2683998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7165" y="2483604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파일이 없더라도 오류를 발생시키지 않고 통과함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5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34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Bird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클래스를 상속받는 자식 클래스는 반드시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구현하도록 만들고 싶은 경우가 있을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Bird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상속받는 자식 클래스는 반드시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구현해야 한다는 의지를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자식 클래스가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구현하지 않은 상태로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호출한다면 어떻게 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Eagle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Bird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상속받음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Eagle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구현하지 않았기 때문에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Bird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     호출됨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412776"/>
            <a:ext cx="6985000" cy="1065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lass Bird: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fly(self):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raise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NotImplementedError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939085"/>
            <a:ext cx="6985000" cy="1650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lass Eagle(Bird):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eagle = Eagle()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agle.fly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    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17577" y="4139349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604" y="3938955"/>
            <a:ext cx="43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Eagle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클래스는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Bird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클래스를 상속 받음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5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raise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 의해 다음과 같은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NotImplemented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Error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NotImplementedError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발생되지 않게 하려면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Eagle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구현해야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701353" y="1151306"/>
            <a:ext cx="6985000" cy="2122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File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"···",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line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33,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in &lt;module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eagle.fly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File "···", line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26,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in &lt;module&gt;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raise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NotImplementedError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NotImplementedError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701353" y="4221088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lass Eagle(Bird):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fly(self):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("very fast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eagle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Eagle()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eagle.fly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24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예외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예처럼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구현한 후 프로그램을 실행하면 오류 없이 다음과 같은 문장이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452526"/>
            <a:ext cx="6985000" cy="536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ery fast     </a:t>
            </a:r>
          </a:p>
        </p:txBody>
      </p:sp>
    </p:spTree>
    <p:extLst>
      <p:ext uri="{BB962C8B-B14F-4D97-AF65-F5344CB8AC3E}">
        <p14:creationId xmlns:p14="http://schemas.microsoft.com/office/powerpoint/2010/main" val="20258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함수들은 외부 모듈과 달리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필요하지 않으며 아무런 설정 없이 바로       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숫자를 입력을 받았을 때 그 숫자의 절대값을 돌려주는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인수로 받으며 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참이면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거짓이 하나라도 있으면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모든 요소가 참이므로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276872"/>
            <a:ext cx="6985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de-DE" altLang="ko-KR" sz="1800" b="1" dirty="0">
                <a:solidFill>
                  <a:srgbClr val="000000"/>
                </a:solidFill>
                <a:latin typeface="+mn-ea"/>
              </a:rPr>
              <a:t>&gt;&gt;&gt; abs(3)</a:t>
            </a:r>
          </a:p>
          <a:p>
            <a:pPr lvl="0">
              <a:defRPr/>
            </a:pPr>
            <a:r>
              <a:rPr kumimoji="0" lang="de-DE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de-DE" altLang="ko-KR" sz="1800" b="1" dirty="0">
                <a:solidFill>
                  <a:srgbClr val="000000"/>
                </a:solidFill>
                <a:latin typeface="+mn-ea"/>
              </a:rPr>
              <a:t>&gt;&gt;&gt; abs(-3)</a:t>
            </a:r>
          </a:p>
          <a:p>
            <a:pPr lvl="0">
              <a:defRPr/>
            </a:pPr>
            <a:r>
              <a:rPr kumimoji="0" lang="de-DE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de-DE" altLang="ko-KR" sz="1800" b="1" dirty="0">
                <a:solidFill>
                  <a:srgbClr val="000000"/>
                </a:solidFill>
                <a:latin typeface="+mn-ea"/>
              </a:rPr>
              <a:t>&gt;&gt;&gt; abs(-1.2)</a:t>
            </a:r>
          </a:p>
          <a:p>
            <a:pPr lvl="0">
              <a:defRPr/>
            </a:pPr>
            <a:r>
              <a:rPr kumimoji="0" lang="de-DE" altLang="ko-KR" sz="1800" b="1" dirty="0" smtClean="0">
                <a:solidFill>
                  <a:srgbClr val="000000"/>
                </a:solidFill>
                <a:latin typeface="+mn-ea"/>
              </a:rPr>
              <a:t>1.2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5373216"/>
            <a:ext cx="69850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all([1, 2, 3])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559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3, 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중에서 요소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거짓이므로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ny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any(x)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하나라도 참이 있을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거짓일 경우에만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ll(x)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반대 경우라 할 수 있음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3, 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[0, “”]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모두 거짓이므로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764704"/>
            <a:ext cx="6985000" cy="78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all([1, 2, 3, 0])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False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03722" y="3429000"/>
            <a:ext cx="6985000" cy="78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any([1, 2, 3, 0])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True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06261" y="4688286"/>
            <a:ext cx="6985000" cy="783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any([0, ""])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85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아스키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입력으로 받아 그 코드에 해당하는 문자를 출력하는       함수임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ivmod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ivmod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b)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숫자를 입력으로 받아서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몫과 나머지를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802018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chr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(97)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'a'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chr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(48)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'0'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133401" y="2382398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400" y="218962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아스키 코드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97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은 소문자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33401" y="3021178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9400" y="2828404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아스키 코드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48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은 숫자 </a:t>
            </a:r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 bwMode="auto">
          <a:xfrm>
            <a:off x="629345" y="4527101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&gt;&gt;&gt; divmod(7, 3)</a:t>
            </a:r>
          </a:p>
          <a:p>
            <a:pPr lvl="0">
              <a:defRPr/>
            </a:pP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(2, 1)</a:t>
            </a:r>
          </a:p>
          <a:p>
            <a:pPr lvl="0">
              <a:defRPr/>
            </a:pP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&gt;&gt;&gt; divmod(1.3, 0.2)</a:t>
            </a:r>
          </a:p>
          <a:p>
            <a:pPr lvl="0">
              <a:defRPr/>
            </a:pP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(6.0, 0.099999999999999978)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395571" y="5084794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01570" y="4892020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7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나누기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몫은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2,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나머지는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5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사용방법은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모듈이름은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가리킴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다음 함수를 추가함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safe_sum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서로 다른 타입의 객체끼리 더하는 것을 막아줌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형태의 객체가 입력으로 들어오면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더할 수 있는 값이 아닙니다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메시지를 출력하고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문만 단독으로 사용되어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돌려주고 함수를 종료함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701353" y="1196752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모듈이름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708920"/>
            <a:ext cx="6985000" cy="2496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safe_sum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(a, b):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if type(a) != type(b):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print(“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더할 수 있는 것이 아닙니다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return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else: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result = sum(a, b)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return result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58357" y="3241607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0485" y="3035974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와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자료형이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같지 않으면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5320735" y="3477314"/>
            <a:ext cx="167173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18161" y="35112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메시지 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37457" y="4245637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9585" y="404000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와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자료형이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같다면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526427" y="4897791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8555" y="46921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두 객체를 더함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0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52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enumerate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enumerate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순서가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입력으로 받아 인덱스 값을 포함하는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enumerate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순서값과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body, foo, bar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순서대로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numerate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함께 사용하면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현재 순서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그 값을      쉽게 알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문처럼 반복되는 구간에서 객체가 현재 어느 위치에 있는지 알려주는 인덱스 값이 필요할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enumerate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사용하면 유용함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874026"/>
            <a:ext cx="6985000" cy="20590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name in enumerate(['body', 'foo', 'bar']):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name)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0 body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 foo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 bar</a:t>
            </a:r>
          </a:p>
        </p:txBody>
      </p:sp>
    </p:spTree>
    <p:extLst>
      <p:ext uri="{BB962C8B-B14F-4D97-AF65-F5344CB8AC3E}">
        <p14:creationId xmlns:p14="http://schemas.microsoft.com/office/powerpoint/2010/main" val="25696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(expression)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실행 가능한 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(1+2, ‘hi’ + ‘a’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입력으로 받아 문자열을 실행한 결과값을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입력 받은 문자열로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함수나 클래스를 동적으로 실행하고 싶은 경우에 사용됨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874026"/>
            <a:ext cx="6985000" cy="20590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('1+2')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("'hi' + 'a'")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hia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divmod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(4, 3)')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18016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ilter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첫 번째 인수로 함수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인수로 그 함수에 차례로 들어갈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두 번째 인수인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요소들이 첫 번째 인수인 함수에 입력되었을 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참인 것만 묶어서 돌려줌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564904"/>
            <a:ext cx="6985000" cy="3084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#positive.py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positive(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numberList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result = []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for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in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numberList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if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&gt; 0: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return result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print(positive([1, -3, 2, 0, -5, 6]))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59667" y="3468466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65666" y="327569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리턴값이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참인 것만 걸러내서 저장할 변수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06763" y="4476578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12762" y="428380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리스트에 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num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추가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839993" y="4128350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5992" y="393557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n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um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보다 클 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8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6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리스트를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 각각의 요소를 판별하여       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양수값만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이용하면 위의 내용을 아래와 같이 간단하게 작성할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인수인 리스트의 요소들이 첫 번째 인수인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입력되었을 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참인 것만 묶어서 돌려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양수여서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&gt; 0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문장이 참이 되므로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6]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결과 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023336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#filter1.py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positive(x):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return x &gt; 0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print(list(filter(positive, [1, -3, 2, 0, -5, 6])))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[1, 2, 6]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869160"/>
            <a:ext cx="69850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[1, 2, 6]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4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받아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변환하여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701353" y="1594864"/>
            <a:ext cx="6985000" cy="1370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hex(234)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'0xea'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hex(3)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'0x3'</a:t>
            </a:r>
          </a:p>
        </p:txBody>
      </p:sp>
    </p:spTree>
    <p:extLst>
      <p:ext uri="{BB962C8B-B14F-4D97-AF65-F5344CB8AC3E}">
        <p14:creationId xmlns:p14="http://schemas.microsoft.com/office/powerpoint/2010/main" val="34101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id(object)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객체를 입력 받아 객체의 고유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주소값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고유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135072304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a,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같은 객체를 가리키고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id(4)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입력하면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a,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다른 객체이므로 다른 고유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1624832"/>
            <a:ext cx="6985000" cy="2668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= 3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id(3)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135072304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id(a)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135072304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b = a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id(b)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135072304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695" y="2949905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3, a, b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는 모두 같은 객체를 가리킴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2069505" y="2132856"/>
            <a:ext cx="432048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5537412"/>
            <a:ext cx="6985000" cy="7719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id(4)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135072292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input([prompt])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사용자 입력을 받는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인수로 문자열을 주면 아래의 세 번째 예와 같이 프롬프트가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입력 받은 문자열을 확인하면 다음과 같음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935858"/>
            <a:ext cx="6985000" cy="2141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input()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hi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b = input("Enter: 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Enter: hi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1553" y="2204474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7552" y="2011700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사용자가 입력한 정보를 변수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저장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507289" y="3517614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3288" y="3324840"/>
            <a:ext cx="547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Enter: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라는 프롬프트를 띄우고 사용자 입력을 받음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7" name="텍스트 개체 틀 5"/>
          <p:cNvSpPr txBox="1">
            <a:spLocks/>
          </p:cNvSpPr>
          <p:nvPr/>
        </p:nvSpPr>
        <p:spPr bwMode="auto">
          <a:xfrm>
            <a:off x="629345" y="4797152"/>
            <a:ext cx="6985000" cy="7719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‘hi’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75041" y="5349966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1040" y="5157192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사용자 입력으로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받은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‘hi’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6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 형태의 숫자나 소수점이 있는 숫자 들을 정수 형태로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함수로 정수를 입력 받으면 그대로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radix)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문자열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변환하여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‘11’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 값은 다음과 같이 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‘1A’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 값은 다음과 같이 구함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5"/>
          <p:cNvSpPr txBox="1">
            <a:spLocks/>
          </p:cNvSpPr>
          <p:nvPr/>
        </p:nvSpPr>
        <p:spPr bwMode="auto">
          <a:xfrm>
            <a:off x="629345" y="1804092"/>
            <a:ext cx="6985000" cy="14088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('3')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(3.4)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71618" y="2018178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7617" y="182540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문자열 형태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‘3’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78599" y="2685670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4598" y="2492896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소수점이 있는 숫자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3.4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 bwMode="auto">
          <a:xfrm>
            <a:off x="629345" y="4252366"/>
            <a:ext cx="6985000" cy="6167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('11', 2)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sp>
        <p:nvSpPr>
          <p:cNvPr id="22" name="텍스트 개체 틀 5"/>
          <p:cNvSpPr txBox="1">
            <a:spLocks/>
          </p:cNvSpPr>
          <p:nvPr/>
        </p:nvSpPr>
        <p:spPr bwMode="auto">
          <a:xfrm>
            <a:off x="629345" y="5476502"/>
            <a:ext cx="6985000" cy="6167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('1A', 16)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458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isinstance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sinstance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(object, class)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첫 번째 인수로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번째 인수로 클래스 이름을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받은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클래스의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인스턴스인지를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판단하여 참이면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의해서 생성된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인스턴스임을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확인시켜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의해 생성된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아니므로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5"/>
          <p:cNvSpPr txBox="1">
            <a:spLocks/>
          </p:cNvSpPr>
          <p:nvPr/>
        </p:nvSpPr>
        <p:spPr bwMode="auto">
          <a:xfrm>
            <a:off x="1133401" y="2596181"/>
            <a:ext cx="6985000" cy="1805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class Person: pass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Person()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isinstance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(a, Person)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True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834783" y="2869542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0782" y="2676768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아무 기능이 없는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Person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 생성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93641" y="3549766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9640" y="3356992"/>
            <a:ext cx="369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Person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인스턴스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생성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141761" y="3843746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7760" y="3650972"/>
            <a:ext cx="441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Person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인스턴스인지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확인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 bwMode="auto">
          <a:xfrm>
            <a:off x="1133401" y="4941168"/>
            <a:ext cx="6985000" cy="1011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b = 3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isinstance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(b, Person)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False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157737" y="5484690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63736" y="5291916"/>
            <a:ext cx="440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Person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인스턴스인지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확인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5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ambda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함수를 생성할 때 사용하는 예약어로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역할을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함수를 한 줄로 간결하게 만들 때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사용해야 할 정도로 복잡하지 않거나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없는 곳에 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인수로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 서로 더한 값을 돌려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함수와 동일함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 bwMode="auto">
          <a:xfrm>
            <a:off x="625838" y="3306192"/>
            <a:ext cx="6985000" cy="1011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sum = lambda a, b: a+b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sum(3,4)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7</a:t>
            </a:r>
          </a:p>
        </p:txBody>
      </p:sp>
      <p:sp>
        <p:nvSpPr>
          <p:cNvPr id="18" name="텍스트 개체 틀 5"/>
          <p:cNvSpPr txBox="1">
            <a:spLocks/>
          </p:cNvSpPr>
          <p:nvPr/>
        </p:nvSpPr>
        <p:spPr bwMode="auto">
          <a:xfrm>
            <a:off x="629345" y="2420888"/>
            <a:ext cx="69850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lambda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인수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인수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2, ··· :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인수를 이용한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표현식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 bwMode="auto">
          <a:xfrm>
            <a:off x="629345" y="5153878"/>
            <a:ext cx="6985000" cy="1222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sum(a, b):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         return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a+b</a:t>
            </a:r>
            <a:endParaRPr kumimoji="0" lang="ko-KR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</a:t>
            </a: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3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대화형 인터프리터를 열고 다음과 같이 따라 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mod1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불러온 다음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mod1.safe_sum(3, 4)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          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safe_sum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하면 같은 타입의 객체가 입력으로 들어와서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3+4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다음처럼 따라 해 봄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정수형 객체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 객체임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서로 타입이 다른 객체가 입력으로 들어오면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더할 수 있는 값이 아닙니다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메시지를 출력하고 단독으로 사용된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    돌려 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51378"/>
            <a:ext cx="6985000" cy="1128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import mod1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print(mod1.safe_sum(3,4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7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789040"/>
            <a:ext cx="6985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print(mod1.safe_sum(1,’a’))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더할 수 있는 값이 아닙니다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None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743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나오게 된 이유는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간결하게 사용할 수 있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없는 곳에도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예제는 리스트 내에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들어간 경우임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각각의 요소에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만들어 바로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요소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myList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 두 값의 합을 돌려주는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 bwMode="auto">
          <a:xfrm>
            <a:off x="629345" y="2273558"/>
            <a:ext cx="6985000" cy="1011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[lambda 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b:a+b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lambda 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b:a*b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myList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[at 0x811eb2c&gt;, at 0x811eb64&gt;]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01753" y="3106356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7752" y="291358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리스트 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myList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람다 함수가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개 추가됨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4577814"/>
            <a:ext cx="6985000" cy="12994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myList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[0]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at 0x811eb2c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myList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[0](3, 4)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7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8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요소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myList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 두 값의 곱을 돌려주는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요소의 전체 개수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415814"/>
            <a:ext cx="6985000" cy="789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myList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[1](3, 4)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3429000"/>
            <a:ext cx="698500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len("python")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6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len([1,2,3])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len((1, 'a'))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17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list(s)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받아 리스트를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리스트를 입력으로 주면 똑같은 리스트를 복사하여 돌려 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556792"/>
            <a:ext cx="6985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list("python")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['p', 'y', 't', 'h', 'o', 'n']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list((1,2,3))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[1, 2, 3]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645024"/>
            <a:ext cx="6985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a = [1, 2, 3]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b = list(a)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b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7589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map(f,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함수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반복 가능한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입력으로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입력 받은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요소가 함수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수행된 결과를 묶어서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wo_times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리스트 요소를 입력 받아 각 요소에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결과값을 돌려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228310"/>
            <a:ext cx="6985000" cy="32169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#two_times.py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ef two_times(numberList):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    result = []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    for number in numberList: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         result.append(number*2)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    return result</a:t>
            </a:r>
          </a:p>
          <a:p>
            <a:pPr lvl="0">
              <a:defRPr/>
            </a:pPr>
            <a:endParaRPr kumimoji="0" lang="fi-FI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esult = two_times([1, 2, 3, 4])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rint(result)</a:t>
            </a:r>
            <a:endParaRPr kumimoji="0" lang="fi-FI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4157737" y="4797152"/>
            <a:ext cx="216024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73761" y="47971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실행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부분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5074" y="5920643"/>
            <a:ext cx="69850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:[2, 4, 6, 8]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이용하면 다음과 같이 바꿀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첫 번째 요소인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two_times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들어가고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*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과정을 거쳐서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 리스트의 두 번째 요소인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*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과정을 거쳐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수행되면 최종적으로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[2, 4, 6, 8]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리턴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다음과 같이 간략하게 만들 수 있음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2115" y="1222716"/>
            <a:ext cx="6985000" cy="141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def two_times(x): return </a:t>
            </a:r>
            <a:r>
              <a:rPr kumimoji="0" lang="fi-FI" altLang="ko-KR" sz="1800" b="1" dirty="0" smtClean="0">
                <a:solidFill>
                  <a:srgbClr val="000000"/>
                </a:solidFill>
                <a:latin typeface="+mn-ea"/>
              </a:rPr>
              <a:t>x*2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list(map(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two_times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[1, 2, 3, 4]))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[2, 4, 6, 8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</a:t>
            </a:r>
            <a:endParaRPr kumimoji="0" lang="fi-FI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4653136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list(map(lambda a: a*2, [1, 2, 3, 4]))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[2, 4, 6, 8]</a:t>
            </a:r>
          </a:p>
        </p:txBody>
      </p:sp>
    </p:spTree>
    <p:extLst>
      <p:ext uri="{BB962C8B-B14F-4D97-AF65-F5344CB8AC3E}">
        <p14:creationId xmlns:p14="http://schemas.microsoft.com/office/powerpoint/2010/main" val="20230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다른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plus_one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이용하여 리스트의 각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           증가시키는 예제임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2115" y="1222716"/>
            <a:ext cx="6985000" cy="141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#map_test.py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plus_one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(x):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return x + 1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rint(list(map(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plus_one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,[1, 2, 3, 4, 5])))</a:t>
            </a:r>
            <a:endParaRPr kumimoji="0" lang="fi-FI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53848" y="2818065"/>
            <a:ext cx="69850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:[2, 3, 4, 5, 6]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9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인수로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받아 그 최대값을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반대로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인수로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받아         그 최소값을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08207" y="1844824"/>
            <a:ext cx="6985000" cy="141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max([1, 2, 3])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&gt;&gt;&gt; max("python")</a:t>
            </a:r>
          </a:p>
          <a:p>
            <a:pPr lvl="0">
              <a:defRPr/>
            </a:pPr>
            <a:r>
              <a:rPr kumimoji="0" lang="fi-FI" altLang="ko-KR" sz="1800" b="1" dirty="0">
                <a:solidFill>
                  <a:srgbClr val="000000"/>
                </a:solidFill>
                <a:latin typeface="+mn-ea"/>
              </a:rPr>
              <a:t>'y'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14105" y="4532566"/>
            <a:ext cx="6985000" cy="141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min([1, 2, 3])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min("python")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'h'</a:t>
            </a:r>
          </a:p>
        </p:txBody>
      </p:sp>
    </p:spTree>
    <p:extLst>
      <p:ext uri="{BB962C8B-B14F-4D97-AF65-F5344CB8AC3E}">
        <p14:creationId xmlns:p14="http://schemas.microsoft.com/office/powerpoint/2010/main" val="35585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open(filename, [model])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 방법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받아 파일 객체를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 방법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(mode)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생략되면 기본값인 읽기 전용 모드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파일 객체를 만들어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w, r, 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사용됨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읽기 모드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46905"/>
              </p:ext>
            </p:extLst>
          </p:nvPr>
        </p:nvGraphicFramePr>
        <p:xfrm>
          <a:off x="629345" y="2564904"/>
          <a:ext cx="8640960" cy="237359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쓰기 모드로 파일 열기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 모드로 파일 열기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 모드로 파일 열기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바이너리 모드로 파일 열기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14105" y="5324654"/>
            <a:ext cx="6985000" cy="5526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f = open(”binary_file”, ”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rb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”) 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예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fread2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동일한 방법임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부분이 생략되면 기본값으로 읽기 모드인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갖게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추가 모드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파일을 여는 예제임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830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read =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open(”read_mode.txt”, ”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read2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open(”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read_mode.txt”)  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701353" y="2780928"/>
            <a:ext cx="6985000" cy="830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append = open(“append_mode.txt”, ”a”)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9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문자의 아스키 코드 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pow(x, y)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제곱한 결과값을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556792"/>
            <a:ext cx="6985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ord('a')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ord</a:t>
            </a:r>
            <a:r>
              <a:rPr kumimoji="0" lang="sv-SE" altLang="ko-KR" sz="1800" b="1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sv-SE" altLang="ko-KR" sz="1800" b="1" smtClean="0">
                <a:solidFill>
                  <a:srgbClr val="000000"/>
                </a:solidFill>
                <a:latin typeface="+mn-ea"/>
              </a:rPr>
              <a:t>'0')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48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077072"/>
            <a:ext cx="6985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l-PL" altLang="ko-KR" sz="1800" b="1" dirty="0">
                <a:solidFill>
                  <a:srgbClr val="000000"/>
                </a:solidFill>
                <a:latin typeface="+mn-ea"/>
              </a:rPr>
              <a:t>&gt;&gt;&gt; pow(2, 4)</a:t>
            </a:r>
          </a:p>
          <a:p>
            <a:pPr lvl="0">
              <a:defRPr/>
            </a:pPr>
            <a:r>
              <a:rPr kumimoji="0" lang="pl-PL" altLang="ko-KR" sz="1800" b="1" dirty="0">
                <a:solidFill>
                  <a:srgbClr val="000000"/>
                </a:solidFill>
                <a:latin typeface="+mn-ea"/>
              </a:rPr>
              <a:t>16</a:t>
            </a:r>
          </a:p>
          <a:p>
            <a:pPr lvl="0">
              <a:defRPr/>
            </a:pPr>
            <a:r>
              <a:rPr kumimoji="0" lang="pl-PL" altLang="ko-KR" sz="1800" b="1" dirty="0">
                <a:solidFill>
                  <a:srgbClr val="000000"/>
                </a:solidFill>
                <a:latin typeface="+mn-ea"/>
              </a:rPr>
              <a:t>&gt;&gt;&gt; pow(3, 3)</a:t>
            </a:r>
          </a:p>
          <a:p>
            <a:pPr lvl="0">
              <a:defRPr/>
            </a:pPr>
            <a:r>
              <a:rPr kumimoji="0" lang="pl-PL" altLang="ko-KR" sz="1800" b="1" dirty="0">
                <a:solidFill>
                  <a:srgbClr val="000000"/>
                </a:solidFill>
                <a:latin typeface="+mn-ea"/>
              </a:rPr>
              <a:t>27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57537" y="4260554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3536" y="40677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제곱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57537" y="4917918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63536" y="472514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</a:t>
            </a:r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제곱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2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역시 다음처럼 호출할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함수를 사용하는 또 다른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od1.sum, mod1.safe_sum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쓰지 않고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safe_sum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함수를 쓰고 싶은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‘from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이름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함수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import ~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위와 같이 모듈 이름을 붙이지 않고       바로 해당 모듈의 함수를 쓸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함수만 사용할 수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51378"/>
            <a:ext cx="6985000" cy="8374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print(mod1.sum(10,20))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30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429000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rom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모듈 이름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모듈 함수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61455" y="4921292"/>
            <a:ext cx="6985000" cy="10999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from mod1 import sum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sum(3,4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13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range([start,]stop[,step])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함께 자주 사용되는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인수가 하나일 경우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숫자를 지정해 주지 않으면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개일 경우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주어지는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인수는 시작 숫자와 끝 숫자를 나타냄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숫자는 해당 범위에 포함되지 않는다는 것에 주의함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63526" y="2458305"/>
            <a:ext cx="6985000" cy="754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list(range(5))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[0, 1, 2, 3, 4]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557337" y="4797152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l-PL" altLang="ko-KR" sz="1800" b="1" dirty="0">
                <a:solidFill>
                  <a:srgbClr val="000000"/>
                </a:solidFill>
                <a:latin typeface="+mn-ea"/>
              </a:rPr>
              <a:t>&gt;&gt;&gt; list(range(5, 10))</a:t>
            </a:r>
          </a:p>
          <a:p>
            <a:pPr lvl="0">
              <a:defRPr/>
            </a:pPr>
            <a:r>
              <a:rPr kumimoji="0" lang="pl-PL" altLang="ko-KR" sz="1800" b="1" dirty="0">
                <a:solidFill>
                  <a:srgbClr val="000000"/>
                </a:solidFill>
                <a:latin typeface="+mn-ea"/>
              </a:rPr>
              <a:t>[5, 6, 7, 8, 9]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13521" y="5340674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9520" y="5147900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끝 숫자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은 포함되지 않음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0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개일 경우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인수는 숫자 사이의 거리를 의미함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601180"/>
            <a:ext cx="6985000" cy="14798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list(range(1, 10, 2))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[1, 3, 5, 7, 9]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list(range(0, -10, -1))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[0, -1, -2, -3, -4, -5, -6, -7, -8, -9]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04719" y="1851038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0718" y="1658264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9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까지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숫자 사이의 거리는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48735" y="2532362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54734" y="2339588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-9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까지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숫자 사이의 거리는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-1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0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orted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orted(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정렬한 후 그 결과를 리스트로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63526" y="1556792"/>
            <a:ext cx="6985000" cy="2770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sorted([3, 1, 2])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[1, 2, 3]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sorted(['a', 'c', 'b'])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['a', 'b', 'c']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sorted("zero")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['e', 'o', 'r', 'z']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sorted((3, 2, 1))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988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함수가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리스트 객체 그 자체를 정렬할 뿐 정렬된 결과를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예제로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sorted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차이점을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없기 때문에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저장되는 값이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print(result)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수행한 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없지만 리스트 객체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[3, 1, 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정렬됨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276873"/>
            <a:ext cx="6985000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a = [3, 1, 2]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result 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a.sort()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print(result)</a:t>
            </a:r>
          </a:p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None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a</a:t>
            </a:r>
          </a:p>
          <a:p>
            <a:pPr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[1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2, 3]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02259" y="2898923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9353" y="2708920"/>
            <a:ext cx="292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ort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함수로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리스트 정렬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565449" y="3546995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2543" y="3356992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리턴값이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없기 때문에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None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 출력됨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27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774361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문자열 형태로 객체를 반환하여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uple(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반복 가능한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받아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바꾸어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입력으로 들어오면 그대로 리턴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63526" y="1543113"/>
            <a:ext cx="6985000" cy="1983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380"/>
              </a:spcBef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str(3)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'3'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str('hi')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str('hi'.upper())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'HI'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63526" y="4725144"/>
            <a:ext cx="6985000" cy="21156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tuple("abc")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('a', 'b', 'c')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tuple([1, 2, 3])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(1, 2, 3)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tuple((1, 2, 3))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28086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type(object)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무엇인지 알려주는 함수임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동일한 개수로 이루어진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묶어 주는 역할을 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입력으로 들어오면 그대로 리턴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63526" y="1556793"/>
            <a:ext cx="6985000" cy="20162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type("abc")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&lt;class 'str'&gt;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type([ ])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&lt;class 'list'&gt;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type(open("test", 'w'))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&lt;class '_io.TextIOWrapper'&gt;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7159" y="4765462"/>
            <a:ext cx="6985000" cy="20479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list(zip([1, 2, 3], [4, 5, 6]))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[(1, 4), (2, 5), (3, 6)]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list(zip([1, 2, 3], [4, 5, 6], [7, 8, 9]))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[(1, 4, 7), (2, 5, 8), (3, 6, 9)]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list(zip("abc", "def"))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[('a', 'd'), ('b', 'e'), ('c', 'f')]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85529" y="2095037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2623" y="190503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“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abc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”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는 문자열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자료형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85529" y="2733817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2623" y="254381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[]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는 리스트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자료형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880252" y="3393687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07346" y="32036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파일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자료형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인터프리터가 제공하는 변수들과 함수들을 직접 제어할 수 있게 해주는 모듈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행에서 인수 전달하기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도스 창에서 위의 예처럼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또 다른 값들을 함께 넣어 주면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리스트에 그 값들이 추가됨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rgv_test.py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저장함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63526" y="2276873"/>
            <a:ext cx="698500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C:\python&gt;python test.py abc pey guido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70649" y="4149080"/>
            <a:ext cx="69850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# argv_test.py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import sys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print(sys.argv)</a:t>
            </a:r>
          </a:p>
        </p:txBody>
      </p:sp>
    </p:spTree>
    <p:extLst>
      <p:ext uri="{BB962C8B-B14F-4D97-AF65-F5344CB8AC3E}">
        <p14:creationId xmlns:p14="http://schemas.microsoft.com/office/powerpoint/2010/main" val="29152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도스 창에서 다음과 같이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명령어 뒤의 모든 것들이 공백을 기준으로 나뉘어서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요소가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강제로 스크립트 종료하기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sys.exit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ys.exit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Ctrl+Z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눌러서 대화형 인터프리터를 종료하는 것과 같은 기능을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파일 내에서 사용하면 프로그램을 중단함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C:\python&gt;python 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argv_test.py you need python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['argv_test.py', 'you', 'need', 'python']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3140968"/>
            <a:ext cx="69850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sys.exit()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1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자신이 만든 모듈 불러와 사용하기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sys.path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sys.path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모듈들이 저장되어 있는 위치를 나타냄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위치에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모듈들은 경로에 상관없이 어디에서나 불러올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예제에서 ‘’는 현재 디렉터리를 의미함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945618"/>
            <a:ext cx="7176629" cy="18434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sys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sys.path</a:t>
            </a:r>
          </a:p>
          <a:p>
            <a:pPr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[’’, ’C:\Windows\SYSTEM32\python35.zip’, ’C:\Python35\lib’,</a:t>
            </a:r>
          </a:p>
          <a:p>
            <a:pPr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’C:\Python35’, ’C:\Python35\lib\site-packages’]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0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 파일에서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sys.path.append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경로명을 추가할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하고 난 후에는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디렉터리에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모듈을 불러와서         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764704"/>
            <a:ext cx="7176629" cy="1053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 path_append.py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sys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s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ys.path.append(”C:\python’)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4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3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safe_sum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둘 다 사용하고 싶으면 어떻게 해야 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방법은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이름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함수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함수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사용하는 방법임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콤마로 구분하여 필요한 함수를 불러 올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방법은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문자를 사용하는 방법임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‘*’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문자는 모든 것을 의미하므로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mod1 import 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     함수를 불러서 사용하겠다는 말임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492896"/>
            <a:ext cx="6985000" cy="624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mod1 import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sum,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safe_sum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5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pickle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ickle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객체의 형태를 유지하면서 파일에 저장하고 불러올 수 있게 하는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dump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          그대로  파일에 저장하는 방법을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02958" y="2276872"/>
            <a:ext cx="7176629" cy="18434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pickle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 = open("test.txt", 'wb')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data = {1: 'python', 2: 'you need'}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pickle.dump(data, f)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f.close()</a:t>
            </a:r>
          </a:p>
        </p:txBody>
      </p:sp>
    </p:spTree>
    <p:extLst>
      <p:ext uri="{BB962C8B-B14F-4D97-AF65-F5344CB8AC3E}">
        <p14:creationId xmlns:p14="http://schemas.microsoft.com/office/powerpoint/2010/main" val="37798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pickle.dump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저장된 파일을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pickle.load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원래 있던    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그대로 불러오는 예제임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예제에서는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이용했지만 어떤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자료형이든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상관없이 저장하고 불러올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597630" y="1402380"/>
            <a:ext cx="7176629" cy="18434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pickle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 = open("test.txt", 'rb')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data = pickle.load(f)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print(data)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{2:'you need', 1:'python'}</a:t>
            </a:r>
          </a:p>
        </p:txBody>
      </p:sp>
    </p:spTree>
    <p:extLst>
      <p:ext uri="{BB962C8B-B14F-4D97-AF65-F5344CB8AC3E}">
        <p14:creationId xmlns:p14="http://schemas.microsoft.com/office/powerpoint/2010/main" val="11053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모듈은 환경 변수나 디렉터리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등의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제어할 수 있게 해주는        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환경 변수 값을 알고 싶을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os.environ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제각각 다른 환경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가지고 있는데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os.environ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현재 시스템의    환경 변수 값들을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os.environ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환경 변수에 대한 정보를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2931404"/>
            <a:ext cx="7176629" cy="18434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os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os.environ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environ({'PROGRAMFILES': 'C:\\Program Files', 'APPDATA': …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생략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…})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3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받은 객체가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딕셔너리이기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다음과 같이 호출할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변수에 대한 내용임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위치 변경하기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os.chdir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os.chdir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이용하면 아래와 같이 현재 디렉터리의 위치를 변경할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위치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받기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os.getcwd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os.getcwd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자신의 디렉터리 위치를 리턴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484784"/>
            <a:ext cx="7176629" cy="8111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os.environ[’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PATH’]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‘C:\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ProgramData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\Oracle\Java\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Javapath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; 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…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생략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…’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140968"/>
            <a:ext cx="7176629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os.chdir(”C:\WINDOWS”)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869159"/>
            <a:ext cx="7176629" cy="7138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os.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getcwd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C:\WINDOWS’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02787" y="5389822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8786" y="5197048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현재 디렉터리 위치에 따라 결과가 다를 수 있음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13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명령어 호출하기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os.system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자체의 프로그램이나 기타 명령어들을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s.system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현재 디렉터리에서 시스템 명령어인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실행하는 예제임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실행한 시스템 명령어의 결과값 리턴 받기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os.popen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os.popen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시스템 명령어를 실행시킨 결과값을 읽기 모드 형태의 파일 객체로        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 들인 파일 객체의 내용을 보기 위해서는 다음과 같이 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420888"/>
            <a:ext cx="7176629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os.system(”dir”)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17454" y="4219187"/>
            <a:ext cx="7176629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f = os.popen(”dir”)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39178" y="5513430"/>
            <a:ext cx="7176629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print(f.read())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1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유용한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함수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22936"/>
              </p:ext>
            </p:extLst>
          </p:nvPr>
        </p:nvGraphicFramePr>
        <p:xfrm>
          <a:off x="629345" y="1268760"/>
          <a:ext cx="8640960" cy="237359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os.mkdir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디렉터리를 생성함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os.rmdir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디렉터리를 삭제함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디렉터리가 비어 있어야 삭제 가능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os.unlink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이름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파일을 지움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os.rename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dst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라는 이름의 파일을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dst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라는 이름으로 바꿈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4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hutil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hutil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파일을 복사해 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복사하기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shutil.copy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파일을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복사함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디렉터리 이름이라면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 이름으로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디렉터리에      복사하고 동일한 파일 이름이 있을 경우에는 덮어씀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예제를 실행해 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동일한 내용의 파일이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복사되는 것을 확인할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2996952"/>
            <a:ext cx="7176629" cy="8111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shutil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shutil.copy("src.txt", "dst.txt")</a:t>
            </a:r>
          </a:p>
        </p:txBody>
      </p:sp>
    </p:spTree>
    <p:extLst>
      <p:ext uri="{BB962C8B-B14F-4D97-AF65-F5344CB8AC3E}">
        <p14:creationId xmlns:p14="http://schemas.microsoft.com/office/powerpoint/2010/main" val="27028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디렉터리에 있는 파일 이름을 모두 알아야 할 때 사용하는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있는 파일들을 리스트로 만들기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glob(pathname)</a:t>
            </a: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모듈은 디렉터리 내의 파일들을 읽어서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메타 문자를 써서 원하는 파일만 읽어 들일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디렉터리에 있는 파일 중 이름이 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시작하는 파일들을 모두 찾아서 읽어 들이는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061393" y="3429000"/>
            <a:ext cx="7176629" cy="14526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glob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glob.glob("C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:/python/q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*")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['C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:\python\quiz.py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', 'C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:\python\quiz.py.bak</a:t>
            </a: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15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tempfile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임시로 만들어서 사용할 때 유용한 모듈이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tempfile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tempfile.mktemp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중복되지 않는 임시 파일을 무작위로 만들어서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empfile.TemporaryFile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임시 저장 공간으로 사용될 파일 객체를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파일은 기본적으로 바이너리 쓰기 모드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.close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호출되면 이 파일 객체는 자동으로 사라짐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31910" y="1976368"/>
            <a:ext cx="7176629" cy="14526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tempfile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filename = tempfile.mktemp()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filename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'C:\WINDOWS\TEMP\~-275151-0'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797152"/>
            <a:ext cx="7176629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tempfile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 = tempfile.TemporaryFile()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f.close()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13521" y="5700714"/>
            <a:ext cx="998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9520" y="550794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생성한 임시 파일이 자동으로 삭제됨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49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ime.time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ime.time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UTC(Universal Time Coordinated,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협정 세계 표준시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현재 시간을 실수 형태로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1970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기준으로 지난 시간을 초 단위로 리턴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time.localtime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time.localtime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의해서 반환된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연도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···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바꾸어 주는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2693288"/>
            <a:ext cx="7176629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time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time.time()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988458015.73417199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0" y="4869160"/>
            <a:ext cx="8136905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time.localtime(time.time())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time.struct_time(tm_year=2013, tm_mon=5, tm_mday=21, tm_hour=16,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    tm_min=48, tm_sec=42, tm_wday=1, tm_yday=141, tm_isdst=0)</a:t>
            </a:r>
          </a:p>
        </p:txBody>
      </p:sp>
    </p:spTree>
    <p:extLst>
      <p:ext uri="{BB962C8B-B14F-4D97-AF65-F5344CB8AC3E}">
        <p14:creationId xmlns:p14="http://schemas.microsoft.com/office/powerpoint/2010/main" val="5393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__name__ = “__main__”: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다음과 같이 추가함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548730"/>
            <a:ext cx="6985000" cy="50486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#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mod1.py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sum(a, b):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return a +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safe_sum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(a, b)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if type(a) != type(b):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print(“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더할 수 있는 것이 아닙니다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.”)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return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else: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result = sum(a, b)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return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result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safe_sum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(‘a’, 1))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safe_sum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print(sum(10, 10.4))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365649" y="5661248"/>
            <a:ext cx="144016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08922" y="586798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새로 추가한 부분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1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time.asctime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time.localtime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의해서 반환된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형태의 값을 인수로 받아서 날짜와 시간을 알아보기 쉬운 형태로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time.ctime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time.asctime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time.localtime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time.ctime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간편하게 표시할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sctime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다른 점은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ctime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항상 현재 시간만을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리턴한다는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time.strftime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trftime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시간에 관계된 것을 세밀하게 표현할 수 있는 여러 가지        포맷 코드를 제공함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451" y="1826319"/>
            <a:ext cx="7176629" cy="7706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time.asctime(time.localtime(time.time()))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'Sat Apr 28 20:50:20 2001'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451" y="4130736"/>
            <a:ext cx="7176629" cy="7706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da-DK" altLang="ko-KR" sz="1800" b="1" dirty="0">
                <a:solidFill>
                  <a:srgbClr val="000000"/>
                </a:solidFill>
                <a:latin typeface="+mn-ea"/>
              </a:rPr>
              <a:t>&gt;&gt;&gt; time.ctime()</a:t>
            </a:r>
          </a:p>
          <a:p>
            <a:pPr lvl="0">
              <a:defRPr/>
            </a:pPr>
            <a:r>
              <a:rPr kumimoji="0" lang="da-DK" altLang="ko-KR" sz="1800" b="1" dirty="0">
                <a:solidFill>
                  <a:srgbClr val="000000"/>
                </a:solidFill>
                <a:latin typeface="+mn-ea"/>
              </a:rPr>
              <a:t>'Sat Apr 28 20:56:31 2001'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5073" y="5920643"/>
            <a:ext cx="756511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</a:t>
            </a:r>
            <a:r>
              <a:rPr kumimoji="0" lang="en-US" altLang="ko-KR" sz="1800" b="1" noProof="0" dirty="0" err="1" smtClean="0">
                <a:solidFill>
                  <a:srgbClr val="000000"/>
                </a:solidFill>
                <a:latin typeface="+mn-ea"/>
              </a:rPr>
              <a:t>ime.strftime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(‘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출력할 형식 포맷 코드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’, </a:t>
            </a:r>
            <a:r>
              <a:rPr kumimoji="0" lang="en-US" altLang="ko-KR" sz="1800" b="1" noProof="0" dirty="0" err="1" smtClean="0">
                <a:solidFill>
                  <a:srgbClr val="000000"/>
                </a:solidFill>
                <a:latin typeface="+mn-ea"/>
              </a:rPr>
              <a:t>time.localtime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noProof="0" dirty="0" err="1" smtClean="0">
                <a:solidFill>
                  <a:srgbClr val="000000"/>
                </a:solidFill>
                <a:latin typeface="+mn-ea"/>
              </a:rPr>
              <a:t>time.time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()))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1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관계된 것을 표현하는 포맷 코드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78746"/>
              </p:ext>
            </p:extLst>
          </p:nvPr>
        </p:nvGraphicFramePr>
        <p:xfrm>
          <a:off x="1205408" y="1124744"/>
          <a:ext cx="8064897" cy="5696616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%a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요일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줄임말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Mon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%A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Monday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%b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달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줄임말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Jan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%B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January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%c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날짜와 시간을 출력함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06/01/01 17:22:21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%d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날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(day)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[00,31]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%H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(hour)-24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 출력 형태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[00,23]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%l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(hour)-12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 출력 형태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[01,12]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%j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중 누적 날짜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[001,366]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%m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[01,12]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%M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[01,59]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1933"/>
              </p:ext>
            </p:extLst>
          </p:nvPr>
        </p:nvGraphicFramePr>
        <p:xfrm>
          <a:off x="1204914" y="764704"/>
          <a:ext cx="8065391" cy="5696616"/>
        </p:xfrm>
        <a:graphic>
          <a:graphicData uri="http://schemas.openxmlformats.org/drawingml/2006/table">
            <a:tbl>
              <a:tblPr/>
              <a:tblGrid>
                <a:gridCol w="158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%p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AM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or PM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AM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%S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[00,61]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%U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중 누적 주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일요일을 시작으로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[00,53]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%w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숫자로 된 요일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[0(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),6]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%W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중 누적 주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월요일을 시작으로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[00,53]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%x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현재 설정된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Local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기반한 날짜 출력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06/01/01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%X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현재 설정된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Local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기반한 시간 출력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17:22:21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%Y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연도 출력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%Z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시간대 출력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대한민국 표준시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%%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%y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세기 부분을 제외한 연도 출력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7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time.strftime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 예제임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ime.sleep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time.sleep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주로 루프 안에서 많이 사용됨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함수를 사용하면 일정한 시간 간격을 두고 루프를 실행할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간격으로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숫자를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ime.sleep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인수는 실수 형태로 쓸 수 있음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초가 되는 것임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1124744"/>
            <a:ext cx="7176629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time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time.strftime('%x', time.localtime(time.time()))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'05/01/01'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time.strftime('%c', time.localtime(time.time()))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'05/01/01 17:22:21'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933056"/>
            <a:ext cx="7176629" cy="16610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sleep1.py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time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or i in range(10):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print(i)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time.sleep(1)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4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calendar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arlendar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달력을 볼 수 있게 해주는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alendar.calendar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사용하면 그 해 전체 달력을 볼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calendar.prcal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사용해도 위와 같은 결과를 얻을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월의 달력만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69153" y="1988840"/>
            <a:ext cx="8136905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calendar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calendar.calendar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(2015))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78492" y="3212976"/>
            <a:ext cx="813690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calendar.prcal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(2015)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48664" y="4421688"/>
            <a:ext cx="813690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calendar.prmonth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(2015, 12)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calendar.weekday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weekday(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그 날짜에 해당하는 요일 정보를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일요일은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값으로 리턴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목요일임을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calendar.monthrange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monthrange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입력 받은 달의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무슨 요일인지와 그 달이 며칠까지 있는지를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리턴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화요일이고 이 달은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일까지 있다는 것을            보여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133401" y="2420888"/>
            <a:ext cx="8136905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calendar.weekday(2015, 12, 31)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40158" y="4877815"/>
            <a:ext cx="8136905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calendar.monthrange(2015,12)</a:t>
            </a:r>
          </a:p>
          <a:p>
            <a:pPr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(1, 31)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21433" y="2988942"/>
            <a:ext cx="422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1368" y="2796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목요일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5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andom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규칙이 없는 임의의 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발생시키는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andom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randint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알아봄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실수 중에서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 중에서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 중에서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69153" y="2420888"/>
            <a:ext cx="8136905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import random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random.random()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0.53840103305098674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78492" y="3933056"/>
            <a:ext cx="8136905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random.randint(1, 10)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6</a:t>
            </a: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86113" y="5229200"/>
            <a:ext cx="8136905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&gt;&gt;&gt; random.randint(1,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55)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43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1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이용해서 재미있는 함수를 만들어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48664" y="1138348"/>
            <a:ext cx="8136905" cy="3082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random_pop.py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mport random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random_pop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(data):</a:t>
            </a:r>
          </a:p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 number </a:t>
            </a:r>
            <a:r>
              <a:rPr kumimoji="0" lang="sv-SE" altLang="ko-KR" sz="1800" b="1" smtClean="0">
                <a:solidFill>
                  <a:srgbClr val="000000"/>
                </a:solidFill>
                <a:latin typeface="+mn-ea"/>
              </a:rPr>
              <a:t>= random.randint(0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, len(data)-1)</a:t>
            </a:r>
          </a:p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 return data.pop(number)</a:t>
            </a:r>
          </a:p>
          <a:p>
            <a:pPr lvl="0">
              <a:defRPr/>
            </a:pP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f __name__ == ”__main__”: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data = [1, 2, 3, 4, 5]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while data: print(random_pop(data))</a:t>
            </a:r>
            <a:endParaRPr kumimoji="0" lang="sv-SE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56969" y="4315354"/>
            <a:ext cx="7565111" cy="1993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2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3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5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4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random_pop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리스트의 요소 중에서 무작위로 하나를 선택하여     꺼낸 다음 그 값을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물론 꺼내진 요소는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 사라짐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random_pop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다음과 같이              더 직관적으로 만들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andom.choice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입력으로 받은 리스트에서 무작위로 하나를 선택하여            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8664" y="2544062"/>
            <a:ext cx="8136905" cy="1533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random_pop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(data):</a:t>
            </a:r>
          </a:p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 number = random.choice(data)</a:t>
            </a:r>
          </a:p>
          <a:p>
            <a:pPr lvl="0">
              <a:defRPr/>
            </a:pPr>
            <a:r>
              <a:rPr kumimoji="0" lang="sv-SE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data.remove(number)</a:t>
            </a:r>
          </a:p>
          <a:p>
            <a:pPr lvl="0">
              <a:defRPr/>
            </a:pPr>
            <a:r>
              <a:rPr kumimoji="0" lang="sv-SE" altLang="ko-KR" sz="1800" b="1" dirty="0" smtClean="0">
                <a:solidFill>
                  <a:srgbClr val="000000"/>
                </a:solidFill>
                <a:latin typeface="+mn-ea"/>
              </a:rPr>
              <a:t>     return number</a:t>
            </a:r>
          </a:p>
        </p:txBody>
      </p:sp>
    </p:spTree>
    <p:extLst>
      <p:ext uri="{BB962C8B-B14F-4D97-AF65-F5344CB8AC3E}">
        <p14:creationId xmlns:p14="http://schemas.microsoft.com/office/powerpoint/2010/main" val="10812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항목을 무작위로 섞고 싶을 때는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random.shuffle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3, 4, 5]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shuffle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의해 섞여서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[5, 1, 3,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변한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48664" y="1196752"/>
            <a:ext cx="8136905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it-IT" altLang="ko-KR" sz="1800" b="1" dirty="0" smtClean="0">
                <a:solidFill>
                  <a:srgbClr val="000000"/>
                </a:solidFill>
                <a:latin typeface="+mn-ea"/>
              </a:rPr>
              <a:t>&gt;&gt;&gt; import random</a:t>
            </a:r>
          </a:p>
          <a:p>
            <a:pPr lvl="0">
              <a:defRPr/>
            </a:pPr>
            <a:r>
              <a:rPr kumimoji="0" lang="it-IT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data = [1, 2, 3, 4, 5]</a:t>
            </a:r>
          </a:p>
          <a:p>
            <a:pPr lvl="0"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&gt;&gt;&gt; random.shuffle(data)</a:t>
            </a:r>
          </a:p>
          <a:p>
            <a:pPr lvl="0"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&gt;&gt;&gt; data</a:t>
            </a:r>
          </a:p>
          <a:p>
            <a:pPr lvl="0"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[5, 1, 3, 4, 2]</a:t>
            </a:r>
          </a:p>
        </p:txBody>
      </p:sp>
    </p:spTree>
    <p:extLst>
      <p:ext uri="{BB962C8B-B14F-4D97-AF65-F5344CB8AC3E}">
        <p14:creationId xmlns:p14="http://schemas.microsoft.com/office/powerpoint/2010/main" val="32876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safe_sum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문제가 생김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safe_sum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함수만 사용하려고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했는데 엉뚱하게도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mod1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수행하는 순간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실행이 되어 결과값을 출력함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701353" y="1196752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C:\python&gt;python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mod1.py</a:t>
            </a:r>
          </a:p>
          <a:p>
            <a:pPr lvl="0">
              <a:defRPr/>
            </a:pP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더할 수 있는 것이 아닙니다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None</a:t>
            </a:r>
          </a:p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5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20.4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815661"/>
            <a:ext cx="6985000" cy="19896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C:\python&gt;python 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import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mod1</a:t>
            </a:r>
          </a:p>
          <a:p>
            <a:pPr lvl="0">
              <a:defRPr/>
            </a:pP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더할 수 있는 것이 아닙니다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None</a:t>
            </a:r>
          </a:p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5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20.4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0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>
                <a:latin typeface="맑은 고딕" pitchFamily="50" charset="-127"/>
              </a:rPr>
              <a:t>외</a:t>
            </a:r>
            <a:r>
              <a:rPr lang="ko-KR" altLang="en-US" sz="2400" dirty="0" smtClean="0">
                <a:latin typeface="맑은 고딕" pitchFamily="50" charset="-127"/>
              </a:rPr>
              <a:t>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014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webbrower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ebbrower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자신의 시스템에서 사용하는 기본 웹 브라우저가 자동으로 실행되게 하는 모듈임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예제는 웹 브라우저를 자동으로 실행시키고 해당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http://google.com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가게 해줌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webbrowser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웹 브라우저가 이미 실행된 상태이면 입력 주소로          이동함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웹 브라우저가 실행되지 않은 상태이면 새로 웹 브라우저를 실행한 후           해당 주소로 이동함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open_new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이미 웹 브라우저가 실행된 상태이더라도 새로운 창으로 해당    주소가 열리도록 함 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47429" y="2564904"/>
            <a:ext cx="8136905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import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webbrowser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webbrowser.open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("http://google.com")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41610" y="5754905"/>
            <a:ext cx="8136905" cy="5544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webbrowser.open_new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("http://google.com")</a:t>
            </a:r>
          </a:p>
        </p:txBody>
      </p:sp>
    </p:spTree>
    <p:extLst>
      <p:ext uri="{BB962C8B-B14F-4D97-AF65-F5344CB8AC3E}">
        <p14:creationId xmlns:p14="http://schemas.microsoft.com/office/powerpoint/2010/main" val="26608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13411</TotalTime>
  <Words>7921</Words>
  <Application>Microsoft Office PowerPoint</Application>
  <PresentationFormat>사용자 지정</PresentationFormat>
  <Paragraphs>1767</Paragraphs>
  <Slides>90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8" baseType="lpstr">
      <vt:lpstr>Helvetica75</vt:lpstr>
      <vt:lpstr>HY견고딕</vt:lpstr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732</cp:revision>
  <cp:lastPrinted>2013-10-01T01:40:38Z</cp:lastPrinted>
  <dcterms:created xsi:type="dcterms:W3CDTF">2010-01-22T01:09:25Z</dcterms:created>
  <dcterms:modified xsi:type="dcterms:W3CDTF">2022-10-17T04:45:26Z</dcterms:modified>
</cp:coreProperties>
</file>