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1" r:id="rId3"/>
    <p:sldId id="286" r:id="rId4"/>
    <p:sldId id="282" r:id="rId5"/>
    <p:sldId id="283" r:id="rId6"/>
    <p:sldId id="284" r:id="rId7"/>
    <p:sldId id="285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39" d="100"/>
          <a:sy n="139" d="100"/>
        </p:scale>
        <p:origin x="474" y="120"/>
      </p:cViewPr>
      <p:guideLst>
        <p:guide orient="horz" pos="2160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2022-08-29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2022-08-29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빅데이터 </a:t>
            </a:r>
            <a:r>
              <a:rPr lang="ko-KR" altLang="en-US" dirty="0" smtClean="0">
                <a:latin typeface="+mn-ea"/>
              </a:rPr>
              <a:t>프로그래밍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</a:t>
            </a:r>
            <a:r>
              <a:rPr lang="en-US" altLang="ko-KR" sz="2400" dirty="0">
                <a:solidFill>
                  <a:schemeClr val="tx2"/>
                </a:solidFill>
                <a:latin typeface="+mn-ea"/>
                <a:ea typeface="+mn-ea"/>
              </a:rPr>
              <a:t>6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</a:t>
            </a:r>
            <a:r>
              <a:rPr lang="ko-KR" altLang="en-US" sz="2400" dirty="0" err="1" smtClean="0">
                <a:solidFill>
                  <a:schemeClr val="tx2"/>
                </a:solidFill>
                <a:latin typeface="+mn-ea"/>
                <a:ea typeface="+mn-ea"/>
              </a:rPr>
              <a:t>파이썬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 프로그래밍 어떻게 시작해야 할까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?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en-US" altLang="ko-KR" sz="2400" dirty="0">
                <a:latin typeface="맑은 고딕" pitchFamily="50" charset="-127"/>
              </a:rPr>
              <a:t>3</a:t>
            </a:r>
            <a:r>
              <a:rPr lang="ko-KR" altLang="en-US" sz="2400" dirty="0">
                <a:latin typeface="맑은 고딕" pitchFamily="50" charset="-127"/>
              </a:rPr>
              <a:t>과 </a:t>
            </a:r>
            <a:r>
              <a:rPr lang="en-US" altLang="ko-KR" sz="2400" dirty="0">
                <a:latin typeface="맑은 고딕" pitchFamily="50" charset="-127"/>
              </a:rPr>
              <a:t>5</a:t>
            </a:r>
            <a:r>
              <a:rPr lang="ko-KR" altLang="en-US" sz="2400" dirty="0">
                <a:latin typeface="맑은 고딕" pitchFamily="50" charset="-127"/>
              </a:rPr>
              <a:t>의 배수 합하기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3823" y="139032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프로그래밍 어떻게 시작해야 할까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6725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+mj-lt"/>
              <a:buAutoNum type="arabicPeriod" startAt="3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배수에 해당하는 수를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변수에 계속해서 더해 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배수도 되고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배수도 되는 값이 이중으로 더해지지 않기 위해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연산자를 사용함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1133401" y="1892627"/>
            <a:ext cx="6985000" cy="1754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result = 0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for n in range(1, 1000):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if n % 3 == 0 or n % 5 == 0: 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result += n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print(result)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852446" y="2443442"/>
            <a:ext cx="52721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87473" y="2267580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1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부터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999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까지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n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에 대입하여 반복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795158" y="2795862"/>
            <a:ext cx="52721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30185" y="2620000"/>
            <a:ext cx="3688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+mn-ea"/>
                <a:ea typeface="+mn-ea"/>
              </a:rPr>
              <a:t>n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을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3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으로 나눈 나머지가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0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이거나</a:t>
            </a:r>
            <a:endParaRPr lang="en-US" altLang="ko-KR" b="1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n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을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5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로 나눈 나머지가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0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이라면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282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게시판 </a:t>
            </a:r>
            <a:r>
              <a:rPr lang="ko-KR" altLang="en-US" sz="2400" dirty="0" err="1" smtClean="0">
                <a:latin typeface="맑은 고딕" pitchFamily="50" charset="-127"/>
              </a:rPr>
              <a:t>페이징하기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3823" y="139032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프로그래밍 어떻게 시작해야 할까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씨는 게시판 프로그램을 작성하고 있음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그런데 게시물의 총 건수와 페이지에 보여줄 게시물 수를 입력으로 주었을 때 총 페이지수를 출력하는 프로그램이 필요하다고 함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1480208"/>
            <a:ext cx="6985000" cy="12626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ko-KR" altLang="en-US" sz="1800" b="1" noProof="0" dirty="0" smtClean="0">
                <a:solidFill>
                  <a:srgbClr val="000000"/>
                </a:solidFill>
                <a:latin typeface="+mn-ea"/>
              </a:rPr>
              <a:t>게시물의 총 건수가 </a:t>
            </a:r>
            <a:r>
              <a:rPr kumimoji="0" lang="en-US" altLang="ko-KR" sz="1800" b="1" noProof="0" dirty="0" smtClean="0">
                <a:solidFill>
                  <a:srgbClr val="000000"/>
                </a:solidFill>
                <a:latin typeface="+mn-ea"/>
              </a:rPr>
              <a:t>5</a:t>
            </a:r>
            <a:r>
              <a:rPr kumimoji="0" lang="ko-KR" altLang="en-US" sz="1800" b="1" noProof="0" dirty="0" smtClean="0">
                <a:solidFill>
                  <a:srgbClr val="000000"/>
                </a:solidFill>
                <a:latin typeface="+mn-ea"/>
              </a:rPr>
              <a:t>이고 한 페이지에서 보여 줄 게시물 수가 </a:t>
            </a:r>
            <a:r>
              <a:rPr kumimoji="0" lang="en-US" altLang="ko-KR" sz="1800" b="1" noProof="0" dirty="0" smtClean="0">
                <a:solidFill>
                  <a:srgbClr val="000000"/>
                </a:solidFill>
                <a:latin typeface="+mn-ea"/>
              </a:rPr>
              <a:t>10</a:t>
            </a:r>
            <a:r>
              <a:rPr kumimoji="0" lang="ko-KR" altLang="en-US" sz="1800" b="1" noProof="0" dirty="0" smtClean="0">
                <a:solidFill>
                  <a:srgbClr val="000000"/>
                </a:solidFill>
                <a:latin typeface="+mn-ea"/>
              </a:rPr>
              <a:t>이면 총 페이지수는 </a:t>
            </a:r>
            <a:r>
              <a:rPr kumimoji="0" lang="en-US" altLang="ko-KR" sz="1800" b="1" noProof="0" dirty="0" smtClean="0">
                <a:solidFill>
                  <a:srgbClr val="000000"/>
                </a:solidFill>
                <a:latin typeface="+mn-ea"/>
              </a:rPr>
              <a:t>1</a:t>
            </a:r>
            <a:r>
              <a:rPr kumimoji="0" lang="ko-KR" altLang="en-US" sz="1800" b="1" noProof="0" dirty="0" smtClean="0">
                <a:solidFill>
                  <a:srgbClr val="000000"/>
                </a:solidFill>
                <a:latin typeface="+mn-ea"/>
              </a:rPr>
              <a:t>임</a:t>
            </a:r>
            <a:endParaRPr kumimoji="0" lang="en-US" altLang="ko-KR" sz="1800" b="1" noProof="0" dirty="0" smtClean="0">
              <a:solidFill>
                <a:srgbClr val="000000"/>
              </a:solidFill>
              <a:latin typeface="+mn-ea"/>
            </a:endParaRPr>
          </a:p>
          <a:p>
            <a:pPr marL="285750" lvl="0" indent="-28575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ko-KR" altLang="en-US" sz="1800" b="1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게시물의 총 건수가 </a:t>
            </a:r>
            <a:r>
              <a:rPr kumimoji="0" lang="en-US" altLang="ko-KR" sz="1800" b="1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15</a:t>
            </a:r>
            <a:r>
              <a:rPr kumimoji="0" lang="ko-KR" altLang="en-US" sz="1800" b="1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이고 한 페이지에서 보여 줄 게시물 수가 </a:t>
            </a:r>
            <a:r>
              <a:rPr kumimoji="0" lang="en-US" altLang="ko-KR" sz="1800" b="1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10</a:t>
            </a:r>
            <a:r>
              <a:rPr kumimoji="0" lang="ko-KR" altLang="en-US" sz="1800" b="1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라면 총 페이지수는 </a:t>
            </a:r>
            <a:r>
              <a:rPr kumimoji="0" lang="en-US" altLang="ko-KR" sz="1800" b="1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2</a:t>
            </a:r>
            <a:r>
              <a:rPr kumimoji="0" lang="ko-KR" altLang="en-US" sz="1800" b="1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가 될 것임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29345" y="2924944"/>
            <a:ext cx="6985000" cy="20180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함수의 이름은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?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getTotalPage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입력 받는 값은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?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게시물의 총 건수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(m),                               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한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페이지에 보여줄 게시물 수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(n)</a:t>
            </a: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출력하는 값은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?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총 페이지수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809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게시판 </a:t>
            </a:r>
            <a:r>
              <a:rPr lang="ko-KR" altLang="en-US" sz="2400" dirty="0" err="1" smtClean="0">
                <a:latin typeface="맑은 고딕" pitchFamily="50" charset="-127"/>
              </a:rPr>
              <a:t>페이징하기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3823" y="139032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프로그래밍 어떻게 시작해야 할까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882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여기서는 가장 간단한 총 페이지수를 구하는 방법에 대해서만 알아봄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 총 건수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한 페이지에 보여줄 게시물 수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더하면 총 페이지수를 얻을 수 있음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877468"/>
              </p:ext>
            </p:extLst>
          </p:nvPr>
        </p:nvGraphicFramePr>
        <p:xfrm>
          <a:off x="629345" y="1268760"/>
          <a:ext cx="8640960" cy="2373590"/>
        </p:xfrm>
        <a:graphic>
          <a:graphicData uri="http://schemas.openxmlformats.org/drawingml/2006/table">
            <a:tbl>
              <a:tblPr/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3460125087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게시물의 총 건수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(m)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페이지당 보여줄 게시물 수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(n)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총 페이지 수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6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4690249"/>
            <a:ext cx="6985000" cy="53895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z="1800" b="1" noProof="0" dirty="0" smtClean="0">
                <a:solidFill>
                  <a:srgbClr val="000000"/>
                </a:solidFill>
                <a:latin typeface="+mn-ea"/>
              </a:rPr>
              <a:t>총 페이지수 </a:t>
            </a:r>
            <a:r>
              <a:rPr kumimoji="0" lang="en-US" altLang="ko-KR" sz="1800" b="1" noProof="0" dirty="0" smtClean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ko-KR" altLang="en-US" sz="1800" b="1" noProof="0" dirty="0" smtClean="0">
                <a:solidFill>
                  <a:srgbClr val="000000"/>
                </a:solidFill>
                <a:latin typeface="+mn-ea"/>
              </a:rPr>
              <a:t>총 건수 </a:t>
            </a:r>
            <a:r>
              <a:rPr kumimoji="0" lang="en-US" altLang="ko-KR" sz="1800" b="1" noProof="0" dirty="0" smtClean="0">
                <a:solidFill>
                  <a:srgbClr val="000000"/>
                </a:solidFill>
                <a:latin typeface="+mn-ea"/>
              </a:rPr>
              <a:t>/ </a:t>
            </a:r>
            <a:r>
              <a:rPr kumimoji="0" lang="ko-KR" altLang="en-US" sz="1800" b="1" noProof="0" dirty="0" smtClean="0">
                <a:solidFill>
                  <a:srgbClr val="000000"/>
                </a:solidFill>
                <a:latin typeface="+mn-ea"/>
              </a:rPr>
              <a:t>한 페이지당 보여줄 건수 </a:t>
            </a:r>
            <a:r>
              <a:rPr kumimoji="0" lang="en-US" altLang="ko-KR" sz="1800" b="1" noProof="0" dirty="0" smtClean="0">
                <a:solidFill>
                  <a:srgbClr val="000000"/>
                </a:solidFill>
                <a:latin typeface="+mn-ea"/>
              </a:rPr>
              <a:t>+ 1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56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게시판 </a:t>
            </a:r>
            <a:r>
              <a:rPr lang="ko-KR" altLang="en-US" sz="2400" dirty="0" err="1" smtClean="0">
                <a:latin typeface="맑은 고딕" pitchFamily="50" charset="-127"/>
              </a:rPr>
              <a:t>페이징하기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3823" y="139032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프로그래밍 어떻게 시작해야 할까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757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+mj-lt"/>
              <a:buAutoNum type="arabicPeriod" startAt="2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이러한 공식을 적용했을 경우 총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페이지수가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표의 값처럼 구해지는지 확인해 봄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나눌 때 소수점 아래 자리를 버리기 위해서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연산자를 사용하였음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번째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번째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번째 케이스는 공식에 맞게 결과가 출력됨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 번째 케이스는 총 건수가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보여줄 건수가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출력되는         문제가 발생되는데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페이지수는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되어야 함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1887198"/>
            <a:ext cx="6985000" cy="24779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getTotalPage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(m, n):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return m // n + 1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getTotalPage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(5,10))</a:t>
            </a:r>
          </a:p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getTotalPage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(15,10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))</a:t>
            </a:r>
          </a:p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getTotalPage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(25,10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))</a:t>
            </a:r>
          </a:p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getTotalPage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(30,10))        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692772" y="3125338"/>
            <a:ext cx="52721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27799" y="2924944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첫 번째 케이스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, 1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이 출력됨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708597" y="3476086"/>
            <a:ext cx="52721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43624" y="3275692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+mn-ea"/>
                <a:ea typeface="+mn-ea"/>
              </a:rPr>
              <a:t>두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 번째 케이스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, 2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이 출력됨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705087" y="3801942"/>
            <a:ext cx="52721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40114" y="3601548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세 번째 케이스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, 3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이 출력됨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725689" y="4124158"/>
            <a:ext cx="52721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60716" y="3923764"/>
            <a:ext cx="546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+mn-ea"/>
                <a:ea typeface="+mn-ea"/>
              </a:rPr>
              <a:t>네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 번째 케이스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, 3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이 출력되어야 하는데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4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가 출력됨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724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게시판 </a:t>
            </a:r>
            <a:r>
              <a:rPr lang="ko-KR" altLang="en-US" sz="2400" dirty="0" err="1" smtClean="0">
                <a:latin typeface="맑은 고딕" pitchFamily="50" charset="-127"/>
              </a:rPr>
              <a:t>페이징하기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3823" y="139032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프로그래밍 어떻게 시작해야 할까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786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+mj-lt"/>
              <a:buAutoNum type="arabicPeriod" startAt="3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실패 케이스는 총 게시물 수와 한 페이지에 보여줄 게시물 수를 나눈 나머지 값이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될 때 발생하는데 해결하려면 다음과 같이 변경해야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나누었을 때 나머지가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경우는 나누기의 몫만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리턴하고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그 외의 경우에는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더하여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리턴하도록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변경함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3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1484784"/>
            <a:ext cx="6985000" cy="3414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getTotalPage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(m, n):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if m % n == 0: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return m // n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else: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return m // n + 1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getTotalPage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(5,10))</a:t>
            </a:r>
          </a:p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getTotalPage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(15,10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))</a:t>
            </a:r>
          </a:p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getTotalPage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(25,10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))</a:t>
            </a:r>
          </a:p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getTotalPage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(30,10))        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941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smtClean="0">
                <a:latin typeface="맑은 고딕" pitchFamily="50" charset="-127"/>
              </a:rPr>
              <a:t>간단한 메모장 만들기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3823" y="139032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프로그래밍 어떻게 시작해야 할까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698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원하는 메모를 파일에 저장하고 추가 및 조회가 가능한 간단한 메모장을 만듦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같은 명령을 실행했을 때 메모를 추가할 수 있도록 만들어 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emo.py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우리가 작성할 프로그램명이고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-a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이 프로그램의 실행 옵션이고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“Life is too short”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추가할 메모 내용이 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29345" y="1266536"/>
            <a:ext cx="6985000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필요한 기능은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?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메모 추가하기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메모 조회하기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입력 받는 값은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?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메모의 내용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프로그램 실행 옵션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출력하는 값은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?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m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emo.txt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3556816"/>
            <a:ext cx="6985000" cy="5922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p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ython memo.py –a “Life is too short”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29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smtClean="0">
                <a:latin typeface="맑은 고딕" pitchFamily="50" charset="-127"/>
              </a:rPr>
              <a:t>간단한 메모장 만들기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3823" y="139032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프로그래밍 어떻게 시작해야 할까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3809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 입력으로 받은 옵션과 메모를 출력하는 코드를 작성함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sys.argv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프로그램 실행 시 입력된 값을 읽어 들일 수 있는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라이브러리임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sys.argv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입력 받은 값 중에서 프로그램명인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memo.py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기능에는      필요 없는 값임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ys.argv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프로그램 실행 옵션값이 되고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sys.argv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메모 내용이 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196752"/>
            <a:ext cx="6985000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# memo.py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import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sys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option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sys.argv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[1]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memo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sys.argv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[2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]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p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rint(option)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print(memo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69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smtClean="0">
                <a:latin typeface="맑은 고딕" pitchFamily="50" charset="-127"/>
              </a:rPr>
              <a:t>간단한 메모장 만들기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3823" y="139032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프로그래밍 어떻게 시작해야 할까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3955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+mj-lt"/>
              <a:buAutoNum type="arabicPeriod" startAt="2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emo.py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작성했다면 다음과 같은 명령을 수행함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2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2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2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2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입력으로 전달한 옵션과 메모 내용이 그대로 출력되는 것을 확인할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196752"/>
            <a:ext cx="6985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C:\python&gt;python memo.py –a “Life is too short” 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-a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Life is too short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28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smtClean="0">
                <a:latin typeface="맑은 고딕" pitchFamily="50" charset="-127"/>
              </a:rPr>
              <a:t>간단한 메모장 만들기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3823" y="139032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프로그래밍 어떻게 시작해야 할까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786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+mj-lt"/>
              <a:buAutoNum type="arabicPeriod" startAt="3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입력으로 받은 메모를 파일에 쓰도록 코드를 변경함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‘-a’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경우에만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읽어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memo.txt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그 값을 쓰도록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여기서 메모는 항상 새로운 내용이 작성되는 것이 아니라 한 줄씩 추가되어야 하므로 파일 열기 모드를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‘a’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메모를 추가할 때마다 다음 줄에 저장되도록 하기 위해서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줄바꿈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문자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(\n)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 추가로 파일에 쓰도록 함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108289"/>
            <a:ext cx="6985000" cy="35448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#memo.py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import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sys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option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sys.argv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[1]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if option == '-a':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memo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sys.argv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[2]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f = open('memo.txt', 'a')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f.write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(memo)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f.write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('\n')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f.close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598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smtClean="0">
                <a:latin typeface="맑은 고딕" pitchFamily="50" charset="-127"/>
              </a:rPr>
              <a:t>간단한 메모장 만들기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3823" y="139032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프로그래밍 어떻게 시작해야 할까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826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+mj-lt"/>
              <a:buAutoNum type="arabicPeriod" startAt="4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같은 명령을 수행함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4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4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파일에 메모가 기입되었는지 다음과 같이 확인함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입력했던 메모가 그대로 출력되는 것을 확인할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5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작성한 메모를 출력하는 부분을 만듦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 출력은 다음과 같이 동작하도록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5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5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 추가는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–a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옵션을 사용하고 메모 출력은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–v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옵션을 사용함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108289"/>
            <a:ext cx="6985000" cy="8085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C:\python&gt;python memo.py –a “Life is too short”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C:\python&gt;python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memo.py –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a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“You need python”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2420888"/>
            <a:ext cx="698500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C:\python&gt;type memo.txt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Life is too short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You need python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4420912"/>
            <a:ext cx="6985000" cy="5922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p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ython memo.py –v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162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구구단 프로그램</a:t>
            </a:r>
            <a:r>
              <a:rPr lang="en-US" altLang="ko-KR" sz="2400" dirty="0">
                <a:latin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</a:rPr>
              <a:t>- 2</a:t>
            </a:r>
            <a:r>
              <a:rPr lang="ko-KR" altLang="en-US" sz="2400" dirty="0" smtClean="0">
                <a:latin typeface="맑은 고딕" pitchFamily="50" charset="-127"/>
              </a:rPr>
              <a:t>단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3823" y="139032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프로그래밍 어떻게 시작해야 할까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798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구구단 프로그램 중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단을 만든다면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입력값으로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주었을 때 어떻게 출력되어야 할까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1268760"/>
            <a:ext cx="6985000" cy="53895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프로그램을 만들려면 먼저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‘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입력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＇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과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‘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출력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’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을 생각함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20118" y="1975623"/>
            <a:ext cx="6985000" cy="2029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함수의 이름은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?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GuGu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입력 받는 값은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? 2</a:t>
            </a: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출력하는 값은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? 2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단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(2, 4, 6, 8, ···, 18)</a:t>
            </a: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결과는 어떤 형태로 저장하지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?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연속된 </a:t>
            </a:r>
            <a:r>
              <a:rPr kumimoji="0" lang="ko-KR" altLang="en-US" sz="1800" b="1" dirty="0" err="1" smtClean="0">
                <a:solidFill>
                  <a:srgbClr val="000000"/>
                </a:solidFill>
                <a:latin typeface="+mn-ea"/>
              </a:rPr>
              <a:t>자료형이니까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 리스트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019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smtClean="0">
                <a:latin typeface="맑은 고딕" pitchFamily="50" charset="-127"/>
              </a:rPr>
              <a:t>간단한 메모장 만들기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3823" y="139032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프로그래밍 어떻게 시작해야 할까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7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 출력을 위해서 다음과 같이 코드를 변경함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옵션으로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–v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들어온 경우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memo.txt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읽어서 출력하도록 함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1108289"/>
            <a:ext cx="6985000" cy="484099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import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sys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option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sys.argv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[1]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if option == '-a':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memo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sys.argv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[2]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f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open('memo.txt', 'a')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f.write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(memo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f.write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('\n')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f.close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elif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option == '-v':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f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open('memo.txt')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memo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f.read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f.close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print(memo)</a:t>
            </a:r>
          </a:p>
        </p:txBody>
      </p:sp>
    </p:spTree>
    <p:extLst>
      <p:ext uri="{BB962C8B-B14F-4D97-AF65-F5344CB8AC3E}">
        <p14:creationId xmlns:p14="http://schemas.microsoft.com/office/powerpoint/2010/main" val="8301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smtClean="0">
                <a:latin typeface="맑은 고딕" pitchFamily="50" charset="-127"/>
              </a:rPr>
              <a:t>간단한 메모장 만들기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3823" y="139032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프로그래밍 어떻게 시작해야 할까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90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+mj-lt"/>
              <a:buAutoNum type="arabicPeriod" startAt="6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코드를 수정한 후 다음과 같은 명령을 수행함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6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6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6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입력했던 메모가 그대로 출력되는 것을 확인할 수 있음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196752"/>
            <a:ext cx="6985000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C:\python&gt;python memo.py –v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Life is too short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You need python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39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탭을 </a:t>
            </a:r>
            <a:r>
              <a:rPr lang="en-US" altLang="ko-KR" sz="2400" dirty="0" smtClean="0">
                <a:latin typeface="맑은 고딕" pitchFamily="50" charset="-127"/>
              </a:rPr>
              <a:t>4</a:t>
            </a:r>
            <a:r>
              <a:rPr lang="ko-KR" altLang="en-US" sz="2400" dirty="0" smtClean="0">
                <a:latin typeface="맑은 고딕" pitchFamily="50" charset="-127"/>
              </a:rPr>
              <a:t>개의 공백으로 바꾸기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3823" y="139032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프로그래밍 어떻게 시작해야 할까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8474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 파일을 읽어서 그 문서 파일 내에 있는 탭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(tab)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공백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(space) 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개로 바꾸어주는  스크립트를 작성함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같은 형식으로 프로그램이 수정되도록 만듦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abto4.py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우리가 작성해야 할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프로그램이고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탭을 포함하고 있는  원본 파일이고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dst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파일 내의 탭을 공백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개로 변환한 결과를 저장할 파일명 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a.txt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파일에 있는 탭을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공백으로 바꾸어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b.txt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파일에       저장하고 싶다면 다음과 같이 수행해야 함 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29345" y="1412776"/>
            <a:ext cx="6985000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필요한 기능은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?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문서 파일 읽어 들이기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문자열 변경하기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입력 받는 값은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?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탭을 포함한 문서 파일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출력하는 값은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?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탭이 공백으로 수정된 문서 파일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30622" y="3509663"/>
            <a:ext cx="6985000" cy="5922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p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ython tabto4.py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src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dst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49268" y="5638645"/>
            <a:ext cx="6985000" cy="5922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p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ython tabto4.py a.txt b.txt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268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탭을 </a:t>
            </a:r>
            <a:r>
              <a:rPr lang="en-US" altLang="ko-KR" sz="2400" dirty="0" smtClean="0">
                <a:latin typeface="맑은 고딕" pitchFamily="50" charset="-127"/>
              </a:rPr>
              <a:t>4</a:t>
            </a:r>
            <a:r>
              <a:rPr lang="ko-KR" altLang="en-US" sz="2400" dirty="0" smtClean="0">
                <a:latin typeface="맑은 고딕" pitchFamily="50" charset="-127"/>
              </a:rPr>
              <a:t>개의 공백으로 바꾸기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3823" y="139032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프로그래밍 어떻게 시작해야 할까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1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tabto4.py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작성함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ys.argv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확인하도록 만든 코드임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1108289"/>
            <a:ext cx="6985000" cy="26807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#tabto4.py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import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sys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src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sys.argv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[1]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dst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sys.argv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[2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]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p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src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p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dst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99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탭을 </a:t>
            </a:r>
            <a:r>
              <a:rPr lang="en-US" altLang="ko-KR" sz="2400" dirty="0" smtClean="0">
                <a:latin typeface="맑은 고딕" pitchFamily="50" charset="-127"/>
              </a:rPr>
              <a:t>4</a:t>
            </a:r>
            <a:r>
              <a:rPr lang="ko-KR" altLang="en-US" sz="2400" dirty="0" smtClean="0">
                <a:latin typeface="맑은 고딕" pitchFamily="50" charset="-127"/>
              </a:rPr>
              <a:t>개의 공백으로 바꾸기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3823" y="139032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프로그래밍 어떻게 시작해야 할까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164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+mj-lt"/>
              <a:buAutoNum type="arabicPeriod" startAt="2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 수행했을 때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입력값들이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정상적으로 출력되는지 확인함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2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2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2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입력으로 전달한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a.txt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b.txt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정상적으로 출력되는 것을 확인할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3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테스트를 위한 원본 파일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탭을 포함하는 파일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a.txt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다음과 같이 작성함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단어들은 탭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(\t)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문자로 분리되도록 입력해야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196752"/>
            <a:ext cx="6985000" cy="1096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C:\python&gt;python tabto4.py a.txt b.txt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a.txt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b.txt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44364" y="3556817"/>
            <a:ext cx="6985000" cy="8082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Life	is	too	short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You	need	python</a:t>
            </a:r>
          </a:p>
        </p:txBody>
      </p:sp>
    </p:spTree>
    <p:extLst>
      <p:ext uri="{BB962C8B-B14F-4D97-AF65-F5344CB8AC3E}">
        <p14:creationId xmlns:p14="http://schemas.microsoft.com/office/powerpoint/2010/main" val="239228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탭을 </a:t>
            </a:r>
            <a:r>
              <a:rPr lang="en-US" altLang="ko-KR" sz="2400" dirty="0" smtClean="0">
                <a:latin typeface="맑은 고딕" pitchFamily="50" charset="-127"/>
              </a:rPr>
              <a:t>4</a:t>
            </a:r>
            <a:r>
              <a:rPr lang="ko-KR" altLang="en-US" sz="2400" dirty="0" smtClean="0">
                <a:latin typeface="맑은 고딕" pitchFamily="50" charset="-127"/>
              </a:rPr>
              <a:t>개의 공백으로 바꾸기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3823" y="139032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프로그래밍 어떻게 시작해야 할까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579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+mj-lt"/>
              <a:buAutoNum type="arabicPeriod" startAt="4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 문자를 포함한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a.txt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읽어서 탭을 공백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개로 변환할 수 있도록 코드를   변경함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4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4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4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4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4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4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4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4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4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코드는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해당되는 입력 파일을 읽어서 그 내용을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tab_content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변수에 저장함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 문자열의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replace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이용하여 탭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(\t)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공백으로 변경하는       코드임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363628"/>
            <a:ext cx="6985000" cy="36495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#tabto4.py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import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sys</a:t>
            </a:r>
          </a:p>
          <a:p>
            <a:pPr lvl="0"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src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sys.argv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[1]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dst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sys.argv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[2]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 = open(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src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tab_content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f.read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f.close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space_content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tab_content.replace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("\t", " "*4)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p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space_content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71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탭을 </a:t>
            </a:r>
            <a:r>
              <a:rPr lang="en-US" altLang="ko-KR" sz="2400" dirty="0" smtClean="0">
                <a:latin typeface="맑은 고딕" pitchFamily="50" charset="-127"/>
              </a:rPr>
              <a:t>4</a:t>
            </a:r>
            <a:r>
              <a:rPr lang="ko-KR" altLang="en-US" sz="2400" dirty="0" smtClean="0">
                <a:latin typeface="맑은 고딕" pitchFamily="50" charset="-127"/>
              </a:rPr>
              <a:t>개의 공백으로 바꾸기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3823" y="139032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프로그래밍 어떻게 시작해야 할까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698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+mj-lt"/>
              <a:buAutoNum type="arabicPeriod" startAt="5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같은 명령을 수행함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5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5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5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 문자가 공백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개로 변경되어 출력될 것임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탭과 공백의 차이점을 눈으로 확인할 수 없으므로 탭이 정상적으로 공백으로 변경되었는지 확인하기 어려움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5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5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5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196752"/>
            <a:ext cx="6985000" cy="1096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C:\python&gt;python tabto4.py a.txt b.txt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Life    is    too    short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You    need    python</a:t>
            </a:r>
          </a:p>
        </p:txBody>
      </p:sp>
    </p:spTree>
    <p:extLst>
      <p:ext uri="{BB962C8B-B14F-4D97-AF65-F5344CB8AC3E}">
        <p14:creationId xmlns:p14="http://schemas.microsoft.com/office/powerpoint/2010/main" val="218719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탭을 </a:t>
            </a:r>
            <a:r>
              <a:rPr lang="en-US" altLang="ko-KR" sz="2400" dirty="0" smtClean="0">
                <a:latin typeface="맑은 고딕" pitchFamily="50" charset="-127"/>
              </a:rPr>
              <a:t>4</a:t>
            </a:r>
            <a:r>
              <a:rPr lang="ko-KR" altLang="en-US" sz="2400" dirty="0" smtClean="0">
                <a:latin typeface="맑은 고딕" pitchFamily="50" charset="-127"/>
              </a:rPr>
              <a:t>개의 공백으로 바꾸기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3823" y="139032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프로그래밍 어떻게 시작해야 할까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9144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+mj-lt"/>
              <a:buAutoNum type="arabicPeriod" startAt="6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변경된 내용을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b.txt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저장할 수 있도록 다음과 같이 프로그램을 변경함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6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6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6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6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6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6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6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6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6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6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6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6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탭이 공백으로 변경된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space_content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출력 파일인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dst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쓰도록 코드를 수정하였음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124744"/>
            <a:ext cx="6985000" cy="47525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import sys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src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sys.argv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[1]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dst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sys.argv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[2]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 = open(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src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tab_content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f.read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f.close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space_content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tab_content.replace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("\t", " "*4)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 = open(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dst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'w')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f.write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space_content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f.close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2907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smtClean="0">
                <a:latin typeface="맑은 고딕" pitchFamily="50" charset="-127"/>
              </a:rPr>
              <a:t>탭을 </a:t>
            </a:r>
            <a:r>
              <a:rPr lang="en-US" altLang="ko-KR" sz="2400" dirty="0" smtClean="0">
                <a:latin typeface="맑은 고딕" pitchFamily="50" charset="-127"/>
              </a:rPr>
              <a:t>4</a:t>
            </a:r>
            <a:r>
              <a:rPr lang="ko-KR" altLang="en-US" sz="2400" dirty="0" smtClean="0">
                <a:latin typeface="맑은 고딕" pitchFamily="50" charset="-127"/>
              </a:rPr>
              <a:t>개의 공백으로 바꾸기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3823" y="139032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프로그래밍 어떻게 시작해야 할까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90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+mj-lt"/>
              <a:buAutoNum type="arabicPeriod" startAt="7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같은 명령을 수행함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7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7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명령을 수행하면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b.txt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C:\python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디렉터리에 생성됨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에디터로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b.txt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열어 탭이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공백 문자로 변경되었는지 확인함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196753"/>
            <a:ext cx="6985000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C:\python&gt;python tabto4.py a.txt b.txt</a:t>
            </a:r>
          </a:p>
        </p:txBody>
      </p:sp>
    </p:spTree>
    <p:extLst>
      <p:ext uri="{BB962C8B-B14F-4D97-AF65-F5344CB8AC3E}">
        <p14:creationId xmlns:p14="http://schemas.microsoft.com/office/powerpoint/2010/main" val="954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smtClean="0">
                <a:latin typeface="맑은 고딕" pitchFamily="50" charset="-127"/>
              </a:rPr>
              <a:t>구구단 프로그램</a:t>
            </a:r>
            <a:r>
              <a:rPr lang="en-US" altLang="ko-KR" sz="2400" dirty="0">
                <a:latin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</a:rPr>
              <a:t>- 2</a:t>
            </a:r>
            <a:r>
              <a:rPr lang="ko-KR" altLang="en-US" sz="2400" dirty="0" smtClean="0">
                <a:latin typeface="맑은 고딕" pitchFamily="50" charset="-127"/>
              </a:rPr>
              <a:t>단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3823" y="139032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프로그래밍 어떻게 시작해야 할까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50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다음은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GuGu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함수에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입력값으로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변수에 결과값을 넣으라는 의미임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결과값은 리스트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 = [2, 4, 6, 8, 10, 12, 14, 16, 18]</a:t>
            </a: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GuGu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지은 함수를 다음과 같이 만듦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GuGu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실행하면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출력하게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입력값으로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들어오는지 확인하는 것임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결과값을 담을 리스트를 생성함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위에서 작성한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print(n)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입력이 되는지 확인하기 위한 것이므로 지워도 좋음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484784"/>
            <a:ext cx="6985000" cy="57977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noProof="0" dirty="0" smtClean="0">
                <a:solidFill>
                  <a:srgbClr val="000000"/>
                </a:solidFill>
                <a:latin typeface="+mn-ea"/>
              </a:rPr>
              <a:t>result = </a:t>
            </a:r>
            <a:r>
              <a:rPr kumimoji="0" lang="en-US" altLang="ko-KR" sz="1800" b="1" noProof="0" dirty="0" err="1" smtClean="0">
                <a:solidFill>
                  <a:srgbClr val="000000"/>
                </a:solidFill>
                <a:latin typeface="+mn-ea"/>
              </a:rPr>
              <a:t>GuGu</a:t>
            </a:r>
            <a:r>
              <a:rPr kumimoji="0" lang="en-US" altLang="ko-KR" sz="1800" b="1" noProof="0" dirty="0" smtClean="0">
                <a:solidFill>
                  <a:srgbClr val="000000"/>
                </a:solidFill>
                <a:latin typeface="+mn-ea"/>
              </a:rPr>
              <a:t>(2)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3072244"/>
            <a:ext cx="6985000" cy="72050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GuGu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(n):</a:t>
            </a:r>
          </a:p>
          <a:p>
            <a:pPr lvl="0"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    print(n)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35730" y="5481969"/>
            <a:ext cx="6985000" cy="72050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GuGu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(n):</a:t>
            </a:r>
          </a:p>
          <a:p>
            <a:pPr lvl="0"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result = []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7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>
                <a:latin typeface="맑은 고딕" pitchFamily="50" charset="-127"/>
              </a:rPr>
              <a:t>구구단 프로그램</a:t>
            </a:r>
            <a:r>
              <a:rPr lang="en-US" altLang="ko-KR" sz="2400" dirty="0">
                <a:latin typeface="맑은 고딕" pitchFamily="50" charset="-127"/>
              </a:rPr>
              <a:t> - 2</a:t>
            </a:r>
            <a:r>
              <a:rPr lang="ko-KR" altLang="en-US" sz="2400" dirty="0">
                <a:latin typeface="맑은 고딕" pitchFamily="50" charset="-127"/>
              </a:rPr>
              <a:t>단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3823" y="139032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프로그래밍 어떻게 시작해야 할까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798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+mj-lt"/>
              <a:buAutoNum type="arabicPeriod" startAt="5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 리스트에 요소를 추가하는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append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함수를 사용함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5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5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196752"/>
            <a:ext cx="6985000" cy="43961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GuGu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(n):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result = []</a:t>
            </a:r>
            <a:endParaRPr kumimoji="0" lang="ko-KR" altLang="en-US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result.append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(n*1)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result.append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(n*2)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result.append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(n*3)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result.append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(n*4)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result.append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(n*5)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result.append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(n*6)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result.append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(n*7)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result.append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(n*8)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result.append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(n*9)</a:t>
            </a:r>
          </a:p>
          <a:p>
            <a:pPr lvl="0"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    return result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p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GuGu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(2))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0" name="오른쪽 중괄호 9"/>
          <p:cNvSpPr/>
          <p:nvPr/>
        </p:nvSpPr>
        <p:spPr>
          <a:xfrm>
            <a:off x="3365649" y="2060848"/>
            <a:ext cx="239445" cy="26642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52677" y="3212976"/>
            <a:ext cx="289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+mn-ea"/>
                <a:ea typeface="+mn-ea"/>
              </a:rPr>
              <a:t>r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esult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리스트에 요소 추가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629345" y="5698361"/>
            <a:ext cx="6985000" cy="53895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결과값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: [2, 4, 6, 8, 10, 12, 14, 16, 18]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45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>
                <a:latin typeface="맑은 고딕" pitchFamily="50" charset="-127"/>
              </a:rPr>
              <a:t>구구단 프로그램</a:t>
            </a:r>
            <a:r>
              <a:rPr lang="en-US" altLang="ko-KR" sz="2400" dirty="0">
                <a:latin typeface="맑은 고딕" pitchFamily="50" charset="-127"/>
              </a:rPr>
              <a:t> - 2</a:t>
            </a:r>
            <a:r>
              <a:rPr lang="ko-KR" altLang="en-US" sz="2400" dirty="0">
                <a:latin typeface="맑은 고딕" pitchFamily="50" charset="-127"/>
              </a:rPr>
              <a:t>단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3823" y="139032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프로그래밍 어떻게 시작해야 할까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90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+mj-lt"/>
              <a:buAutoNum type="arabicPeriod" startAt="6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함수는 반복이 많음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result.append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(n*□)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숫자만 다르게  들어가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똑같은 일을 반복할 때는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6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6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33046" y="1988840"/>
            <a:ext cx="6985000" cy="13681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nn-NO" altLang="ko-KR" sz="1800" b="1" dirty="0" smtClean="0">
                <a:solidFill>
                  <a:srgbClr val="000000"/>
                </a:solidFill>
                <a:latin typeface="+mn-ea"/>
              </a:rPr>
              <a:t>i </a:t>
            </a:r>
            <a:r>
              <a:rPr kumimoji="0" lang="nn-NO" altLang="ko-KR" sz="1800" b="1" dirty="0">
                <a:solidFill>
                  <a:srgbClr val="000000"/>
                </a:solidFill>
                <a:latin typeface="+mn-ea"/>
              </a:rPr>
              <a:t>= 1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</a:t>
            </a:r>
            <a:r>
              <a:rPr kumimoji="0" lang="nn-NO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nn-NO" altLang="ko-KR" sz="1800" b="1" dirty="0">
                <a:solidFill>
                  <a:srgbClr val="000000"/>
                </a:solidFill>
                <a:latin typeface="+mn-ea"/>
              </a:rPr>
              <a:t>while i &lt; 10: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···          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</a:t>
            </a:r>
            <a:endParaRPr kumimoji="0" lang="nn-NO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···          </a:t>
            </a:r>
            <a:r>
              <a:rPr kumimoji="0" lang="nn-NO" altLang="ko-KR" sz="1800" b="1" dirty="0" smtClean="0">
                <a:solidFill>
                  <a:srgbClr val="000000"/>
                </a:solidFill>
                <a:latin typeface="+mn-ea"/>
              </a:rPr>
              <a:t>i </a:t>
            </a:r>
            <a:r>
              <a:rPr kumimoji="0" lang="nn-NO" altLang="ko-KR" sz="1800" b="1" dirty="0">
                <a:solidFill>
                  <a:srgbClr val="000000"/>
                </a:solidFill>
                <a:latin typeface="+mn-ea"/>
              </a:rPr>
              <a:t>= i + </a:t>
            </a:r>
            <a:r>
              <a:rPr kumimoji="0" lang="nn-NO" altLang="ko-KR" sz="1800" b="1" dirty="0" smtClean="0">
                <a:solidFill>
                  <a:srgbClr val="000000"/>
                </a:solidFill>
                <a:latin typeface="+mn-ea"/>
              </a:rPr>
              <a:t>1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631047" y="3525494"/>
            <a:ext cx="6985000" cy="321587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결과값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:</a:t>
            </a:r>
          </a:p>
          <a:p>
            <a:pPr lvl="0"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1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2</a:t>
            </a:r>
          </a:p>
          <a:p>
            <a:pPr lvl="0"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3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4</a:t>
            </a:r>
          </a:p>
          <a:p>
            <a:pPr lvl="0"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5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6</a:t>
            </a:r>
          </a:p>
          <a:p>
            <a:pPr lvl="0"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7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8</a:t>
            </a:r>
          </a:p>
          <a:p>
            <a:pPr lvl="0"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717577" y="2539982"/>
            <a:ext cx="52721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52604" y="2339588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+mn-ea"/>
                <a:ea typeface="+mn-ea"/>
              </a:rPr>
              <a:t>i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가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10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보다 작은 동안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717577" y="2858494"/>
            <a:ext cx="52721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52604" y="265810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tx2"/>
                </a:solidFill>
                <a:latin typeface="+mn-ea"/>
                <a:ea typeface="+mn-ea"/>
              </a:rPr>
              <a:t>i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값 출력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717577" y="3157574"/>
            <a:ext cx="52721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52604" y="295718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tx2"/>
                </a:solidFill>
                <a:latin typeface="+mn-ea"/>
                <a:ea typeface="+mn-ea"/>
              </a:rPr>
              <a:t>i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값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1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증가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6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>
                <a:latin typeface="맑은 고딕" pitchFamily="50" charset="-127"/>
              </a:rPr>
              <a:t>구구단 프로그램</a:t>
            </a:r>
            <a:r>
              <a:rPr lang="en-US" altLang="ko-KR" sz="2400" dirty="0">
                <a:latin typeface="맑은 고딕" pitchFamily="50" charset="-127"/>
              </a:rPr>
              <a:t> - 2</a:t>
            </a:r>
            <a:r>
              <a:rPr lang="ko-KR" altLang="en-US" sz="2400" dirty="0">
                <a:latin typeface="맑은 고딕" pitchFamily="50" charset="-127"/>
              </a:rPr>
              <a:t>단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3823" y="139032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프로그래밍 어떻게 시작해야 할까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4217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+mj-lt"/>
              <a:buAutoNum type="arabicPeriod" startAt="7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이상의 생각들을 바탕으로 완성한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GuGu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다음과 같음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 테스트함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7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7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33046" y="1268760"/>
            <a:ext cx="6985000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GuGu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(n):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result = []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1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while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&lt; 10: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result.append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(n *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+ 1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return result</a:t>
            </a:r>
          </a:p>
        </p:txBody>
      </p:sp>
      <p:sp>
        <p:nvSpPr>
          <p:cNvPr id="19" name="텍스트 개체 틀 5"/>
          <p:cNvSpPr txBox="1">
            <a:spLocks/>
          </p:cNvSpPr>
          <p:nvPr/>
        </p:nvSpPr>
        <p:spPr bwMode="auto">
          <a:xfrm>
            <a:off x="629345" y="4433403"/>
            <a:ext cx="6985000" cy="5797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GuGu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(2))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429545" y="4700222"/>
            <a:ext cx="52721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64572" y="4524360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구구단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2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단 출력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2" name="텍스트 개체 틀 5"/>
          <p:cNvSpPr txBox="1">
            <a:spLocks/>
          </p:cNvSpPr>
          <p:nvPr/>
        </p:nvSpPr>
        <p:spPr bwMode="auto">
          <a:xfrm>
            <a:off x="629345" y="5122297"/>
            <a:ext cx="6985000" cy="53895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결과값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: [2, 4, 6, 8, 10, 12, 14, 16, 18]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213521" y="1884290"/>
            <a:ext cx="52721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48548" y="1708428"/>
            <a:ext cx="358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결과값을 저장할 리스트인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result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968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en-US" altLang="ko-KR" sz="2400" dirty="0" smtClean="0">
                <a:latin typeface="맑은 고딕" pitchFamily="50" charset="-127"/>
              </a:rPr>
              <a:t>3</a:t>
            </a:r>
            <a:r>
              <a:rPr lang="ko-KR" altLang="en-US" sz="2400" dirty="0" smtClean="0">
                <a:latin typeface="맑은 고딕" pitchFamily="50" charset="-127"/>
              </a:rPr>
              <a:t>과 </a:t>
            </a:r>
            <a:r>
              <a:rPr lang="en-US" altLang="ko-KR" sz="2400" dirty="0" smtClean="0">
                <a:latin typeface="맑은 고딕" pitchFamily="50" charset="-127"/>
              </a:rPr>
              <a:t>5</a:t>
            </a:r>
            <a:r>
              <a:rPr lang="ko-KR" altLang="en-US" sz="2400" dirty="0" smtClean="0">
                <a:latin typeface="맑은 고딕" pitchFamily="50" charset="-127"/>
              </a:rPr>
              <a:t>의 배수 합하기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3823" y="139032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프로그래밍 어떻게 시작해야 할까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문제를 풀기 위한 중요한 포인트는 두 가지임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가지는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미만의 자연수를 구하는 방법과 다른 한 가지는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배수를         구하는 것임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2022344"/>
            <a:ext cx="6985000" cy="12626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10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미만의 자연수에서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3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과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5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의 배수를 구하면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3, 5, 6, 9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임        이들의 총합은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23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임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marL="285750" lvl="0" indent="-28575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1000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미만의 자연수에서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3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의 배수와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5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의 배수의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총합을 구함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29345" y="3427203"/>
            <a:ext cx="6985000" cy="20180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입력 받는 값은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? 1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부터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999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까지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(1000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미만의 자연수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출력하는 값은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? 3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의 배수와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5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의 배수의 총합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생각해 볼 것은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?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하나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 3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의 배수와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5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의 배수는 어떻게 찾지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?     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둘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 3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의 배수와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5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의 배수가 겹칠 때는 어떻게 하지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?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381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en-US" altLang="ko-KR" sz="2400" dirty="0">
                <a:latin typeface="맑은 고딕" pitchFamily="50" charset="-127"/>
              </a:rPr>
              <a:t>3</a:t>
            </a:r>
            <a:r>
              <a:rPr lang="ko-KR" altLang="en-US" sz="2400" dirty="0">
                <a:latin typeface="맑은 고딕" pitchFamily="50" charset="-127"/>
              </a:rPr>
              <a:t>과 </a:t>
            </a:r>
            <a:r>
              <a:rPr lang="en-US" altLang="ko-KR" sz="2400" dirty="0">
                <a:latin typeface="맑은 고딕" pitchFamily="50" charset="-127"/>
              </a:rPr>
              <a:t>5</a:t>
            </a:r>
            <a:r>
              <a:rPr lang="ko-KR" altLang="en-US" sz="2400" dirty="0">
                <a:latin typeface="맑은 고딕" pitchFamily="50" charset="-127"/>
              </a:rPr>
              <a:t>의 배수 합하기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3823" y="139032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프로그래밍 어떻게 시작해야 할까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4217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미만의 자연수는 어떻게 구할 수 있을까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 초기값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준 후 루프를 돌리며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증가시켜서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진행함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range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사용할 수도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1100158" y="1602899"/>
            <a:ext cx="6985000" cy="14594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n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= 1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w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hile n &lt; 1000: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print(n)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n += 1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1133401" y="3680507"/>
            <a:ext cx="6985000" cy="9726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for n in range(1, 1000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print(n)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11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2"/>
            </a:pPr>
            <a:r>
              <a:rPr lang="en-US" altLang="ko-KR" sz="2400" dirty="0">
                <a:latin typeface="맑은 고딕" pitchFamily="50" charset="-127"/>
              </a:rPr>
              <a:t>3</a:t>
            </a:r>
            <a:r>
              <a:rPr lang="ko-KR" altLang="en-US" sz="2400" dirty="0">
                <a:latin typeface="맑은 고딕" pitchFamily="50" charset="-127"/>
              </a:rPr>
              <a:t>과 </a:t>
            </a:r>
            <a:r>
              <a:rPr lang="en-US" altLang="ko-KR" sz="2400" dirty="0">
                <a:latin typeface="맑은 고딕" pitchFamily="50" charset="-127"/>
              </a:rPr>
              <a:t>5</a:t>
            </a:r>
            <a:r>
              <a:rPr lang="ko-KR" altLang="en-US" sz="2400" dirty="0">
                <a:latin typeface="맑은 고딕" pitchFamily="50" charset="-127"/>
              </a:rPr>
              <a:t>의 배수 합하기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3823" y="139032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프로그래밍 어떻게 시작해야 할까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698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+mj-lt"/>
              <a:buAutoNum type="arabicPeriod" startAt="2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배수를 구하는 방법을 알아 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까지의 수 중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나누었을 때 나누어 떨어지는 경우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 나누었을 때 나머지가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배수임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다음과 같이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연산자를 이용하면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배수를 찾을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그렇다면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배수는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 % 5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되는 수로 구할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1133401" y="2322824"/>
            <a:ext cx="6985000" cy="9726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for n in range(1, 1000):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if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n % 3 ==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0: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   print(n) 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63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11521</TotalTime>
  <Words>2331</Words>
  <Application>Microsoft Office PowerPoint</Application>
  <PresentationFormat>사용자 지정</PresentationFormat>
  <Paragraphs>517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Helvetica75</vt:lpstr>
      <vt:lpstr>HY견고딕</vt:lpstr>
      <vt:lpstr>굴림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629</cp:revision>
  <cp:lastPrinted>2013-10-01T01:40:38Z</cp:lastPrinted>
  <dcterms:created xsi:type="dcterms:W3CDTF">2010-01-22T01:09:25Z</dcterms:created>
  <dcterms:modified xsi:type="dcterms:W3CDTF">2022-08-29T01:45:35Z</dcterms:modified>
</cp:coreProperties>
</file>