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3" r:id="rId8"/>
    <p:sldId id="334" r:id="rId9"/>
    <p:sldId id="358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4706" userDrawn="1">
          <p15:clr>
            <a:srgbClr val="A4A3A4"/>
          </p15:clr>
        </p15:guide>
        <p15:guide id="4" pos="3934" userDrawn="1">
          <p15:clr>
            <a:srgbClr val="A4A3A4"/>
          </p15:clr>
        </p15:guide>
        <p15:guide id="5" pos="6066" userDrawn="1">
          <p15:clr>
            <a:srgbClr val="A4A3A4"/>
          </p15:clr>
        </p15:guide>
        <p15:guide id="6" pos="5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26"/>
      </p:cViewPr>
      <p:guideLst>
        <p:guide orient="horz" pos="2160"/>
        <p:guide pos="3118"/>
        <p:guide pos="4706"/>
        <p:guide pos="3934"/>
        <p:guide pos="6066"/>
        <p:guide pos="56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7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윈도우 프로그래밍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키보드를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눌릴때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작동하는 함수를 선언함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event.keycode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눌려진 키의 숫자 값이 들어 있으므로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사용하므로 문자로 변환함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&lt;Key&gt;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윈도우 창에서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keyEvent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(event)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messagebox.showinfo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키보드 이벤트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눌린 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chr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event.keycode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53203" y="3103999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window.bind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("&lt;Key&gt;",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keyEvent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메뉴의 생성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45" y="1268760"/>
            <a:ext cx="1296144" cy="3745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상위 메뉴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69505" y="2003334"/>
            <a:ext cx="1296144" cy="3745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</a:t>
            </a:r>
            <a:r>
              <a:rPr lang="ko-KR" altLang="en-US" sz="1600" dirty="0" smtClean="0">
                <a:solidFill>
                  <a:schemeClr val="tx1"/>
                </a:solidFill>
              </a:rPr>
              <a:t>위 메뉴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69505" y="2651406"/>
            <a:ext cx="1296144" cy="3745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</a:t>
            </a:r>
            <a:r>
              <a:rPr lang="ko-KR" altLang="en-US" sz="1600" dirty="0" smtClean="0">
                <a:solidFill>
                  <a:schemeClr val="tx1"/>
                </a:solidFill>
              </a:rPr>
              <a:t>위 메뉴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2"/>
            <a:endCxn id="11" idx="1"/>
          </p:cNvCxnSpPr>
          <p:nvPr/>
        </p:nvCxnSpPr>
        <p:spPr>
          <a:xfrm rot="16200000" flipH="1">
            <a:off x="1399808" y="1520903"/>
            <a:ext cx="547307" cy="79208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12" idx="1"/>
          </p:cNvCxnSpPr>
          <p:nvPr/>
        </p:nvCxnSpPr>
        <p:spPr>
          <a:xfrm rot="16200000" flipH="1">
            <a:off x="1075772" y="1844939"/>
            <a:ext cx="1195379" cy="79208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7337" y="3112211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smtClean="0">
                <a:latin typeface="+mn-ea"/>
                <a:ea typeface="+mn-ea"/>
              </a:rPr>
              <a:t>메뉴의 구성 개념도</a:t>
            </a:r>
            <a:endParaRPr lang="ko-KR" altLang="en-US" sz="1600" u="sng">
              <a:latin typeface="+mn-ea"/>
              <a:ea typeface="+mn-ea"/>
            </a:endParaRPr>
          </a:p>
        </p:txBody>
      </p:sp>
      <p:sp>
        <p:nvSpPr>
          <p:cNvPr id="19" name="텍스트 개체 틀 5"/>
          <p:cNvSpPr txBox="1">
            <a:spLocks/>
          </p:cNvSpPr>
          <p:nvPr/>
        </p:nvSpPr>
        <p:spPr bwMode="auto">
          <a:xfrm>
            <a:off x="629345" y="3694427"/>
            <a:ext cx="8323844" cy="261489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메뉴 자체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= Menu(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부모윈도우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부모윈도우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config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(menu =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메뉴자체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상위메뉴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= Menu(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메뉴자체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메뉴자체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add_cascade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상위메뉴텍스트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”, menu =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상위메뉴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상위메뉴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add_command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하위메뉴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1”, command =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함수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상위메뉴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add_command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하위메뉴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2”, command =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함수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4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아래에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메뉴가 있는 코드를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부모윈도우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mainMenu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mainMenu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메뉴자체를 나타내는 변수임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5615880" cy="4194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85" y="1268760"/>
            <a:ext cx="2057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상위 메뉴인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생성을 생성하고 메뉴 자체에 부착함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메뉴는 선택하고 끝나는 것이 아니라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아래에 다른 메뉴가 확장되어야 하므로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add_cascade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하위에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준비함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 메뉴는 선택할 때          어떤 작동을 해야 하므로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메뉴 사이에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구분선을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넣음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844824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Menu(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mainMenu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mainMenu.add_cascade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(label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menu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356992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fileMenu.add_command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(label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열기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4588063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fileMenu.add_separator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57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작동하는 코드를 추가함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196753"/>
            <a:ext cx="5040560" cy="51103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21" y="1179235"/>
            <a:ext cx="2057400" cy="2457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21" y="4077072"/>
            <a:ext cx="2124075" cy="16287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6822033" y="3636685"/>
            <a:ext cx="0" cy="3893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무언가 작동을 해야 하므로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하위 메뉴가 확장되고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func_open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열기 메뉴를 선택하면 간단한 메시지 창이 열림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프로그램이 종료됨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196632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fileMenu.add_command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(label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열기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func_open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대화상자의 생성과 사용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대화상자를 제공함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메시지창을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messagebox.showinfo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이외에도 숫자나 문자를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있도록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tkinter.simpledialog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 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askinteger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askstring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398097" y="3799197"/>
            <a:ext cx="0" cy="3893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6" y="2618097"/>
            <a:ext cx="5595827" cy="39792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31" y="2618097"/>
            <a:ext cx="20193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85" y="4200484"/>
            <a:ext cx="3153480" cy="10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입력창을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사용하려고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tkinter.simpledialog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레이블을 하나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13~14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askinteger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입력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중에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최소값이고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최대값임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벗어나서 입력하면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경고창을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표시하며 입력되지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입력 받은 숫자를 문자열로 변경해서 레이블을 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실수를 입력 받으려면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askfloat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입력 받으려면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askstring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24744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tkinter.simpledialog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343725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label1 = Label(window,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입력된 값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label1.pack()</a:t>
            </a:r>
          </a:p>
        </p:txBody>
      </p:sp>
    </p:spTree>
    <p:extLst>
      <p:ext uri="{BB962C8B-B14F-4D97-AF65-F5344CB8AC3E}">
        <p14:creationId xmlns:p14="http://schemas.microsoft.com/office/powerpoint/2010/main" val="226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열거나 저장할 때 표시하는 대화상자도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tkinter.filedialog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askopenfilename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asksaveasfile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07619"/>
            <a:ext cx="5475439" cy="4491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91" y="1807619"/>
            <a:ext cx="2955926" cy="1773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48" y="4293096"/>
            <a:ext cx="2935169" cy="97368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670499" y="3581174"/>
            <a:ext cx="0" cy="71192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tkinter.filedialog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13~15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askopenfilename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 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부모윈도우를 지정함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iletypes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값으로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다시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표시할  글자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 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형식을 구성함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skopenfilename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경로를 포함해서 선택한 파일명을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tkinter.filedialog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861048"/>
            <a:ext cx="9000430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filename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askopenfilename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(parent = window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filetypes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(("GIF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","*.gif"),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모든 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","*.*")))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5067629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label1.configure(text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(filename))</a:t>
            </a:r>
          </a:p>
        </p:txBody>
      </p:sp>
    </p:spTree>
    <p:extLst>
      <p:ext uri="{BB962C8B-B14F-4D97-AF65-F5344CB8AC3E}">
        <p14:creationId xmlns:p14="http://schemas.microsoft.com/office/powerpoint/2010/main" val="28302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키보드와 마우스 이벤트 처리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키보드나 마우스를 누르는 것을 이벤트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프로그램의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mainloop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이벤트가 발생하는 것을 기다리는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이벤트 기본 처리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이벤트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72551"/>
              </p:ext>
            </p:extLst>
          </p:nvPr>
        </p:nvGraphicFramePr>
        <p:xfrm>
          <a:off x="629345" y="2348880"/>
          <a:ext cx="6841430" cy="3635398"/>
        </p:xfrm>
        <a:graphic>
          <a:graphicData uri="http://schemas.openxmlformats.org/drawingml/2006/table">
            <a:tbl>
              <a:tblPr/>
              <a:tblGrid>
                <a:gridCol w="232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작동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이벤트 코드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2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클릭할 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모든 버튼 공통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왼쪽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&lt;Button-1&gt;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가운데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&lt;Button-2&gt;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오른쪽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&lt;Button-3&gt;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2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떼었을 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모든 버튼 공통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ButtonRelease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왼쪽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&lt;ButtonRelease-1&gt;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가운데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&lt;ButtonRelease-2&gt;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오른쪽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&lt;ButtonRelease-3&gt;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62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더블 클릭할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모든 버튼 공통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&lt;Double-Button&gt;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왼쪽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&lt;Double-Button-1&gt;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가운데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&lt;Double-Button-2&gt;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오른쪽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&lt;Double-Button-3&gt;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저장하는 대화상자는 매개변수가 약간 다름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046169" y="3252188"/>
            <a:ext cx="0" cy="71192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5610707" cy="48245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8" y="1265109"/>
            <a:ext cx="3311798" cy="19870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978" y="3964110"/>
            <a:ext cx="3379469" cy="11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이름으로 저장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대화상자가 열림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13~16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asksaveasfile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 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mode=“w”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쓰기 모드라는   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efaultextension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=“.jpg”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특별히 확장명을 지정하지 않으면 확장명을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붙인다는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saveFp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자체를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대입시켜서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파일을 닫음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60099" y="2492896"/>
            <a:ext cx="9105065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saveFp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asksaveasfile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(parent = window, mode = "w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defaultextension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".jpg",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filetypes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(("JPG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"*.jpg;*.jpeg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"), 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모든 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","*.*")))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52381" y="3702275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label1.configure(text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saveFp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52381" y="4911654"/>
            <a:ext cx="832384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saveFp.close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20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명화 감상 프로그램은 메뉴처리와 파일처리를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902153" y="3284984"/>
            <a:ext cx="0" cy="696709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58143"/>
            <a:ext cx="4931639" cy="5555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8" y="1258143"/>
            <a:ext cx="3378068" cy="2026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72" y="3981694"/>
            <a:ext cx="2572325" cy="28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메뉴와 대화상자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23~25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선택한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윈도우 창에 출력하려고 레이블을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expand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할당되지 않은 미사용 공간을 모두 현재 위젯의 할당된 공간으로    변경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실행되는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askopenfilename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파일을 선택한 후 선택한 파일을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11~12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레이블에 이미지를 표시함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8251836" cy="1017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Label(window, image = photo)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pLabel.pack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(expand = 1, anchor = CENTER)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429000"/>
            <a:ext cx="9135819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func_open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filename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askopenfilename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(parent = window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filetypes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(("GIF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","*.gif"),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모든 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","*.*")))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photo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filename)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pLabel.image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</a:t>
            </a:r>
          </a:p>
        </p:txBody>
      </p:sp>
    </p:spTree>
    <p:extLst>
      <p:ext uri="{BB962C8B-B14F-4D97-AF65-F5344CB8AC3E}">
        <p14:creationId xmlns:p14="http://schemas.microsoft.com/office/powerpoint/2010/main" val="2809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라디오버튼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모두 활용하여 좋아하는 동물 투표 프로그램을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0"/>
              </a:spcBef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196753"/>
            <a:ext cx="4608511" cy="56821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05" y="1233246"/>
            <a:ext cx="2663726" cy="28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선택한 라디오버튼이 이미지를 바꾸도록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20~21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윈도우 창의 크기와 제목을 설정함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라디오버튼을 선택할 때 선택된 값을 저장할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66125" y="1125381"/>
            <a:ext cx="8244513" cy="23571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== 1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labelImage.configure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photo1)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elif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== 2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labelImage.configure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photo2)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else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labelImage.configure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(image = photo3)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66124" y="3951681"/>
            <a:ext cx="8244513" cy="778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window.geometry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("400x400")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window.title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애완동물 선택하기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61527" y="5223116"/>
            <a:ext cx="8244513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3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3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26~28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라디오버튼을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준비하고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버튼을 누르면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myFunc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31~33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이미지를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준비하고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35~36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레이블에 이미지를 넣을 준비를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처음에는 이미지를 선택하지 않았으므로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지정해서        이미지가 보이지 않도록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406427"/>
            <a:ext cx="8244513" cy="15185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rb1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강아지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value = 1)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rb2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고양이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value = 2)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rb3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Radiobutton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토끼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variable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var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value = 3)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buttonOk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Button(window, text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사진 보기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myFunc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4" y="4387812"/>
            <a:ext cx="8244513" cy="17774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photo1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"gif/dog3.gif")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photo2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"gif/cat.gif")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photo3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(file = "gif/rabbit.gif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labelImage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Label(window, width = 200, height = 200,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bg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"yellow",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image = None)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9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38~43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준비한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화면에 보이게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간격을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간격을 어느 정도 떨어지게 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간격이 너무 좁으면 보기에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좋지 않아서 사용한 옵션임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557337" y="1844824"/>
            <a:ext cx="8244513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labelText.pack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rb1.pack(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rb2.pack(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rb3.pack(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buttonOk.pack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labelImage.pack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padx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5,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pady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5)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9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그림을 그릴 수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프로그램을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33416"/>
            <a:ext cx="4320479" cy="5616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43" y="1233415"/>
            <a:ext cx="3021602" cy="1763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104986"/>
            <a:ext cx="18669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126" y="4652218"/>
            <a:ext cx="1948437" cy="220416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7326089" y="2996952"/>
            <a:ext cx="0" cy="165526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910638" y="4286086"/>
            <a:ext cx="0" cy="36613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askcolor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askinteger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사용하는데 필요한 모듈을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마우스를 클릭하는 순간에 시작점 전역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x1, y1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11~15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마우스를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드롭하는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순간에 끝점 전역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x2, y2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설정함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시작점과 끝점에 선을 그림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55988" y="1147478"/>
            <a:ext cx="8244513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tkinter.colorchooser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tkinter.simpledialog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55988" y="2756800"/>
            <a:ext cx="8244513" cy="1392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mouseClick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(event)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x1, y1, x2, y2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x1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event.x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y1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event.y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55987" y="5038240"/>
            <a:ext cx="8244513" cy="1703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mouseDrop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(event)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x1, y1, x2, y2,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penWidth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penColor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x2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event.x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y2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canvas.create_line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(x1, y1, x2, y2, width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penWidth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fill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2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&lt;Button&gt;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모든 마우스 버튼을 클릭할 때 공통으로 발생하는 이벤트임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버튼을 클릭했을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&lt;Button-1&gt;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 버튼을 클릭했을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&lt;Button-2&gt;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버튼을 클릭했을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&lt;Button-3&gt;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8051"/>
              </p:ext>
            </p:extLst>
          </p:nvPr>
        </p:nvGraphicFramePr>
        <p:xfrm>
          <a:off x="629345" y="815020"/>
          <a:ext cx="6841430" cy="1677876"/>
        </p:xfrm>
        <a:graphic>
          <a:graphicData uri="http://schemas.openxmlformats.org/drawingml/2006/table">
            <a:tbl>
              <a:tblPr/>
              <a:tblGrid>
                <a:gridCol w="232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작동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이벤트 코드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드래그할 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왼쪽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&lt;B1-Motion&gt;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가운데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&lt;B2-Motion&gt;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2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오른쪽 버튼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&lt;B3-Motion&gt;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2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커서가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위젯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위로 올라왔을 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&lt;Enter&gt;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2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마우스 커서가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위젯에서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떠났을 때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&lt;Leave&gt;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16~19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색상 선택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실행되는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대화상자에서 색상을 선택하면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반환된 값은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((r, g, b), ‘#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rrggbb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형태인데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값인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‘#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rrggbb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전역 변수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penColor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20~23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선의 두께를 입력 받아서 전역 변수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penWidth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66125" y="2348880"/>
            <a:ext cx="8244513" cy="1384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penColor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color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color[1]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58722" y="4254684"/>
            <a:ext cx="8244513" cy="1384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penWidth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penWidth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askinteger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선 두께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선 두께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(1~10)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를 입력하세요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minvalue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1,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maxvalue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10)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1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응용프로그램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35~37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마우스 왼쪽 버튼을 클릭하면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mouseClick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드롭하면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mouseDrop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38~44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메뉴를 생성하고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getColor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getWidth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66125" y="1484784"/>
            <a:ext cx="8244513" cy="994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canvas.bind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("&lt;Button-1&gt;",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mouseClick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canvas.bind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("&lt;ButtonRelease-1&gt;",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mouseDrop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canvas.pack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068960"/>
            <a:ext cx="8244513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mainMenu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Menu(window)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window.config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(menu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mainMenu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fileMenu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Menu(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mainMenu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mainMenu.add_cascade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설정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menu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fileMenu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fileMenu.add_command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선 색상 선택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getColor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fileMenu.add_separator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smtClean="0">
                <a:solidFill>
                  <a:srgbClr val="000000"/>
                </a:solidFill>
                <a:latin typeface="+mn-ea"/>
              </a:rPr>
              <a:t>fileMenu.add_command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(label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선 두께 설정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command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34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처리할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사용할 마우스 이벤트와 이벤트가 발생할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마우스 이벤트가 발생할 때 작동할 함수를 정의함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clickLeft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window.bind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함수에는 마우스 왼쪽 버튼을 클릭할 때 발생하는 이벤트인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&lt;Button-1&gt;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clickLeft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윈도우창을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의미하는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사용했으므로 윈도우 아무 곳이나 클릭해도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작동함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4" y="1365648"/>
            <a:ext cx="5533747" cy="3304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5" y="1409700"/>
            <a:ext cx="1604094" cy="1767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50" y="3365703"/>
            <a:ext cx="2051225" cy="13336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326089" y="2573615"/>
            <a:ext cx="432048" cy="7920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61993" y="19888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마우스 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왼쪽 버튼 클릭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4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93" y="1196752"/>
            <a:ext cx="2394756" cy="252140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클릭했을 때 다른 함수가 호출되도록 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클릭할 때만 이벤트가 처리됨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window.bind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label1.bind()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사용했기 때문에 어떤 마우스 버튼을 눌러도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메시지창을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표시함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645640" y="2926065"/>
            <a:ext cx="472537" cy="93498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4" y="1196752"/>
            <a:ext cx="5428337" cy="3991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729" y="3861048"/>
            <a:ext cx="2059046" cy="13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85" y="2219929"/>
            <a:ext cx="2088232" cy="219866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매개변수를 활용한 마우스 이벤트 처리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 함수는 모두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매개변수를 받음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매개변수에는 마우스와 관련된 다양한 정보가 포함됨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클릭한 위치의 좌표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y),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버튼의 번호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70775" y="3485378"/>
            <a:ext cx="0" cy="108012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212859"/>
            <a:ext cx="5009146" cy="46451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844" y="4584711"/>
            <a:ext cx="2088232" cy="21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91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6~14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 마우스를 클릭할 때 실행될 이벤트 함수를 선언함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마우스를 클릭하면 이 함수를 호출함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8~11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event.num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마우스 왼쪽 버튼을 클릭했을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가지고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클릭했을 때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가짐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클릭한 위치의 좌표를 가짐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창의 왼쪽 위 좌표는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(0, 0)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시작하며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가로축을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세로축을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      취급하기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차례를 바꿔서 문자열을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화면에 표시한 레이블의 글자를 변경시켜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63971" y="1124744"/>
            <a:ext cx="6662118" cy="26558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clickMouse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(event)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txt = ""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== 1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txt +=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마우스 왼쪽 버튼이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elif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== 3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txt +=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마우스 오른쪽 버튼이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("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txt +=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 + ","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event.x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 + ")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에서 클릭됨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label1.configure(text = txt)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205409" y="4365104"/>
            <a:ext cx="666211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window.bind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("&lt;Button&gt;",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clickMouse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):      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8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이벤트 기본 처리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이벤트는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키보드가 눌리면 발생하는 이벤트임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키보드가 눌리면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&lt;Key&gt;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발생되고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키를 눌렀는지 알려면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keycode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이벤트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처리하려면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&lt;Key&gt;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&lt;Return&gt;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등도 구분해서 처리할 수 있음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&lt;Key&gt;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 처리함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Spacebar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&lt;space&gt;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&lt;less&gt;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사용해야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18676"/>
              </p:ext>
            </p:extLst>
          </p:nvPr>
        </p:nvGraphicFramePr>
        <p:xfrm>
          <a:off x="660750" y="2708920"/>
          <a:ext cx="8568952" cy="212975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키보드 작동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이벤트 코드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모든 키를 누를 때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&lt;Key&gt;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특수 키를 누를 때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&lt;Return&gt;, 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BackSpace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 &lt;Tab&gt;, 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Shift_L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 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Control_L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Alt_L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 &lt;Pause&gt;, 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Caps_Lock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 &lt;Escape&gt;, &lt;End&gt;, &lt;Home&gt;,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&lt;Left&gt;, &lt;Right&gt;, &lt;Up&gt;, &lt;Down&gt;, &lt;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Num_Lock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&gt;, &lt;Delete&gt;,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&lt;F1&gt;~&lt;F12&gt;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일반 키를 누를 때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a~z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A~Z, 0~9, &lt;space&gt;, &lt;less&gt;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화살표 키와 조합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&lt;Shift-Up&gt;, &lt;Shift-Down&gt;, &lt;Shift-Left&gt;, &lt;Shift-Right&gt;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>
                <a:latin typeface="맑은 고딕" pitchFamily="50" charset="-127"/>
              </a:rPr>
              <a:t>키보드와 마우스 이벤트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4" y="139032"/>
            <a:ext cx="2076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윈도우 프로그래밍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5615880" cy="43427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77" y="1268760"/>
            <a:ext cx="2057400" cy="2266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10" y="3974929"/>
            <a:ext cx="1590675" cy="16287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7368804" y="3554317"/>
            <a:ext cx="0" cy="3893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2304</Words>
  <Application>Microsoft Office PowerPoint</Application>
  <PresentationFormat>사용자 지정</PresentationFormat>
  <Paragraphs>462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818</cp:revision>
  <cp:lastPrinted>2013-10-01T01:40:38Z</cp:lastPrinted>
  <dcterms:created xsi:type="dcterms:W3CDTF">2010-01-22T01:09:25Z</dcterms:created>
  <dcterms:modified xsi:type="dcterms:W3CDTF">2023-08-25T01:02:33Z</dcterms:modified>
</cp:coreProperties>
</file>