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4706" userDrawn="1">
          <p15:clr>
            <a:srgbClr val="A4A3A4"/>
          </p15:clr>
        </p15:guide>
        <p15:guide id="4" pos="3934" userDrawn="1">
          <p15:clr>
            <a:srgbClr val="A4A3A4"/>
          </p15:clr>
        </p15:guide>
        <p15:guide id="5" pos="6066" userDrawn="1">
          <p15:clr>
            <a:srgbClr val="A4A3A4"/>
          </p15:clr>
        </p15:guide>
        <p15:guide id="6" pos="56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44" d="100"/>
          <a:sy n="144" d="100"/>
        </p:scale>
        <p:origin x="336" y="-444"/>
      </p:cViewPr>
      <p:guideLst>
        <p:guide orient="horz" pos="2160"/>
        <p:guide pos="3118"/>
        <p:guide pos="4706"/>
        <p:guide pos="3934"/>
        <p:guide pos="6066"/>
        <p:guide pos="561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2023-09-12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2023-09-12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>
                <a:latin typeface="+mn-ea"/>
              </a:rPr>
              <a:t>빅데이터 프로그래밍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solidFill>
                  <a:schemeClr val="tx2"/>
                </a:solidFill>
                <a:latin typeface="+mn-ea"/>
              </a:rPr>
              <a:t>- 7</a:t>
            </a:r>
            <a:r>
              <a:rPr lang="ko-KR" altLang="en-US" sz="2400" dirty="0">
                <a:solidFill>
                  <a:schemeClr val="tx2"/>
                </a:solidFill>
                <a:latin typeface="+mn-ea"/>
              </a:rPr>
              <a:t>장</a:t>
            </a:r>
            <a:r>
              <a:rPr lang="en-US" altLang="ko-KR" sz="2400" dirty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2400" dirty="0">
                <a:solidFill>
                  <a:schemeClr val="tx2"/>
                </a:solidFill>
                <a:latin typeface="+mn-ea"/>
              </a:rPr>
              <a:t>윈도우 프로그래밍 </a:t>
            </a:r>
            <a:r>
              <a:rPr lang="en-US" altLang="ko-KR" sz="2400" dirty="0">
                <a:solidFill>
                  <a:schemeClr val="tx2"/>
                </a:solidFill>
                <a:latin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0777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40~42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행은 공통으로 접근할 전역 변수를 준비함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hoto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처음 불러들인 원본 이미지이며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photo2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이미지 처리한 결과 이미지를 저장할 변수임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oriX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oriY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원본 이미지의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폭과 높이를 저장할 것임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45~80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행은 윈도우 창을 출력하고 메뉴를 추가한 부분임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2276872"/>
            <a:ext cx="8208912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it-IT" altLang="ko-KR" sz="1800" b="1" dirty="0">
                <a:solidFill>
                  <a:srgbClr val="000000"/>
                </a:solidFill>
                <a:latin typeface="+mn-ea"/>
              </a:rPr>
              <a:t>window, canvas, paper = None, None, None</a:t>
            </a:r>
          </a:p>
          <a:p>
            <a:pPr lvl="0">
              <a:defRPr/>
            </a:pPr>
            <a:r>
              <a:rPr kumimoji="0" lang="it-IT" altLang="ko-KR" sz="1800" b="1" dirty="0">
                <a:solidFill>
                  <a:srgbClr val="000000"/>
                </a:solidFill>
                <a:latin typeface="+mn-ea"/>
              </a:rPr>
              <a:t>photo, photo2 = None, None</a:t>
            </a:r>
          </a:p>
          <a:p>
            <a:pPr lvl="0">
              <a:defRPr/>
            </a:pPr>
            <a:r>
              <a:rPr kumimoji="0" lang="it-IT" altLang="ko-KR" sz="1800" b="1" dirty="0">
                <a:solidFill>
                  <a:srgbClr val="000000"/>
                </a:solidFill>
                <a:latin typeface="+mn-ea"/>
              </a:rPr>
              <a:t>oriX, oriY = 0, 0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 smtClean="0">
                <a:latin typeface="맑은 고딕" pitchFamily="50" charset="-127"/>
              </a:rPr>
              <a:t>미니 </a:t>
            </a:r>
            <a:r>
              <a:rPr lang="ko-KR" altLang="en-US" sz="2400" dirty="0" err="1" smtClean="0">
                <a:latin typeface="맑은 고딕" pitchFamily="50" charset="-127"/>
              </a:rPr>
              <a:t>포토샵</a:t>
            </a:r>
            <a:r>
              <a:rPr lang="ko-KR" altLang="en-US" sz="2400" dirty="0" smtClean="0">
                <a:latin typeface="맑은 고딕" pitchFamily="50" charset="-127"/>
              </a:rPr>
              <a:t> 프로젝트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88955" y="139032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윈도우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40111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0982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열기 및 화면 출력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]-[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열기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메뉴를 선택하면 이미지 파일을 열 수 있는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대화상자가  나타나는데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클릭하면 이미지를 화면에 출력함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파이썬에서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제공하는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PhotoImage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아닌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Wand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라이브러리에서 제공하는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이미지는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photo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변수에 넣고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 처리한 결과 이미지는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photo2   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변수에 넣음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화면에는 항상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photo2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표시되도록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 연 후에는 동일한 이미지를 결과 이미지인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photo2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clone()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함수로 복사하는 방식을 사용함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 smtClean="0">
                <a:latin typeface="맑은 고딕" pitchFamily="50" charset="-127"/>
              </a:rPr>
              <a:t>미니 </a:t>
            </a:r>
            <a:r>
              <a:rPr lang="ko-KR" altLang="en-US" sz="2400" dirty="0" err="1" smtClean="0">
                <a:latin typeface="맑은 고딕" pitchFamily="50" charset="-127"/>
              </a:rPr>
              <a:t>포토샵</a:t>
            </a:r>
            <a:r>
              <a:rPr lang="ko-KR" altLang="en-US" sz="2400" dirty="0" smtClean="0">
                <a:latin typeface="맑은 고딕" pitchFamily="50" charset="-127"/>
              </a:rPr>
              <a:t> 프로젝트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88955" y="139032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윈도우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582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692697"/>
            <a:ext cx="9000331" cy="7848872"/>
          </a:xfrm>
          <a:prstGeom prst="rect">
            <a:avLst/>
          </a:prstGeom>
        </p:spPr>
      </p:pic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 smtClean="0">
                <a:latin typeface="맑은 고딕" pitchFamily="50" charset="-127"/>
              </a:rPr>
              <a:t>미니 </a:t>
            </a:r>
            <a:r>
              <a:rPr lang="ko-KR" altLang="en-US" sz="2400" dirty="0" err="1" smtClean="0">
                <a:latin typeface="맑은 고딕" pitchFamily="50" charset="-127"/>
              </a:rPr>
              <a:t>포토샵</a:t>
            </a:r>
            <a:r>
              <a:rPr lang="ko-KR" altLang="en-US" sz="2400" dirty="0" smtClean="0">
                <a:latin typeface="맑은 고딕" pitchFamily="50" charset="-127"/>
              </a:rPr>
              <a:t> 프로젝트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88955" y="139032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윈도우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69356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9757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행은 함수 안에서 전역 변수를 사용하려는 것임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32~33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행의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askopenfilename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대화상자를 나타냄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여기서는 모든 종류의 그림 파일을 선택할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행은 선택한 파일을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Image()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열어서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photo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저장함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 선택한 원본 이미지를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photo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35~36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행은 원본 이미지의 크기를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oriX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oriY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67656" y="1196752"/>
            <a:ext cx="8208912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global window, canvas, paper, photo, photo2,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oriX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oriY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40823" y="2674105"/>
            <a:ext cx="8557474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readFp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askopenfilename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(parent = window,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filetypes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(("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모든 그림 파일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",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        "*.jpg; *.jpeg; *.bmp; *.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png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; *.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tif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; *.gif"), ("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모든 파일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", "*.*")))</a:t>
            </a: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40823" y="4151458"/>
            <a:ext cx="8208912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photo = Image(filename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readFp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40823" y="5360842"/>
            <a:ext cx="8208912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oriX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photo.width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oriY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photo.height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 smtClean="0">
                <a:latin typeface="맑은 고딕" pitchFamily="50" charset="-127"/>
              </a:rPr>
              <a:t>미니 </a:t>
            </a:r>
            <a:r>
              <a:rPr lang="ko-KR" altLang="en-US" sz="2400" dirty="0" err="1" smtClean="0">
                <a:latin typeface="맑은 고딕" pitchFamily="50" charset="-127"/>
              </a:rPr>
              <a:t>포토샵</a:t>
            </a:r>
            <a:r>
              <a:rPr lang="ko-KR" altLang="en-US" sz="2400" dirty="0" smtClean="0">
                <a:latin typeface="맑은 고딕" pitchFamily="50" charset="-127"/>
              </a:rPr>
              <a:t> 프로젝트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88955" y="139032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윈도우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1768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8474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이미지를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clone()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사용해 결과 이미지인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photo2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그대로       복사함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38~39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행은 결과 이미지를 계산한 후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displayImage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폭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높이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호출해서 화면에 출력함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9~28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행의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displayImage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폭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높이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넘겨받은 이미지를 폭과 높이대로 화면에 출력함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행은 윈도우의 크기를 넘겨받은 이미지의 폭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높이와 동일하게 설정함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1000"/>
              </a:spcBef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67656" y="1412776"/>
            <a:ext cx="8208912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photo2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photo.clone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67656" y="2911120"/>
            <a:ext cx="8208912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newX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photo2.width</a:t>
            </a:r>
          </a:p>
          <a:p>
            <a:pPr lvl="0"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newY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photo2.height</a:t>
            </a: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 bwMode="auto">
          <a:xfrm>
            <a:off x="1133401" y="4894152"/>
            <a:ext cx="8208912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window.geometry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str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(width) + "x" +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str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(height))</a:t>
            </a: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 smtClean="0">
                <a:latin typeface="맑은 고딕" pitchFamily="50" charset="-127"/>
              </a:rPr>
              <a:t>미니 </a:t>
            </a:r>
            <a:r>
              <a:rPr lang="ko-KR" altLang="en-US" sz="2400" dirty="0" err="1" smtClean="0">
                <a:latin typeface="맑은 고딕" pitchFamily="50" charset="-127"/>
              </a:rPr>
              <a:t>포토샵</a:t>
            </a:r>
            <a:r>
              <a:rPr lang="ko-KR" altLang="en-US" sz="2400" dirty="0" smtClean="0">
                <a:latin typeface="맑은 고딕" pitchFamily="50" charset="-127"/>
              </a:rPr>
              <a:t> 프로젝트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8955" y="139032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윈도우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6890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698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13~14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행은 캔버스에 출력한 적이 있다면 캔버스를 깨끗하게 만듦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16~18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행은 캔버스 위에 흰 종이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(paper)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붙인 개념임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행에서는 이미지 파일의 모든 점에 접근하려고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img.make_blob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(format=‘RGB’)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점의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R(Red), G(Green), B(Blue)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숫자로 접근할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181122"/>
            <a:ext cx="8208912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if canvas != None: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canvas.destroy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5" y="2348880"/>
            <a:ext cx="8712968" cy="9876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canvas = Canvas(window, width=width, height=height)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paper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PhotoImage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(width=width, height=height)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canvas.create_image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((width / 2, height / 2), image=paper, state="normal")</a:t>
            </a: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4650106"/>
            <a:ext cx="8208912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blob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img.make_blob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(format='RGB')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 smtClean="0">
                <a:latin typeface="맑은 고딕" pitchFamily="50" charset="-127"/>
              </a:rPr>
              <a:t>미니 </a:t>
            </a:r>
            <a:r>
              <a:rPr lang="ko-KR" altLang="en-US" sz="2400" dirty="0" err="1" smtClean="0">
                <a:latin typeface="맑은 고딕" pitchFamily="50" charset="-127"/>
              </a:rPr>
              <a:t>포토샵</a:t>
            </a:r>
            <a:r>
              <a:rPr lang="ko-KR" altLang="en-US" sz="2400" dirty="0" smtClean="0">
                <a:latin typeface="맑은 고딕" pitchFamily="50" charset="-127"/>
              </a:rPr>
              <a:t> 프로젝트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88955" y="139032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윈도우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411205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051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21~26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행은 이미지의 폭과 높이만큼 반복해서 픽셀의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RGB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추출하고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paper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 컬러로 점을 찍어 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결국 이미지 크기만큼 화면에 출력되는 것임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940487"/>
            <a:ext cx="8208912" cy="21514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for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in range(0, width):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for k in range(0, height):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    r = blob[(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* 3 * width) + (k * 3) + 0]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    g = blob[(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* 3 * width) + (k * 3) + 1]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    b = blob[(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* 3 * width) + (k * 3) + 2]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    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paper.put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("#%02x%02x%02x" % (r, g, b), (k,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))</a:t>
            </a: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 smtClean="0">
                <a:latin typeface="맑은 고딕" pitchFamily="50" charset="-127"/>
              </a:rPr>
              <a:t>미니 </a:t>
            </a:r>
            <a:r>
              <a:rPr lang="ko-KR" altLang="en-US" sz="2400" dirty="0" err="1" smtClean="0">
                <a:latin typeface="맑은 고딕" pitchFamily="50" charset="-127"/>
              </a:rPr>
              <a:t>포토샵</a:t>
            </a:r>
            <a:r>
              <a:rPr lang="ko-KR" altLang="en-US" sz="2400" dirty="0" smtClean="0">
                <a:latin typeface="맑은 고딕" pitchFamily="50" charset="-127"/>
              </a:rPr>
              <a:t> 프로젝트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8955" y="139032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윈도우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783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786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저장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 처리하면 그 결과도 저장할 수 있는데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결과 이미지인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photo2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저장해야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45~46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결과 이미지인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photo2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없다면 저장할 것이 없으므로 그냥 빠져나감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47~48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행에서는 저장할 파일을 입력 받음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결과 이미지인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photo2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convert(“jpg”)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사용하여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JPG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파일로   변환함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save()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함수로 변환한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JPG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저장함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774490"/>
            <a:ext cx="8251546" cy="2880320"/>
          </a:xfrm>
          <a:prstGeom prst="rect">
            <a:avLst/>
          </a:prstGeom>
        </p:spPr>
      </p:pic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 smtClean="0">
                <a:latin typeface="맑은 고딕" pitchFamily="50" charset="-127"/>
              </a:rPr>
              <a:t>미니 </a:t>
            </a:r>
            <a:r>
              <a:rPr lang="ko-KR" altLang="en-US" sz="2400" dirty="0" err="1" smtClean="0">
                <a:latin typeface="맑은 고딕" pitchFamily="50" charset="-127"/>
              </a:rPr>
              <a:t>포토샵</a:t>
            </a:r>
            <a:r>
              <a:rPr lang="ko-KR" altLang="en-US" sz="2400" dirty="0" smtClean="0">
                <a:latin typeface="맑은 고딕" pitchFamily="50" charset="-127"/>
              </a:rPr>
              <a:t> 프로젝트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8955" y="139032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윈도우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8884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267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확대 및 축소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확대는 확대할 배수를 입력 받고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배수만큼 이미지 크기를 확대함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축소는 반대로 배수만큼 이미지를 축소함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Wand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라이브러리에서 제공하는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resize(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폭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높이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사용하면 간단하게 확대 및 축소할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resize(500, 500)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500x500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이미지를 변경함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3026463"/>
            <a:ext cx="8281293" cy="4369189"/>
          </a:xfrm>
          <a:prstGeom prst="rect">
            <a:avLst/>
          </a:prstGeom>
        </p:spPr>
      </p:pic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 smtClean="0">
                <a:latin typeface="맑은 고딕" pitchFamily="50" charset="-127"/>
              </a:rPr>
              <a:t>미니 </a:t>
            </a:r>
            <a:r>
              <a:rPr lang="ko-KR" altLang="en-US" sz="2400" dirty="0" err="1" smtClean="0">
                <a:latin typeface="맑은 고딕" pitchFamily="50" charset="-127"/>
              </a:rPr>
              <a:t>포토샵</a:t>
            </a:r>
            <a:r>
              <a:rPr lang="ko-KR" altLang="en-US" sz="2400" dirty="0" smtClean="0">
                <a:latin typeface="맑은 고딕" pitchFamily="50" charset="-127"/>
              </a:rPr>
              <a:t> 프로젝트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8955" y="139032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윈도우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4950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704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행에서는 확대할 배율을 입력 받음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배율이 너무 크면 메모리나 속도에 문제가 생기므로 두 배에서 네 배 사이로   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입력값에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제한을 두었음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58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행에서는 원본 이미지인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photo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결과 이미지인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photo2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동일하게 복사함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Photo2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59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resize()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함수로 기존 폭과 높이인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oriX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oriY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배율을 곱해 새로운 크기로 변경함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4" y="1844824"/>
            <a:ext cx="9135819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scale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askinteger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확대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", 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확대할 배율을 입력하세요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minvalue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=2,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maxvalue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=4)</a:t>
            </a: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3" y="3104964"/>
            <a:ext cx="8208915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photo2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photo.clone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</p:txBody>
      </p:sp>
      <p:sp>
        <p:nvSpPr>
          <p:cNvPr id="9" name="텍스트 개체 틀 5"/>
          <p:cNvSpPr txBox="1">
            <a:spLocks/>
          </p:cNvSpPr>
          <p:nvPr/>
        </p:nvSpPr>
        <p:spPr bwMode="auto">
          <a:xfrm>
            <a:off x="629342" y="4517775"/>
            <a:ext cx="8208915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photo2.resize(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oriX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* scale),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oriY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* scale))</a:t>
            </a: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 smtClean="0">
                <a:latin typeface="맑은 고딕" pitchFamily="50" charset="-127"/>
              </a:rPr>
              <a:t>미니 </a:t>
            </a:r>
            <a:r>
              <a:rPr lang="ko-KR" altLang="en-US" sz="2400" dirty="0" err="1" smtClean="0">
                <a:latin typeface="맑은 고딕" pitchFamily="50" charset="-127"/>
              </a:rPr>
              <a:t>포토샵</a:t>
            </a:r>
            <a:r>
              <a:rPr lang="ko-KR" altLang="en-US" sz="2400" dirty="0" smtClean="0">
                <a:latin typeface="맑은 고딕" pitchFamily="50" charset="-127"/>
              </a:rPr>
              <a:t> 프로젝트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88955" y="139032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윈도우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78018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 smtClean="0">
                <a:latin typeface="맑은 고딕" pitchFamily="50" charset="-127"/>
              </a:rPr>
              <a:t>미니 </a:t>
            </a:r>
            <a:r>
              <a:rPr lang="ko-KR" altLang="en-US" sz="2400" dirty="0" err="1" smtClean="0">
                <a:latin typeface="맑은 고딕" pitchFamily="50" charset="-127"/>
              </a:rPr>
              <a:t>포토샵</a:t>
            </a:r>
            <a:r>
              <a:rPr lang="ko-KR" altLang="en-US" sz="2400" dirty="0" smtClean="0">
                <a:latin typeface="맑은 고딕" pitchFamily="50" charset="-127"/>
              </a:rPr>
              <a:t> 프로젝트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8955" y="139032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윈도우 프로그래밍</a:t>
            </a: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8349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포토샵은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사진에 효과를 주는 대표적인 소프트웨어임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미니포토샵은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JPG, BMP, PNG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등을 불러오는 기능뿐만 아니라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 확대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축소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회전시키고 밝고 어둡게 처리하는 등 기능을 구현할 것임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GIF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제외하고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JPG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컬러 이미지를 불러오거나 이미지에 효과를 주는        고급 기능을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파이썬에서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제공하지 않음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대신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파이썬은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외부에서 제작된 많은 프로그램의 편리한 기능을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안에서 사용할 수 있는 방법을 제공함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3538" indent="-363538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미니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포토샵에서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사용할 외부 라이브러리는 이미지 매직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(Image Magic)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제품임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제품을 설치한 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파이썬에서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몇 작업만 추가하면 이미지 매직이 제공하는          이미지 처리 기능을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안에서 사용할 수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68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90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60~62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행은 결과 이미지를 출력함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64~71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행의 이미지 축소도 동일한 개념이지만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68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배율로 나누는 것만 다름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 bwMode="auto">
          <a:xfrm>
            <a:off x="629345" y="1196752"/>
            <a:ext cx="8208915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newX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photo2.width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newY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photo2.height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displayImage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(photo2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newX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newY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 bwMode="auto">
          <a:xfrm>
            <a:off x="629345" y="2746336"/>
            <a:ext cx="8208915" cy="30589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func_zoomout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global window, canvas, paper, photo, photo2,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oriX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oriY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scale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askinteger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축소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", "</a:t>
            </a:r>
            <a:r>
              <a:rPr kumimoji="0" lang="ko-KR" altLang="en-US" sz="1800" b="1" dirty="0">
                <a:solidFill>
                  <a:srgbClr val="000000"/>
                </a:solidFill>
                <a:latin typeface="+mn-ea"/>
              </a:rPr>
              <a:t>축소할 배율을 입력하세요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", </a:t>
            </a:r>
            <a:endParaRPr kumimoji="0" lang="en-US" altLang="ko-KR" sz="1800" b="1" dirty="0" smtClean="0">
              <a:solidFill>
                <a:srgbClr val="000000"/>
              </a:solidFill>
              <a:latin typeface="+mn-ea"/>
            </a:endParaRP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             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+mn-ea"/>
              </a:rPr>
              <a:t>minvalue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= 2,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maxvalue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4)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photo2 =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photo.clone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photo2.resize(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oriX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/ scale),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oriY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/ scale))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newX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photo2.width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newY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= photo2.height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displayImage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(photo2,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newX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newY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)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 smtClean="0">
                <a:latin typeface="맑은 고딕" pitchFamily="50" charset="-127"/>
              </a:rPr>
              <a:t>미니 </a:t>
            </a:r>
            <a:r>
              <a:rPr lang="ko-KR" altLang="en-US" sz="2400" dirty="0" err="1" smtClean="0">
                <a:latin typeface="맑은 고딕" pitchFamily="50" charset="-127"/>
              </a:rPr>
              <a:t>포토샵</a:t>
            </a:r>
            <a:r>
              <a:rPr lang="ko-KR" altLang="en-US" sz="2400" dirty="0" smtClean="0">
                <a:latin typeface="맑은 고딕" pitchFamily="50" charset="-127"/>
              </a:rPr>
              <a:t> 프로젝트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88955" y="139032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윈도우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64497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상하 및 좌우 반전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 상하 및 좌우로 반전할 때는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flip()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flop()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556793"/>
            <a:ext cx="8281292" cy="3996244"/>
          </a:xfrm>
          <a:prstGeom prst="rect">
            <a:avLst/>
          </a:prstGeom>
        </p:spPr>
      </p:pic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 smtClean="0">
                <a:latin typeface="맑은 고딕" pitchFamily="50" charset="-127"/>
              </a:rPr>
              <a:t>미니 </a:t>
            </a:r>
            <a:r>
              <a:rPr lang="ko-KR" altLang="en-US" sz="2400" dirty="0" err="1" smtClean="0">
                <a:latin typeface="맑은 고딕" pitchFamily="50" charset="-127"/>
              </a:rPr>
              <a:t>포토샵</a:t>
            </a:r>
            <a:r>
              <a:rPr lang="ko-KR" altLang="en-US" sz="2400" dirty="0" smtClean="0">
                <a:latin typeface="맑은 고딕" pitchFamily="50" charset="-127"/>
              </a:rPr>
              <a:t> 프로젝트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8955" y="139032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윈도우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2951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회전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회전은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rotate(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사용하고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각도이므로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0~360</a:t>
            </a:r>
            <a:r>
              <a:rPr lang="ko-KR" altLang="en-US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 받음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628801"/>
            <a:ext cx="9086296" cy="2880320"/>
          </a:xfrm>
          <a:prstGeom prst="rect">
            <a:avLst/>
          </a:prstGeom>
        </p:spPr>
      </p:pic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 smtClean="0">
                <a:latin typeface="맑은 고딕" pitchFamily="50" charset="-127"/>
              </a:rPr>
              <a:t>미니 </a:t>
            </a:r>
            <a:r>
              <a:rPr lang="ko-KR" altLang="en-US" sz="2400" dirty="0" err="1" smtClean="0">
                <a:latin typeface="맑은 고딕" pitchFamily="50" charset="-127"/>
              </a:rPr>
              <a:t>포토샵</a:t>
            </a:r>
            <a:r>
              <a:rPr lang="ko-KR" altLang="en-US" sz="2400" dirty="0" smtClean="0">
                <a:latin typeface="맑은 고딕" pitchFamily="50" charset="-127"/>
              </a:rPr>
              <a:t> 프로젝트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8955" y="139032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윈도우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1728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568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밝게 어둡게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 밝게 하거나 어둡게 할 때는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modulate(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밝기값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100, 100)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밝기값이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원본 밝기이고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이상은 밝게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100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이하는 어둡게 이미지를   처리함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2212858"/>
            <a:ext cx="9000430" cy="4588593"/>
          </a:xfrm>
          <a:prstGeom prst="rect">
            <a:avLst/>
          </a:prstGeom>
        </p:spPr>
      </p:pic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 smtClean="0">
                <a:latin typeface="맑은 고딕" pitchFamily="50" charset="-127"/>
              </a:rPr>
              <a:t>미니 </a:t>
            </a:r>
            <a:r>
              <a:rPr lang="ko-KR" altLang="en-US" sz="2400" dirty="0" err="1" smtClean="0">
                <a:latin typeface="맑은 고딕" pitchFamily="50" charset="-127"/>
              </a:rPr>
              <a:t>포토샵</a:t>
            </a:r>
            <a:r>
              <a:rPr lang="ko-KR" altLang="en-US" sz="2400" dirty="0" smtClean="0">
                <a:latin typeface="맑은 고딕" pitchFamily="50" charset="-127"/>
              </a:rPr>
              <a:t> 프로젝트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8955" y="139032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윈도우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70438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5442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선명하게 및 탁하게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 선명하게 하거나 탁하게 처리할 때도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modulate(100,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선명도값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100)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여기서는 두 번째 값을 변경함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선명도 값이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원본 선명도이고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100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이상은 선명하게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이하는 탁하게       이미지를 처리함</a:t>
            </a: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마치 물감의 양을 많게 또는 적게 쓰는 것과 같은 효과임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3294905"/>
            <a:ext cx="9022534" cy="4382567"/>
          </a:xfrm>
          <a:prstGeom prst="rect">
            <a:avLst/>
          </a:prstGeom>
        </p:spPr>
      </p:pic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 smtClean="0">
                <a:latin typeface="맑은 고딕" pitchFamily="50" charset="-127"/>
              </a:rPr>
              <a:t>미니 </a:t>
            </a:r>
            <a:r>
              <a:rPr lang="ko-KR" altLang="en-US" sz="2400" dirty="0" err="1" smtClean="0">
                <a:latin typeface="맑은 고딕" pitchFamily="50" charset="-127"/>
              </a:rPr>
              <a:t>포토샵</a:t>
            </a:r>
            <a:r>
              <a:rPr lang="ko-KR" altLang="en-US" sz="2400" dirty="0" smtClean="0">
                <a:latin typeface="맑은 고딕" pitchFamily="50" charset="-127"/>
              </a:rPr>
              <a:t> 프로젝트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8955" y="139032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윈도우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72124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7745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흑백으로 변경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컬러 이미지를 흑백으로 변경하려면 이미지의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grayscale</a:t>
            </a:r>
            <a:r>
              <a:rPr lang="ko-KR" altLang="en-US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설정함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649554"/>
            <a:ext cx="8261680" cy="3363622"/>
          </a:xfrm>
          <a:prstGeom prst="rect">
            <a:avLst/>
          </a:prstGeom>
        </p:spPr>
      </p:pic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 smtClean="0">
                <a:latin typeface="맑은 고딕" pitchFamily="50" charset="-127"/>
              </a:rPr>
              <a:t>미니 </a:t>
            </a:r>
            <a:r>
              <a:rPr lang="ko-KR" altLang="en-US" sz="2400" dirty="0" err="1" smtClean="0">
                <a:latin typeface="맑은 고딕" pitchFamily="50" charset="-127"/>
              </a:rPr>
              <a:t>포토샵</a:t>
            </a:r>
            <a:r>
              <a:rPr lang="ko-KR" altLang="en-US" sz="2400" dirty="0" smtClean="0">
                <a:latin typeface="맑은 고딕" pitchFamily="50" charset="-127"/>
              </a:rPr>
              <a:t> 프로젝트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8955" y="139032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윈도우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61928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798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매직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ImageMagick-7.1.1-15-Q16-x64-dll.exe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설치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 smtClean="0">
                <a:latin typeface="맑은 고딕" pitchFamily="50" charset="-127"/>
              </a:rPr>
              <a:t>미니 </a:t>
            </a:r>
            <a:r>
              <a:rPr lang="ko-KR" altLang="en-US" sz="2400" dirty="0" err="1" smtClean="0">
                <a:latin typeface="맑은 고딕" pitchFamily="50" charset="-127"/>
              </a:rPr>
              <a:t>포토샵</a:t>
            </a:r>
            <a:r>
              <a:rPr lang="ko-KR" altLang="en-US" sz="2400" dirty="0" smtClean="0">
                <a:latin typeface="맑은 고딕" pitchFamily="50" charset="-127"/>
              </a:rPr>
              <a:t> 프로젝트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88955" y="139032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윈도우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6433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1798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매직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추가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Terminal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pip upgrade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Wand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설치함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 smtClean="0">
                <a:latin typeface="맑은 고딕" pitchFamily="50" charset="-127"/>
              </a:rPr>
              <a:t>미니 </a:t>
            </a:r>
            <a:r>
              <a:rPr lang="ko-KR" altLang="en-US" sz="2400" dirty="0" err="1" smtClean="0">
                <a:latin typeface="맑은 고딕" pitchFamily="50" charset="-127"/>
              </a:rPr>
              <a:t>포토샵</a:t>
            </a:r>
            <a:r>
              <a:rPr lang="ko-KR" altLang="en-US" sz="2400" dirty="0" smtClean="0">
                <a:latin typeface="맑은 고딕" pitchFamily="50" charset="-127"/>
              </a:rPr>
              <a:t> 프로젝트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88955" y="139032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윈도우 프로그래밍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41" y="2152408"/>
            <a:ext cx="9072438" cy="334816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319" y="3394312"/>
            <a:ext cx="7779331" cy="346368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725689" y="2636912"/>
            <a:ext cx="590399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81873" y="3915128"/>
            <a:ext cx="28803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wand.image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임포트한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후 아무런  메시지도 표시되지 않는다면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Wand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라이브러리가 제대로 설치된 것임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 smtClean="0">
                <a:latin typeface="맑은 고딕" pitchFamily="50" charset="-127"/>
              </a:rPr>
              <a:t>미니 </a:t>
            </a:r>
            <a:r>
              <a:rPr lang="ko-KR" altLang="en-US" sz="2400" dirty="0" err="1" smtClean="0">
                <a:latin typeface="맑은 고딕" pitchFamily="50" charset="-127"/>
              </a:rPr>
              <a:t>포토샵</a:t>
            </a:r>
            <a:r>
              <a:rPr lang="ko-KR" altLang="en-US" sz="2400" dirty="0" smtClean="0">
                <a:latin typeface="맑은 고딕" pitchFamily="50" charset="-127"/>
              </a:rPr>
              <a:t> 프로젝트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8955" y="139032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윈도우 프로그래밍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8" y="1546910"/>
            <a:ext cx="9072438" cy="374681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103657" y="2102976"/>
            <a:ext cx="14222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05409" y="2870864"/>
            <a:ext cx="31683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1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620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미니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포토샵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기능 구성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 구성을 보면 파일을 열고 저장하는 기능이 있음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처리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이미지 처리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메뉴에서는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포토샵과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비슷한 다양한 기법의 이미지 처리를 구현할 것임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GIF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뿐만 아니라 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JPG, BMP, PNG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등도 처리할 수 있도록 작성함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9345" y="2711313"/>
            <a:ext cx="151925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파일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9722" y="3415892"/>
            <a:ext cx="151925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파일 열기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9722" y="4005064"/>
            <a:ext cx="151925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파일 저장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30369" y="4581128"/>
            <a:ext cx="151925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프로그램 종료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09665" y="2724421"/>
            <a:ext cx="151925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이미지 처리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67499" y="3429000"/>
            <a:ext cx="151925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확대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67499" y="4005064"/>
            <a:ext cx="151925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축소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70331" y="4581128"/>
            <a:ext cx="151925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상하 반전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82697" y="5157192"/>
            <a:ext cx="151925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좌우 반전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69899" y="5733256"/>
            <a:ext cx="151925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꺾인 연결선 22"/>
          <p:cNvCxnSpPr>
            <a:stCxn id="4" idx="2"/>
            <a:endCxn id="8" idx="1"/>
          </p:cNvCxnSpPr>
          <p:nvPr/>
        </p:nvCxnSpPr>
        <p:spPr>
          <a:xfrm rot="16200000" flipH="1">
            <a:off x="1260070" y="3272263"/>
            <a:ext cx="488555" cy="23074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1" idx="2"/>
            <a:endCxn id="12" idx="1"/>
          </p:cNvCxnSpPr>
          <p:nvPr/>
        </p:nvCxnSpPr>
        <p:spPr>
          <a:xfrm rot="16200000" flipH="1">
            <a:off x="4174119" y="3251643"/>
            <a:ext cx="488555" cy="29820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4" idx="2"/>
            <a:endCxn id="9" idx="1"/>
          </p:cNvCxnSpPr>
          <p:nvPr/>
        </p:nvCxnSpPr>
        <p:spPr>
          <a:xfrm rot="16200000" flipH="1">
            <a:off x="965484" y="3566849"/>
            <a:ext cx="1077727" cy="23074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4" idx="2"/>
            <a:endCxn id="10" idx="1"/>
          </p:cNvCxnSpPr>
          <p:nvPr/>
        </p:nvCxnSpPr>
        <p:spPr>
          <a:xfrm rot="16200000" flipH="1">
            <a:off x="682776" y="3849558"/>
            <a:ext cx="1653791" cy="24139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1" idx="2"/>
            <a:endCxn id="13" idx="1"/>
          </p:cNvCxnSpPr>
          <p:nvPr/>
        </p:nvCxnSpPr>
        <p:spPr>
          <a:xfrm rot="16200000" flipH="1">
            <a:off x="3886087" y="3539675"/>
            <a:ext cx="1064619" cy="29820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1" idx="2"/>
            <a:endCxn id="14" idx="1"/>
          </p:cNvCxnSpPr>
          <p:nvPr/>
        </p:nvCxnSpPr>
        <p:spPr>
          <a:xfrm rot="16200000" flipH="1">
            <a:off x="3599471" y="3826291"/>
            <a:ext cx="1640683" cy="30103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1" idx="2"/>
            <a:endCxn id="15" idx="1"/>
          </p:cNvCxnSpPr>
          <p:nvPr/>
        </p:nvCxnSpPr>
        <p:spPr>
          <a:xfrm rot="16200000" flipH="1">
            <a:off x="3317622" y="4108140"/>
            <a:ext cx="2216747" cy="31340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1" idx="2"/>
            <a:endCxn id="16" idx="1"/>
          </p:cNvCxnSpPr>
          <p:nvPr/>
        </p:nvCxnSpPr>
        <p:spPr>
          <a:xfrm rot="16200000" flipH="1">
            <a:off x="3023191" y="4402571"/>
            <a:ext cx="2792811" cy="30060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6528771" y="2711312"/>
            <a:ext cx="151925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이미지 처리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586605" y="3415891"/>
            <a:ext cx="151925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밝게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586605" y="3991955"/>
            <a:ext cx="151925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어둡게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589437" y="4568019"/>
            <a:ext cx="151925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선명하게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01803" y="5144083"/>
            <a:ext cx="151925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탁하게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589005" y="5720147"/>
            <a:ext cx="1519256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흑백이미지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4" name="꺾인 연결선 53"/>
          <p:cNvCxnSpPr>
            <a:stCxn id="48" idx="2"/>
            <a:endCxn id="49" idx="1"/>
          </p:cNvCxnSpPr>
          <p:nvPr/>
        </p:nvCxnSpPr>
        <p:spPr>
          <a:xfrm rot="16200000" flipH="1">
            <a:off x="7193225" y="3238534"/>
            <a:ext cx="488555" cy="29820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48" idx="2"/>
            <a:endCxn id="50" idx="1"/>
          </p:cNvCxnSpPr>
          <p:nvPr/>
        </p:nvCxnSpPr>
        <p:spPr>
          <a:xfrm rot="16200000" flipH="1">
            <a:off x="6905193" y="3526566"/>
            <a:ext cx="1064619" cy="29820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48" idx="2"/>
            <a:endCxn id="51" idx="1"/>
          </p:cNvCxnSpPr>
          <p:nvPr/>
        </p:nvCxnSpPr>
        <p:spPr>
          <a:xfrm rot="16200000" flipH="1">
            <a:off x="6618577" y="3813182"/>
            <a:ext cx="1640683" cy="30103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48" idx="2"/>
            <a:endCxn id="52" idx="1"/>
          </p:cNvCxnSpPr>
          <p:nvPr/>
        </p:nvCxnSpPr>
        <p:spPr>
          <a:xfrm rot="16200000" flipH="1">
            <a:off x="6336728" y="4095031"/>
            <a:ext cx="2216747" cy="31340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8" idx="2"/>
            <a:endCxn id="53" idx="1"/>
          </p:cNvCxnSpPr>
          <p:nvPr/>
        </p:nvCxnSpPr>
        <p:spPr>
          <a:xfrm rot="16200000" flipH="1">
            <a:off x="6042297" y="4389462"/>
            <a:ext cx="2792811" cy="30060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 smtClean="0">
                <a:latin typeface="맑은 고딕" pitchFamily="50" charset="-127"/>
              </a:rPr>
              <a:t>미니 </a:t>
            </a:r>
            <a:r>
              <a:rPr lang="ko-KR" altLang="en-US" sz="2400" dirty="0" err="1" smtClean="0">
                <a:latin typeface="맑은 고딕" pitchFamily="50" charset="-127"/>
              </a:rPr>
              <a:t>포토샵</a:t>
            </a:r>
            <a:r>
              <a:rPr lang="ko-KR" altLang="en-US" sz="2400" dirty="0" smtClean="0">
                <a:latin typeface="맑은 고딕" pitchFamily="50" charset="-127"/>
              </a:rPr>
              <a:t> 프로젝트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88955" y="139032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윈도우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664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568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3538" indent="-363538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  구현과 함수 선언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 각 메뉴를 클릭할 때 실행할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함수명을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미리 정의함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ass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함수의 본체를 빈 부분으로 두려고 사용한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예약어임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단계별로 하나씩       구현함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241174"/>
            <a:ext cx="8295199" cy="8532642"/>
          </a:xfrm>
          <a:prstGeom prst="rect">
            <a:avLst/>
          </a:prstGeom>
        </p:spPr>
      </p:pic>
      <p:sp>
        <p:nvSpPr>
          <p:cNvPr id="10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 smtClean="0">
                <a:latin typeface="맑은 고딕" pitchFamily="50" charset="-127"/>
              </a:rPr>
              <a:t>미니 </a:t>
            </a:r>
            <a:r>
              <a:rPr lang="ko-KR" altLang="en-US" sz="2400" dirty="0" err="1" smtClean="0">
                <a:latin typeface="맑은 고딕" pitchFamily="50" charset="-127"/>
              </a:rPr>
              <a:t>포토샵</a:t>
            </a:r>
            <a:r>
              <a:rPr lang="ko-KR" altLang="en-US" sz="2400" dirty="0" smtClean="0">
                <a:latin typeface="맑은 고딕" pitchFamily="50" charset="-127"/>
              </a:rPr>
              <a:t> 프로젝트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88955" y="139032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윈도우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48907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64705"/>
            <a:ext cx="8281293" cy="10134504"/>
          </a:xfrm>
          <a:prstGeom prst="rect">
            <a:avLst/>
          </a:prstGeom>
        </p:spPr>
      </p:pic>
      <p:sp>
        <p:nvSpPr>
          <p:cNvPr id="7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 smtClean="0">
                <a:latin typeface="맑은 고딕" pitchFamily="50" charset="-127"/>
              </a:rPr>
              <a:t>미니 </a:t>
            </a:r>
            <a:r>
              <a:rPr lang="ko-KR" altLang="en-US" sz="2400" dirty="0" err="1" smtClean="0">
                <a:latin typeface="맑은 고딕" pitchFamily="50" charset="-127"/>
              </a:rPr>
              <a:t>포토샵</a:t>
            </a:r>
            <a:r>
              <a:rPr lang="ko-KR" altLang="en-US" sz="2400" dirty="0" smtClean="0">
                <a:latin typeface="맑은 고딕" pitchFamily="50" charset="-127"/>
              </a:rPr>
              <a:t> 프로젝트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88955" y="139032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윈도우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69539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7600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2~5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행에서는 사용할 라이브러리 또는 모듈을 </a:t>
            </a:r>
            <a:r>
              <a:rPr lang="ko-KR" altLang="en-US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임포트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행의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wand.image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앞에서 설치한 이미지 처리 기능을 제공하는 이미지 매직의 라이브러리임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0738" lvl="1" indent="-363538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35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행에서 각 메뉴를 선택할 때마다 실행할 함수를 미리 선언함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7938" lvl="2" indent="-363538">
              <a:spcBef>
                <a:spcPts val="1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en-US" altLang="ko-KR" b="1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displayImage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메뉴를 선택해서 실행되는 것이 아니라</a:t>
            </a: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  화면에 출력하는 함수로 다른 함수에서도 공통으로 사용할 것임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5"/>
          <p:cNvSpPr txBox="1">
            <a:spLocks/>
          </p:cNvSpPr>
          <p:nvPr/>
        </p:nvSpPr>
        <p:spPr bwMode="auto">
          <a:xfrm>
            <a:off x="629345" y="1844824"/>
            <a:ext cx="8208912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from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tkinter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import *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from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tkinter.filedialog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import *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from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tkinter.simpledialog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import *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from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wand.image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import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+mn-ea"/>
              </a:rPr>
              <a:t>*</a:t>
            </a:r>
            <a:endParaRPr kumimoji="0" lang="en-US" altLang="ko-KR" sz="1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텍스트 개체 틀 5"/>
          <p:cNvSpPr txBox="1">
            <a:spLocks/>
          </p:cNvSpPr>
          <p:nvPr/>
        </p:nvSpPr>
        <p:spPr bwMode="auto">
          <a:xfrm>
            <a:off x="629345" y="4581128"/>
            <a:ext cx="8208912" cy="92890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displayImage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pass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func_open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pass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func_save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pass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func_exit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pass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func_zoomin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pass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func_zoomout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pass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func_mirror1()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pass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func_mirror2()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pass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func_rotate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pass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func_bright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pass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func_dark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pass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func_clear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pass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func_unclear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pass</a:t>
            </a:r>
          </a:p>
          <a:p>
            <a:pPr lvl="0">
              <a:defRPr/>
            </a:pP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def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+mn-ea"/>
              </a:rPr>
              <a:t>func_bw</a:t>
            </a: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() :</a:t>
            </a:r>
          </a:p>
          <a:p>
            <a:pPr lvl="0">
              <a:defRPr/>
            </a:pPr>
            <a:r>
              <a:rPr kumimoji="0" lang="en-US" altLang="ko-KR" sz="1800" b="1" dirty="0">
                <a:solidFill>
                  <a:srgbClr val="000000"/>
                </a:solidFill>
                <a:latin typeface="+mn-ea"/>
              </a:rPr>
              <a:t>    pass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romanUcPeriod" startAt="6"/>
            </a:pPr>
            <a:r>
              <a:rPr lang="ko-KR" altLang="en-US" sz="2400" dirty="0" smtClean="0">
                <a:latin typeface="맑은 고딕" pitchFamily="50" charset="-127"/>
              </a:rPr>
              <a:t>미니 </a:t>
            </a:r>
            <a:r>
              <a:rPr lang="ko-KR" altLang="en-US" sz="2400" dirty="0" err="1" smtClean="0">
                <a:latin typeface="맑은 고딕" pitchFamily="50" charset="-127"/>
              </a:rPr>
              <a:t>포토샵</a:t>
            </a:r>
            <a:r>
              <a:rPr lang="ko-KR" altLang="en-US" sz="2400" dirty="0" smtClean="0">
                <a:latin typeface="맑은 고딕" pitchFamily="50" charset="-127"/>
              </a:rPr>
              <a:t> 프로젝트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88955" y="139032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n-ea"/>
                <a:ea typeface="+mn-ea"/>
              </a:rPr>
              <a:t>7</a:t>
            </a:r>
            <a:r>
              <a:rPr lang="ko-KR" altLang="en-US" sz="1400" b="1" dirty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>
                <a:latin typeface="+mn-ea"/>
                <a:ea typeface="+mn-ea"/>
              </a:rPr>
              <a:t>윈도우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13459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15036</TotalTime>
  <Words>1577</Words>
  <Application>Microsoft Office PowerPoint</Application>
  <PresentationFormat>사용자 지정</PresentationFormat>
  <Paragraphs>278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832</cp:revision>
  <cp:lastPrinted>2013-10-01T01:40:38Z</cp:lastPrinted>
  <dcterms:created xsi:type="dcterms:W3CDTF">2010-01-22T01:09:25Z</dcterms:created>
  <dcterms:modified xsi:type="dcterms:W3CDTF">2023-09-12T05:28:23Z</dcterms:modified>
</cp:coreProperties>
</file>