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84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82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3" r:id="rId22"/>
    <p:sldId id="276" r:id="rId23"/>
    <p:sldId id="277" r:id="rId24"/>
    <p:sldId id="278" r:id="rId25"/>
    <p:sldId id="279" r:id="rId26"/>
    <p:sldId id="280" r:id="rId27"/>
    <p:sldId id="281" r:id="rId28"/>
  </p:sldIdLst>
  <p:sldSz cx="989965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1570">
          <p15:clr>
            <a:srgbClr val="A4A3A4"/>
          </p15:clr>
        </p15:guide>
        <p15:guide id="5" orient="horz" pos="19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>
      <p:cViewPr varScale="1">
        <p:scale>
          <a:sx n="145" d="100"/>
          <a:sy n="145" d="100"/>
        </p:scale>
        <p:origin x="312" y="114"/>
      </p:cViewPr>
      <p:guideLst>
        <p:guide orient="horz" pos="2160"/>
        <p:guide pos="3118"/>
        <p:guide orient="horz" pos="3974"/>
        <p:guide orient="horz" pos="1570"/>
        <p:guide orient="horz" pos="193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2023-02-22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2023-02-22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데이터분석학과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>
                <a:latin typeface="+mn-ea"/>
              </a:rPr>
              <a:t>데이터베이스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실습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- 1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. SQL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의 기본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err="1" smtClean="0">
                <a:latin typeface="맑은 고딕" pitchFamily="50" charset="-127"/>
              </a:rPr>
              <a:t>오라클의</a:t>
            </a:r>
            <a:r>
              <a:rPr lang="ko-KR" altLang="en-US" sz="2400" dirty="0" smtClean="0">
                <a:latin typeface="맑은 고딕" pitchFamily="50" charset="-127"/>
              </a:rPr>
              <a:t> 데이터 형</a:t>
            </a:r>
            <a:r>
              <a:rPr lang="en-US" altLang="ko-KR" sz="2400" dirty="0" smtClean="0">
                <a:latin typeface="맑은 고딕" pitchFamily="50" charset="-127"/>
              </a:rPr>
              <a:t>(3/4)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323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CHAR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문자 데이터를 저장하기 위한 </a:t>
            </a:r>
            <a:r>
              <a:rPr lang="ko-KR" altLang="en-US" sz="2000" b="1" dirty="0" err="1">
                <a:latin typeface="+mn-ea"/>
                <a:ea typeface="+mn-ea"/>
              </a:rPr>
              <a:t>자료형으로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CHAR</a:t>
            </a:r>
            <a:r>
              <a:rPr lang="ko-KR" altLang="en-US" sz="2000" b="1" dirty="0">
                <a:latin typeface="+mn-ea"/>
                <a:ea typeface="+mn-ea"/>
              </a:rPr>
              <a:t>가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en-US" altLang="ko-KR" sz="2000" b="1" dirty="0">
                <a:latin typeface="+mn-ea"/>
                <a:ea typeface="+mn-ea"/>
              </a:rPr>
              <a:t>CHAR</a:t>
            </a:r>
            <a:r>
              <a:rPr lang="ko-KR" altLang="en-US" sz="2000" b="1" dirty="0">
                <a:latin typeface="+mn-ea"/>
                <a:ea typeface="+mn-ea"/>
              </a:rPr>
              <a:t>는 고정 </a:t>
            </a:r>
            <a:r>
              <a:rPr lang="ko-KR" altLang="en-US" sz="2000" b="1" dirty="0" smtClean="0">
                <a:latin typeface="+mn-ea"/>
                <a:ea typeface="+mn-ea"/>
              </a:rPr>
              <a:t>         길이 </a:t>
            </a:r>
            <a:r>
              <a:rPr lang="ko-KR" altLang="en-US" sz="2000" b="1" dirty="0">
                <a:latin typeface="+mn-ea"/>
                <a:ea typeface="+mn-ea"/>
              </a:rPr>
              <a:t>문자 데이터를 </a:t>
            </a:r>
            <a:r>
              <a:rPr lang="ko-KR" altLang="en-US" sz="2000" b="1" dirty="0" smtClean="0">
                <a:latin typeface="+mn-ea"/>
                <a:ea typeface="+mn-ea"/>
              </a:rPr>
              <a:t>저장함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입력된 자료의 길이와는 상관없이 정해진 길이만큼 저장 </a:t>
            </a:r>
            <a:r>
              <a:rPr lang="ko-KR" altLang="en-US" sz="2000" b="1" dirty="0" smtClean="0">
                <a:latin typeface="+mn-ea"/>
                <a:ea typeface="+mn-ea"/>
              </a:rPr>
              <a:t>영역을 </a:t>
            </a:r>
            <a:r>
              <a:rPr lang="ko-KR" altLang="en-US" sz="2000" b="1" dirty="0">
                <a:latin typeface="+mn-ea"/>
                <a:ea typeface="+mn-ea"/>
              </a:rPr>
              <a:t>차지하며 최소 크기는 </a:t>
            </a:r>
            <a:r>
              <a:rPr lang="en-US" altLang="ko-KR" sz="2000" b="1" dirty="0" smtClean="0">
                <a:latin typeface="+mn-ea"/>
                <a:ea typeface="+mn-ea"/>
              </a:rPr>
              <a:t>1</a:t>
            </a:r>
            <a:r>
              <a:rPr lang="ko-KR" altLang="en-US" sz="2000" b="1" dirty="0">
                <a:latin typeface="+mn-ea"/>
                <a:ea typeface="+mn-ea"/>
              </a:rPr>
              <a:t>임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주소를 저장하기 위해서 </a:t>
            </a:r>
            <a:r>
              <a:rPr lang="en-US" altLang="ko-KR" sz="2000" b="1" dirty="0">
                <a:latin typeface="+mn-ea"/>
                <a:ea typeface="+mn-ea"/>
              </a:rPr>
              <a:t>address </a:t>
            </a:r>
            <a:r>
              <a:rPr lang="ko-KR" altLang="en-US" sz="2000" b="1" dirty="0">
                <a:latin typeface="+mn-ea"/>
                <a:ea typeface="+mn-ea"/>
              </a:rPr>
              <a:t>란 컬럼을 생성하되 저장될 </a:t>
            </a:r>
            <a:r>
              <a:rPr lang="ko-KR" altLang="en-US" sz="2000" b="1" dirty="0" smtClean="0">
                <a:latin typeface="+mn-ea"/>
                <a:ea typeface="+mn-ea"/>
              </a:rPr>
              <a:t>데이터의     </a:t>
            </a:r>
            <a:r>
              <a:rPr lang="ko-KR" altLang="en-US" sz="2000" b="1" dirty="0">
                <a:latin typeface="+mn-ea"/>
                <a:ea typeface="+mn-ea"/>
              </a:rPr>
              <a:t>최대 크기를 고려해서 </a:t>
            </a:r>
            <a:r>
              <a:rPr lang="en-US" altLang="ko-KR" sz="2000" b="1" dirty="0">
                <a:latin typeface="+mn-ea"/>
                <a:ea typeface="+mn-ea"/>
              </a:rPr>
              <a:t>CHAR(20)</a:t>
            </a:r>
            <a:r>
              <a:rPr lang="ko-KR" altLang="en-US" sz="2000" b="1" dirty="0">
                <a:latin typeface="+mn-ea"/>
                <a:ea typeface="+mn-ea"/>
              </a:rPr>
              <a:t>이라고 주었고</a:t>
            </a:r>
            <a:r>
              <a:rPr lang="en-US" altLang="ko-KR" sz="2000" b="1" dirty="0">
                <a:latin typeface="+mn-ea"/>
                <a:ea typeface="+mn-ea"/>
              </a:rPr>
              <a:t>, '</a:t>
            </a:r>
            <a:r>
              <a:rPr lang="en-US" altLang="ko-KR" sz="2000" b="1" dirty="0" err="1">
                <a:latin typeface="+mn-ea"/>
                <a:ea typeface="+mn-ea"/>
              </a:rPr>
              <a:t>seoul</a:t>
            </a:r>
            <a:r>
              <a:rPr lang="en-US" altLang="ko-KR" sz="2000" b="1" dirty="0">
                <a:latin typeface="+mn-ea"/>
                <a:ea typeface="+mn-ea"/>
              </a:rPr>
              <a:t>' </a:t>
            </a:r>
            <a:r>
              <a:rPr lang="ko-KR" altLang="en-US" sz="2000" b="1" dirty="0">
                <a:latin typeface="+mn-ea"/>
                <a:ea typeface="+mn-ea"/>
              </a:rPr>
              <a:t>이란 </a:t>
            </a:r>
            <a:r>
              <a:rPr lang="ko-KR" altLang="en-US" sz="2000" b="1" dirty="0" smtClean="0">
                <a:latin typeface="+mn-ea"/>
                <a:ea typeface="+mn-ea"/>
              </a:rPr>
              <a:t>데이터를     저장한 예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n-ea"/>
                <a:ea typeface="+mn-ea"/>
              </a:rPr>
              <a:t>CHAR</a:t>
            </a:r>
            <a:r>
              <a:rPr lang="ko-KR" altLang="en-US" sz="2000" b="1" dirty="0">
                <a:latin typeface="+mn-ea"/>
                <a:ea typeface="+mn-ea"/>
              </a:rPr>
              <a:t>는 주어진 크기만큼 저장공간이 할당되므로 편차가 심한 데이터를 </a:t>
            </a:r>
            <a:r>
              <a:rPr lang="ko-KR" altLang="en-US" sz="2000" b="1" dirty="0" smtClean="0">
                <a:latin typeface="+mn-ea"/>
                <a:ea typeface="+mn-ea"/>
              </a:rPr>
              <a:t> 입력할 </a:t>
            </a:r>
            <a:r>
              <a:rPr lang="ko-KR" altLang="en-US" sz="2000" b="1" dirty="0">
                <a:latin typeface="+mn-ea"/>
                <a:ea typeface="+mn-ea"/>
              </a:rPr>
              <a:t>경우 위의 예와 같이 저장공간의 낭비를 </a:t>
            </a:r>
            <a:r>
              <a:rPr lang="ko-KR" altLang="en-US" sz="2000" b="1" dirty="0" smtClean="0">
                <a:latin typeface="+mn-ea"/>
                <a:ea typeface="+mn-ea"/>
              </a:rPr>
              <a:t>초래함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54815" y="139032"/>
            <a:ext cx="1510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</a:t>
            </a:r>
            <a:r>
              <a:rPr lang="ko-KR" altLang="en-US" sz="1400" b="1" dirty="0" smtClean="0">
                <a:latin typeface="+mn-ea"/>
                <a:ea typeface="+mn-ea"/>
              </a:rPr>
              <a:t>의 기본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08810"/>
              </p:ext>
            </p:extLst>
          </p:nvPr>
        </p:nvGraphicFramePr>
        <p:xfrm>
          <a:off x="1828800" y="4782844"/>
          <a:ext cx="6705600" cy="523494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54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54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543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 kern="12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ts val="2400"/>
                        </a:spcBef>
                        <a:defRPr sz="1200" kern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 kern="12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ts val="2400"/>
                        </a:spcBef>
                        <a:defRPr sz="1200" kern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 kern="12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ts val="2400"/>
                        </a:spcBef>
                        <a:defRPr sz="1200" kern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 kern="12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ts val="2400"/>
                        </a:spcBef>
                        <a:defRPr sz="1200" kern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 kern="12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ts val="2400"/>
                        </a:spcBef>
                        <a:defRPr sz="1200" kern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 kern="12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ts val="2400"/>
                        </a:spcBef>
                        <a:defRPr sz="1200" kern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 kern="12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ts val="2400"/>
                        </a:spcBef>
                        <a:defRPr sz="1200" kern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 kern="12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ts val="2400"/>
                        </a:spcBef>
                        <a:defRPr sz="1200" kern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 kern="12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ts val="2400"/>
                        </a:spcBef>
                        <a:defRPr sz="1200" kern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 kern="12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ts val="2400"/>
                        </a:spcBef>
                        <a:defRPr sz="1200" kern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 kern="12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ts val="2400"/>
                        </a:spcBef>
                        <a:defRPr sz="1200" kern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 kern="12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ts val="2400"/>
                        </a:spcBef>
                        <a:defRPr sz="1200" kern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 kern="12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ts val="2400"/>
                        </a:spcBef>
                        <a:defRPr sz="1200" kern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 kern="12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ts val="2400"/>
                        </a:spcBef>
                        <a:defRPr sz="1200" kern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 kern="12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ts val="2400"/>
                        </a:spcBef>
                        <a:defRPr sz="1200" kern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 kern="12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ts val="2400"/>
                        </a:spcBef>
                        <a:defRPr sz="1200" kern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 kern="12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ts val="2400"/>
                        </a:spcBef>
                        <a:defRPr sz="1200" kern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 kern="12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ts val="2400"/>
                        </a:spcBef>
                        <a:defRPr sz="1200" kern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 kern="12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ts val="2400"/>
                        </a:spcBef>
                        <a:defRPr sz="1200" kern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 kern="12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ts val="2400"/>
                        </a:spcBef>
                        <a:defRPr sz="1200" kern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blackWhite">
          <a:xfrm>
            <a:off x="1371600" y="4478044"/>
            <a:ext cx="640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9pPr>
          </a:lstStyle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  address</a:t>
            </a:r>
            <a:endParaRPr kumimoji="0" lang="en-US" altLang="ko-KR" sz="11500" b="1" i="0" u="none" strike="noStrike" kern="0" cap="none" spc="0" normalizeH="0" baseline="0" noProof="0" dirty="0" smtClean="0">
              <a:ln>
                <a:noFill/>
              </a:ln>
              <a:solidFill>
                <a:srgbClr val="1D494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027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err="1" smtClean="0">
                <a:latin typeface="맑은 고딕" pitchFamily="50" charset="-127"/>
              </a:rPr>
              <a:t>오라클의</a:t>
            </a:r>
            <a:r>
              <a:rPr lang="ko-KR" altLang="en-US" sz="2400" dirty="0" smtClean="0">
                <a:latin typeface="맑은 고딕" pitchFamily="50" charset="-127"/>
              </a:rPr>
              <a:t> 데이터 형</a:t>
            </a:r>
            <a:r>
              <a:rPr lang="en-US" altLang="ko-KR" sz="2400" dirty="0" smtClean="0">
                <a:latin typeface="맑은 고딕" pitchFamily="50" charset="-127"/>
              </a:rPr>
              <a:t>(4/4)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VARCHAR2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n-ea"/>
                <a:ea typeface="+mn-ea"/>
              </a:rPr>
              <a:t>VARCHAR2 </a:t>
            </a:r>
            <a:r>
              <a:rPr lang="ko-KR" altLang="en-US" sz="2000" b="1" dirty="0">
                <a:latin typeface="+mn-ea"/>
                <a:ea typeface="+mn-ea"/>
              </a:rPr>
              <a:t>데이터 형은 가변적인 길이의 문자열을 저장하기 위해서 </a:t>
            </a:r>
            <a:r>
              <a:rPr lang="ko-KR" altLang="en-US" sz="2000" b="1" dirty="0" smtClean="0">
                <a:latin typeface="+mn-ea"/>
                <a:ea typeface="+mn-ea"/>
              </a:rPr>
              <a:t>제공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이번에는 주소를 저장하기 위해서 </a:t>
            </a:r>
            <a:r>
              <a:rPr lang="en-US" altLang="ko-KR" sz="2000" b="1" dirty="0">
                <a:latin typeface="+mn-ea"/>
                <a:ea typeface="+mn-ea"/>
              </a:rPr>
              <a:t>address </a:t>
            </a:r>
            <a:r>
              <a:rPr lang="ko-KR" altLang="en-US" sz="2000" b="1" dirty="0">
                <a:latin typeface="+mn-ea"/>
                <a:ea typeface="+mn-ea"/>
              </a:rPr>
              <a:t>란 </a:t>
            </a:r>
            <a:r>
              <a:rPr lang="ko-KR" altLang="en-US" sz="2000" b="1" dirty="0" err="1">
                <a:latin typeface="+mn-ea"/>
                <a:ea typeface="+mn-ea"/>
              </a:rPr>
              <a:t>컬럼의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err="1">
                <a:latin typeface="+mn-ea"/>
                <a:ea typeface="+mn-ea"/>
              </a:rPr>
              <a:t>데이터형을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VARCHAR2(20)</a:t>
            </a:r>
            <a:r>
              <a:rPr lang="ko-KR" altLang="en-US" sz="2000" b="1" dirty="0">
                <a:latin typeface="+mn-ea"/>
                <a:ea typeface="+mn-ea"/>
              </a:rPr>
              <a:t>이라고 설정하고</a:t>
            </a:r>
            <a:r>
              <a:rPr lang="en-US" altLang="ko-KR" sz="2000" b="1" dirty="0">
                <a:latin typeface="+mn-ea"/>
                <a:ea typeface="+mn-ea"/>
              </a:rPr>
              <a:t>, '</a:t>
            </a:r>
            <a:r>
              <a:rPr lang="en-US" altLang="ko-KR" sz="2000" b="1" dirty="0" err="1">
                <a:latin typeface="+mn-ea"/>
                <a:ea typeface="+mn-ea"/>
              </a:rPr>
              <a:t>seoul</a:t>
            </a:r>
            <a:r>
              <a:rPr lang="en-US" altLang="ko-KR" sz="2000" b="1" dirty="0">
                <a:latin typeface="+mn-ea"/>
                <a:ea typeface="+mn-ea"/>
              </a:rPr>
              <a:t>' </a:t>
            </a:r>
            <a:r>
              <a:rPr lang="ko-KR" altLang="en-US" sz="2000" b="1" dirty="0">
                <a:latin typeface="+mn-ea"/>
                <a:ea typeface="+mn-ea"/>
              </a:rPr>
              <a:t>이란 데이터를 </a:t>
            </a:r>
            <a:r>
              <a:rPr lang="ko-KR" altLang="en-US" sz="2000" b="1" dirty="0" smtClean="0">
                <a:latin typeface="+mn-ea"/>
                <a:ea typeface="+mn-ea"/>
              </a:rPr>
              <a:t>저장한 예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n-ea"/>
                <a:ea typeface="+mn-ea"/>
              </a:rPr>
              <a:t>VARCHAR2</a:t>
            </a:r>
            <a:r>
              <a:rPr lang="ko-KR" altLang="en-US" sz="2000" b="1" dirty="0">
                <a:latin typeface="+mn-ea"/>
                <a:ea typeface="+mn-ea"/>
              </a:rPr>
              <a:t>는 저장되는 데이터에 의해서 저장공간이 할당되므로 메모리 낭비를 줄일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54815" y="139032"/>
            <a:ext cx="1510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</a:t>
            </a:r>
            <a:r>
              <a:rPr lang="ko-KR" altLang="en-US" sz="1400" b="1" dirty="0" smtClean="0">
                <a:latin typeface="+mn-ea"/>
                <a:ea typeface="+mn-ea"/>
              </a:rPr>
              <a:t>의 기본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blackWhite">
          <a:xfrm>
            <a:off x="1447800" y="2636912"/>
            <a:ext cx="640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9pPr>
          </a:lstStyle>
          <a:p>
            <a:pPr algn="just"/>
            <a:r>
              <a:rPr lang="en-US" altLang="ko-KR" sz="1800">
                <a:solidFill>
                  <a:srgbClr val="000000"/>
                </a:solidFill>
                <a:latin typeface="+mn-ea"/>
                <a:ea typeface="+mn-ea"/>
              </a:rPr>
              <a:t>  address</a:t>
            </a:r>
            <a:endParaRPr lang="en-US" altLang="ko-KR" sz="1150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20462"/>
              </p:ext>
            </p:extLst>
          </p:nvPr>
        </p:nvGraphicFramePr>
        <p:xfrm>
          <a:off x="2133600" y="2941712"/>
          <a:ext cx="2895600" cy="533400"/>
        </p:xfrm>
        <a:graphic>
          <a:graphicData uri="http://schemas.openxmlformats.org/drawingml/2006/table">
            <a:tbl>
              <a:tblPr/>
              <a:tblGrid>
                <a:gridCol w="569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73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4</a:t>
            </a:r>
            <a:r>
              <a:rPr lang="en-US" altLang="ko-KR" sz="2400" dirty="0"/>
              <a:t>. </a:t>
            </a:r>
            <a:r>
              <a:rPr lang="ko-KR" altLang="en-US" sz="2400" dirty="0"/>
              <a:t>데이터를 조회하기 위한 </a:t>
            </a:r>
            <a:r>
              <a:rPr lang="en-US" altLang="ko-KR" sz="2400" dirty="0"/>
              <a:t>SELECT </a:t>
            </a:r>
            <a:r>
              <a:rPr lang="ko-KR" altLang="en-US" sz="2400" dirty="0" smtClean="0"/>
              <a:t>문</a:t>
            </a:r>
            <a:r>
              <a:rPr lang="en-US" altLang="ko-KR" sz="2400" dirty="0" smtClean="0">
                <a:latin typeface="맑은 고딕" pitchFamily="50" charset="-127"/>
              </a:rPr>
              <a:t>(1/3)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323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SELECT </a:t>
            </a:r>
            <a:r>
              <a:rPr lang="ko-KR" altLang="en-US" sz="2000" b="1" dirty="0">
                <a:latin typeface="+mn-ea"/>
                <a:ea typeface="+mn-ea"/>
              </a:rPr>
              <a:t>문은 데이터를 조회하기 위한 </a:t>
            </a:r>
            <a:r>
              <a:rPr lang="en-US" altLang="ko-KR" sz="2000" b="1" dirty="0">
                <a:latin typeface="+mn-ea"/>
                <a:ea typeface="+mn-ea"/>
              </a:rPr>
              <a:t>SQL </a:t>
            </a:r>
            <a:r>
              <a:rPr lang="ko-KR" altLang="en-US" sz="2000" b="1" dirty="0" smtClean="0">
                <a:latin typeface="+mn-ea"/>
                <a:ea typeface="+mn-ea"/>
              </a:rPr>
              <a:t>명령어임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719138" lvl="1" indent="-3587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SQL </a:t>
            </a:r>
            <a:r>
              <a:rPr lang="ko-KR" altLang="en-US" sz="2000" b="1" dirty="0">
                <a:latin typeface="+mn-ea"/>
                <a:ea typeface="+mn-ea"/>
              </a:rPr>
              <a:t>명령어는 하나의 문장으로 구성되어야 하는데 여러 개의 절이 모여서 </a:t>
            </a:r>
            <a:r>
              <a:rPr lang="ko-KR" altLang="en-US" sz="2000" b="1" dirty="0" smtClean="0">
                <a:latin typeface="+mn-ea"/>
                <a:ea typeface="+mn-ea"/>
              </a:rPr>
              <a:t> 문장이 </a:t>
            </a:r>
            <a:r>
              <a:rPr lang="ko-KR" altLang="en-US" sz="2000" b="1" dirty="0">
                <a:latin typeface="+mn-ea"/>
                <a:ea typeface="+mn-ea"/>
              </a:rPr>
              <a:t>되는 것이고 이러한 문장들은 반드시 세미콜론</a:t>
            </a:r>
            <a:r>
              <a:rPr lang="en-US" altLang="ko-KR" sz="2000" b="1" dirty="0">
                <a:latin typeface="+mn-ea"/>
                <a:ea typeface="+mn-ea"/>
              </a:rPr>
              <a:t>(;)</a:t>
            </a:r>
            <a:r>
              <a:rPr lang="ko-KR" altLang="en-US" sz="2000" b="1" dirty="0">
                <a:latin typeface="+mn-ea"/>
                <a:ea typeface="+mn-ea"/>
              </a:rPr>
              <a:t>으로 마쳐야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719138" lvl="1" indent="-3587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n-ea"/>
                <a:ea typeface="+mn-ea"/>
              </a:rPr>
              <a:t>SELECT </a:t>
            </a:r>
            <a:r>
              <a:rPr lang="ko-KR" altLang="en-US" sz="2000" b="1" dirty="0">
                <a:latin typeface="+mn-ea"/>
                <a:ea typeface="+mn-ea"/>
              </a:rPr>
              <a:t>문은 반드시 </a:t>
            </a:r>
            <a:r>
              <a:rPr lang="en-US" altLang="ko-KR" sz="2000" b="1" dirty="0">
                <a:latin typeface="+mn-ea"/>
                <a:ea typeface="+mn-ea"/>
              </a:rPr>
              <a:t>SELECT</a:t>
            </a:r>
            <a:r>
              <a:rPr lang="ko-KR" altLang="en-US" sz="2000" b="1" dirty="0">
                <a:latin typeface="+mn-ea"/>
                <a:ea typeface="+mn-ea"/>
              </a:rPr>
              <a:t>와 </a:t>
            </a:r>
            <a:r>
              <a:rPr lang="en-US" altLang="ko-KR" sz="2000" b="1" dirty="0">
                <a:latin typeface="+mn-ea"/>
                <a:ea typeface="+mn-ea"/>
              </a:rPr>
              <a:t>FROM </a:t>
            </a:r>
            <a:r>
              <a:rPr lang="ko-KR" altLang="en-US" sz="2000" b="1" dirty="0">
                <a:latin typeface="+mn-ea"/>
                <a:ea typeface="+mn-ea"/>
              </a:rPr>
              <a:t>이라는 </a:t>
            </a:r>
            <a:r>
              <a:rPr lang="en-US" altLang="ko-KR" sz="2000" b="1" dirty="0">
                <a:latin typeface="+mn-ea"/>
                <a:ea typeface="+mn-ea"/>
              </a:rPr>
              <a:t>2</a:t>
            </a:r>
            <a:r>
              <a:rPr lang="ko-KR" altLang="en-US" sz="2000" b="1" dirty="0">
                <a:latin typeface="+mn-ea"/>
                <a:ea typeface="+mn-ea"/>
              </a:rPr>
              <a:t>개의 키워드로 구성되어야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719138" lvl="1" indent="-3587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n-ea"/>
                <a:ea typeface="+mn-ea"/>
              </a:rPr>
              <a:t>SELECT</a:t>
            </a:r>
            <a:r>
              <a:rPr lang="ko-KR" altLang="en-US" sz="2000" b="1" dirty="0">
                <a:latin typeface="+mn-ea"/>
                <a:ea typeface="+mn-ea"/>
              </a:rPr>
              <a:t>절은 출력하고자 하는 칼럼 이름을 </a:t>
            </a:r>
            <a:r>
              <a:rPr lang="ko-KR" altLang="en-US" sz="2000" b="1" dirty="0" smtClean="0">
                <a:latin typeface="+mn-ea"/>
                <a:ea typeface="+mn-ea"/>
              </a:rPr>
              <a:t>기술함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719138" lvl="1" indent="-3587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특정 </a:t>
            </a:r>
            <a:r>
              <a:rPr lang="ko-KR" altLang="en-US" sz="2000" b="1" dirty="0" err="1">
                <a:latin typeface="+mn-ea"/>
                <a:ea typeface="+mn-ea"/>
              </a:rPr>
              <a:t>컬럼</a:t>
            </a:r>
            <a:r>
              <a:rPr lang="ko-KR" altLang="en-US" sz="2000" b="1" dirty="0">
                <a:latin typeface="+mn-ea"/>
                <a:ea typeface="+mn-ea"/>
              </a:rPr>
              <a:t> 이름 대신 * </a:t>
            </a:r>
            <a:r>
              <a:rPr lang="ko-KR" altLang="en-US" sz="2000" b="1" dirty="0" err="1">
                <a:latin typeface="+mn-ea"/>
                <a:ea typeface="+mn-ea"/>
              </a:rPr>
              <a:t>를</a:t>
            </a:r>
            <a:r>
              <a:rPr lang="ko-KR" altLang="en-US" sz="2000" b="1" dirty="0">
                <a:latin typeface="+mn-ea"/>
                <a:ea typeface="+mn-ea"/>
              </a:rPr>
              <a:t> 기술할 수 있는데</a:t>
            </a:r>
            <a:r>
              <a:rPr lang="en-US" altLang="ko-KR" sz="2000" b="1" dirty="0">
                <a:latin typeface="+mn-ea"/>
                <a:ea typeface="+mn-ea"/>
              </a:rPr>
              <a:t>, * </a:t>
            </a:r>
            <a:r>
              <a:rPr lang="ko-KR" altLang="en-US" sz="2000" b="1" dirty="0">
                <a:latin typeface="+mn-ea"/>
                <a:ea typeface="+mn-ea"/>
              </a:rPr>
              <a:t>는 테이블 내의 모든 </a:t>
            </a:r>
            <a:r>
              <a:rPr lang="ko-KR" altLang="en-US" sz="2000" b="1" dirty="0" err="1">
                <a:latin typeface="+mn-ea"/>
                <a:ea typeface="+mn-ea"/>
              </a:rPr>
              <a:t>컬럼을</a:t>
            </a:r>
            <a:r>
              <a:rPr lang="ko-KR" altLang="en-US" sz="2000" b="1" dirty="0">
                <a:latin typeface="+mn-ea"/>
                <a:ea typeface="+mn-ea"/>
              </a:rPr>
              <a:t> 출력하고자 할 경우 </a:t>
            </a:r>
            <a:r>
              <a:rPr lang="ko-KR" altLang="en-US" sz="2000" b="1" dirty="0" smtClean="0">
                <a:latin typeface="+mn-ea"/>
                <a:ea typeface="+mn-ea"/>
              </a:rPr>
              <a:t>사용함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719138" lvl="1" indent="-3587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n-ea"/>
                <a:ea typeface="+mn-ea"/>
              </a:rPr>
              <a:t>FROM</a:t>
            </a:r>
            <a:r>
              <a:rPr lang="ko-KR" altLang="en-US" sz="2000" b="1" dirty="0">
                <a:latin typeface="+mn-ea"/>
                <a:ea typeface="+mn-ea"/>
              </a:rPr>
              <a:t>절 다음에는 조회하고자 하는 테이블 이름을 </a:t>
            </a:r>
            <a:r>
              <a:rPr lang="ko-KR" altLang="en-US" sz="2000" b="1" dirty="0" smtClean="0">
                <a:latin typeface="+mn-ea"/>
                <a:ea typeface="+mn-ea"/>
              </a:rPr>
              <a:t>기술함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719138" lvl="1" indent="-3587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n-ea"/>
                <a:ea typeface="+mn-ea"/>
              </a:rPr>
              <a:t>SQL </a:t>
            </a:r>
            <a:r>
              <a:rPr lang="ko-KR" altLang="en-US" sz="2000" b="1" dirty="0">
                <a:latin typeface="+mn-ea"/>
                <a:ea typeface="+mn-ea"/>
              </a:rPr>
              <a:t>문에서 사용하는 명령어들은 대문자와 소문자를 구분하지 </a:t>
            </a:r>
            <a:r>
              <a:rPr lang="ko-KR" altLang="en-US" sz="2000" b="1" dirty="0" smtClean="0">
                <a:latin typeface="+mn-ea"/>
                <a:ea typeface="+mn-ea"/>
              </a:rPr>
              <a:t>않는다는         </a:t>
            </a:r>
            <a:r>
              <a:rPr lang="ko-KR" altLang="en-US" sz="2000" b="1" dirty="0">
                <a:latin typeface="+mn-ea"/>
                <a:ea typeface="+mn-ea"/>
              </a:rPr>
              <a:t>특징이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54815" y="139032"/>
            <a:ext cx="1510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</a:t>
            </a:r>
            <a:r>
              <a:rPr lang="ko-KR" altLang="en-US" sz="1400" b="1" dirty="0" smtClean="0">
                <a:latin typeface="+mn-ea"/>
                <a:ea typeface="+mn-ea"/>
              </a:rPr>
              <a:t>의 기본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1474667"/>
              </p:ext>
            </p:extLst>
          </p:nvPr>
        </p:nvGraphicFramePr>
        <p:xfrm>
          <a:off x="629345" y="1268760"/>
          <a:ext cx="6934200" cy="816096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59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형식</a:t>
                      </a:r>
                    </a:p>
                  </a:txBody>
                  <a:tcPr marL="17907" marR="1790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SELECT [DISTINCT] {*, column[Alias], . . .}</a:t>
                      </a: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FROM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table_name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</a:txBody>
                  <a:tcPr marL="17907" marR="1790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91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4</a:t>
            </a:r>
            <a:r>
              <a:rPr lang="en-US" altLang="ko-KR" sz="2400" dirty="0"/>
              <a:t>. </a:t>
            </a:r>
            <a:r>
              <a:rPr lang="ko-KR" altLang="en-US" sz="2400" dirty="0"/>
              <a:t>데이터를 조회하기 위한 </a:t>
            </a:r>
            <a:r>
              <a:rPr lang="en-US" altLang="ko-KR" sz="2400" dirty="0"/>
              <a:t>SELECT </a:t>
            </a:r>
            <a:r>
              <a:rPr lang="ko-KR" altLang="en-US" sz="2400" dirty="0" smtClean="0"/>
              <a:t>문</a:t>
            </a:r>
            <a:r>
              <a:rPr lang="en-US" altLang="ko-KR" sz="2400" dirty="0" smtClean="0"/>
              <a:t>(2/3)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170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부서 테이블의 내용을 </a:t>
            </a:r>
            <a:r>
              <a:rPr lang="ko-KR" altLang="en-US" sz="2000" b="1" dirty="0" smtClean="0">
                <a:latin typeface="+mn-ea"/>
                <a:ea typeface="+mn-ea"/>
              </a:rPr>
              <a:t>살</a:t>
            </a:r>
            <a:r>
              <a:rPr lang="ko-KR" altLang="en-US" sz="2000" b="1" dirty="0">
                <a:latin typeface="+mn-ea"/>
                <a:ea typeface="+mn-ea"/>
              </a:rPr>
              <a:t>펴</a:t>
            </a:r>
            <a:r>
              <a:rPr lang="ko-KR" altLang="en-US" sz="2000" b="1" dirty="0" smtClean="0">
                <a:latin typeface="+mn-ea"/>
                <a:ea typeface="+mn-ea"/>
              </a:rPr>
              <a:t>보기 </a:t>
            </a:r>
            <a:r>
              <a:rPr lang="ko-KR" altLang="en-US" sz="2000" b="1" dirty="0">
                <a:latin typeface="+mn-ea"/>
                <a:ea typeface="+mn-ea"/>
              </a:rPr>
              <a:t>위한 </a:t>
            </a:r>
            <a:r>
              <a:rPr lang="ko-KR" altLang="en-US" sz="2000" b="1" dirty="0" err="1" smtClean="0">
                <a:latin typeface="+mn-ea"/>
                <a:ea typeface="+mn-ea"/>
              </a:rPr>
              <a:t>쿼리문임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n-ea"/>
                <a:ea typeface="+mn-ea"/>
              </a:rPr>
              <a:t>SELECT</a:t>
            </a:r>
            <a:r>
              <a:rPr lang="ko-KR" altLang="en-US" sz="2000" b="1" dirty="0">
                <a:latin typeface="+mn-ea"/>
                <a:ea typeface="+mn-ea"/>
              </a:rPr>
              <a:t>는 데이터베이스 내에 저장되어있는 테이블을 조회하기 위한 </a:t>
            </a:r>
            <a:r>
              <a:rPr lang="ko-KR" altLang="en-US" sz="2000" b="1" dirty="0" smtClean="0">
                <a:latin typeface="+mn-ea"/>
                <a:ea typeface="+mn-ea"/>
              </a:rPr>
              <a:t>       명령어임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n-ea"/>
                <a:ea typeface="+mn-ea"/>
              </a:rPr>
              <a:t>SELECT </a:t>
            </a:r>
            <a:r>
              <a:rPr lang="ko-KR" altLang="en-US" sz="2000" b="1" dirty="0">
                <a:latin typeface="+mn-ea"/>
                <a:ea typeface="+mn-ea"/>
              </a:rPr>
              <a:t>다음에는 보고자 하는 대상의 컬럼 이름을 </a:t>
            </a:r>
            <a:r>
              <a:rPr lang="ko-KR" altLang="en-US" sz="2000" b="1" dirty="0" smtClean="0">
                <a:latin typeface="+mn-ea"/>
                <a:ea typeface="+mn-ea"/>
              </a:rPr>
              <a:t>기술함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en-US" altLang="ko-KR" sz="2000" b="1" dirty="0">
                <a:latin typeface="+mn-ea"/>
                <a:ea typeface="+mn-ea"/>
              </a:rPr>
              <a:t>SELECT </a:t>
            </a:r>
            <a:r>
              <a:rPr lang="ko-KR" altLang="en-US" sz="2000" b="1" dirty="0" smtClean="0">
                <a:latin typeface="+mn-ea"/>
                <a:ea typeface="+mn-ea"/>
              </a:rPr>
              <a:t>다음에 </a:t>
            </a:r>
            <a:r>
              <a:rPr lang="ko-KR" altLang="en-US" sz="2000" b="1" dirty="0">
                <a:latin typeface="+mn-ea"/>
                <a:ea typeface="+mn-ea"/>
              </a:rPr>
              <a:t>*을 기술하면 지정된 </a:t>
            </a:r>
            <a:r>
              <a:rPr lang="ko-KR" altLang="en-US" sz="2000" b="1" dirty="0" smtClean="0">
                <a:latin typeface="+mn-ea"/>
                <a:ea typeface="+mn-ea"/>
              </a:rPr>
              <a:t>테이블</a:t>
            </a:r>
            <a:r>
              <a:rPr lang="en-US" altLang="ko-KR" sz="2000" b="1" dirty="0" smtClean="0">
                <a:latin typeface="+mn-ea"/>
                <a:ea typeface="+mn-ea"/>
              </a:rPr>
              <a:t>(</a:t>
            </a:r>
            <a:r>
              <a:rPr lang="en-US" altLang="ko-KR" sz="2000" b="1" dirty="0" err="1" smtClean="0">
                <a:latin typeface="+mn-ea"/>
                <a:ea typeface="+mn-ea"/>
              </a:rPr>
              <a:t>dept</a:t>
            </a:r>
            <a:r>
              <a:rPr lang="en-US" altLang="ko-KR" sz="2000" b="1" dirty="0">
                <a:latin typeface="+mn-ea"/>
                <a:ea typeface="+mn-ea"/>
              </a:rPr>
              <a:t>)</a:t>
            </a:r>
            <a:r>
              <a:rPr lang="ko-KR" altLang="en-US" sz="2000" b="1" dirty="0">
                <a:latin typeface="+mn-ea"/>
                <a:ea typeface="+mn-ea"/>
              </a:rPr>
              <a:t>의 모든 </a:t>
            </a:r>
            <a:r>
              <a:rPr lang="ko-KR" altLang="en-US" sz="2000" b="1" dirty="0" err="1">
                <a:latin typeface="+mn-ea"/>
                <a:ea typeface="+mn-ea"/>
              </a:rPr>
              <a:t>컬럼을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조회함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n-ea"/>
                <a:ea typeface="+mn-ea"/>
              </a:rPr>
              <a:t>FROM </a:t>
            </a:r>
            <a:r>
              <a:rPr lang="ko-KR" altLang="en-US" sz="2000" b="1" dirty="0">
                <a:latin typeface="+mn-ea"/>
                <a:ea typeface="+mn-ea"/>
              </a:rPr>
              <a:t>다음에는 보고자 하는 대상의 테이블 이름을 </a:t>
            </a:r>
            <a:r>
              <a:rPr lang="ko-KR" altLang="en-US" sz="2000" b="1" dirty="0" smtClean="0">
                <a:latin typeface="+mn-ea"/>
                <a:ea typeface="+mn-ea"/>
              </a:rPr>
              <a:t>기술함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위 예에서는 </a:t>
            </a:r>
            <a:r>
              <a:rPr lang="en-US" altLang="ko-KR" sz="2000" b="1" dirty="0" err="1">
                <a:latin typeface="+mn-ea"/>
                <a:ea typeface="+mn-ea"/>
              </a:rPr>
              <a:t>dept</a:t>
            </a:r>
            <a:r>
              <a:rPr lang="ko-KR" altLang="en-US" sz="2000" b="1" dirty="0">
                <a:latin typeface="+mn-ea"/>
                <a:ea typeface="+mn-ea"/>
              </a:rPr>
              <a:t>를 기술하였기에 </a:t>
            </a:r>
            <a:r>
              <a:rPr lang="en-US" altLang="ko-KR" sz="2000" b="1" dirty="0" err="1">
                <a:latin typeface="+mn-ea"/>
                <a:ea typeface="+mn-ea"/>
              </a:rPr>
              <a:t>dept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테이블에 등록된 부서의 정보를 살펴볼 수 </a:t>
            </a:r>
            <a:r>
              <a:rPr lang="ko-KR" altLang="en-US" sz="2000" b="1" dirty="0" smtClean="0">
                <a:latin typeface="+mn-ea"/>
                <a:ea typeface="+mn-ea"/>
              </a:rPr>
              <a:t>있었음</a:t>
            </a:r>
            <a:r>
              <a:rPr lang="en-US" altLang="ko-KR" sz="2000" b="1" dirty="0" smtClean="0">
                <a:latin typeface="+mn-ea"/>
                <a:ea typeface="+mn-ea"/>
              </a:rPr>
              <a:t>.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54815" y="139032"/>
            <a:ext cx="1510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</a:t>
            </a:r>
            <a:r>
              <a:rPr lang="ko-KR" altLang="en-US" sz="1400" b="1" dirty="0" smtClean="0">
                <a:latin typeface="+mn-ea"/>
                <a:ea typeface="+mn-ea"/>
              </a:rPr>
              <a:t>의 기본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10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2415440"/>
              </p:ext>
            </p:extLst>
          </p:nvPr>
        </p:nvGraphicFramePr>
        <p:xfrm>
          <a:off x="629345" y="1370856"/>
          <a:ext cx="6934200" cy="762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20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*</a:t>
                      </a:r>
                    </a:p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dept; 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02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4.1 </a:t>
            </a:r>
            <a:r>
              <a:rPr lang="ko-KR" altLang="en-US" sz="2400" dirty="0"/>
              <a:t>특정 데이터만 보기</a:t>
            </a:r>
            <a:r>
              <a:rPr lang="en-US" altLang="ko-KR" sz="2400" dirty="0" smtClean="0">
                <a:latin typeface="맑은 고딕" pitchFamily="50" charset="-127"/>
              </a:rPr>
              <a:t>(</a:t>
            </a:r>
            <a:r>
              <a:rPr lang="en-US" altLang="ko-KR" sz="2400" dirty="0">
                <a:latin typeface="맑은 고딕" pitchFamily="50" charset="-127"/>
              </a:rPr>
              <a:t>3</a:t>
            </a:r>
            <a:r>
              <a:rPr lang="en-US" altLang="ko-KR" sz="2400" dirty="0" smtClean="0">
                <a:latin typeface="맑은 고딕" pitchFamily="50" charset="-127"/>
              </a:rPr>
              <a:t>/3)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4006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사원번호에 해당되는 </a:t>
            </a:r>
            <a:r>
              <a:rPr lang="ko-KR" altLang="en-US" sz="2000" b="1" dirty="0" err="1">
                <a:latin typeface="+mn-ea"/>
                <a:ea typeface="+mn-ea"/>
              </a:rPr>
              <a:t>컬럼</a:t>
            </a:r>
            <a:r>
              <a:rPr lang="ko-KR" altLang="en-US" sz="2000" b="1" dirty="0">
                <a:latin typeface="+mn-ea"/>
                <a:ea typeface="+mn-ea"/>
              </a:rPr>
              <a:t> 이름은 </a:t>
            </a:r>
            <a:r>
              <a:rPr lang="en-US" altLang="ko-KR" sz="2000" b="1" dirty="0" err="1">
                <a:latin typeface="+mn-ea"/>
                <a:ea typeface="+mn-ea"/>
              </a:rPr>
              <a:t>empno</a:t>
            </a:r>
            <a:r>
              <a:rPr lang="ko-KR" altLang="en-US" sz="2000" b="1" dirty="0">
                <a:latin typeface="+mn-ea"/>
                <a:ea typeface="+mn-ea"/>
              </a:rPr>
              <a:t>이고 사원명에 해당되는 </a:t>
            </a:r>
            <a:r>
              <a:rPr lang="ko-KR" altLang="en-US" sz="2000" b="1" dirty="0" err="1">
                <a:latin typeface="+mn-ea"/>
                <a:ea typeface="+mn-ea"/>
              </a:rPr>
              <a:t>컬럼</a:t>
            </a:r>
            <a:r>
              <a:rPr lang="ko-KR" altLang="en-US" sz="2000" b="1" dirty="0">
                <a:latin typeface="+mn-ea"/>
                <a:ea typeface="+mn-ea"/>
              </a:rPr>
              <a:t> 이름은 </a:t>
            </a:r>
            <a:r>
              <a:rPr lang="en-US" altLang="ko-KR" sz="2000" b="1" dirty="0" err="1" smtClean="0">
                <a:latin typeface="+mn-ea"/>
                <a:ea typeface="+mn-ea"/>
              </a:rPr>
              <a:t>ename</a:t>
            </a:r>
            <a:r>
              <a:rPr lang="ko-KR" altLang="en-US" sz="2000" b="1" dirty="0" smtClean="0">
                <a:latin typeface="+mn-ea"/>
                <a:ea typeface="+mn-ea"/>
              </a:rPr>
              <a:t>임</a:t>
            </a:r>
            <a:r>
              <a:rPr lang="en-US" altLang="ko-KR" sz="2000" b="1" dirty="0" smtClean="0">
                <a:latin typeface="+mn-ea"/>
                <a:ea typeface="+mn-ea"/>
              </a:rPr>
              <a:t>                            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err="1" smtClean="0">
                <a:latin typeface="+mn-ea"/>
                <a:ea typeface="+mn-ea"/>
              </a:rPr>
              <a:t>empno</a:t>
            </a:r>
            <a:r>
              <a:rPr lang="ko-KR" altLang="en-US" sz="2000" b="1" dirty="0">
                <a:latin typeface="+mn-ea"/>
                <a:ea typeface="+mn-ea"/>
              </a:rPr>
              <a:t>와 </a:t>
            </a:r>
            <a:r>
              <a:rPr lang="en-US" altLang="ko-KR" sz="2000" b="1" dirty="0" err="1">
                <a:latin typeface="+mn-ea"/>
                <a:ea typeface="+mn-ea"/>
              </a:rPr>
              <a:t>ename</a:t>
            </a:r>
            <a:r>
              <a:rPr lang="ko-KR" altLang="en-US" sz="2000" b="1" dirty="0">
                <a:latin typeface="+mn-ea"/>
                <a:ea typeface="+mn-ea"/>
              </a:rPr>
              <a:t>을 출력하기 위해서는 출력하고자 하는 순서대로 </a:t>
            </a:r>
            <a:r>
              <a:rPr lang="ko-KR" altLang="en-US" sz="2000" b="1" dirty="0" smtClean="0">
                <a:latin typeface="+mn-ea"/>
                <a:ea typeface="+mn-ea"/>
              </a:rPr>
              <a:t>기술하되  </a:t>
            </a:r>
            <a:r>
              <a:rPr lang="ko-KR" altLang="en-US" sz="2000" b="1" dirty="0" err="1">
                <a:latin typeface="+mn-ea"/>
                <a:ea typeface="+mn-ea"/>
              </a:rPr>
              <a:t>컬럼과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err="1">
                <a:latin typeface="+mn-ea"/>
                <a:ea typeface="+mn-ea"/>
              </a:rPr>
              <a:t>컬럼</a:t>
            </a:r>
            <a:r>
              <a:rPr lang="ko-KR" altLang="en-US" sz="2000" b="1" dirty="0">
                <a:latin typeface="+mn-ea"/>
                <a:ea typeface="+mn-ea"/>
              </a:rPr>
              <a:t> 사이에 콤마를 </a:t>
            </a:r>
            <a:r>
              <a:rPr lang="ko-KR" altLang="en-US" sz="2000" b="1" dirty="0" smtClean="0">
                <a:latin typeface="+mn-ea"/>
                <a:ea typeface="+mn-ea"/>
              </a:rPr>
              <a:t>기술함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54815" y="139032"/>
            <a:ext cx="1510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</a:t>
            </a:r>
            <a:r>
              <a:rPr lang="ko-KR" altLang="en-US" sz="1400" b="1" dirty="0" smtClean="0">
                <a:latin typeface="+mn-ea"/>
                <a:ea typeface="+mn-ea"/>
              </a:rPr>
              <a:t>의 기본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330879"/>
              </p:ext>
            </p:extLst>
          </p:nvPr>
        </p:nvGraphicFramePr>
        <p:xfrm>
          <a:off x="629345" y="2866256"/>
          <a:ext cx="6705600" cy="1066800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9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select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empno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2000" b="1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ename</a:t>
                      </a:r>
                      <a:endParaRPr lang="ko-KR" altLang="en-US" sz="20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from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emp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46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5</a:t>
            </a:r>
            <a:r>
              <a:rPr lang="en-US" altLang="ko-KR" sz="2400" dirty="0" smtClean="0"/>
              <a:t>. </a:t>
            </a:r>
            <a:r>
              <a:rPr lang="ko-KR" altLang="en-US" sz="2400" dirty="0"/>
              <a:t>산술 </a:t>
            </a:r>
            <a:r>
              <a:rPr lang="ko-KR" altLang="en-US" sz="2400" dirty="0" smtClean="0"/>
              <a:t>연산자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473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급여로 </a:t>
            </a:r>
            <a:r>
              <a:rPr lang="ko-KR" altLang="en-US" sz="2000" b="1" dirty="0">
                <a:latin typeface="+mn-ea"/>
                <a:ea typeface="+mn-ea"/>
              </a:rPr>
              <a:t>연봉 계산을 해보도록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일반적으로 연봉은 급여를 </a:t>
            </a:r>
            <a:r>
              <a:rPr lang="en-US" altLang="ko-KR" sz="2000" b="1" dirty="0">
                <a:latin typeface="+mn-ea"/>
                <a:ea typeface="+mn-ea"/>
              </a:rPr>
              <a:t>12</a:t>
            </a:r>
            <a:r>
              <a:rPr lang="ko-KR" altLang="en-US" sz="2000" b="1" dirty="0">
                <a:latin typeface="+mn-ea"/>
                <a:ea typeface="+mn-ea"/>
              </a:rPr>
              <a:t>번 곱한 것이므로 연봉을 구하기 위해서 산술 연산자를 </a:t>
            </a:r>
            <a:r>
              <a:rPr lang="ko-KR" altLang="en-US" sz="2000" b="1" dirty="0" smtClean="0">
                <a:latin typeface="+mn-ea"/>
                <a:ea typeface="+mn-ea"/>
              </a:rPr>
              <a:t>사용함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54815" y="139032"/>
            <a:ext cx="1510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</a:t>
            </a:r>
            <a:r>
              <a:rPr lang="ko-KR" altLang="en-US" sz="1400" b="1" dirty="0" smtClean="0">
                <a:latin typeface="+mn-ea"/>
                <a:ea typeface="+mn-ea"/>
              </a:rPr>
              <a:t>의 기본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504777"/>
              </p:ext>
            </p:extLst>
          </p:nvPr>
        </p:nvGraphicFramePr>
        <p:xfrm>
          <a:off x="629345" y="1066800"/>
          <a:ext cx="6781800" cy="2129790"/>
        </p:xfrm>
        <a:graphic>
          <a:graphicData uri="http://schemas.openxmlformats.org/drawingml/2006/table">
            <a:tbl>
              <a:tblPr/>
              <a:tblGrid>
                <a:gridCol w="114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838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종류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SELECT </a:t>
                      </a:r>
                      <a:r>
                        <a:rPr kumimoji="0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sal</a:t>
                      </a: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kumimoji="0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</a:t>
                      </a: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FROM </a:t>
                      </a:r>
                      <a:r>
                        <a:rPr kumimoji="0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emp</a:t>
                      </a: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SELECT </a:t>
                      </a:r>
                      <a:r>
                        <a:rPr kumimoji="0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sal</a:t>
                      </a: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- 100 FROM </a:t>
                      </a:r>
                      <a:r>
                        <a:rPr kumimoji="0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emp</a:t>
                      </a: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SELECT </a:t>
                      </a:r>
                      <a:r>
                        <a:rPr kumimoji="0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sal</a:t>
                      </a: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* 12 FROM </a:t>
                      </a:r>
                      <a:r>
                        <a:rPr kumimoji="0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emp</a:t>
                      </a: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SELECT </a:t>
                      </a:r>
                      <a:r>
                        <a:rPr kumimoji="0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sal</a:t>
                      </a: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/ 2 FROM </a:t>
                      </a:r>
                      <a:r>
                        <a:rPr kumimoji="0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emp</a:t>
                      </a: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409380"/>
              </p:ext>
            </p:extLst>
          </p:nvPr>
        </p:nvGraphicFramePr>
        <p:xfrm>
          <a:off x="629345" y="4722052"/>
          <a:ext cx="6934200" cy="1011204"/>
        </p:xfrm>
        <a:graphic>
          <a:graphicData uri="http://schemas.openxmlformats.org/drawingml/2006/table">
            <a:tbl>
              <a:tblPr/>
              <a:tblGrid>
                <a:gridCol w="877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6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marL="17907" marR="17907" marT="17922" marB="179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SELECT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ename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sal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sal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*12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FROM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emp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</a:txBody>
                  <a:tcPr marL="17907" marR="17907" marT="17922" marB="179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01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6</a:t>
            </a:r>
            <a:r>
              <a:rPr lang="en-US" altLang="ko-KR" sz="2400" dirty="0" smtClean="0"/>
              <a:t>. </a:t>
            </a:r>
            <a:r>
              <a:rPr lang="en-US" altLang="ko-KR" sz="2400" dirty="0"/>
              <a:t>NULL</a:t>
            </a:r>
            <a:r>
              <a:rPr lang="ko-KR" altLang="en-US" sz="2400" dirty="0"/>
              <a:t>도 </a:t>
            </a:r>
            <a:r>
              <a:rPr lang="ko-KR" altLang="en-US" sz="2400" dirty="0" smtClean="0"/>
              <a:t>데이터</a:t>
            </a:r>
            <a:r>
              <a:rPr lang="en-US" altLang="ko-KR" sz="2400" dirty="0" smtClean="0"/>
              <a:t>!</a:t>
            </a:r>
            <a:r>
              <a:rPr lang="en-US" altLang="ko-KR" sz="2400" dirty="0" smtClean="0">
                <a:latin typeface="맑은 고딕" pitchFamily="50" charset="-127"/>
              </a:rPr>
              <a:t>(1/4)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5728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오라클에서의 널은 매우 중요한 </a:t>
            </a:r>
            <a:r>
              <a:rPr lang="ko-KR" altLang="en-US" sz="2000" b="1" dirty="0" smtClean="0">
                <a:latin typeface="+mn-ea"/>
                <a:ea typeface="+mn-ea"/>
              </a:rPr>
              <a:t>데이터임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왜냐하면 오라클에서는 </a:t>
            </a:r>
            <a:r>
              <a:rPr lang="ko-KR" altLang="en-US" sz="2000" b="1" dirty="0">
                <a:latin typeface="+mn-ea"/>
                <a:ea typeface="+mn-ea"/>
              </a:rPr>
              <a:t>컬럼에 </a:t>
            </a:r>
            <a:r>
              <a:rPr lang="ko-KR" altLang="en-US" sz="2000" b="1" dirty="0" smtClean="0">
                <a:latin typeface="+mn-ea"/>
                <a:ea typeface="+mn-ea"/>
              </a:rPr>
              <a:t>널 값이 </a:t>
            </a:r>
            <a:r>
              <a:rPr lang="ko-KR" altLang="en-US" sz="2000" b="1" dirty="0">
                <a:latin typeface="+mn-ea"/>
                <a:ea typeface="+mn-ea"/>
              </a:rPr>
              <a:t>저장되는 것을 허용하는데 널 값을 </a:t>
            </a:r>
            <a:r>
              <a:rPr lang="ko-KR" altLang="en-US" sz="2000" b="1" dirty="0" smtClean="0">
                <a:latin typeface="+mn-ea"/>
                <a:ea typeface="+mn-ea"/>
              </a:rPr>
              <a:t>    제대로 </a:t>
            </a:r>
            <a:r>
              <a:rPr lang="ko-KR" altLang="en-US" sz="2000" b="1" dirty="0">
                <a:latin typeface="+mn-ea"/>
                <a:ea typeface="+mn-ea"/>
              </a:rPr>
              <a:t>이해하지 못한 채 </a:t>
            </a:r>
            <a:r>
              <a:rPr lang="ko-KR" altLang="en-US" sz="2000" b="1" dirty="0" err="1">
                <a:latin typeface="+mn-ea"/>
                <a:ea typeface="+mn-ea"/>
              </a:rPr>
              <a:t>쿼리문을</a:t>
            </a:r>
            <a:r>
              <a:rPr lang="ko-KR" altLang="en-US" sz="2000" b="1" dirty="0">
                <a:latin typeface="+mn-ea"/>
                <a:ea typeface="+mn-ea"/>
              </a:rPr>
              <a:t> 사용하면 원하지 않는 결과를 얻을 수 있기 </a:t>
            </a:r>
            <a:r>
              <a:rPr lang="ko-KR" altLang="en-US" sz="2000" b="1" dirty="0" smtClean="0">
                <a:latin typeface="+mn-ea"/>
                <a:ea typeface="+mn-ea"/>
              </a:rPr>
              <a:t>때문임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널에 대한 이해를 돕기 위해서 다양한 널의 정의를 살펴본 </a:t>
            </a:r>
            <a:r>
              <a:rPr lang="ko-KR" altLang="en-US" sz="2000" b="1" dirty="0" smtClean="0">
                <a:latin typeface="+mn-ea"/>
                <a:ea typeface="+mn-ea"/>
              </a:rPr>
              <a:t>것임</a:t>
            </a:r>
            <a:endParaRPr lang="en-US" altLang="ko-KR" sz="2000" b="1" dirty="0">
              <a:latin typeface="+mn-ea"/>
              <a:ea typeface="+mn-ea"/>
            </a:endParaRPr>
          </a:p>
          <a:p>
            <a:pPr marL="717550" lvl="1" indent="-35401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0(zero</a:t>
            </a:r>
            <a:r>
              <a:rPr lang="en-US" altLang="ko-KR" sz="2000" b="1" dirty="0">
                <a:latin typeface="+mn-ea"/>
                <a:ea typeface="+mn-ea"/>
              </a:rPr>
              <a:t>)</a:t>
            </a:r>
            <a:r>
              <a:rPr lang="ko-KR" altLang="en-US" sz="2000" b="1" dirty="0">
                <a:latin typeface="+mn-ea"/>
                <a:ea typeface="+mn-ea"/>
              </a:rPr>
              <a:t>도 아니고 </a:t>
            </a:r>
          </a:p>
          <a:p>
            <a:pPr marL="717550" lvl="1" indent="-35401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빈 </a:t>
            </a:r>
            <a:r>
              <a:rPr lang="ko-KR" altLang="en-US" sz="2000" b="1" dirty="0">
                <a:latin typeface="+mn-ea"/>
                <a:ea typeface="+mn-ea"/>
              </a:rPr>
              <a:t>공간도 </a:t>
            </a:r>
            <a:r>
              <a:rPr lang="ko-KR" altLang="en-US" sz="2000" b="1" dirty="0" smtClean="0">
                <a:latin typeface="+mn-ea"/>
                <a:ea typeface="+mn-ea"/>
              </a:rPr>
              <a:t>아님</a:t>
            </a:r>
            <a:endParaRPr lang="en-US" altLang="ko-KR" sz="2000" b="1" dirty="0">
              <a:latin typeface="+mn-ea"/>
              <a:ea typeface="+mn-ea"/>
            </a:endParaRPr>
          </a:p>
          <a:p>
            <a:pPr marL="717550" lvl="1" indent="-35401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ko-KR" altLang="en-US" sz="2000" b="1" dirty="0" err="1" smtClean="0">
                <a:latin typeface="+mn-ea"/>
                <a:ea typeface="+mn-ea"/>
              </a:rPr>
              <a:t>미확정</a:t>
            </a:r>
            <a:r>
              <a:rPr lang="en-US" altLang="ko-KR" sz="2000" b="1" dirty="0">
                <a:latin typeface="+mn-ea"/>
                <a:ea typeface="+mn-ea"/>
              </a:rPr>
              <a:t>(</a:t>
            </a:r>
            <a:r>
              <a:rPr lang="ko-KR" altLang="en-US" sz="2000" b="1" dirty="0">
                <a:latin typeface="+mn-ea"/>
                <a:ea typeface="+mn-ea"/>
              </a:rPr>
              <a:t>해당 사항 없음</a:t>
            </a:r>
            <a:r>
              <a:rPr lang="en-US" altLang="ko-KR" sz="2000" b="1" dirty="0">
                <a:latin typeface="+mn-ea"/>
                <a:ea typeface="+mn-ea"/>
              </a:rPr>
              <a:t>), </a:t>
            </a:r>
            <a:r>
              <a:rPr lang="ko-KR" altLang="en-US" sz="2000" b="1" dirty="0">
                <a:latin typeface="+mn-ea"/>
                <a:ea typeface="+mn-ea"/>
              </a:rPr>
              <a:t>알 수 없는</a:t>
            </a:r>
            <a:r>
              <a:rPr lang="en-US" altLang="ko-KR" sz="2000" b="1" dirty="0">
                <a:latin typeface="+mn-ea"/>
                <a:ea typeface="+mn-ea"/>
              </a:rPr>
              <a:t>(unknown) </a:t>
            </a:r>
            <a:r>
              <a:rPr lang="ko-KR" altLang="en-US" sz="2000" b="1" dirty="0">
                <a:latin typeface="+mn-ea"/>
                <a:ea typeface="+mn-ea"/>
              </a:rPr>
              <a:t>값을 </a:t>
            </a:r>
            <a:r>
              <a:rPr lang="ko-KR" altLang="en-US" sz="2000" b="1" dirty="0" smtClean="0">
                <a:latin typeface="+mn-ea"/>
                <a:ea typeface="+mn-ea"/>
              </a:rPr>
              <a:t>의미함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717550" lvl="1" indent="-35401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어떤 </a:t>
            </a:r>
            <a:r>
              <a:rPr lang="ko-KR" altLang="en-US" sz="2000" b="1" dirty="0">
                <a:latin typeface="+mn-ea"/>
                <a:ea typeface="+mn-ea"/>
              </a:rPr>
              <a:t>값인지 알 수 없지만 어떤 값이 존재하고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>
              <a:latin typeface="+mn-ea"/>
              <a:ea typeface="+mn-ea"/>
            </a:endParaRPr>
          </a:p>
          <a:p>
            <a:pPr marL="717550" lvl="1" indent="-35401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? </a:t>
            </a:r>
            <a:r>
              <a:rPr lang="ko-KR" altLang="en-US" sz="2000" b="1" dirty="0">
                <a:latin typeface="+mn-ea"/>
                <a:ea typeface="+mn-ea"/>
              </a:rPr>
              <a:t>혹은 ∞의 의미이므로 </a:t>
            </a:r>
          </a:p>
          <a:p>
            <a:pPr marL="717550" lvl="1" indent="-35401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연산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할당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비교가 </a:t>
            </a:r>
            <a:r>
              <a:rPr lang="ko-KR" altLang="en-US" sz="2000" b="1" dirty="0" smtClean="0">
                <a:latin typeface="+mn-ea"/>
                <a:ea typeface="+mn-ea"/>
              </a:rPr>
              <a:t>불가능함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54815" y="139032"/>
            <a:ext cx="1510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</a:t>
            </a:r>
            <a:r>
              <a:rPr lang="ko-KR" altLang="en-US" sz="1400" b="1" dirty="0" smtClean="0">
                <a:latin typeface="+mn-ea"/>
                <a:ea typeface="+mn-ea"/>
              </a:rPr>
              <a:t>의 기본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649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6</a:t>
            </a:r>
            <a:r>
              <a:rPr lang="en-US" altLang="ko-KR" sz="2400" dirty="0" smtClean="0"/>
              <a:t>. </a:t>
            </a:r>
            <a:r>
              <a:rPr lang="en-US" altLang="ko-KR" sz="2400" dirty="0"/>
              <a:t>NULL</a:t>
            </a:r>
            <a:r>
              <a:rPr lang="ko-KR" altLang="en-US" sz="2400" dirty="0"/>
              <a:t>도 </a:t>
            </a:r>
            <a:r>
              <a:rPr lang="ko-KR" altLang="en-US" sz="2400" dirty="0" smtClean="0"/>
              <a:t>데이터</a:t>
            </a:r>
            <a:r>
              <a:rPr lang="en-US" altLang="ko-KR" sz="2400" dirty="0" smtClean="0"/>
              <a:t>!</a:t>
            </a:r>
            <a:r>
              <a:rPr lang="en-US" altLang="ko-KR" sz="2400" dirty="0" smtClean="0">
                <a:latin typeface="맑은 고딕" pitchFamily="50" charset="-127"/>
              </a:rPr>
              <a:t>(2/4)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708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널은 </a:t>
            </a:r>
            <a:r>
              <a:rPr lang="en-US" altLang="ko-KR" sz="2000" b="1" dirty="0">
                <a:latin typeface="+mn-ea"/>
                <a:ea typeface="+mn-ea"/>
              </a:rPr>
              <a:t>? </a:t>
            </a:r>
            <a:r>
              <a:rPr lang="ko-KR" altLang="en-US" sz="2000" b="1" dirty="0">
                <a:latin typeface="+mn-ea"/>
                <a:ea typeface="+mn-ea"/>
              </a:rPr>
              <a:t>혹은 ∞의 의미이기 때문에 연산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할당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비교가 </a:t>
            </a:r>
            <a:r>
              <a:rPr lang="ko-KR" altLang="en-US" sz="2000" b="1" dirty="0" smtClean="0">
                <a:latin typeface="+mn-ea"/>
                <a:ea typeface="+mn-ea"/>
              </a:rPr>
              <a:t>불가능함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다음은 </a:t>
            </a:r>
            <a:r>
              <a:rPr lang="ko-KR" altLang="en-US" sz="2000" b="1" dirty="0">
                <a:latin typeface="+mn-ea"/>
                <a:ea typeface="+mn-ea"/>
              </a:rPr>
              <a:t>산술 연산자를 이용해서 연봉을 계산하는 </a:t>
            </a:r>
            <a:r>
              <a:rPr lang="ko-KR" altLang="en-US" sz="2000" b="1" dirty="0" err="1">
                <a:latin typeface="+mn-ea"/>
                <a:ea typeface="+mn-ea"/>
              </a:rPr>
              <a:t>쿼리문으로</a:t>
            </a:r>
            <a:r>
              <a:rPr lang="ko-KR" altLang="en-US" sz="2000" b="1" dirty="0">
                <a:latin typeface="+mn-ea"/>
                <a:ea typeface="+mn-ea"/>
              </a:rPr>
              <a:t> 앞에서 구했던 </a:t>
            </a:r>
            <a:r>
              <a:rPr lang="ko-KR" altLang="en-US" sz="2000" b="1" dirty="0" smtClean="0">
                <a:latin typeface="+mn-ea"/>
                <a:ea typeface="+mn-ea"/>
              </a:rPr>
              <a:t> 예제에서 </a:t>
            </a:r>
            <a:r>
              <a:rPr lang="ko-KR" altLang="en-US" sz="2000" b="1" dirty="0">
                <a:latin typeface="+mn-ea"/>
                <a:ea typeface="+mn-ea"/>
              </a:rPr>
              <a:t>커미션을 연봉 계산에 추가해 본 </a:t>
            </a:r>
            <a:r>
              <a:rPr lang="ko-KR" altLang="en-US" sz="2000" b="1" dirty="0" smtClean="0">
                <a:latin typeface="+mn-ea"/>
                <a:ea typeface="+mn-ea"/>
              </a:rPr>
              <a:t>것임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커미션의 </a:t>
            </a:r>
            <a:r>
              <a:rPr lang="ko-KR" altLang="en-US" sz="2000" b="1" dirty="0">
                <a:latin typeface="+mn-ea"/>
                <a:ea typeface="+mn-ea"/>
              </a:rPr>
              <a:t>경우에는 </a:t>
            </a:r>
            <a:r>
              <a:rPr lang="ko-KR" altLang="en-US" sz="2000" b="1" dirty="0" smtClean="0">
                <a:latin typeface="+mn-ea"/>
                <a:ea typeface="+mn-ea"/>
              </a:rPr>
              <a:t>널 값을 </a:t>
            </a:r>
            <a:r>
              <a:rPr lang="ko-KR" altLang="en-US" sz="2000" b="1" dirty="0">
                <a:latin typeface="+mn-ea"/>
                <a:ea typeface="+mn-ea"/>
              </a:rPr>
              <a:t>가진 행도 있으므로 널 값을 가진 데이터와 산술 </a:t>
            </a:r>
            <a:r>
              <a:rPr lang="ko-KR" altLang="en-US" sz="2000" b="1" dirty="0" smtClean="0">
                <a:latin typeface="+mn-ea"/>
                <a:ea typeface="+mn-ea"/>
              </a:rPr>
              <a:t> 연산하면 </a:t>
            </a:r>
            <a:r>
              <a:rPr lang="ko-KR" altLang="en-US" sz="2000" b="1" dirty="0">
                <a:latin typeface="+mn-ea"/>
                <a:ea typeface="+mn-ea"/>
              </a:rPr>
              <a:t>어떤 결과가 나오는지를 확인할 수 있는 좋은 </a:t>
            </a:r>
            <a:r>
              <a:rPr lang="ko-KR" altLang="en-US" sz="2000" b="1" dirty="0" smtClean="0">
                <a:latin typeface="+mn-ea"/>
                <a:ea typeface="+mn-ea"/>
              </a:rPr>
              <a:t>예제임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54815" y="139032"/>
            <a:ext cx="1510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</a:t>
            </a:r>
            <a:r>
              <a:rPr lang="ko-KR" altLang="en-US" sz="1400" b="1" dirty="0" smtClean="0">
                <a:latin typeface="+mn-ea"/>
                <a:ea typeface="+mn-ea"/>
              </a:rPr>
              <a:t>의 기본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AutoShape 21"/>
          <p:cNvSpPr>
            <a:spLocks noChangeArrowheads="1"/>
          </p:cNvSpPr>
          <p:nvPr/>
        </p:nvSpPr>
        <p:spPr bwMode="auto">
          <a:xfrm>
            <a:off x="629345" y="1484784"/>
            <a:ext cx="7620000" cy="10668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  <a:alpha val="39999"/>
            </a:schemeClr>
          </a:solidFill>
          <a:ln>
            <a:noFill/>
          </a:ln>
        </p:spPr>
        <p:txBody>
          <a:bodyPr wrap="none" anchor="ctr"/>
          <a:lstStyle>
            <a:lvl1pPr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9pPr>
          </a:lstStyle>
          <a:p>
            <a:r>
              <a:rPr lang="en-US" altLang="ko-KR" sz="3200" dirty="0">
                <a:latin typeface="+mn-ea"/>
                <a:ea typeface="+mn-ea"/>
              </a:rPr>
              <a:t>100 + ? = ?</a:t>
            </a:r>
          </a:p>
          <a:p>
            <a:r>
              <a:rPr lang="en-US" altLang="ko-KR" sz="3200" dirty="0">
                <a:latin typeface="+mn-ea"/>
                <a:ea typeface="+mn-ea"/>
              </a:rPr>
              <a:t>100 + ∞ = ∞</a:t>
            </a:r>
          </a:p>
        </p:txBody>
      </p:sp>
    </p:spTree>
    <p:extLst>
      <p:ext uri="{BB962C8B-B14F-4D97-AF65-F5344CB8AC3E}">
        <p14:creationId xmlns:p14="http://schemas.microsoft.com/office/powerpoint/2010/main" val="117530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6</a:t>
            </a:r>
            <a:r>
              <a:rPr lang="en-US" altLang="ko-KR" sz="2400" dirty="0" smtClean="0"/>
              <a:t>. </a:t>
            </a:r>
            <a:r>
              <a:rPr lang="en-US" altLang="ko-KR" sz="2400" dirty="0"/>
              <a:t>NULL</a:t>
            </a:r>
            <a:r>
              <a:rPr lang="ko-KR" altLang="en-US" sz="2400" dirty="0"/>
              <a:t>도 </a:t>
            </a:r>
            <a:r>
              <a:rPr lang="ko-KR" altLang="en-US" sz="2400" dirty="0" smtClean="0"/>
              <a:t>데이터</a:t>
            </a:r>
            <a:r>
              <a:rPr lang="en-US" altLang="ko-KR" sz="2400" dirty="0" smtClean="0"/>
              <a:t>!</a:t>
            </a:r>
            <a:r>
              <a:rPr lang="en-US" altLang="ko-KR" sz="2400" dirty="0" smtClean="0">
                <a:latin typeface="맑은 고딕" pitchFamily="50" charset="-127"/>
              </a:rPr>
              <a:t>(3/4)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54815" y="139032"/>
            <a:ext cx="1510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</a:t>
            </a:r>
            <a:r>
              <a:rPr lang="ko-KR" altLang="en-US" sz="1400" b="1" dirty="0" smtClean="0">
                <a:latin typeface="+mn-ea"/>
                <a:ea typeface="+mn-ea"/>
              </a:rPr>
              <a:t>의 기본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142720"/>
              </p:ext>
            </p:extLst>
          </p:nvPr>
        </p:nvGraphicFramePr>
        <p:xfrm>
          <a:off x="914400" y="1143000"/>
          <a:ext cx="7086600" cy="913632"/>
        </p:xfrm>
        <a:graphic>
          <a:graphicData uri="http://schemas.openxmlformats.org/drawingml/2006/table">
            <a:tbl>
              <a:tblPr/>
              <a:tblGrid>
                <a:gridCol w="897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9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59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marL="17907" marR="1790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SELECT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ename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sal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job,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comm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sal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*12,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sal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*12+comm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FROM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emp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</a:txBody>
                  <a:tcPr marL="17907" marR="1790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_x93714144" descr="EMB00001adc05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33525"/>
            <a:ext cx="3886200" cy="368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_x93714944"/>
          <p:cNvSpPr>
            <a:spLocks noChangeArrowheads="1"/>
          </p:cNvSpPr>
          <p:nvPr/>
        </p:nvSpPr>
        <p:spPr bwMode="auto">
          <a:xfrm>
            <a:off x="5105399" y="2348880"/>
            <a:ext cx="4203825" cy="990018"/>
          </a:xfrm>
          <a:prstGeom prst="rect">
            <a:avLst/>
          </a:prstGeom>
          <a:noFill/>
          <a:ln w="4191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9pPr>
          </a:lstStyle>
          <a:p>
            <a:pPr algn="just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영업직인 경우 커미션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comm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컬럼에 값이 저장되어 있으므로 제대로 연봉 계산을 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         하게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됨</a:t>
            </a:r>
            <a:endParaRPr lang="en-US" altLang="ko-KR" sz="9600" dirty="0">
              <a:latin typeface="+mn-ea"/>
              <a:ea typeface="+mn-ea"/>
            </a:endParaRPr>
          </a:p>
        </p:txBody>
      </p:sp>
      <p:sp>
        <p:nvSpPr>
          <p:cNvPr id="10" name="_x93714784"/>
          <p:cNvSpPr>
            <a:spLocks noChangeArrowheads="1"/>
          </p:cNvSpPr>
          <p:nvPr/>
        </p:nvSpPr>
        <p:spPr bwMode="auto">
          <a:xfrm>
            <a:off x="5105399" y="4766320"/>
            <a:ext cx="4203825" cy="1203251"/>
          </a:xfrm>
          <a:prstGeom prst="rect">
            <a:avLst/>
          </a:prstGeom>
          <a:noFill/>
          <a:ln w="4191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9pPr>
          </a:lstStyle>
          <a:p>
            <a:pPr algn="just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영업직인 아닌 경우에는 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커미션에          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널 값이 저장되어 있어서 연봉 계산 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  결과도 널 값으로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구해지는 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모순이 발생함</a:t>
            </a:r>
            <a:endParaRPr lang="en-US" altLang="ko-KR" sz="9600" dirty="0">
              <a:latin typeface="+mn-ea"/>
              <a:ea typeface="+mn-ea"/>
            </a:endParaRPr>
          </a:p>
        </p:txBody>
      </p:sp>
      <p:sp>
        <p:nvSpPr>
          <p:cNvPr id="11" name="_x93715184"/>
          <p:cNvSpPr>
            <a:spLocks noChangeArrowheads="1"/>
          </p:cNvSpPr>
          <p:nvPr/>
        </p:nvSpPr>
        <p:spPr bwMode="auto">
          <a:xfrm>
            <a:off x="5105399" y="3521299"/>
            <a:ext cx="4203825" cy="1097010"/>
          </a:xfrm>
          <a:prstGeom prst="rect">
            <a:avLst/>
          </a:prstGeom>
          <a:noFill/>
          <a:ln w="4191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9pPr>
          </a:lstStyle>
          <a:p>
            <a:pPr algn="just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영업직인 경우 무능력하여 받을 커미션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comm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이 없더라도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0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으로 저장되어 있으므로 연봉 계산이 제대로 됨</a:t>
            </a:r>
            <a:endParaRPr lang="en-US" altLang="ko-KR" sz="9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537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6</a:t>
            </a:r>
            <a:r>
              <a:rPr lang="en-US" altLang="ko-KR" sz="2400" dirty="0" smtClean="0"/>
              <a:t>. </a:t>
            </a:r>
            <a:r>
              <a:rPr lang="en-US" altLang="ko-KR" sz="2400" dirty="0"/>
              <a:t>NULL</a:t>
            </a:r>
            <a:r>
              <a:rPr lang="ko-KR" altLang="en-US" sz="2400" dirty="0"/>
              <a:t>도 </a:t>
            </a:r>
            <a:r>
              <a:rPr lang="ko-KR" altLang="en-US" sz="2400" dirty="0" smtClean="0"/>
              <a:t>데이터</a:t>
            </a:r>
            <a:r>
              <a:rPr lang="en-US" altLang="ko-KR" sz="2400" dirty="0" smtClean="0"/>
              <a:t>!</a:t>
            </a:r>
            <a:r>
              <a:rPr lang="en-US" altLang="ko-KR" sz="2400" dirty="0" smtClean="0">
                <a:latin typeface="맑은 고딕" pitchFamily="50" charset="-127"/>
              </a:rPr>
              <a:t>(4/4)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54815" y="139032"/>
            <a:ext cx="1510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</a:t>
            </a:r>
            <a:r>
              <a:rPr lang="ko-KR" altLang="en-US" sz="1400" b="1" dirty="0" smtClean="0">
                <a:latin typeface="+mn-ea"/>
                <a:ea typeface="+mn-ea"/>
              </a:rPr>
              <a:t>의 기본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784697"/>
              </p:ext>
            </p:extLst>
          </p:nvPr>
        </p:nvGraphicFramePr>
        <p:xfrm>
          <a:off x="629346" y="1143000"/>
          <a:ext cx="7371655" cy="950913"/>
        </p:xfrm>
        <a:graphic>
          <a:graphicData uri="http://schemas.openxmlformats.org/drawingml/2006/table">
            <a:tbl>
              <a:tblPr/>
              <a:tblGrid>
                <a:gridCol w="66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09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marL="17907" marR="17907" marT="17920" marB="17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ename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comm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sal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*12+comm, </a:t>
                      </a:r>
                    </a:p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nvl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comm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0), 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sal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*12+nvl(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comm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0)</a:t>
                      </a:r>
                    </a:p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emp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907" marR="17907" marT="17920" marB="17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_x93714944"/>
          <p:cNvSpPr>
            <a:spLocks noChangeArrowheads="1"/>
          </p:cNvSpPr>
          <p:nvPr/>
        </p:nvSpPr>
        <p:spPr bwMode="auto">
          <a:xfrm>
            <a:off x="4949824" y="2348879"/>
            <a:ext cx="4320480" cy="1591661"/>
          </a:xfrm>
          <a:prstGeom prst="rect">
            <a:avLst/>
          </a:prstGeom>
          <a:noFill/>
          <a:ln w="4191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9pPr>
          </a:lstStyle>
          <a:p>
            <a:pPr algn="l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연봉 계산을 위해 사원 테이블에서 급여와 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 커미션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칼럼을 살펴본 결과 영업사원이 아닌 사원들의 커미션은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NULL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로 지정되어 있으므로 연봉을 올바르게 계산하기 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위해서는     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커미션이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NULL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인 경우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0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으로 변경하여 계산에 참여하도록 해야 함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4" name="_x93714784"/>
          <p:cNvSpPr>
            <a:spLocks noChangeArrowheads="1"/>
          </p:cNvSpPr>
          <p:nvPr/>
        </p:nvSpPr>
        <p:spPr bwMode="auto">
          <a:xfrm>
            <a:off x="4949824" y="4101479"/>
            <a:ext cx="4320479" cy="1675433"/>
          </a:xfrm>
          <a:prstGeom prst="rect">
            <a:avLst/>
          </a:prstGeom>
          <a:noFill/>
          <a:ln w="4191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9pPr>
          </a:lstStyle>
          <a:p>
            <a:pPr algn="l"/>
            <a:r>
              <a:rPr lang="ko-KR" altLang="en-US" sz="1600" dirty="0" err="1">
                <a:solidFill>
                  <a:srgbClr val="000000"/>
                </a:solidFill>
                <a:latin typeface="+mn-ea"/>
                <a:ea typeface="+mn-ea"/>
              </a:rPr>
              <a:t>오라클에서는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NULL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을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0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또는 다른 값으로 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 변환하기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위해서 사용하는 함수로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NVL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을 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제공함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ea typeface="+mn-ea"/>
              </a:rPr>
              <a:t>.  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커미션에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널이 저장되어 있더라도 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   널을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다른 값으로 변환하는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NVL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함수를 사용하면 제대로 된 계산 결과를 얻을 수 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있음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15" name="_x93645648" descr="EMB00001adc05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4038600" cy="34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97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2316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s</a:t>
            </a:r>
            <a:r>
              <a:rPr lang="en-US" altLang="ko-KR" sz="2000" b="1" dirty="0" smtClean="0">
                <a:latin typeface="+mn-ea"/>
                <a:ea typeface="+mn-ea"/>
              </a:rPr>
              <a:t>ystem </a:t>
            </a:r>
            <a:r>
              <a:rPr lang="ko-KR" altLang="en-US" sz="2000" b="1" dirty="0" smtClean="0">
                <a:latin typeface="+mn-ea"/>
                <a:ea typeface="+mn-ea"/>
              </a:rPr>
              <a:t>사용자 </a:t>
            </a:r>
            <a:r>
              <a:rPr lang="en-US" altLang="ko-KR" sz="2000" b="1" smtClean="0">
                <a:latin typeface="+mn-ea"/>
                <a:ea typeface="+mn-ea"/>
              </a:rPr>
              <a:t>: DBA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사용자  </a:t>
            </a:r>
            <a:r>
              <a:rPr lang="en-US" altLang="ko-KR" sz="2000" b="1" dirty="0" smtClean="0">
                <a:latin typeface="+mn-ea"/>
                <a:ea typeface="+mn-ea"/>
              </a:rPr>
              <a:t>: system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암호 </a:t>
            </a:r>
            <a:r>
              <a:rPr lang="en-US" altLang="ko-KR" sz="2000" b="1" dirty="0" smtClean="0">
                <a:latin typeface="+mn-ea"/>
                <a:ea typeface="+mn-ea"/>
              </a:rPr>
              <a:t>: </a:t>
            </a:r>
            <a:r>
              <a:rPr lang="en-US" altLang="ko-KR" sz="2000" b="1" dirty="0" smtClean="0">
                <a:latin typeface="+mn-ea"/>
                <a:ea typeface="+mn-ea"/>
              </a:rPr>
              <a:t>oracle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err="1">
                <a:latin typeface="+mn-ea"/>
                <a:ea typeface="+mn-ea"/>
              </a:rPr>
              <a:t>s</a:t>
            </a:r>
            <a:r>
              <a:rPr lang="en-US" altLang="ko-KR" sz="2000" b="1" dirty="0" err="1" smtClean="0">
                <a:latin typeface="+mn-ea"/>
                <a:ea typeface="+mn-ea"/>
              </a:rPr>
              <a:t>cott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사용자 </a:t>
            </a:r>
            <a:r>
              <a:rPr lang="en-US" altLang="ko-KR" sz="2000" b="1" dirty="0" smtClean="0">
                <a:latin typeface="+mn-ea"/>
                <a:ea typeface="+mn-ea"/>
              </a:rPr>
              <a:t>: </a:t>
            </a:r>
            <a:r>
              <a:rPr lang="ko-KR" altLang="en-US" sz="2000" b="1" dirty="0" smtClean="0">
                <a:latin typeface="+mn-ea"/>
                <a:ea typeface="+mn-ea"/>
              </a:rPr>
              <a:t>개발자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사용자 </a:t>
            </a:r>
            <a:r>
              <a:rPr lang="en-US" altLang="ko-KR" b="1" dirty="0" smtClean="0">
                <a:latin typeface="+mn-ea"/>
                <a:ea typeface="+mn-ea"/>
              </a:rPr>
              <a:t>: </a:t>
            </a:r>
            <a:r>
              <a:rPr lang="en-US" altLang="ko-KR" b="1" dirty="0" err="1" smtClean="0">
                <a:latin typeface="+mn-ea"/>
                <a:ea typeface="+mn-ea"/>
              </a:rPr>
              <a:t>scott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암호 </a:t>
            </a:r>
            <a:r>
              <a:rPr lang="en-US" altLang="ko-KR" b="1" dirty="0" smtClean="0">
                <a:latin typeface="+mn-ea"/>
                <a:ea typeface="+mn-ea"/>
              </a:rPr>
              <a:t>: tiger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ko-KR" altLang="en-US" sz="2400" dirty="0" smtClean="0">
                <a:latin typeface="맑은 고딕" pitchFamily="50" charset="-127"/>
              </a:rPr>
              <a:t>사용자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7. </a:t>
            </a:r>
            <a:r>
              <a:rPr lang="ko-KR" altLang="en-US" sz="2400" dirty="0" err="1" smtClean="0"/>
              <a:t>컬럼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이름에 별칭 </a:t>
            </a:r>
            <a:r>
              <a:rPr lang="ko-KR" altLang="en-US" sz="2400" dirty="0" smtClean="0"/>
              <a:t>지정하기</a:t>
            </a:r>
            <a:r>
              <a:rPr lang="en-US" altLang="ko-KR" sz="2400" dirty="0" smtClean="0"/>
              <a:t>(1/4)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56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SQL</a:t>
            </a:r>
            <a:r>
              <a:rPr lang="ko-KR" altLang="en-US" sz="2000" b="1" dirty="0">
                <a:latin typeface="+mn-ea"/>
                <a:ea typeface="+mn-ea"/>
              </a:rPr>
              <a:t>에서 쿼리문의 결과가 출력될 때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 err="1">
                <a:latin typeface="+mn-ea"/>
                <a:ea typeface="+mn-ea"/>
              </a:rPr>
              <a:t>컬럼</a:t>
            </a:r>
            <a:r>
              <a:rPr lang="ko-KR" altLang="en-US" sz="2000" b="1" dirty="0">
                <a:latin typeface="+mn-ea"/>
                <a:ea typeface="+mn-ea"/>
              </a:rPr>
              <a:t> 이름이 </a:t>
            </a:r>
            <a:r>
              <a:rPr lang="ko-KR" altLang="en-US" sz="2000" b="1" dirty="0" err="1">
                <a:latin typeface="+mn-ea"/>
                <a:ea typeface="+mn-ea"/>
              </a:rPr>
              <a:t>컬럼에</a:t>
            </a:r>
            <a:r>
              <a:rPr lang="ko-KR" altLang="en-US" sz="2000" b="1" dirty="0">
                <a:latin typeface="+mn-ea"/>
                <a:ea typeface="+mn-ea"/>
              </a:rPr>
              <a:t> 대한 헤딩</a:t>
            </a:r>
            <a:r>
              <a:rPr lang="en-US" altLang="ko-KR" sz="2000" b="1" dirty="0">
                <a:latin typeface="+mn-ea"/>
                <a:ea typeface="+mn-ea"/>
              </a:rPr>
              <a:t>(heading)</a:t>
            </a:r>
            <a:r>
              <a:rPr lang="ko-KR" altLang="en-US" sz="2000" b="1" dirty="0">
                <a:latin typeface="+mn-ea"/>
                <a:ea typeface="+mn-ea"/>
              </a:rPr>
              <a:t>으로 </a:t>
            </a:r>
            <a:r>
              <a:rPr lang="ko-KR" altLang="en-US" sz="2000" b="1" dirty="0" smtClean="0">
                <a:latin typeface="+mn-ea"/>
                <a:ea typeface="+mn-ea"/>
              </a:rPr>
              <a:t>출력됨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54815" y="139032"/>
            <a:ext cx="1510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</a:t>
            </a:r>
            <a:r>
              <a:rPr lang="ko-KR" altLang="en-US" sz="1400" b="1" dirty="0" smtClean="0">
                <a:latin typeface="+mn-ea"/>
                <a:ea typeface="+mn-ea"/>
              </a:rPr>
              <a:t>의 기본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036480"/>
              </p:ext>
            </p:extLst>
          </p:nvPr>
        </p:nvGraphicFramePr>
        <p:xfrm>
          <a:off x="629345" y="1981200"/>
          <a:ext cx="7467600" cy="838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ename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sal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*12+nvl(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comm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0)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emp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_x93645648" descr="EMB00001adc05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352800"/>
            <a:ext cx="646271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838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7.1 </a:t>
            </a:r>
            <a:r>
              <a:rPr lang="en-US" altLang="ko-KR" sz="2400" dirty="0"/>
              <a:t>AS </a:t>
            </a:r>
            <a:r>
              <a:rPr lang="ko-KR" altLang="en-US" sz="2400" dirty="0"/>
              <a:t>로 </a:t>
            </a:r>
            <a:r>
              <a:rPr lang="ko-KR" altLang="en-US" sz="2400" dirty="0" err="1"/>
              <a:t>컬럼에</a:t>
            </a:r>
            <a:r>
              <a:rPr lang="ko-KR" altLang="en-US" sz="2400" dirty="0"/>
              <a:t> 별칭 </a:t>
            </a:r>
            <a:r>
              <a:rPr lang="ko-KR" altLang="en-US" sz="2400" dirty="0" smtClean="0"/>
              <a:t>부여하기</a:t>
            </a:r>
            <a:r>
              <a:rPr lang="en-US" altLang="ko-KR" sz="2400" dirty="0" smtClean="0"/>
              <a:t>(2/4)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컬럼</a:t>
            </a:r>
            <a:r>
              <a:rPr lang="ko-KR" altLang="en-US" sz="2000" b="1" dirty="0">
                <a:latin typeface="+mn-ea"/>
                <a:ea typeface="+mn-ea"/>
              </a:rPr>
              <a:t> 이름 대신 별칭을 출력하고자 하면 </a:t>
            </a:r>
            <a:r>
              <a:rPr lang="ko-KR" altLang="en-US" sz="2000" b="1" dirty="0" err="1">
                <a:latin typeface="+mn-ea"/>
                <a:ea typeface="+mn-ea"/>
              </a:rPr>
              <a:t>컬럼을</a:t>
            </a:r>
            <a:r>
              <a:rPr lang="ko-KR" altLang="en-US" sz="2000" b="1" dirty="0">
                <a:latin typeface="+mn-ea"/>
                <a:ea typeface="+mn-ea"/>
              </a:rPr>
              <a:t> 기술한 바로 뒤에 </a:t>
            </a:r>
            <a:r>
              <a:rPr lang="en-US" altLang="ko-KR" sz="2000" b="1" dirty="0">
                <a:latin typeface="+mn-ea"/>
                <a:ea typeface="+mn-ea"/>
              </a:rPr>
              <a:t>AS </a:t>
            </a:r>
            <a:r>
              <a:rPr lang="ko-KR" altLang="en-US" sz="2000" b="1" dirty="0">
                <a:latin typeface="+mn-ea"/>
                <a:ea typeface="+mn-ea"/>
              </a:rPr>
              <a:t>라는 </a:t>
            </a:r>
            <a:r>
              <a:rPr lang="ko-KR" altLang="en-US" sz="2000" b="1" dirty="0" smtClean="0">
                <a:latin typeface="+mn-ea"/>
                <a:ea typeface="+mn-ea"/>
              </a:rPr>
              <a:t>   키워드를 </a:t>
            </a:r>
            <a:r>
              <a:rPr lang="ko-KR" altLang="en-US" sz="2000" b="1" dirty="0">
                <a:latin typeface="+mn-ea"/>
                <a:ea typeface="+mn-ea"/>
              </a:rPr>
              <a:t>쓴 후 별칭을 </a:t>
            </a:r>
            <a:r>
              <a:rPr lang="ko-KR" altLang="en-US" sz="2000" b="1" dirty="0" smtClean="0">
                <a:latin typeface="+mn-ea"/>
                <a:ea typeface="+mn-ea"/>
              </a:rPr>
              <a:t>기술함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54815" y="139032"/>
            <a:ext cx="1510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</a:t>
            </a:r>
            <a:r>
              <a:rPr lang="ko-KR" altLang="en-US" sz="1400" b="1" dirty="0" smtClean="0">
                <a:latin typeface="+mn-ea"/>
                <a:ea typeface="+mn-ea"/>
              </a:rPr>
              <a:t>의 기본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697968"/>
              </p:ext>
            </p:extLst>
          </p:nvPr>
        </p:nvGraphicFramePr>
        <p:xfrm>
          <a:off x="629345" y="1981200"/>
          <a:ext cx="7467600" cy="762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ename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sal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*12+nvl(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comm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0) as 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Annsal</a:t>
                      </a:r>
                      <a:endParaRPr lang="en-US" sz="20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emp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_x93645648" descr="EMB00001adc053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068960"/>
            <a:ext cx="70675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65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7.2 </a:t>
            </a:r>
            <a:r>
              <a:rPr lang="en-US" altLang="ko-KR" sz="2400" dirty="0"/>
              <a:t>“ ”</a:t>
            </a:r>
            <a:r>
              <a:rPr lang="ko-KR" altLang="en-US" sz="2400" dirty="0"/>
              <a:t>로 별칭 </a:t>
            </a:r>
            <a:r>
              <a:rPr lang="ko-KR" altLang="en-US" sz="2400" dirty="0" smtClean="0"/>
              <a:t>부여하기</a:t>
            </a:r>
            <a:r>
              <a:rPr lang="en-US" altLang="ko-KR" sz="2400" dirty="0" smtClean="0"/>
              <a:t>(3/4)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4006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위 예를 살펴보면 별칭을 부여 할 때에는 대소문자를 섞어서 기술하였는데 </a:t>
            </a:r>
            <a:r>
              <a:rPr lang="ko-KR" altLang="en-US" sz="2000" b="1" dirty="0" smtClean="0">
                <a:latin typeface="+mn-ea"/>
                <a:ea typeface="+mn-ea"/>
              </a:rPr>
              <a:t>   출력 </a:t>
            </a:r>
            <a:r>
              <a:rPr lang="ko-KR" altLang="en-US" sz="2000" b="1" dirty="0">
                <a:latin typeface="+mn-ea"/>
                <a:ea typeface="+mn-ea"/>
              </a:rPr>
              <a:t>결과를 보면 일괄적으로 대문자로 출력된 것을 확인할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대소문자를 구별하고 싶으면 “ ”을 </a:t>
            </a:r>
            <a:r>
              <a:rPr lang="ko-KR" altLang="en-US" sz="2000" b="1" dirty="0" smtClean="0">
                <a:latin typeface="+mn-ea"/>
                <a:ea typeface="+mn-ea"/>
              </a:rPr>
              <a:t>사용함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“ ”</a:t>
            </a:r>
            <a:r>
              <a:rPr lang="ko-KR" altLang="en-US" sz="2000" b="1" dirty="0">
                <a:latin typeface="+mn-ea"/>
                <a:ea typeface="+mn-ea"/>
              </a:rPr>
              <a:t>을 사용하여 별칭을 부여할 경우에는 별칭에 공백문자나 </a:t>
            </a:r>
            <a:r>
              <a:rPr lang="en-US" altLang="ko-KR" sz="2000" b="1" dirty="0" smtClean="0">
                <a:latin typeface="+mn-ea"/>
                <a:ea typeface="+mn-ea"/>
              </a:rPr>
              <a:t>$, _, # </a:t>
            </a:r>
            <a:r>
              <a:rPr lang="ko-KR" altLang="en-US" sz="2000" b="1" dirty="0" smtClean="0">
                <a:latin typeface="+mn-ea"/>
                <a:ea typeface="+mn-ea"/>
              </a:rPr>
              <a:t>등 </a:t>
            </a:r>
            <a:r>
              <a:rPr lang="ko-KR" altLang="en-US" sz="2000" b="1" dirty="0">
                <a:latin typeface="+mn-ea"/>
                <a:ea typeface="+mn-ea"/>
              </a:rPr>
              <a:t>특수 </a:t>
            </a:r>
            <a:r>
              <a:rPr lang="ko-KR" altLang="en-US" sz="2000" b="1" dirty="0" smtClean="0">
                <a:latin typeface="+mn-ea"/>
                <a:ea typeface="+mn-ea"/>
              </a:rPr>
              <a:t>       문자를 </a:t>
            </a:r>
            <a:r>
              <a:rPr lang="ko-KR" altLang="en-US" sz="2000" b="1" dirty="0">
                <a:latin typeface="+mn-ea"/>
                <a:ea typeface="+mn-ea"/>
              </a:rPr>
              <a:t>포함시킬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54815" y="139032"/>
            <a:ext cx="1510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</a:t>
            </a:r>
            <a:r>
              <a:rPr lang="ko-KR" altLang="en-US" sz="1400" b="1" dirty="0" smtClean="0">
                <a:latin typeface="+mn-ea"/>
                <a:ea typeface="+mn-ea"/>
              </a:rPr>
              <a:t>의 기본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858918"/>
              </p:ext>
            </p:extLst>
          </p:nvPr>
        </p:nvGraphicFramePr>
        <p:xfrm>
          <a:off x="629345" y="3156173"/>
          <a:ext cx="7467600" cy="762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20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ename, sal*12+nvl(comm, 0) "A n n s a l"</a:t>
                      </a:r>
                    </a:p>
                    <a:p>
                      <a:r>
                        <a:rPr lang="pt-B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emp;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_x94165272" descr="EMB00001adc05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4052465"/>
            <a:ext cx="6172200" cy="232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16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7.3 </a:t>
            </a:r>
            <a:r>
              <a:rPr lang="ko-KR" altLang="en-US" sz="2400" dirty="0"/>
              <a:t>별칭으로 한글 </a:t>
            </a:r>
            <a:r>
              <a:rPr lang="ko-KR" altLang="en-US" sz="2400" dirty="0" smtClean="0"/>
              <a:t>사용하기</a:t>
            </a:r>
            <a:r>
              <a:rPr lang="en-US" altLang="ko-KR" sz="2400" dirty="0" smtClean="0"/>
              <a:t>(4/4)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영어가 아닌 한글로 별칭을 </a:t>
            </a:r>
            <a:r>
              <a:rPr lang="ko-KR" altLang="en-US" sz="2000" b="1" dirty="0" smtClean="0">
                <a:latin typeface="+mn-ea"/>
                <a:ea typeface="+mn-ea"/>
              </a:rPr>
              <a:t>부여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오라클에서</a:t>
            </a:r>
            <a:r>
              <a:rPr lang="ko-KR" altLang="en-US" sz="2000" b="1" dirty="0">
                <a:latin typeface="+mn-ea"/>
                <a:ea typeface="+mn-ea"/>
              </a:rPr>
              <a:t> 한글을 지원하므로 </a:t>
            </a:r>
            <a:r>
              <a:rPr lang="ko-KR" altLang="en-US" sz="2000" b="1" dirty="0" smtClean="0">
                <a:latin typeface="+mn-ea"/>
                <a:ea typeface="+mn-ea"/>
              </a:rPr>
              <a:t>별칭을 한글로 </a:t>
            </a:r>
            <a:r>
              <a:rPr lang="ko-KR" altLang="en-US" sz="2000" b="1" dirty="0">
                <a:latin typeface="+mn-ea"/>
                <a:ea typeface="+mn-ea"/>
              </a:rPr>
              <a:t>부여할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54815" y="139032"/>
            <a:ext cx="1510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</a:t>
            </a:r>
            <a:r>
              <a:rPr lang="ko-KR" altLang="en-US" sz="1400" b="1" dirty="0" smtClean="0">
                <a:latin typeface="+mn-ea"/>
                <a:ea typeface="+mn-ea"/>
              </a:rPr>
              <a:t>의 기본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820757"/>
              </p:ext>
            </p:extLst>
          </p:nvPr>
        </p:nvGraphicFramePr>
        <p:xfrm>
          <a:off x="629345" y="1988840"/>
          <a:ext cx="7467600" cy="762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20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ename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sal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*12+nvl(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comm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0) "</a:t>
                      </a:r>
                      <a:r>
                        <a:rPr lang="ko-KR" altLang="en-US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연봉</a:t>
                      </a: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endParaRPr lang="ko-KR" altLang="en-US" sz="20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emp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_x94165272" descr="EMB00001adc053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131840"/>
            <a:ext cx="6553200" cy="247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729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8</a:t>
            </a:r>
            <a:r>
              <a:rPr lang="en-US" altLang="ko-KR" sz="2400" dirty="0" smtClean="0"/>
              <a:t>. </a:t>
            </a:r>
            <a:r>
              <a:rPr lang="en-US" altLang="ko-KR" sz="2400" dirty="0"/>
              <a:t>Concatenation </a:t>
            </a:r>
            <a:r>
              <a:rPr lang="ko-KR" altLang="en-US" sz="2400" dirty="0"/>
              <a:t>연산자의 정의와 사용</a:t>
            </a:r>
            <a:r>
              <a:rPr lang="en-US" altLang="ko-KR" sz="2400" dirty="0" smtClean="0">
                <a:latin typeface="맑은 고딕" pitchFamily="50" charset="-127"/>
              </a:rPr>
              <a:t>(1/2)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028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오라클에서는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Concatenation </a:t>
            </a:r>
            <a:r>
              <a:rPr lang="ko-KR" altLang="en-US" sz="2000" b="1" dirty="0">
                <a:latin typeface="+mn-ea"/>
                <a:ea typeface="+mn-ea"/>
              </a:rPr>
              <a:t>연산자를 제공해 줌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Concatenation </a:t>
            </a:r>
            <a:r>
              <a:rPr lang="ko-KR" altLang="en-US" sz="2000" b="1" dirty="0">
                <a:latin typeface="+mn-ea"/>
                <a:ea typeface="+mn-ea"/>
              </a:rPr>
              <a:t>의 사전적인 의미는 </a:t>
            </a:r>
            <a:r>
              <a:rPr lang="ko-KR" altLang="en-US" sz="2000" b="1" dirty="0" smtClean="0">
                <a:latin typeface="+mn-ea"/>
                <a:ea typeface="+mn-ea"/>
              </a:rPr>
              <a:t>연결임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따라서 </a:t>
            </a:r>
            <a:r>
              <a:rPr lang="ko-KR" altLang="en-US" sz="2000" b="1" dirty="0" err="1">
                <a:latin typeface="+mn-ea"/>
                <a:ea typeface="+mn-ea"/>
              </a:rPr>
              <a:t>오라클에서의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Concatenation </a:t>
            </a:r>
            <a:r>
              <a:rPr lang="ko-KR" altLang="en-US" sz="2000" b="1" dirty="0">
                <a:latin typeface="+mn-ea"/>
                <a:ea typeface="+mn-ea"/>
              </a:rPr>
              <a:t>연산자 역시 여러 개의 </a:t>
            </a:r>
            <a:r>
              <a:rPr lang="ko-KR" altLang="en-US" sz="2000" b="1" dirty="0" err="1">
                <a:latin typeface="+mn-ea"/>
                <a:ea typeface="+mn-ea"/>
              </a:rPr>
              <a:t>컬럼을</a:t>
            </a:r>
            <a:r>
              <a:rPr lang="ko-KR" altLang="en-US" sz="2000" b="1" dirty="0">
                <a:latin typeface="+mn-ea"/>
                <a:ea typeface="+mn-ea"/>
              </a:rPr>
              <a:t> 연결할 때 사용하는데 </a:t>
            </a:r>
            <a:r>
              <a:rPr lang="en-US" altLang="ko-KR" sz="2000" b="1" dirty="0">
                <a:latin typeface="+mn-ea"/>
                <a:ea typeface="+mn-ea"/>
              </a:rPr>
              <a:t>Concatenation </a:t>
            </a:r>
            <a:r>
              <a:rPr lang="ko-KR" altLang="en-US" sz="2000" b="1" dirty="0">
                <a:latin typeface="+mn-ea"/>
                <a:ea typeface="+mn-ea"/>
              </a:rPr>
              <a:t>연산자로 “</a:t>
            </a:r>
            <a:r>
              <a:rPr lang="en-US" altLang="ko-KR" sz="2000" b="1" dirty="0">
                <a:latin typeface="+mn-ea"/>
                <a:ea typeface="+mn-ea"/>
              </a:rPr>
              <a:t>||” </a:t>
            </a:r>
            <a:r>
              <a:rPr lang="ko-KR" altLang="en-US" sz="2000" b="1" dirty="0" err="1">
                <a:latin typeface="+mn-ea"/>
                <a:ea typeface="+mn-ea"/>
              </a:rPr>
              <a:t>수직바를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사용함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54815" y="139032"/>
            <a:ext cx="1510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</a:t>
            </a:r>
            <a:r>
              <a:rPr lang="ko-KR" altLang="en-US" sz="1400" b="1" dirty="0" smtClean="0">
                <a:latin typeface="+mn-ea"/>
                <a:ea typeface="+mn-ea"/>
              </a:rPr>
              <a:t>의 기본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8" name="_x93583776" descr="EMB00001adc05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83296"/>
            <a:ext cx="80835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06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8</a:t>
            </a:r>
            <a:r>
              <a:rPr lang="en-US" altLang="ko-KR" sz="2400" dirty="0" smtClean="0"/>
              <a:t>. </a:t>
            </a:r>
            <a:r>
              <a:rPr lang="en-US" altLang="ko-KR" sz="2400" dirty="0"/>
              <a:t>Concatenation </a:t>
            </a:r>
            <a:r>
              <a:rPr lang="ko-KR" altLang="en-US" sz="2400" dirty="0"/>
              <a:t>연산자의 정의와 사용</a:t>
            </a:r>
            <a:r>
              <a:rPr lang="en-US" altLang="ko-KR" sz="2400" dirty="0" smtClean="0">
                <a:latin typeface="맑은 고딕" pitchFamily="50" charset="-127"/>
              </a:rPr>
              <a:t>(2/2)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773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결과를 살펴보면 </a:t>
            </a:r>
            <a:r>
              <a:rPr lang="ko-KR" altLang="en-US" sz="2000" b="1" dirty="0" err="1">
                <a:latin typeface="+mn-ea"/>
                <a:ea typeface="+mn-ea"/>
              </a:rPr>
              <a:t>컬럼과</a:t>
            </a:r>
            <a:r>
              <a:rPr lang="ko-KR" altLang="en-US" sz="2000" b="1" dirty="0">
                <a:latin typeface="+mn-ea"/>
                <a:ea typeface="+mn-ea"/>
              </a:rPr>
              <a:t> 특정 값 사이에 공백이 생기는 것을 확인할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err="1" smtClean="0">
                <a:latin typeface="+mn-ea"/>
                <a:ea typeface="+mn-ea"/>
              </a:rPr>
              <a:t>영문장처럼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보이도록 하기 위해서 “</a:t>
            </a:r>
            <a:r>
              <a:rPr lang="en-US" altLang="ko-KR" sz="2000" b="1" dirty="0">
                <a:latin typeface="+mn-ea"/>
                <a:ea typeface="+mn-ea"/>
              </a:rPr>
              <a:t>||”</a:t>
            </a:r>
            <a:r>
              <a:rPr lang="ko-KR" altLang="en-US" sz="2000" b="1" dirty="0">
                <a:latin typeface="+mn-ea"/>
                <a:ea typeface="+mn-ea"/>
              </a:rPr>
              <a:t>를 </a:t>
            </a:r>
            <a:r>
              <a:rPr lang="ko-KR" altLang="en-US" sz="2000" b="1" dirty="0" err="1">
                <a:latin typeface="+mn-ea"/>
                <a:ea typeface="+mn-ea"/>
              </a:rPr>
              <a:t>컬럼과</a:t>
            </a:r>
            <a:r>
              <a:rPr lang="ko-KR" altLang="en-US" sz="2000" b="1" dirty="0">
                <a:latin typeface="+mn-ea"/>
                <a:ea typeface="+mn-ea"/>
              </a:rPr>
              <a:t> 문자열 사이에 기술하여 하나로 연결하여 출력하면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54815" y="139032"/>
            <a:ext cx="1510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</a:t>
            </a:r>
            <a:r>
              <a:rPr lang="ko-KR" altLang="en-US" sz="1400" b="1" dirty="0" smtClean="0">
                <a:latin typeface="+mn-ea"/>
                <a:ea typeface="+mn-ea"/>
              </a:rPr>
              <a:t>의 기본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988721"/>
              </p:ext>
            </p:extLst>
          </p:nvPr>
        </p:nvGraphicFramePr>
        <p:xfrm>
          <a:off x="629345" y="2492896"/>
          <a:ext cx="7467600" cy="762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20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ename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|| ' is a ' || job</a:t>
                      </a:r>
                    </a:p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emp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_x93583776" descr="EMB00001adc05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559696"/>
            <a:ext cx="6553200" cy="247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174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9</a:t>
            </a:r>
            <a:r>
              <a:rPr lang="en-US" altLang="ko-KR" sz="2400" dirty="0" smtClean="0"/>
              <a:t>. </a:t>
            </a:r>
            <a:r>
              <a:rPr lang="en-US" altLang="ko-KR" sz="2400" dirty="0"/>
              <a:t>DISTINCT </a:t>
            </a:r>
            <a:r>
              <a:rPr lang="ko-KR" altLang="en-US" sz="2400" dirty="0"/>
              <a:t>키워드</a:t>
            </a:r>
            <a:r>
              <a:rPr lang="en-US" altLang="ko-KR" sz="2400" dirty="0" smtClean="0">
                <a:latin typeface="맑은 고딕" pitchFamily="50" charset="-127"/>
              </a:rPr>
              <a:t>(1/2)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944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사원들이 소속되어 있는 부서 번호를 출력하기 위한 </a:t>
            </a:r>
            <a:r>
              <a:rPr lang="ko-KR" altLang="en-US" sz="2000" b="1" dirty="0" smtClean="0">
                <a:latin typeface="+mn-ea"/>
                <a:ea typeface="+mn-ea"/>
              </a:rPr>
              <a:t>예임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54815" y="139032"/>
            <a:ext cx="1510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</a:t>
            </a:r>
            <a:r>
              <a:rPr lang="ko-KR" altLang="en-US" sz="1400" b="1" dirty="0" smtClean="0">
                <a:latin typeface="+mn-ea"/>
                <a:ea typeface="+mn-ea"/>
              </a:rPr>
              <a:t>의 기본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587724"/>
              </p:ext>
            </p:extLst>
          </p:nvPr>
        </p:nvGraphicFramePr>
        <p:xfrm>
          <a:off x="637257" y="1412776"/>
          <a:ext cx="6400800" cy="762000"/>
        </p:xfrm>
        <a:graphic>
          <a:graphicData uri="http://schemas.openxmlformats.org/drawingml/2006/table">
            <a:tbl>
              <a:tblPr/>
              <a:tblGrid>
                <a:gridCol w="522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8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20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deptno</a:t>
                      </a:r>
                      <a:endParaRPr lang="en-US" sz="20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emp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_x92732504" descr="EMB00001adc05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12776"/>
            <a:ext cx="4114800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337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9</a:t>
            </a:r>
            <a:r>
              <a:rPr lang="en-US" altLang="ko-KR" sz="2400" dirty="0" smtClean="0"/>
              <a:t>. </a:t>
            </a:r>
            <a:r>
              <a:rPr lang="en-US" altLang="ko-KR" sz="2400" dirty="0"/>
              <a:t>DISTINCT </a:t>
            </a:r>
            <a:r>
              <a:rPr lang="ko-KR" altLang="en-US" sz="2400" dirty="0"/>
              <a:t>키워드</a:t>
            </a:r>
            <a:r>
              <a:rPr lang="en-US" altLang="ko-KR" sz="2400" dirty="0" smtClean="0">
                <a:latin typeface="맑은 고딕" pitchFamily="50" charset="-127"/>
              </a:rPr>
              <a:t>(2/2)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773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사원들이 소속되어 있는 부서의 목록을 얻기 위한 목적이라면 같은 </a:t>
            </a:r>
            <a:r>
              <a:rPr lang="ko-KR" altLang="en-US" sz="2000" b="1">
                <a:latin typeface="+mn-ea"/>
                <a:ea typeface="+mn-ea"/>
              </a:rPr>
              <a:t>부서의 </a:t>
            </a:r>
            <a:r>
              <a:rPr lang="ko-KR" altLang="en-US" sz="2000" b="1" smtClean="0">
                <a:latin typeface="+mn-ea"/>
                <a:ea typeface="+mn-ea"/>
              </a:rPr>
              <a:t>     번호가 </a:t>
            </a:r>
            <a:r>
              <a:rPr lang="ko-KR" altLang="en-US" sz="2000" b="1" dirty="0">
                <a:latin typeface="+mn-ea"/>
                <a:ea typeface="+mn-ea"/>
              </a:rPr>
              <a:t>중복되어 출력되는 것은 의미가 </a:t>
            </a:r>
            <a:r>
              <a:rPr lang="ko-KR" altLang="en-US" sz="2000" b="1" dirty="0" smtClean="0">
                <a:latin typeface="+mn-ea"/>
                <a:ea typeface="+mn-ea"/>
              </a:rPr>
              <a:t>없음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중복되는 부서 번호를 한 번씩만 출력하기 위해서는 키워드 </a:t>
            </a:r>
            <a:r>
              <a:rPr lang="en-US" altLang="ko-KR" sz="2000" b="1" dirty="0">
                <a:latin typeface="+mn-ea"/>
                <a:ea typeface="+mn-ea"/>
              </a:rPr>
              <a:t>DISTINCT</a:t>
            </a:r>
            <a:r>
              <a:rPr lang="ko-KR" altLang="en-US" sz="2000" b="1" dirty="0">
                <a:latin typeface="+mn-ea"/>
                <a:ea typeface="+mn-ea"/>
              </a:rPr>
              <a:t>를 </a:t>
            </a:r>
            <a:r>
              <a:rPr lang="ko-KR" altLang="en-US" sz="2000" b="1" dirty="0" smtClean="0">
                <a:latin typeface="+mn-ea"/>
                <a:ea typeface="+mn-ea"/>
              </a:rPr>
              <a:t>사용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54815" y="139032"/>
            <a:ext cx="1510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</a:t>
            </a:r>
            <a:r>
              <a:rPr lang="ko-KR" altLang="en-US" sz="1400" b="1" dirty="0" smtClean="0">
                <a:latin typeface="+mn-ea"/>
                <a:ea typeface="+mn-ea"/>
              </a:rPr>
              <a:t>의 기본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038324"/>
              </p:ext>
            </p:extLst>
          </p:nvPr>
        </p:nvGraphicFramePr>
        <p:xfrm>
          <a:off x="629345" y="2492896"/>
          <a:ext cx="6400800" cy="762000"/>
        </p:xfrm>
        <a:graphic>
          <a:graphicData uri="http://schemas.openxmlformats.org/drawingml/2006/table">
            <a:tbl>
              <a:tblPr/>
              <a:tblGrid>
                <a:gridCol w="522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8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20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distinct</a:t>
                      </a:r>
                      <a:r>
                        <a:rPr lang="en-US" sz="20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deptno</a:t>
                      </a:r>
                      <a:endParaRPr lang="en-US" sz="20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emp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_x93583776" descr="EMB00001adc05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422104"/>
            <a:ext cx="32067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543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맑은 고딕" pitchFamily="50" charset="-127"/>
              </a:rPr>
              <a:t>데이터 </a:t>
            </a:r>
            <a:r>
              <a:rPr lang="ko-KR" altLang="en-US" sz="2400" dirty="0" err="1" smtClean="0">
                <a:latin typeface="맑은 고딕" pitchFamily="50" charset="-127"/>
              </a:rPr>
              <a:t>딕셔너리</a:t>
            </a:r>
            <a:r>
              <a:rPr lang="ko-KR" altLang="en-US" sz="2400" dirty="0" smtClean="0">
                <a:latin typeface="맑은 고딕" pitchFamily="50" charset="-127"/>
              </a:rPr>
              <a:t> </a:t>
            </a:r>
            <a:r>
              <a:rPr lang="en-US" altLang="ko-KR" sz="2400" dirty="0" smtClean="0">
                <a:latin typeface="맑은 고딕" pitchFamily="50" charset="-127"/>
              </a:rPr>
              <a:t>TAB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0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오라클을</a:t>
            </a:r>
            <a:r>
              <a:rPr lang="ko-KR" altLang="en-US" sz="2000" b="1" dirty="0">
                <a:latin typeface="+mn-ea"/>
                <a:ea typeface="+mn-ea"/>
              </a:rPr>
              <a:t> 설치하면 제공되는 사용자인 </a:t>
            </a:r>
            <a:r>
              <a:rPr lang="en-US" altLang="ko-KR" sz="2000" b="1" dirty="0" smtClean="0">
                <a:latin typeface="+mn-ea"/>
                <a:ea typeface="+mn-ea"/>
              </a:rPr>
              <a:t>SCOTT</a:t>
            </a:r>
            <a:r>
              <a:rPr lang="ko-KR" altLang="en-US" sz="2000" b="1" dirty="0">
                <a:latin typeface="+mn-ea"/>
                <a:ea typeface="+mn-ea"/>
              </a:rPr>
              <a:t>는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학습을 위해서 </a:t>
            </a:r>
            <a:r>
              <a:rPr lang="ko-KR" altLang="en-US" sz="2000" b="1" dirty="0" smtClean="0">
                <a:latin typeface="+mn-ea"/>
                <a:ea typeface="+mn-ea"/>
              </a:rPr>
              <a:t>테이블들이   제공됨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SCOTT</a:t>
            </a:r>
            <a:r>
              <a:rPr lang="ko-KR" altLang="en-US" sz="2000" b="1" dirty="0">
                <a:latin typeface="+mn-ea"/>
                <a:ea typeface="+mn-ea"/>
              </a:rPr>
              <a:t>이 소유하고 있는 테이블을 살펴보기 위해서 다음과 같은 명령을 </a:t>
            </a:r>
            <a:r>
              <a:rPr lang="ko-KR" altLang="en-US" sz="2000" b="1" dirty="0" smtClean="0">
                <a:latin typeface="+mn-ea"/>
                <a:ea typeface="+mn-ea"/>
              </a:rPr>
              <a:t>입력함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TAB</a:t>
            </a:r>
            <a:r>
              <a:rPr lang="ko-KR" altLang="en-US" sz="2000" b="1" dirty="0">
                <a:latin typeface="+mn-ea"/>
                <a:ea typeface="+mn-ea"/>
              </a:rPr>
              <a:t>은 </a:t>
            </a:r>
            <a:r>
              <a:rPr lang="en-US" altLang="ko-KR" sz="2000" b="1" dirty="0">
                <a:latin typeface="+mn-ea"/>
                <a:ea typeface="+mn-ea"/>
              </a:rPr>
              <a:t>TABLE</a:t>
            </a:r>
            <a:r>
              <a:rPr lang="ko-KR" altLang="en-US" sz="2000" b="1" dirty="0">
                <a:latin typeface="+mn-ea"/>
                <a:ea typeface="+mn-ea"/>
              </a:rPr>
              <a:t>의 약자로서 </a:t>
            </a:r>
            <a:r>
              <a:rPr lang="en-US" altLang="ko-KR" sz="2000" b="1" dirty="0">
                <a:latin typeface="+mn-ea"/>
                <a:ea typeface="+mn-ea"/>
              </a:rPr>
              <a:t>SCOTT </a:t>
            </a:r>
            <a:r>
              <a:rPr lang="ko-KR" altLang="en-US" sz="2000" b="1" dirty="0">
                <a:latin typeface="+mn-ea"/>
                <a:ea typeface="+mn-ea"/>
              </a:rPr>
              <a:t>사용자가 소유하고 있는 테이블의 정보를 </a:t>
            </a:r>
            <a:r>
              <a:rPr lang="ko-KR" altLang="en-US" sz="2000" b="1" dirty="0" smtClean="0">
                <a:latin typeface="+mn-ea"/>
                <a:ea typeface="+mn-ea"/>
              </a:rPr>
              <a:t>  알려주는 </a:t>
            </a:r>
            <a:r>
              <a:rPr lang="ko-KR" altLang="en-US" sz="2000" b="1" dirty="0">
                <a:latin typeface="+mn-ea"/>
                <a:ea typeface="+mn-ea"/>
              </a:rPr>
              <a:t>데이터 </a:t>
            </a:r>
            <a:r>
              <a:rPr lang="ko-KR" altLang="en-US" sz="2000" b="1" dirty="0" err="1" smtClean="0">
                <a:latin typeface="+mn-ea"/>
                <a:ea typeface="+mn-ea"/>
              </a:rPr>
              <a:t>딕셔너리임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261938" indent="-363538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54815" y="139032"/>
            <a:ext cx="1510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</a:t>
            </a:r>
            <a:r>
              <a:rPr lang="ko-KR" altLang="en-US" sz="1400" b="1" dirty="0" smtClean="0">
                <a:latin typeface="+mn-ea"/>
                <a:ea typeface="+mn-ea"/>
              </a:rPr>
              <a:t>의 기본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681759"/>
              </p:ext>
            </p:extLst>
          </p:nvPr>
        </p:nvGraphicFramePr>
        <p:xfrm>
          <a:off x="629345" y="2492896"/>
          <a:ext cx="7086600" cy="533400"/>
        </p:xfrm>
        <a:graphic>
          <a:graphicData uri="http://schemas.openxmlformats.org/drawingml/2006/table">
            <a:tbl>
              <a:tblPr/>
              <a:tblGrid>
                <a:gridCol w="472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4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SELECT * FROM TAB;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46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맑은 고딕" pitchFamily="50" charset="-127"/>
              </a:rPr>
              <a:t>테이블 구조를 살펴보기 위한 </a:t>
            </a:r>
            <a:r>
              <a:rPr lang="en-US" altLang="ko-KR" sz="2400" dirty="0" smtClean="0">
                <a:latin typeface="맑은 고딕" pitchFamily="50" charset="-127"/>
              </a:rPr>
              <a:t>DESC(1/4)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테이블에서 데이터를 조회하기 위해서는 테이블의 구조를 알아야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테이블의 </a:t>
            </a:r>
            <a:r>
              <a:rPr lang="ko-KR" altLang="en-US" sz="2000" b="1" dirty="0">
                <a:latin typeface="+mn-ea"/>
                <a:ea typeface="+mn-ea"/>
              </a:rPr>
              <a:t>구조를 확인하기 위한 명령어로는 </a:t>
            </a:r>
            <a:r>
              <a:rPr lang="en-US" altLang="ko-KR" sz="2000" b="1" dirty="0">
                <a:latin typeface="+mn-ea"/>
                <a:ea typeface="+mn-ea"/>
              </a:rPr>
              <a:t>DESCRIBE</a:t>
            </a:r>
            <a:r>
              <a:rPr lang="ko-KR" altLang="en-US" sz="2000" b="1" dirty="0">
                <a:latin typeface="+mn-ea"/>
                <a:ea typeface="+mn-ea"/>
              </a:rPr>
              <a:t>가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54815" y="139032"/>
            <a:ext cx="1510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</a:t>
            </a:r>
            <a:r>
              <a:rPr lang="ko-KR" altLang="en-US" sz="1400" b="1" dirty="0" smtClean="0">
                <a:latin typeface="+mn-ea"/>
                <a:ea typeface="+mn-ea"/>
              </a:rPr>
              <a:t>의 기본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497090"/>
              </p:ext>
            </p:extLst>
          </p:nvPr>
        </p:nvGraphicFramePr>
        <p:xfrm>
          <a:off x="701353" y="2132856"/>
          <a:ext cx="5394325" cy="576585"/>
        </p:xfrm>
        <a:graphic>
          <a:graphicData uri="http://schemas.openxmlformats.org/drawingml/2006/table">
            <a:tbl>
              <a:tblPr/>
              <a:tblGrid>
                <a:gridCol w="76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5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형식</a:t>
                      </a:r>
                    </a:p>
                  </a:txBody>
                  <a:tcPr marL="17909" marR="17909" marT="17886" marB="17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DESC[RIBE] </a:t>
                      </a:r>
                      <a:r>
                        <a:rPr lang="ko-KR" altLang="en-US" sz="2000" b="1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테이블명</a:t>
                      </a:r>
                      <a:endParaRPr lang="ko-KR" altLang="en-US" sz="20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9" marR="17909" marT="17886" marB="17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24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맑은 고딕" pitchFamily="50" charset="-127"/>
              </a:rPr>
              <a:t>테이블 구조를 살펴보기 위한 </a:t>
            </a:r>
            <a:r>
              <a:rPr lang="en-US" altLang="ko-KR" sz="2400" dirty="0" smtClean="0">
                <a:latin typeface="맑은 고딕" pitchFamily="50" charset="-127"/>
              </a:rPr>
              <a:t>DESC(2/4)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170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오라클을</a:t>
            </a:r>
            <a:r>
              <a:rPr lang="ko-KR" altLang="en-US" sz="2000" b="1" dirty="0">
                <a:latin typeface="+mn-ea"/>
                <a:ea typeface="+mn-ea"/>
              </a:rPr>
              <a:t> 설치하면 학습용으로 제공되는 </a:t>
            </a:r>
            <a:r>
              <a:rPr lang="en-US" altLang="ko-KR" sz="2000" b="1" dirty="0">
                <a:latin typeface="+mn-ea"/>
                <a:ea typeface="+mn-ea"/>
              </a:rPr>
              <a:t>DEPT </a:t>
            </a:r>
            <a:r>
              <a:rPr lang="ko-KR" altLang="en-US" sz="2000" b="1" dirty="0">
                <a:latin typeface="+mn-ea"/>
                <a:ea typeface="+mn-ea"/>
              </a:rPr>
              <a:t>테이블은 부서의 정보를 저장하고 있으며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이에 대한 구조를 살펴보기 위해서는 </a:t>
            </a:r>
            <a:r>
              <a:rPr lang="en-US" altLang="ko-KR" sz="2000" b="1" dirty="0" err="1">
                <a:latin typeface="+mn-ea"/>
                <a:ea typeface="+mn-ea"/>
              </a:rPr>
              <a:t>desc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명령어를 사용해야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DESC </a:t>
            </a:r>
            <a:r>
              <a:rPr lang="ko-KR" altLang="en-US" sz="2000" b="1" dirty="0">
                <a:latin typeface="+mn-ea"/>
                <a:ea typeface="+mn-ea"/>
              </a:rPr>
              <a:t>명령어는 테이블의 </a:t>
            </a:r>
            <a:r>
              <a:rPr lang="ko-KR" altLang="en-US" sz="2000" b="1" dirty="0" err="1">
                <a:latin typeface="+mn-ea"/>
                <a:ea typeface="+mn-ea"/>
              </a:rPr>
              <a:t>컬럼</a:t>
            </a:r>
            <a:r>
              <a:rPr lang="ko-KR" altLang="en-US" sz="2000" b="1" dirty="0">
                <a:latin typeface="+mn-ea"/>
                <a:ea typeface="+mn-ea"/>
              </a:rPr>
              <a:t> 이름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데이터 형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길이와 </a:t>
            </a:r>
            <a:r>
              <a:rPr lang="en-US" altLang="ko-KR" sz="2000" b="1" dirty="0">
                <a:latin typeface="+mn-ea"/>
                <a:ea typeface="+mn-ea"/>
              </a:rPr>
              <a:t>NULL </a:t>
            </a:r>
            <a:r>
              <a:rPr lang="ko-KR" altLang="en-US" sz="2000" b="1" dirty="0">
                <a:latin typeface="+mn-ea"/>
                <a:ea typeface="+mn-ea"/>
              </a:rPr>
              <a:t>허용 유무 등과 같은 특정 테이블의 정보를 </a:t>
            </a:r>
            <a:r>
              <a:rPr lang="ko-KR" altLang="en-US" sz="2000" b="1" dirty="0" smtClean="0">
                <a:latin typeface="+mn-ea"/>
                <a:ea typeface="+mn-ea"/>
              </a:rPr>
              <a:t>알려줌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54815" y="139032"/>
            <a:ext cx="1510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</a:t>
            </a:r>
            <a:r>
              <a:rPr lang="ko-KR" altLang="en-US" sz="1400" b="1" dirty="0" smtClean="0">
                <a:latin typeface="+mn-ea"/>
                <a:ea typeface="+mn-ea"/>
              </a:rPr>
              <a:t>의 기본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651158"/>
              </p:ext>
            </p:extLst>
          </p:nvPr>
        </p:nvGraphicFramePr>
        <p:xfrm>
          <a:off x="629345" y="1916832"/>
          <a:ext cx="6324600" cy="533400"/>
        </p:xfrm>
        <a:graphic>
          <a:graphicData uri="http://schemas.openxmlformats.org/drawingml/2006/table">
            <a:tbl>
              <a:tblPr/>
              <a:tblGrid>
                <a:gridCol w="893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1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20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DESC DEPT </a:t>
                      </a:r>
                      <a:r>
                        <a:rPr lang="en-US" altLang="ko-KR" sz="2000" b="1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---- </a:t>
                      </a:r>
                      <a:r>
                        <a:rPr lang="en-US" altLang="ko-KR" sz="2000" b="1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DEPT </a:t>
                      </a:r>
                      <a:r>
                        <a:rPr lang="ko-KR" altLang="en-US" sz="2000" b="1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구조 살피기</a:t>
                      </a:r>
                      <a:endParaRPr lang="ko-KR" altLang="en-US" sz="200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_x92994352" descr="EMB00001adc05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755032"/>
            <a:ext cx="64770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729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맑은 고딕" pitchFamily="50" charset="-127"/>
              </a:rPr>
              <a:t>테이블 구조를 살펴보기 위한 </a:t>
            </a:r>
            <a:r>
              <a:rPr lang="en-US" altLang="ko-KR" sz="2400" dirty="0" smtClean="0">
                <a:latin typeface="맑은 고딕" pitchFamily="50" charset="-127"/>
              </a:rPr>
              <a:t>DESC(3/4)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DESC </a:t>
            </a:r>
            <a:r>
              <a:rPr lang="ko-KR" altLang="en-US" sz="2000" b="1" dirty="0">
                <a:latin typeface="+mn-ea"/>
                <a:ea typeface="+mn-ea"/>
              </a:rPr>
              <a:t>명령어로 </a:t>
            </a:r>
            <a:r>
              <a:rPr lang="en-US" altLang="ko-KR" sz="2000" b="1" dirty="0">
                <a:latin typeface="+mn-ea"/>
                <a:ea typeface="+mn-ea"/>
              </a:rPr>
              <a:t>DEPT </a:t>
            </a:r>
            <a:r>
              <a:rPr lang="ko-KR" altLang="en-US" sz="2000" b="1" dirty="0">
                <a:latin typeface="+mn-ea"/>
                <a:ea typeface="+mn-ea"/>
              </a:rPr>
              <a:t>테이블을 살펴보면 </a:t>
            </a:r>
            <a:r>
              <a:rPr lang="en-US" altLang="ko-KR" sz="2000" b="1" dirty="0">
                <a:latin typeface="+mn-ea"/>
                <a:ea typeface="+mn-ea"/>
              </a:rPr>
              <a:t>3</a:t>
            </a:r>
            <a:r>
              <a:rPr lang="ko-KR" altLang="en-US" sz="2000" b="1" dirty="0">
                <a:latin typeface="+mn-ea"/>
                <a:ea typeface="+mn-ea"/>
              </a:rPr>
              <a:t>개의 </a:t>
            </a:r>
            <a:r>
              <a:rPr lang="ko-KR" altLang="en-US" sz="2000" b="1" dirty="0" err="1">
                <a:latin typeface="+mn-ea"/>
                <a:ea typeface="+mn-ea"/>
              </a:rPr>
              <a:t>컬럼으로</a:t>
            </a:r>
            <a:r>
              <a:rPr lang="ko-KR" altLang="en-US" sz="2000" b="1" dirty="0">
                <a:latin typeface="+mn-ea"/>
                <a:ea typeface="+mn-ea"/>
              </a:rPr>
              <a:t> 구성되어 </a:t>
            </a:r>
            <a:r>
              <a:rPr lang="ko-KR" altLang="en-US" sz="2000" b="1" dirty="0" smtClean="0">
                <a:latin typeface="+mn-ea"/>
                <a:ea typeface="+mn-ea"/>
              </a:rPr>
              <a:t>있음을       </a:t>
            </a:r>
            <a:r>
              <a:rPr lang="ko-KR" altLang="en-US" sz="2000" b="1" dirty="0">
                <a:latin typeface="+mn-ea"/>
                <a:ea typeface="+mn-ea"/>
              </a:rPr>
              <a:t>살펴볼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54815" y="139032"/>
            <a:ext cx="1510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</a:t>
            </a:r>
            <a:r>
              <a:rPr lang="ko-KR" altLang="en-US" sz="1400" b="1" dirty="0" smtClean="0">
                <a:latin typeface="+mn-ea"/>
                <a:ea typeface="+mn-ea"/>
              </a:rPr>
              <a:t>의 기본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335946"/>
              </p:ext>
            </p:extLst>
          </p:nvPr>
        </p:nvGraphicFramePr>
        <p:xfrm>
          <a:off x="641449" y="1772816"/>
          <a:ext cx="6324600" cy="1898652"/>
        </p:xfrm>
        <a:graphic>
          <a:graphicData uri="http://schemas.openxmlformats.org/drawingml/2006/table">
            <a:tbl>
              <a:tblPr/>
              <a:tblGrid>
                <a:gridCol w="316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칼럼 이름</a:t>
                      </a:r>
                    </a:p>
                  </a:txBody>
                  <a:tcPr marL="17907" marR="17907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의미</a:t>
                      </a:r>
                    </a:p>
                  </a:txBody>
                  <a:tcPr marL="17907" marR="17907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DEPTNO</a:t>
                      </a:r>
                    </a:p>
                  </a:txBody>
                  <a:tcPr marL="17907" marR="17907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부서번호</a:t>
                      </a:r>
                    </a:p>
                  </a:txBody>
                  <a:tcPr marL="17907" marR="17907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DNAME</a:t>
                      </a:r>
                    </a:p>
                  </a:txBody>
                  <a:tcPr marL="17907" marR="17907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부서명</a:t>
                      </a:r>
                    </a:p>
                  </a:txBody>
                  <a:tcPr marL="17907" marR="17907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LOC </a:t>
                      </a:r>
                    </a:p>
                  </a:txBody>
                  <a:tcPr marL="17907" marR="17907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지역명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87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맑은 고딕" pitchFamily="50" charset="-127"/>
              </a:rPr>
              <a:t>테이블 구조를 살펴보기 위한 </a:t>
            </a:r>
            <a:r>
              <a:rPr lang="en-US" altLang="ko-KR" sz="2400" dirty="0" smtClean="0">
                <a:latin typeface="맑은 고딕" pitchFamily="50" charset="-127"/>
              </a:rPr>
              <a:t>DESC(4/4)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54815" y="139032"/>
            <a:ext cx="1510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</a:t>
            </a:r>
            <a:r>
              <a:rPr lang="ko-KR" altLang="en-US" sz="1400" b="1" dirty="0" smtClean="0">
                <a:latin typeface="+mn-ea"/>
                <a:ea typeface="+mn-ea"/>
              </a:rPr>
              <a:t>의 기본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762000" y="1219200"/>
            <a:ext cx="7848600" cy="4724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altLang="ko-KR" smtClean="0"/>
          </a:p>
          <a:p>
            <a:pPr lvl="1"/>
            <a:endParaRPr kumimoji="0" lang="en-US" altLang="ko-KR" smtClean="0"/>
          </a:p>
          <a:p>
            <a:pPr lvl="1"/>
            <a:endParaRPr kumimoji="0" lang="en-US" altLang="ko-KR" smtClean="0"/>
          </a:p>
          <a:p>
            <a:pPr lvl="1"/>
            <a:endParaRPr kumimoji="0" lang="en-US" altLang="ko-KR" smtClean="0"/>
          </a:p>
          <a:p>
            <a:pPr lvl="1"/>
            <a:endParaRPr kumimoji="0" lang="en-US" altLang="ko-KR" smtClean="0"/>
          </a:p>
          <a:p>
            <a:pPr lvl="1"/>
            <a:endParaRPr kumimoji="0" lang="en-US" altLang="ko-KR" smtClean="0"/>
          </a:p>
          <a:p>
            <a:pPr lvl="1"/>
            <a:endParaRPr kumimoji="0" lang="en-US" altLang="ko-KR" smtClean="0"/>
          </a:p>
          <a:p>
            <a:pPr lvl="1"/>
            <a:endParaRPr kumimoji="0" lang="en-US" altLang="ko-KR" smtClean="0"/>
          </a:p>
          <a:p>
            <a:pPr lvl="1"/>
            <a:endParaRPr kumimoji="0" lang="ko-KR" altLang="en-US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388552"/>
              </p:ext>
            </p:extLst>
          </p:nvPr>
        </p:nvGraphicFramePr>
        <p:xfrm>
          <a:off x="1219200" y="836712"/>
          <a:ext cx="6324600" cy="533400"/>
        </p:xfrm>
        <a:graphic>
          <a:graphicData uri="http://schemas.openxmlformats.org/drawingml/2006/table">
            <a:tbl>
              <a:tblPr/>
              <a:tblGrid>
                <a:gridCol w="893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1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20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DESC EMP </a:t>
                      </a:r>
                      <a:r>
                        <a:rPr lang="en-US" altLang="ko-KR" sz="2000" b="1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---- </a:t>
                      </a:r>
                      <a:r>
                        <a:rPr lang="en-US" altLang="ko-KR" sz="2000" b="1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EMP </a:t>
                      </a:r>
                      <a:r>
                        <a:rPr lang="ko-KR" altLang="en-US" sz="2000" b="1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구조 살피기</a:t>
                      </a:r>
                      <a:endParaRPr lang="ko-KR" altLang="en-US" sz="200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_x92992192" descr="EMB00001adc05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74043"/>
            <a:ext cx="4953000" cy="22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230566"/>
              </p:ext>
            </p:extLst>
          </p:nvPr>
        </p:nvGraphicFramePr>
        <p:xfrm>
          <a:off x="1349424" y="4221088"/>
          <a:ext cx="7056784" cy="2129790"/>
        </p:xfrm>
        <a:graphic>
          <a:graphicData uri="http://schemas.openxmlformats.org/drawingml/2006/table">
            <a:tbl>
              <a:tblPr/>
              <a:tblGrid>
                <a:gridCol w="123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4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칼럼 이름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의미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칼럼 이름</a:t>
                      </a:r>
                    </a:p>
                  </a:txBody>
                  <a:tcPr marL="17907" marR="17907" marT="17907" marB="17907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의미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EMPNO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사원번호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HIREDATE </a:t>
                      </a:r>
                    </a:p>
                  </a:txBody>
                  <a:tcPr marL="17907" marR="17907" marT="17907" marB="17907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입사일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ENAME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사원이름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SAL</a:t>
                      </a:r>
                    </a:p>
                  </a:txBody>
                  <a:tcPr marL="17907" marR="17907" marT="17907" marB="17907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급여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JOB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담당 업무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COMM</a:t>
                      </a:r>
                    </a:p>
                  </a:txBody>
                  <a:tcPr marL="17907" marR="17907" marT="17907" marB="17907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커미션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MGR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해당 사원의 상사 사원번호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DEPTNO</a:t>
                      </a:r>
                    </a:p>
                  </a:txBody>
                  <a:tcPr marL="17907" marR="17907" marT="17907" marB="17907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부서번호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56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err="1" smtClean="0">
                <a:latin typeface="맑은 고딕" pitchFamily="50" charset="-127"/>
              </a:rPr>
              <a:t>오라클의</a:t>
            </a:r>
            <a:r>
              <a:rPr lang="ko-KR" altLang="en-US" sz="2400" dirty="0" smtClean="0">
                <a:latin typeface="맑은 고딕" pitchFamily="50" charset="-127"/>
              </a:rPr>
              <a:t> 데이터 형</a:t>
            </a:r>
            <a:r>
              <a:rPr lang="en-US" altLang="ko-KR" sz="2400" dirty="0" smtClean="0">
                <a:latin typeface="맑은 고딕" pitchFamily="50" charset="-127"/>
              </a:rPr>
              <a:t>(1/4)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NUMBER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n-ea"/>
                <a:ea typeface="+mn-ea"/>
              </a:rPr>
              <a:t>NUMBER </a:t>
            </a:r>
            <a:r>
              <a:rPr lang="ko-KR" altLang="en-US" sz="2000" b="1" dirty="0">
                <a:latin typeface="+mn-ea"/>
                <a:ea typeface="+mn-ea"/>
              </a:rPr>
              <a:t>데이터 형은 숫자 데이터를 저장하기 위해서 </a:t>
            </a:r>
            <a:r>
              <a:rPr lang="ko-KR" altLang="en-US" sz="2000" b="1" dirty="0" smtClean="0">
                <a:latin typeface="+mn-ea"/>
                <a:ea typeface="+mn-ea"/>
              </a:rPr>
              <a:t>제공됨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n-ea"/>
                <a:ea typeface="+mn-ea"/>
              </a:rPr>
              <a:t>precision</a:t>
            </a:r>
            <a:r>
              <a:rPr lang="ko-KR" altLang="en-US" sz="2000" b="1" dirty="0">
                <a:latin typeface="+mn-ea"/>
                <a:ea typeface="+mn-ea"/>
              </a:rPr>
              <a:t>은 소수점을 포함한 전체 </a:t>
            </a:r>
            <a:r>
              <a:rPr lang="ko-KR" altLang="en-US" sz="2000" b="1" dirty="0" err="1">
                <a:latin typeface="+mn-ea"/>
                <a:ea typeface="+mn-ea"/>
              </a:rPr>
              <a:t>자리수를</a:t>
            </a:r>
            <a:r>
              <a:rPr lang="ko-KR" altLang="en-US" sz="2000" b="1" dirty="0">
                <a:latin typeface="+mn-ea"/>
                <a:ea typeface="+mn-ea"/>
              </a:rPr>
              <a:t> 의미하며 </a:t>
            </a:r>
            <a:r>
              <a:rPr lang="en-US" altLang="ko-KR" sz="2000" b="1" dirty="0">
                <a:latin typeface="+mn-ea"/>
                <a:ea typeface="+mn-ea"/>
              </a:rPr>
              <a:t>scale</a:t>
            </a:r>
            <a:r>
              <a:rPr lang="ko-KR" altLang="en-US" sz="2000" b="1" dirty="0">
                <a:latin typeface="+mn-ea"/>
                <a:ea typeface="+mn-ea"/>
              </a:rPr>
              <a:t>은 소수점 이하 </a:t>
            </a:r>
            <a:r>
              <a:rPr lang="ko-KR" altLang="en-US" sz="2000" b="1" dirty="0" err="1">
                <a:latin typeface="+mn-ea"/>
                <a:ea typeface="+mn-ea"/>
              </a:rPr>
              <a:t>자리수를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지정함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n-ea"/>
                <a:ea typeface="+mn-ea"/>
              </a:rPr>
              <a:t>scale</a:t>
            </a:r>
            <a:r>
              <a:rPr lang="ko-KR" altLang="en-US" sz="2000" b="1" dirty="0">
                <a:latin typeface="+mn-ea"/>
                <a:ea typeface="+mn-ea"/>
              </a:rPr>
              <a:t>을 생략한 채 </a:t>
            </a:r>
            <a:r>
              <a:rPr lang="en-US" altLang="ko-KR" sz="2000" b="1" dirty="0">
                <a:latin typeface="+mn-ea"/>
                <a:ea typeface="+mn-ea"/>
              </a:rPr>
              <a:t>precision</a:t>
            </a:r>
            <a:r>
              <a:rPr lang="ko-KR" altLang="en-US" sz="2000" b="1" dirty="0">
                <a:latin typeface="+mn-ea"/>
                <a:ea typeface="+mn-ea"/>
              </a:rPr>
              <a:t>만 지정하면 소수점 이하는 </a:t>
            </a:r>
            <a:r>
              <a:rPr lang="ko-KR" altLang="en-US" sz="2000" b="1" dirty="0" smtClean="0">
                <a:latin typeface="+mn-ea"/>
                <a:ea typeface="+mn-ea"/>
              </a:rPr>
              <a:t>반올림되어               </a:t>
            </a:r>
            <a:r>
              <a:rPr lang="ko-KR" altLang="en-US" sz="2000" b="1" dirty="0">
                <a:latin typeface="+mn-ea"/>
                <a:ea typeface="+mn-ea"/>
              </a:rPr>
              <a:t>정수 </a:t>
            </a:r>
            <a:r>
              <a:rPr lang="ko-KR" altLang="en-US" sz="2000" b="1">
                <a:latin typeface="+mn-ea"/>
                <a:ea typeface="+mn-ea"/>
              </a:rPr>
              <a:t>값만 </a:t>
            </a:r>
            <a:r>
              <a:rPr lang="ko-KR" altLang="en-US" sz="2000" b="1" smtClean="0">
                <a:latin typeface="+mn-ea"/>
                <a:ea typeface="+mn-ea"/>
              </a:rPr>
              <a:t>저장됨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54815" y="139032"/>
            <a:ext cx="1510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</a:t>
            </a:r>
            <a:r>
              <a:rPr lang="ko-KR" altLang="en-US" sz="1400" b="1" dirty="0" smtClean="0">
                <a:latin typeface="+mn-ea"/>
                <a:ea typeface="+mn-ea"/>
              </a:rPr>
              <a:t>의 기본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721269"/>
              </p:ext>
            </p:extLst>
          </p:nvPr>
        </p:nvGraphicFramePr>
        <p:xfrm>
          <a:off x="701353" y="1916832"/>
          <a:ext cx="5394325" cy="523452"/>
        </p:xfrm>
        <a:graphic>
          <a:graphicData uri="http://schemas.openxmlformats.org/drawingml/2006/table">
            <a:tbl>
              <a:tblPr/>
              <a:tblGrid>
                <a:gridCol w="76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>
                          <a:solidFill>
                            <a:srgbClr val="000000"/>
                          </a:solidFill>
                          <a:latin typeface="바탕"/>
                        </a:rPr>
                        <a:t>형식</a:t>
                      </a:r>
                    </a:p>
                  </a:txBody>
                  <a:tcPr marL="17909" marR="17909" marT="17886" marB="17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NUMBER(precision, scale)</a:t>
                      </a:r>
                    </a:p>
                  </a:txBody>
                  <a:tcPr marL="17909" marR="17909" marT="17886" marB="17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40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err="1" smtClean="0">
                <a:latin typeface="맑은 고딕" pitchFamily="50" charset="-127"/>
              </a:rPr>
              <a:t>오라클의</a:t>
            </a:r>
            <a:r>
              <a:rPr lang="ko-KR" altLang="en-US" sz="2400" dirty="0" smtClean="0">
                <a:latin typeface="맑은 고딕" pitchFamily="50" charset="-127"/>
              </a:rPr>
              <a:t> 데이터 형</a:t>
            </a:r>
            <a:r>
              <a:rPr lang="en-US" altLang="ko-KR" sz="2400" dirty="0" smtClean="0">
                <a:latin typeface="맑은 고딕" pitchFamily="50" charset="-127"/>
              </a:rPr>
              <a:t>(2/4)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323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DATE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n-ea"/>
                <a:ea typeface="+mn-ea"/>
              </a:rPr>
              <a:t>DATE</a:t>
            </a:r>
            <a:r>
              <a:rPr lang="ko-KR" altLang="en-US" sz="2000" b="1" dirty="0">
                <a:latin typeface="+mn-ea"/>
                <a:ea typeface="+mn-ea"/>
              </a:rPr>
              <a:t>는 세기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년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월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일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시간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분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초의 날짜 및 시간 데이터를 저장하기 </a:t>
            </a:r>
            <a:r>
              <a:rPr lang="ko-KR" altLang="en-US" sz="2000" b="1" dirty="0" smtClean="0">
                <a:latin typeface="+mn-ea"/>
                <a:ea typeface="+mn-ea"/>
              </a:rPr>
              <a:t> 위한 </a:t>
            </a:r>
            <a:r>
              <a:rPr lang="ko-KR" altLang="en-US" sz="2000" b="1" dirty="0">
                <a:latin typeface="+mn-ea"/>
                <a:ea typeface="+mn-ea"/>
              </a:rPr>
              <a:t>데이터 </a:t>
            </a:r>
            <a:r>
              <a:rPr lang="ko-KR" altLang="en-US" sz="2000" b="1" dirty="0" smtClean="0">
                <a:latin typeface="+mn-ea"/>
                <a:ea typeface="+mn-ea"/>
              </a:rPr>
              <a:t>형임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이렇듯 날짜 타입 안에는 세기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년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월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일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시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분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초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요일 등 여러 가지 </a:t>
            </a:r>
            <a:r>
              <a:rPr lang="ko-KR" altLang="en-US" sz="2000" b="1" dirty="0" smtClean="0">
                <a:latin typeface="+mn-ea"/>
                <a:ea typeface="+mn-ea"/>
              </a:rPr>
              <a:t>      정보가 </a:t>
            </a:r>
            <a:r>
              <a:rPr lang="ko-KR" altLang="en-US" sz="2000" b="1" dirty="0">
                <a:latin typeface="+mn-ea"/>
                <a:ea typeface="+mn-ea"/>
              </a:rPr>
              <a:t>들어 있지만 별다른 설정이 없으면 년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월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일만 </a:t>
            </a:r>
            <a:r>
              <a:rPr lang="ko-KR" altLang="en-US" sz="2000" b="1" dirty="0" smtClean="0">
                <a:latin typeface="+mn-ea"/>
                <a:ea typeface="+mn-ea"/>
              </a:rPr>
              <a:t>출력함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기본 날짜 형식은 </a:t>
            </a:r>
            <a:r>
              <a:rPr lang="en-US" altLang="ko-KR" sz="2000" b="1" dirty="0">
                <a:latin typeface="+mn-ea"/>
                <a:ea typeface="+mn-ea"/>
              </a:rPr>
              <a:t>"YY/MM/DD"</a:t>
            </a:r>
            <a:r>
              <a:rPr lang="ko-KR" altLang="en-US" sz="2000" b="1" dirty="0">
                <a:latin typeface="+mn-ea"/>
                <a:ea typeface="+mn-ea"/>
              </a:rPr>
              <a:t>형식으로 “년</a:t>
            </a:r>
            <a:r>
              <a:rPr lang="en-US" altLang="ko-KR" sz="2000" b="1" dirty="0">
                <a:latin typeface="+mn-ea"/>
                <a:ea typeface="+mn-ea"/>
              </a:rPr>
              <a:t>/</a:t>
            </a:r>
            <a:r>
              <a:rPr lang="ko-KR" altLang="en-US" sz="2000" b="1" dirty="0">
                <a:latin typeface="+mn-ea"/>
                <a:ea typeface="+mn-ea"/>
              </a:rPr>
              <a:t>월</a:t>
            </a:r>
            <a:r>
              <a:rPr lang="en-US" altLang="ko-KR" sz="2000" b="1" dirty="0">
                <a:latin typeface="+mn-ea"/>
                <a:ea typeface="+mn-ea"/>
              </a:rPr>
              <a:t>/</a:t>
            </a:r>
            <a:r>
              <a:rPr lang="ko-KR" altLang="en-US" sz="2000" b="1" dirty="0">
                <a:latin typeface="+mn-ea"/>
                <a:ea typeface="+mn-ea"/>
              </a:rPr>
              <a:t>일”로 </a:t>
            </a:r>
            <a:r>
              <a:rPr lang="ko-KR" altLang="en-US" sz="2000" b="1" dirty="0" smtClean="0">
                <a:latin typeface="+mn-ea"/>
                <a:ea typeface="+mn-ea"/>
              </a:rPr>
              <a:t>출력됨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n-ea"/>
                <a:ea typeface="+mn-ea"/>
              </a:rPr>
              <a:t>2005</a:t>
            </a:r>
            <a:r>
              <a:rPr lang="ko-KR" altLang="en-US" sz="2000" b="1" dirty="0">
                <a:latin typeface="+mn-ea"/>
                <a:ea typeface="+mn-ea"/>
              </a:rPr>
              <a:t>년 </a:t>
            </a:r>
            <a:r>
              <a:rPr lang="en-US" altLang="ko-KR" sz="2000" b="1" dirty="0">
                <a:latin typeface="+mn-ea"/>
                <a:ea typeface="+mn-ea"/>
              </a:rPr>
              <a:t>12</a:t>
            </a:r>
            <a:r>
              <a:rPr lang="ko-KR" altLang="en-US" sz="2000" b="1" dirty="0">
                <a:latin typeface="+mn-ea"/>
                <a:ea typeface="+mn-ea"/>
              </a:rPr>
              <a:t>월 </a:t>
            </a:r>
            <a:r>
              <a:rPr lang="en-US" altLang="ko-KR" sz="2000" b="1" dirty="0">
                <a:latin typeface="+mn-ea"/>
                <a:ea typeface="+mn-ea"/>
              </a:rPr>
              <a:t>14</a:t>
            </a:r>
            <a:r>
              <a:rPr lang="ko-KR" altLang="en-US" sz="2000" b="1" dirty="0">
                <a:latin typeface="+mn-ea"/>
                <a:ea typeface="+mn-ea"/>
              </a:rPr>
              <a:t>일은 “</a:t>
            </a:r>
            <a:r>
              <a:rPr lang="en-US" altLang="ko-KR" sz="2000" b="1" dirty="0">
                <a:latin typeface="+mn-ea"/>
                <a:ea typeface="+mn-ea"/>
              </a:rPr>
              <a:t>05/12/14”</a:t>
            </a:r>
            <a:r>
              <a:rPr lang="ko-KR" altLang="en-US" sz="2000" b="1" dirty="0">
                <a:latin typeface="+mn-ea"/>
                <a:ea typeface="+mn-ea"/>
              </a:rPr>
              <a:t>로 </a:t>
            </a:r>
            <a:r>
              <a:rPr lang="ko-KR" altLang="en-US" sz="2000" b="1" dirty="0" smtClean="0">
                <a:latin typeface="+mn-ea"/>
                <a:ea typeface="+mn-ea"/>
              </a:rPr>
              <a:t>출력됨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54815" y="139032"/>
            <a:ext cx="1510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</a:t>
            </a:r>
            <a:r>
              <a:rPr lang="ko-KR" altLang="en-US" sz="1400" b="1" dirty="0" smtClean="0">
                <a:latin typeface="+mn-ea"/>
                <a:ea typeface="+mn-ea"/>
              </a:rPr>
              <a:t>의 기본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644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</TotalTime>
  <Words>1629</Words>
  <Application>Microsoft Office PowerPoint</Application>
  <PresentationFormat>사용자 지정</PresentationFormat>
  <Paragraphs>301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Helvetica75</vt:lpstr>
      <vt:lpstr>HY견고딕</vt:lpstr>
      <vt:lpstr>굴림</vt:lpstr>
      <vt:lpstr>맑은 고딕</vt:lpstr>
      <vt:lpstr>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262</cp:revision>
  <cp:lastPrinted>2013-10-01T01:40:38Z</cp:lastPrinted>
  <dcterms:created xsi:type="dcterms:W3CDTF">2010-01-22T01:09:25Z</dcterms:created>
  <dcterms:modified xsi:type="dcterms:W3CDTF">2023-02-22T03:59:45Z</dcterms:modified>
</cp:coreProperties>
</file>