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82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41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42" r:id="rId74"/>
    <p:sldId id="339" r:id="rId75"/>
    <p:sldId id="340" r:id="rId76"/>
  </p:sldIdLst>
  <p:sldSz cx="9899650" cy="6858000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06" y="114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- 10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데이터 </a:t>
            </a:r>
            <a:r>
              <a:rPr lang="ko-KR" altLang="en-US" sz="2400" dirty="0" err="1" smtClean="0">
                <a:solidFill>
                  <a:schemeClr val="tx2"/>
                </a:solidFill>
                <a:latin typeface="+mn-ea"/>
                <a:ea typeface="+mn-ea"/>
              </a:rPr>
              <a:t>무결성을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 위한 제약 조건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필수 입력을 위한 </a:t>
            </a:r>
            <a:r>
              <a:rPr lang="en-US" altLang="ko-KR" sz="2400" dirty="0"/>
              <a:t>NOT NULL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새로운 사원이 입사하여 사원의 정보를 입력하는데 사원번호와 </a:t>
            </a:r>
            <a:r>
              <a:rPr lang="ko-KR" altLang="en-US" sz="2000" b="1" dirty="0" smtClean="0">
                <a:latin typeface="+mn-ea"/>
                <a:ea typeface="+mn-ea"/>
              </a:rPr>
              <a:t>사원명이        불분명하여 </a:t>
            </a:r>
            <a:r>
              <a:rPr lang="ko-KR" altLang="en-US" sz="2000" b="1" dirty="0">
                <a:latin typeface="+mn-ea"/>
                <a:ea typeface="+mn-ea"/>
              </a:rPr>
              <a:t>데이터가 저장되지 않았다면 누구의 직급인지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누구의 부서번호인지를 모르게 되므로 자료로서의 의미를 갖기 </a:t>
            </a:r>
            <a:r>
              <a:rPr lang="ko-KR" altLang="en-US" sz="2000" b="1" dirty="0" smtClean="0">
                <a:latin typeface="+mn-ea"/>
                <a:ea typeface="+mn-ea"/>
              </a:rPr>
              <a:t>어려움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_x95224144" descr="EMB000019b4a9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420888"/>
            <a:ext cx="79851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6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필수 입력을 위한 </a:t>
            </a:r>
            <a:r>
              <a:rPr lang="en-US" altLang="ko-KR" sz="2400" dirty="0"/>
              <a:t>NOT NULL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사원의 </a:t>
            </a:r>
            <a:r>
              <a:rPr lang="ko-KR" altLang="en-US" sz="2000" b="1" dirty="0">
                <a:latin typeface="+mn-ea"/>
                <a:ea typeface="+mn-ea"/>
              </a:rPr>
              <a:t>정보를 입력할 때 반드시 </a:t>
            </a:r>
            <a:r>
              <a:rPr lang="ko-KR" altLang="en-US" sz="2000" b="1" dirty="0" smtClean="0">
                <a:latin typeface="+mn-ea"/>
                <a:ea typeface="+mn-ea"/>
              </a:rPr>
              <a:t>입력해야 하는 </a:t>
            </a:r>
            <a:r>
              <a:rPr lang="ko-KR" altLang="en-US" sz="2000" b="1" dirty="0" smtClean="0">
                <a:latin typeface="+mn-ea"/>
                <a:ea typeface="+mn-ea"/>
              </a:rPr>
              <a:t>필수 </a:t>
            </a:r>
            <a:r>
              <a:rPr lang="ko-KR" altLang="en-US" sz="2000" b="1" dirty="0">
                <a:latin typeface="+mn-ea"/>
                <a:ea typeface="+mn-ea"/>
              </a:rPr>
              <a:t>입력을 요구하는 컬럼이 있다면 위와 같이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값이 저장되지 못하도록 제약 조건을 설정해야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제한 조건은 해당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데이터를 추가하거나 수정할 때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값이 저장되지 않게 제약을 걸어주는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사원번호와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사원명과 같이 자료가 꼭 입력되게 하고 싶을 때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78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3.1 NOT NULL </a:t>
            </a:r>
            <a:r>
              <a:rPr lang="ko-KR" altLang="en-US" sz="2400" dirty="0"/>
              <a:t>제약조건을 설정하지 않고 테이블 생성하기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사원 </a:t>
            </a:r>
            <a:r>
              <a:rPr lang="ko-KR" altLang="en-US" sz="2000" b="1" dirty="0">
                <a:latin typeface="+mn-ea"/>
                <a:ea typeface="+mn-ea"/>
              </a:rPr>
              <a:t>테이블과 유사한 구조의 사원번호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사원명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직급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부서번호 </a:t>
            </a:r>
            <a:r>
              <a:rPr lang="en-US" altLang="ko-KR" sz="2000" b="1" dirty="0">
                <a:latin typeface="+mn-ea"/>
                <a:ea typeface="+mn-ea"/>
              </a:rPr>
              <a:t>4</a:t>
            </a:r>
            <a:r>
              <a:rPr lang="ko-KR" altLang="en-US" sz="2000" b="1" dirty="0">
                <a:latin typeface="+mn-ea"/>
                <a:ea typeface="+mn-ea"/>
              </a:rPr>
              <a:t>개의 칼럼으로 구성된 </a:t>
            </a: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테이블을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728252"/>
              </p:ext>
            </p:extLst>
          </p:nvPr>
        </p:nvGraphicFramePr>
        <p:xfrm>
          <a:off x="633673" y="1916832"/>
          <a:ext cx="8632304" cy="33276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42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TABLE EMP01;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TABLE EMP01(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EMPNO NUMBER(4),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ENAME VARCHAR2(10),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JOB VARCHAR2(9),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DEPTNO NUMBER(2)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1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3.1 NOT NULL </a:t>
            </a:r>
            <a:r>
              <a:rPr lang="ko-KR" altLang="en-US" sz="2400" dirty="0"/>
              <a:t>제약조건을 설정하지 않고 테이블 생성하기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위에서 생성한 </a:t>
            </a: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테이블에는 데이터를 </a:t>
            </a:r>
            <a:r>
              <a:rPr lang="ko-KR" altLang="en-US" sz="2000" b="1" dirty="0" smtClean="0">
                <a:latin typeface="+mn-ea"/>
                <a:ea typeface="+mn-ea"/>
              </a:rPr>
              <a:t>추가함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ko-KR" altLang="en-US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테이블에 사원번호와 사원명에 데이터를 저장하지 않더라도 </a:t>
            </a:r>
            <a:r>
              <a:rPr lang="ko-KR" altLang="en-US" sz="2000" b="1" dirty="0" smtClean="0">
                <a:latin typeface="+mn-ea"/>
                <a:ea typeface="+mn-ea"/>
              </a:rPr>
              <a:t>              해당 </a:t>
            </a:r>
            <a:r>
              <a:rPr lang="ko-KR" altLang="en-US" sz="2000" b="1" dirty="0" err="1" smtClean="0">
                <a:latin typeface="+mn-ea"/>
                <a:ea typeface="+mn-ea"/>
              </a:rPr>
              <a:t>로우가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테이블에 </a:t>
            </a:r>
            <a:r>
              <a:rPr lang="ko-KR" altLang="en-US" sz="2000" b="1" dirty="0" smtClean="0">
                <a:latin typeface="+mn-ea"/>
                <a:ea typeface="+mn-ea"/>
              </a:rPr>
              <a:t>추가됨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테이블을 </a:t>
            </a:r>
            <a:r>
              <a:rPr lang="ko-KR" altLang="en-US" sz="2000" b="1" dirty="0">
                <a:latin typeface="+mn-ea"/>
                <a:ea typeface="+mn-ea"/>
              </a:rPr>
              <a:t>생성하면서 아무런 제약 조건도 주지 않았기 </a:t>
            </a:r>
            <a:r>
              <a:rPr lang="ko-KR" altLang="en-US" sz="2000" b="1" dirty="0" smtClean="0">
                <a:latin typeface="+mn-ea"/>
                <a:ea typeface="+mn-ea"/>
              </a:rPr>
              <a:t>때문임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DESC </a:t>
            </a:r>
            <a:r>
              <a:rPr lang="ko-KR" altLang="en-US" sz="2000" b="1" dirty="0">
                <a:latin typeface="+mn-ea"/>
                <a:ea typeface="+mn-ea"/>
              </a:rPr>
              <a:t>명령어로도 </a:t>
            </a: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제약조건이 설정되어 있지 않음을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397743"/>
              </p:ext>
            </p:extLst>
          </p:nvPr>
        </p:nvGraphicFramePr>
        <p:xfrm>
          <a:off x="633673" y="5013176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DESC EMP01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56365"/>
              </p:ext>
            </p:extLst>
          </p:nvPr>
        </p:nvGraphicFramePr>
        <p:xfrm>
          <a:off x="633673" y="1268760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INSERT INTO EMP01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VALUES(NULL, NULL, 'SALESMAN', 30);</a:t>
                      </a:r>
                    </a:p>
                    <a:p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* FROM EMP01;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4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3.2 </a:t>
            </a:r>
            <a:r>
              <a:rPr lang="ko-KR" altLang="en-US" sz="2400" dirty="0" err="1"/>
              <a:t>컬럼</a:t>
            </a:r>
            <a:r>
              <a:rPr lang="ko-KR" altLang="en-US" sz="2400" dirty="0"/>
              <a:t> 레벨 정의 방법으로 제약 조건 지정하기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제약 조건을 지정하지 않으면 위 예에서처럼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값이 </a:t>
            </a:r>
            <a:r>
              <a:rPr lang="ko-KR" altLang="en-US" sz="2000" b="1" dirty="0" smtClean="0">
                <a:latin typeface="+mn-ea"/>
                <a:ea typeface="+mn-ea"/>
              </a:rPr>
              <a:t>저장됨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특정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값이 저장되지 못하도록 하려면 </a:t>
            </a: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제한 조건을 </a:t>
            </a:r>
            <a:r>
              <a:rPr lang="ko-KR" altLang="en-US" sz="2000" b="1" dirty="0" smtClean="0">
                <a:latin typeface="+mn-ea"/>
                <a:ea typeface="+mn-ea"/>
              </a:rPr>
              <a:t>     설정해야 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제약 </a:t>
            </a:r>
            <a:r>
              <a:rPr lang="ko-KR" altLang="en-US" sz="2000" b="1" dirty="0">
                <a:latin typeface="+mn-ea"/>
                <a:ea typeface="+mn-ea"/>
              </a:rPr>
              <a:t>조건을 설정하는 방법은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레벨과 테이블 레벨 두 가지 방식이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제약 조건은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레벨로만 정의할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16191"/>
              </p:ext>
            </p:extLst>
          </p:nvPr>
        </p:nvGraphicFramePr>
        <p:xfrm>
          <a:off x="633673" y="3356992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column_name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data_type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constraint_type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3.2 </a:t>
            </a:r>
            <a:r>
              <a:rPr lang="ko-KR" altLang="en-US" sz="2400" dirty="0" err="1"/>
              <a:t>컬럼</a:t>
            </a:r>
            <a:r>
              <a:rPr lang="ko-KR" altLang="en-US" sz="2400" dirty="0"/>
              <a:t> 레벨 정의 방법으로 제약 조건 지정하기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테이블과 유사한 구조의 사원번호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사원명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직급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부서번호 </a:t>
            </a:r>
            <a:r>
              <a:rPr lang="en-US" altLang="ko-KR" sz="2000" b="1" dirty="0">
                <a:latin typeface="+mn-ea"/>
                <a:ea typeface="+mn-ea"/>
              </a:rPr>
              <a:t>4</a:t>
            </a:r>
            <a:r>
              <a:rPr lang="ko-KR" altLang="en-US" sz="2000" b="1" dirty="0">
                <a:latin typeface="+mn-ea"/>
                <a:ea typeface="+mn-ea"/>
              </a:rPr>
              <a:t>개의 칼럼으로 구성된 </a:t>
            </a:r>
            <a:r>
              <a:rPr lang="en-US" altLang="ko-KR" sz="2000" b="1" dirty="0">
                <a:latin typeface="+mn-ea"/>
                <a:ea typeface="+mn-ea"/>
              </a:rPr>
              <a:t>EMP02 </a:t>
            </a:r>
            <a:r>
              <a:rPr lang="ko-KR" altLang="en-US" sz="2000" b="1" dirty="0">
                <a:latin typeface="+mn-ea"/>
                <a:ea typeface="+mn-ea"/>
              </a:rPr>
              <a:t>테이블을 생성하되 </a:t>
            </a:r>
            <a:r>
              <a:rPr lang="en-US" altLang="ko-KR" sz="2000" b="1" dirty="0">
                <a:latin typeface="+mn-ea"/>
                <a:ea typeface="+mn-ea"/>
              </a:rPr>
              <a:t>EMPNO</a:t>
            </a:r>
            <a:r>
              <a:rPr lang="ko-KR" altLang="en-US" sz="2000" b="1" dirty="0">
                <a:latin typeface="+mn-ea"/>
                <a:ea typeface="+mn-ea"/>
              </a:rPr>
              <a:t>와 </a:t>
            </a:r>
            <a:r>
              <a:rPr lang="en-US" altLang="ko-KR" sz="2000" b="1" dirty="0" smtClean="0">
                <a:latin typeface="+mn-ea"/>
                <a:ea typeface="+mn-ea"/>
              </a:rPr>
              <a:t>ENAME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제약 조건 </a:t>
            </a:r>
            <a:r>
              <a:rPr lang="ko-KR" altLang="en-US" sz="2000" b="1" dirty="0" smtClean="0">
                <a:latin typeface="+mn-ea"/>
                <a:ea typeface="+mn-ea"/>
              </a:rPr>
              <a:t>설정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34037"/>
              </p:ext>
            </p:extLst>
          </p:nvPr>
        </p:nvGraphicFramePr>
        <p:xfrm>
          <a:off x="633673" y="2492896"/>
          <a:ext cx="8632304" cy="22303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TABLE EMP02;</a:t>
                      </a:r>
                    </a:p>
                    <a:p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TABLE EMP02(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EMPNO NUMBER(4) NOT NULL,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ENAME VARCHAR2(10) NOT NULL,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JOB VARCHAR2(9),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DEPTNO NUMBER(2)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4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3.2 </a:t>
            </a:r>
            <a:r>
              <a:rPr lang="ko-KR" altLang="en-US" sz="2400" dirty="0" err="1"/>
              <a:t>컬럼</a:t>
            </a:r>
            <a:r>
              <a:rPr lang="ko-KR" altLang="en-US" sz="2400" dirty="0"/>
              <a:t> 레벨 정의 방법으로 제약 조건 지정하기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EMP02 </a:t>
            </a:r>
            <a:r>
              <a:rPr lang="ko-KR" altLang="en-US" sz="2000" b="1" dirty="0">
                <a:latin typeface="+mn-ea"/>
                <a:ea typeface="+mn-ea"/>
              </a:rPr>
              <a:t>테이블에는 데이터를 </a:t>
            </a:r>
            <a:r>
              <a:rPr lang="ko-KR" altLang="en-US" sz="2000" b="1" dirty="0" smtClean="0">
                <a:latin typeface="+mn-ea"/>
                <a:ea typeface="+mn-ea"/>
              </a:rPr>
              <a:t>추가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EMP02 </a:t>
            </a:r>
            <a:r>
              <a:rPr lang="ko-KR" altLang="en-US" sz="2000" b="1" dirty="0">
                <a:latin typeface="+mn-ea"/>
                <a:ea typeface="+mn-ea"/>
              </a:rPr>
              <a:t>테이블은 사원번호와 사원명에 </a:t>
            </a: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조건을 지정하였기에 사원번호에 </a:t>
            </a:r>
            <a:r>
              <a:rPr lang="en-US" altLang="ko-KR" sz="2000" b="1" dirty="0">
                <a:latin typeface="+mn-ea"/>
                <a:ea typeface="+mn-ea"/>
              </a:rPr>
              <a:t>NULL</a:t>
            </a:r>
            <a:r>
              <a:rPr lang="ko-KR" altLang="en-US" sz="2000" b="1" dirty="0">
                <a:latin typeface="+mn-ea"/>
                <a:ea typeface="+mn-ea"/>
              </a:rPr>
              <a:t>을 추가하는 명령어에서 </a:t>
            </a:r>
            <a:r>
              <a:rPr lang="ko-KR" altLang="en-US" sz="2000" b="1" dirty="0" smtClean="0">
                <a:latin typeface="+mn-ea"/>
                <a:ea typeface="+mn-ea"/>
              </a:rPr>
              <a:t>오류가 </a:t>
            </a:r>
            <a:r>
              <a:rPr lang="ko-KR" altLang="en-US" sz="2000" b="1" dirty="0" smtClean="0">
                <a:latin typeface="+mn-ea"/>
                <a:ea typeface="+mn-ea"/>
              </a:rPr>
              <a:t>발생함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DESC </a:t>
            </a:r>
            <a:r>
              <a:rPr lang="ko-KR" altLang="en-US" sz="2000" b="1" dirty="0">
                <a:latin typeface="+mn-ea"/>
                <a:ea typeface="+mn-ea"/>
              </a:rPr>
              <a:t>명령어로 </a:t>
            </a: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제약조건이 설정되어 있음을 확인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89441"/>
              </p:ext>
            </p:extLst>
          </p:nvPr>
        </p:nvGraphicFramePr>
        <p:xfrm>
          <a:off x="633673" y="4149080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DESC EMP02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90527"/>
              </p:ext>
            </p:extLst>
          </p:nvPr>
        </p:nvGraphicFramePr>
        <p:xfrm>
          <a:off x="633673" y="2276872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INSERT INTO EMP02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VALUES(NULL, NULL, 'SALESMAN', 10);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4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유일한 값만 허용하는 </a:t>
            </a:r>
            <a:r>
              <a:rPr lang="en-US" altLang="ko-KR" sz="2400" dirty="0"/>
              <a:t>UNIQUE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UNIQUE </a:t>
            </a:r>
            <a:r>
              <a:rPr lang="ko-KR" altLang="en-US" sz="2000" b="1" dirty="0">
                <a:latin typeface="+mn-ea"/>
                <a:ea typeface="+mn-ea"/>
              </a:rPr>
              <a:t>제약 조건이란 특정 칼럼에 대해 자료가 중복되지 않게 하는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즉</a:t>
            </a:r>
            <a:r>
              <a:rPr lang="en-US" altLang="ko-KR" sz="2000" b="1" dirty="0" smtClean="0"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latin typeface="+mn-ea"/>
                <a:ea typeface="+mn-ea"/>
              </a:rPr>
              <a:t>지정된 </a:t>
            </a:r>
            <a:r>
              <a:rPr lang="ko-KR" altLang="en-US" sz="2000" b="1" dirty="0">
                <a:latin typeface="+mn-ea"/>
                <a:ea typeface="+mn-ea"/>
              </a:rPr>
              <a:t>칼럼에는 유일한 값이 수록되게 하는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새로운 사원이 입사하여 이 사원의 정보를 입력했는데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이미 존재하는 사원의 번호와 동일한 사원번호로 입력하였더니 성공적으로 추가된다면 어떻게 </a:t>
            </a:r>
            <a:r>
              <a:rPr lang="ko-KR" altLang="en-US" sz="2000" b="1" dirty="0" smtClean="0">
                <a:latin typeface="+mn-ea"/>
                <a:ea typeface="+mn-ea"/>
              </a:rPr>
              <a:t>          될까요</a:t>
            </a:r>
            <a:r>
              <a:rPr lang="en-US" altLang="ko-KR" sz="2000" b="1" dirty="0">
                <a:latin typeface="+mn-ea"/>
                <a:ea typeface="+mn-ea"/>
              </a:rPr>
              <a:t>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_x95189032" descr="EMB000019b4a9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196952"/>
            <a:ext cx="70961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2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유일한 값만 허용하는 </a:t>
            </a:r>
            <a:r>
              <a:rPr lang="en-US" altLang="ko-KR" sz="2400" dirty="0"/>
              <a:t>UNIQUE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테이블과 유사한 구조의 사원번호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사원명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직급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부서번호 </a:t>
            </a:r>
            <a:r>
              <a:rPr lang="en-US" altLang="ko-KR" sz="2000" b="1" dirty="0">
                <a:latin typeface="+mn-ea"/>
                <a:ea typeface="+mn-ea"/>
              </a:rPr>
              <a:t>4</a:t>
            </a:r>
            <a:r>
              <a:rPr lang="ko-KR" altLang="en-US" sz="2000" b="1" dirty="0">
                <a:latin typeface="+mn-ea"/>
                <a:ea typeface="+mn-ea"/>
              </a:rPr>
              <a:t>개의 칼럼으로 구성된 </a:t>
            </a:r>
            <a:r>
              <a:rPr lang="en-US" altLang="ko-KR" sz="2000" b="1" dirty="0">
                <a:latin typeface="+mn-ea"/>
                <a:ea typeface="+mn-ea"/>
              </a:rPr>
              <a:t>EMP03 </a:t>
            </a:r>
            <a:r>
              <a:rPr lang="ko-KR" altLang="en-US" sz="2000" b="1" dirty="0">
                <a:latin typeface="+mn-ea"/>
                <a:ea typeface="+mn-ea"/>
              </a:rPr>
              <a:t>테이블을 생성하되 사원번호를 유일키로 </a:t>
            </a:r>
            <a:r>
              <a:rPr lang="ko-KR" altLang="en-US" sz="2000" b="1" dirty="0" smtClean="0">
                <a:latin typeface="+mn-ea"/>
                <a:ea typeface="+mn-ea"/>
              </a:rPr>
              <a:t>지정함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제약 </a:t>
            </a:r>
            <a:r>
              <a:rPr lang="ko-KR" altLang="en-US" sz="2000" b="1" dirty="0">
                <a:latin typeface="+mn-ea"/>
                <a:ea typeface="+mn-ea"/>
              </a:rPr>
              <a:t>조건은 칼럼명과 </a:t>
            </a:r>
            <a:r>
              <a:rPr lang="ko-KR" altLang="en-US" sz="2000" b="1" dirty="0" err="1">
                <a:latin typeface="+mn-ea"/>
                <a:ea typeface="+mn-ea"/>
              </a:rPr>
              <a:t>자료형을</a:t>
            </a:r>
            <a:r>
              <a:rPr lang="ko-KR" altLang="en-US" sz="2000" b="1" dirty="0">
                <a:latin typeface="+mn-ea"/>
                <a:ea typeface="+mn-ea"/>
              </a:rPr>
              <a:t> 기술한 후에 연이어서 </a:t>
            </a:r>
            <a:r>
              <a:rPr lang="en-US" altLang="ko-KR" sz="2000" b="1" dirty="0">
                <a:latin typeface="+mn-ea"/>
                <a:ea typeface="+mn-ea"/>
              </a:rPr>
              <a:t>UNIQUE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기술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위에서 생성한 </a:t>
            </a:r>
            <a:r>
              <a:rPr lang="en-US" altLang="ko-KR" sz="2000" b="1" dirty="0">
                <a:latin typeface="+mn-ea"/>
                <a:ea typeface="+mn-ea"/>
              </a:rPr>
              <a:t>EMP03 </a:t>
            </a:r>
            <a:r>
              <a:rPr lang="ko-KR" altLang="en-US" sz="2000" b="1" dirty="0">
                <a:latin typeface="+mn-ea"/>
                <a:ea typeface="+mn-ea"/>
              </a:rPr>
              <a:t>테이블에 데이터를 </a:t>
            </a:r>
            <a:r>
              <a:rPr lang="ko-KR" altLang="en-US" sz="2000" b="1" dirty="0" smtClean="0">
                <a:latin typeface="+mn-ea"/>
                <a:ea typeface="+mn-ea"/>
              </a:rPr>
              <a:t>추가함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0009"/>
              </p:ext>
            </p:extLst>
          </p:nvPr>
        </p:nvGraphicFramePr>
        <p:xfrm>
          <a:off x="633673" y="2204864"/>
          <a:ext cx="8632304" cy="22303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273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TABLE EMP03;</a:t>
                      </a:r>
                    </a:p>
                    <a:p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TABLE EMP03(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EMPNO NUMBER(4) UNIQUE,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ENAME VARCHAR2(10) NOT NULL,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JOB VARCHAR2(9),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DEPTNO NUMBER(2)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83472"/>
              </p:ext>
            </p:extLst>
          </p:nvPr>
        </p:nvGraphicFramePr>
        <p:xfrm>
          <a:off x="629345" y="5012654"/>
          <a:ext cx="8632304" cy="86461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618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INSERT INTO EMP03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VALUES(7499, 'ALLEN', 'SALESMAN', 30);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5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유일한 값만 허용하는 </a:t>
            </a:r>
            <a:r>
              <a:rPr lang="en-US" altLang="ko-KR" sz="2400" dirty="0"/>
              <a:t>UNIQUE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앞에서 사원번호로 </a:t>
            </a:r>
            <a:r>
              <a:rPr lang="en-US" altLang="ko-KR" sz="2000" b="1" dirty="0">
                <a:latin typeface="+mn-ea"/>
                <a:ea typeface="+mn-ea"/>
              </a:rPr>
              <a:t>7499</a:t>
            </a:r>
            <a:r>
              <a:rPr lang="ko-KR" altLang="en-US" sz="2000" b="1" dirty="0">
                <a:latin typeface="+mn-ea"/>
                <a:ea typeface="+mn-ea"/>
              </a:rPr>
              <a:t>번의 자료를 입력하였는데 다시 동일한 사원번호를 </a:t>
            </a:r>
            <a:r>
              <a:rPr lang="ko-KR" altLang="en-US" sz="2000" b="1" dirty="0" smtClean="0">
                <a:latin typeface="+mn-ea"/>
                <a:ea typeface="+mn-ea"/>
              </a:rPr>
              <a:t> 입력하면 </a:t>
            </a:r>
            <a:r>
              <a:rPr lang="ko-KR" altLang="en-US" sz="2000" b="1" dirty="0">
                <a:latin typeface="+mn-ea"/>
                <a:ea typeface="+mn-ea"/>
              </a:rPr>
              <a:t>어떻게 될까요</a:t>
            </a:r>
            <a:r>
              <a:rPr lang="en-US" altLang="ko-KR" sz="2000" b="1" dirty="0" smtClean="0">
                <a:latin typeface="+mn-ea"/>
                <a:ea typeface="+mn-ea"/>
              </a:rPr>
              <a:t>?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하지만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값은 중복되어 저장할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en-US" altLang="ko-KR" sz="2000" b="1" dirty="0">
                <a:latin typeface="+mn-ea"/>
                <a:ea typeface="+mn-ea"/>
              </a:rPr>
              <a:t>UNIQUE</a:t>
            </a:r>
            <a:r>
              <a:rPr lang="ko-KR" altLang="en-US" sz="2000" b="1" dirty="0">
                <a:latin typeface="+mn-ea"/>
                <a:ea typeface="+mn-ea"/>
              </a:rPr>
              <a:t>는 값</a:t>
            </a:r>
            <a:r>
              <a:rPr lang="en-US" altLang="ko-KR" sz="2000" b="1" dirty="0">
                <a:latin typeface="+mn-ea"/>
                <a:ea typeface="+mn-ea"/>
              </a:rPr>
              <a:t>(VALUE)</a:t>
            </a:r>
            <a:r>
              <a:rPr lang="ko-KR" altLang="en-US" sz="2000" b="1" dirty="0">
                <a:latin typeface="+mn-ea"/>
                <a:ea typeface="+mn-ea"/>
              </a:rPr>
              <a:t>이 유일함을 의미하는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NULL</a:t>
            </a:r>
            <a:r>
              <a:rPr lang="ko-KR" altLang="en-US" sz="2000" b="1" dirty="0">
                <a:latin typeface="+mn-ea"/>
                <a:ea typeface="+mn-ea"/>
              </a:rPr>
              <a:t>은 값</a:t>
            </a:r>
            <a:r>
              <a:rPr lang="en-US" altLang="ko-KR" sz="2000" b="1" dirty="0">
                <a:latin typeface="+mn-ea"/>
                <a:ea typeface="+mn-ea"/>
              </a:rPr>
              <a:t>(VALUE)</a:t>
            </a:r>
            <a:r>
              <a:rPr lang="ko-KR" altLang="en-US" sz="2000" b="1" dirty="0">
                <a:latin typeface="+mn-ea"/>
                <a:ea typeface="+mn-ea"/>
              </a:rPr>
              <a:t>에서 제외되므로 유일한 조건인지를 체크하는 값에서 </a:t>
            </a:r>
            <a:r>
              <a:rPr lang="ko-KR" altLang="en-US" sz="2000" b="1" dirty="0" smtClean="0">
                <a:latin typeface="+mn-ea"/>
                <a:ea typeface="+mn-ea"/>
              </a:rPr>
              <a:t>제외됨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45210"/>
              </p:ext>
            </p:extLst>
          </p:nvPr>
        </p:nvGraphicFramePr>
        <p:xfrm>
          <a:off x="633673" y="1772294"/>
          <a:ext cx="8632304" cy="86461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618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INSERT INTO EMP03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VALUES(7499, 'ALLEN', 'SALESMAN', 30);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18192"/>
              </p:ext>
            </p:extLst>
          </p:nvPr>
        </p:nvGraphicFramePr>
        <p:xfrm>
          <a:off x="629345" y="4509120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618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INSERT INTO EMP03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VALUES(NULL, 'JONES', 'MANAGER', 20);</a:t>
                      </a:r>
                    </a:p>
                    <a:p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INSERT INTO EMP03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VALUES(NULL, 'JONES', 'SALESMAN', 10);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6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err="1"/>
              <a:t>무결성</a:t>
            </a:r>
            <a:r>
              <a:rPr lang="ko-KR" altLang="en-US" sz="2400" dirty="0"/>
              <a:t> 제약 조건의 개념과 종류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데이터 </a:t>
            </a:r>
            <a:r>
              <a:rPr lang="ko-KR" altLang="en-US" sz="2000" b="1" dirty="0" err="1">
                <a:latin typeface="+mn-ea"/>
                <a:ea typeface="+mn-ea"/>
              </a:rPr>
              <a:t>무결성</a:t>
            </a:r>
            <a:r>
              <a:rPr lang="ko-KR" altLang="en-US" sz="2000" b="1" dirty="0">
                <a:latin typeface="+mn-ea"/>
                <a:ea typeface="+mn-ea"/>
              </a:rPr>
              <a:t> 제약 조건</a:t>
            </a:r>
            <a:r>
              <a:rPr lang="en-US" altLang="ko-KR" sz="2000" b="1" dirty="0">
                <a:latin typeface="+mn-ea"/>
                <a:ea typeface="+mn-ea"/>
              </a:rPr>
              <a:t>(Data Integrity Constraint Rule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테이블에  </a:t>
            </a:r>
            <a:r>
              <a:rPr lang="ko-KR" altLang="en-US" sz="2000" b="1" dirty="0" smtClean="0">
                <a:latin typeface="+mn-ea"/>
                <a:ea typeface="+mn-ea"/>
              </a:rPr>
              <a:t>부적절한 </a:t>
            </a:r>
            <a:r>
              <a:rPr lang="ko-KR" altLang="en-US" sz="2000" b="1" dirty="0">
                <a:latin typeface="+mn-ea"/>
                <a:ea typeface="+mn-ea"/>
              </a:rPr>
              <a:t>자료가 입력되는 것을 방지하기 위해서 테이블을 생성할 때 각 컬럼에 대해서 정의하는 여러 가지 규칙을 </a:t>
            </a:r>
            <a:r>
              <a:rPr lang="ko-KR" altLang="en-US" sz="2000" b="1" dirty="0" smtClean="0">
                <a:latin typeface="+mn-ea"/>
                <a:ea typeface="+mn-ea"/>
              </a:rPr>
              <a:t>말함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84024"/>
              </p:ext>
            </p:extLst>
          </p:nvPr>
        </p:nvGraphicFramePr>
        <p:xfrm>
          <a:off x="609600" y="2492896"/>
          <a:ext cx="8305800" cy="3726156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무결성</a:t>
                      </a: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제약 조건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을 허용하지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않음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1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UNIQUE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중복된 값을 허용하지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않음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항상 유일한 값을 갖도록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함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1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PRIMARY KEY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을 허용하지 않고 중복된 값을 허용하지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않음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marR="0" indent="-2857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NOT NULL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조건과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UNIQUE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조건을 결합한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1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FOREIGN KEY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참조되는 테이블의 칼럼의 값이 존재하면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허용함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1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CHECK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저장 가능한 데이터 값의 범위나 조건을 지정하여 설정한 값만을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허용함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8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/>
              <a:t>컬럼</a:t>
            </a:r>
            <a:r>
              <a:rPr lang="ko-KR" altLang="en-US" sz="2400" dirty="0"/>
              <a:t> 레벨로 제약 조건명을 명시해서 제약 조건 설정하기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지금까지는 사용자가 제약 조건명을 지정하지 않고 제약 조건만을 </a:t>
            </a:r>
            <a:r>
              <a:rPr lang="ko-KR" altLang="en-US" sz="2000" b="1" dirty="0" smtClean="0">
                <a:latin typeface="+mn-ea"/>
                <a:ea typeface="+mn-ea"/>
              </a:rPr>
              <a:t>명시했음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이럴 경우 </a:t>
            </a:r>
            <a:r>
              <a:rPr lang="ko-KR" altLang="en-US" sz="2000" b="1" dirty="0" err="1">
                <a:latin typeface="+mn-ea"/>
                <a:ea typeface="+mn-ea"/>
              </a:rPr>
              <a:t>오라클</a:t>
            </a:r>
            <a:r>
              <a:rPr lang="ko-KR" altLang="en-US" sz="2000" b="1" dirty="0">
                <a:latin typeface="+mn-ea"/>
                <a:ea typeface="+mn-ea"/>
              </a:rPr>
              <a:t> 서버가 자동으로 제약 조건명을 </a:t>
            </a:r>
            <a:r>
              <a:rPr lang="ko-KR" altLang="en-US" sz="2000" b="1" dirty="0" smtClean="0">
                <a:latin typeface="+mn-ea"/>
                <a:ea typeface="+mn-ea"/>
              </a:rPr>
              <a:t>부여함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오라클이</a:t>
            </a:r>
            <a:r>
              <a:rPr lang="ko-KR" altLang="en-US" sz="2000" b="1" dirty="0">
                <a:latin typeface="+mn-ea"/>
                <a:ea typeface="+mn-ea"/>
              </a:rPr>
              <a:t> 부여하는 제약 조건명은 </a:t>
            </a:r>
            <a:r>
              <a:rPr lang="en-US" altLang="ko-KR" sz="2000" b="1" dirty="0">
                <a:latin typeface="+mn-ea"/>
                <a:ea typeface="+mn-ea"/>
              </a:rPr>
              <a:t>SYS_ </a:t>
            </a:r>
            <a:r>
              <a:rPr lang="ko-KR" altLang="en-US" sz="2000" b="1" dirty="0">
                <a:latin typeface="+mn-ea"/>
                <a:ea typeface="+mn-ea"/>
              </a:rPr>
              <a:t>다음에 숫자를 </a:t>
            </a:r>
            <a:r>
              <a:rPr lang="ko-KR" altLang="en-US" sz="2000" b="1" dirty="0" smtClean="0">
                <a:latin typeface="+mn-ea"/>
                <a:ea typeface="+mn-ea"/>
              </a:rPr>
              <a:t>나열함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0" name="_x95189032" descr="EMB000019b4a95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492375"/>
            <a:ext cx="783431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8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/>
              <a:t>컬럼</a:t>
            </a:r>
            <a:r>
              <a:rPr lang="ko-KR" altLang="en-US" sz="2400" dirty="0"/>
              <a:t> 레벨로 제약 조건명을 명시해서 제약 조건 설정하기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제약 조건에 위배하면 오류 메시지에 제약 조건명만 </a:t>
            </a:r>
            <a:r>
              <a:rPr lang="ko-KR" altLang="en-US" sz="2000" b="1" dirty="0" smtClean="0">
                <a:latin typeface="+mn-ea"/>
                <a:ea typeface="+mn-ea"/>
              </a:rPr>
              <a:t>출력됨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오라클이 </a:t>
            </a:r>
            <a:r>
              <a:rPr lang="ko-KR" altLang="en-US" sz="2000" b="1" dirty="0">
                <a:latin typeface="+mn-ea"/>
                <a:ea typeface="+mn-ea"/>
              </a:rPr>
              <a:t>부여한 제약 조건명으로는 어떤 제약 조건을 위반했는지 알 </a:t>
            </a:r>
            <a:r>
              <a:rPr lang="ko-KR" altLang="en-US" sz="2000" b="1" dirty="0" smtClean="0">
                <a:latin typeface="+mn-ea"/>
                <a:ea typeface="+mn-ea"/>
              </a:rPr>
              <a:t>수  없음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USER_CONSTRAINTS </a:t>
            </a:r>
            <a:r>
              <a:rPr lang="ko-KR" altLang="en-US" sz="2000" b="1" dirty="0">
                <a:latin typeface="+mn-ea"/>
                <a:ea typeface="+mn-ea"/>
              </a:rPr>
              <a:t>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딕셔너리를</a:t>
            </a:r>
            <a:r>
              <a:rPr lang="ko-KR" altLang="en-US" sz="2000" b="1" dirty="0">
                <a:latin typeface="+mn-ea"/>
                <a:ea typeface="+mn-ea"/>
              </a:rPr>
              <a:t> 검색해야만 어떤 제약 조건인지 확인 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만일 사용자가 의미 있게 제약 조건명을 명시한다면 제약 조건명만으로도 어떤 제약 조건을 위배했는지 알 수 있게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44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/>
              <a:t>컬럼</a:t>
            </a:r>
            <a:r>
              <a:rPr lang="ko-KR" altLang="en-US" sz="2400" dirty="0"/>
              <a:t> 레벨로 제약 조건명을 명시해서 제약 조건 설정하기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제약 조건명을 지정하는 방법을 </a:t>
            </a:r>
            <a:r>
              <a:rPr lang="ko-KR" altLang="en-US" sz="2000" b="1" dirty="0" smtClean="0">
                <a:latin typeface="+mn-ea"/>
                <a:ea typeface="+mn-ea"/>
              </a:rPr>
              <a:t>살펴봄</a:t>
            </a:r>
            <a:r>
              <a:rPr lang="en-US" altLang="ko-KR" sz="2000" b="1" dirty="0" smtClean="0">
                <a:latin typeface="+mn-ea"/>
                <a:ea typeface="+mn-ea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사용자 제약 조건 명을 설정하기 위해서는 </a:t>
            </a:r>
            <a:r>
              <a:rPr lang="en-US" altLang="ko-KR" sz="2000" b="1" dirty="0">
                <a:latin typeface="+mn-ea"/>
                <a:ea typeface="+mn-ea"/>
              </a:rPr>
              <a:t>CONSTRAINT</a:t>
            </a:r>
            <a:r>
              <a:rPr lang="ko-KR" altLang="en-US" sz="2000" b="1" dirty="0">
                <a:latin typeface="+mn-ea"/>
                <a:ea typeface="+mn-ea"/>
              </a:rPr>
              <a:t>라는 키워드와 함께 제약 조건 명을 기술하면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제약 조건 명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en-US" altLang="ko-KR" sz="2000" b="1" dirty="0" err="1" smtClean="0">
                <a:latin typeface="+mn-ea"/>
                <a:ea typeface="+mn-ea"/>
              </a:rPr>
              <a:t>constraint_name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은 다음과 같은 명명 규칙을 준수해서 작성하는 것이 </a:t>
            </a:r>
            <a:r>
              <a:rPr lang="ko-KR" altLang="en-US" sz="2000" b="1" dirty="0" smtClean="0">
                <a:latin typeface="+mn-ea"/>
                <a:ea typeface="+mn-ea"/>
              </a:rPr>
              <a:t>좋음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53510"/>
              </p:ext>
            </p:extLst>
          </p:nvPr>
        </p:nvGraphicFramePr>
        <p:xfrm>
          <a:off x="633673" y="1412776"/>
          <a:ext cx="8632304" cy="86461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618">
                <a:tc>
                  <a:txBody>
                    <a:bodyPr/>
                    <a:lstStyle/>
                    <a:p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column_name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data_type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CONSTRAINT</a:t>
                      </a:r>
                    </a:p>
                    <a:p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constraint_name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constraint_type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43615"/>
              </p:ext>
            </p:extLst>
          </p:nvPr>
        </p:nvGraphicFramePr>
        <p:xfrm>
          <a:off x="629345" y="4652614"/>
          <a:ext cx="8632304" cy="86461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618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테이블명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]_[</a:t>
                      </a: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칼럼명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]_[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제약 조건 유형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8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/>
              <a:t>컬럼</a:t>
            </a:r>
            <a:r>
              <a:rPr lang="ko-KR" altLang="en-US" sz="2400" dirty="0"/>
              <a:t> 레벨로 제약 조건명을 명시해서 제약 조건 설정하기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 </a:t>
            </a:r>
            <a:r>
              <a:rPr lang="en-US" altLang="ko-KR" sz="2000" b="1" dirty="0">
                <a:latin typeface="+mn-ea"/>
                <a:ea typeface="+mn-ea"/>
              </a:rPr>
              <a:t>EMP04</a:t>
            </a:r>
            <a:r>
              <a:rPr lang="ko-KR" altLang="en-US" sz="2000" b="1" dirty="0">
                <a:latin typeface="+mn-ea"/>
                <a:ea typeface="+mn-ea"/>
              </a:rPr>
              <a:t>에 대해서 사원 번호를 저장하는 칼럼 </a:t>
            </a:r>
            <a:r>
              <a:rPr lang="en-US" altLang="ko-KR" sz="2000" b="1" dirty="0">
                <a:latin typeface="+mn-ea"/>
                <a:ea typeface="+mn-ea"/>
              </a:rPr>
              <a:t>EMPNO</a:t>
            </a:r>
            <a:r>
              <a:rPr lang="ko-KR" altLang="en-US" sz="2000" b="1" dirty="0">
                <a:latin typeface="+mn-ea"/>
                <a:ea typeface="+mn-ea"/>
              </a:rPr>
              <a:t>에 대한 </a:t>
            </a:r>
            <a:r>
              <a:rPr lang="ko-KR" altLang="en-US" sz="2000" b="1" dirty="0" smtClean="0">
                <a:latin typeface="+mn-ea"/>
                <a:ea typeface="+mn-ea"/>
              </a:rPr>
              <a:t>   유일 </a:t>
            </a:r>
            <a:r>
              <a:rPr lang="ko-KR" altLang="en-US" sz="2000" b="1" dirty="0">
                <a:latin typeface="+mn-ea"/>
                <a:ea typeface="+mn-ea"/>
              </a:rPr>
              <a:t>키 제약 조건 명인 </a:t>
            </a:r>
            <a:r>
              <a:rPr lang="en-US" altLang="ko-KR" sz="2000" b="1" dirty="0">
                <a:latin typeface="+mn-ea"/>
                <a:ea typeface="+mn-ea"/>
              </a:rPr>
              <a:t>EMP04_EMPNO_UK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지정함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사용자 제약 조건 명을 설정하기 위해서는 </a:t>
            </a:r>
            <a:r>
              <a:rPr lang="en-US" altLang="ko-KR" sz="2000" b="1" dirty="0">
                <a:latin typeface="+mn-ea"/>
                <a:ea typeface="+mn-ea"/>
              </a:rPr>
              <a:t>CONSTRAINT</a:t>
            </a:r>
            <a:r>
              <a:rPr lang="ko-KR" altLang="en-US" sz="2000" b="1" dirty="0">
                <a:latin typeface="+mn-ea"/>
                <a:ea typeface="+mn-ea"/>
              </a:rPr>
              <a:t>라는 키워드와 함께 제약 조건 명을 기술해야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96580"/>
              </p:ext>
            </p:extLst>
          </p:nvPr>
        </p:nvGraphicFramePr>
        <p:xfrm>
          <a:off x="633673" y="1916832"/>
          <a:ext cx="8632304" cy="86461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618">
                <a:tc>
                  <a:txBody>
                    <a:bodyPr/>
                    <a:lstStyle/>
                    <a:p>
                      <a:r>
                        <a:rPr lang="en-US" altLang="ko-KR" sz="2400" b="1" dirty="0" smtClean="0">
                          <a:latin typeface="+mn-ea"/>
                          <a:ea typeface="+mn-ea"/>
                        </a:rPr>
                        <a:t>EMP04_EMPNO_UK</a:t>
                      </a:r>
                    </a:p>
                    <a:p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테이블명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칼럼명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       제약 조건유형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27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/>
              <a:t>컬럼</a:t>
            </a:r>
            <a:r>
              <a:rPr lang="ko-KR" altLang="en-US" sz="2400" dirty="0"/>
              <a:t> 레벨로 제약 조건명을 명시해서 제약 조건 설정하기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테이블과 유사한 구조의 사원번호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사원명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직급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부서번호 </a:t>
            </a:r>
            <a:r>
              <a:rPr lang="en-US" altLang="ko-KR" sz="2000" b="1" dirty="0">
                <a:latin typeface="+mn-ea"/>
                <a:ea typeface="+mn-ea"/>
              </a:rPr>
              <a:t>4</a:t>
            </a:r>
            <a:r>
              <a:rPr lang="ko-KR" altLang="en-US" sz="2000" b="1" dirty="0">
                <a:latin typeface="+mn-ea"/>
                <a:ea typeface="+mn-ea"/>
              </a:rPr>
              <a:t>개의 칼럼으로 구성된 </a:t>
            </a:r>
            <a:r>
              <a:rPr lang="en-US" altLang="ko-KR" sz="2000" b="1" dirty="0">
                <a:latin typeface="+mn-ea"/>
                <a:ea typeface="+mn-ea"/>
              </a:rPr>
              <a:t>EMP04 </a:t>
            </a:r>
            <a:r>
              <a:rPr lang="ko-KR" altLang="en-US" sz="2000" b="1" dirty="0">
                <a:latin typeface="+mn-ea"/>
                <a:ea typeface="+mn-ea"/>
              </a:rPr>
              <a:t>테이블을 생성하되 사원번호에는 유일키로 사원명은 </a:t>
            </a:r>
            <a:r>
              <a:rPr lang="ko-KR" altLang="en-US" sz="2000" b="1" dirty="0" smtClean="0">
                <a:latin typeface="+mn-ea"/>
                <a:ea typeface="+mn-ea"/>
              </a:rPr>
              <a:t>       </a:t>
            </a:r>
            <a:r>
              <a:rPr lang="en-US" altLang="ko-KR" sz="2000" b="1" dirty="0" smtClean="0">
                <a:latin typeface="+mn-ea"/>
                <a:ea typeface="+mn-ea"/>
              </a:rPr>
              <a:t>NOT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제약조건을 설정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57297"/>
              </p:ext>
            </p:extLst>
          </p:nvPr>
        </p:nvGraphicFramePr>
        <p:xfrm>
          <a:off x="633673" y="2420888"/>
          <a:ext cx="8632304" cy="22303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224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TABLE EMP04;</a:t>
                      </a:r>
                    </a:p>
                    <a:p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TABLE EMP04(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EMPNO NUMBER(4) CONSTRAINT EMP04_EMPNO_UK UNIQUE,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ENAME VARCHAR2(10) CONSTRAINT EMP04_ENAME_NN NOT NULL,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JOB VARCHAR2(9),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DEPTNO NUMBER(2)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6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/>
              <a:t>컬럼</a:t>
            </a:r>
            <a:r>
              <a:rPr lang="ko-KR" altLang="en-US" sz="2400" dirty="0"/>
              <a:t> 레벨로 제약 조건명을 명시해서 제약 조건 설정하기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생성된 제약 조건 명을 확인하기 위해서 </a:t>
            </a:r>
            <a:r>
              <a:rPr lang="en-US" altLang="ko-KR" sz="2000" b="1" dirty="0" smtClean="0">
                <a:latin typeface="+mn-ea"/>
                <a:ea typeface="+mn-ea"/>
              </a:rPr>
              <a:t>USER_CONSTRAINTS                        </a:t>
            </a:r>
            <a:r>
              <a:rPr lang="ko-KR" altLang="en-US" sz="2000" b="1" dirty="0">
                <a:latin typeface="+mn-ea"/>
                <a:ea typeface="+mn-ea"/>
              </a:rPr>
              <a:t>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검색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86780"/>
              </p:ext>
            </p:extLst>
          </p:nvPr>
        </p:nvGraphicFramePr>
        <p:xfrm>
          <a:off x="633673" y="1916832"/>
          <a:ext cx="8632304" cy="115212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TABLE_NAME, CONSTRAINT_NAME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USER_CONSTRAINTS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TABLE_NAME IN('EMP04');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_x95671008" descr="EMB000019b4a9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75438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5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/>
              <a:t>데이터 구분을 위한 </a:t>
            </a:r>
            <a:r>
              <a:rPr lang="en-US" altLang="ko-KR" sz="2400" dirty="0"/>
              <a:t>PRIMARY KEY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유일키 제약 조건을 지정한 칼럼은 중복된 데이터를 저장하지는 못하지만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값을 저장하는 것은 </a:t>
            </a:r>
            <a:r>
              <a:rPr lang="ko-KR" altLang="en-US" sz="2000" b="1" dirty="0" smtClean="0">
                <a:latin typeface="+mn-ea"/>
                <a:ea typeface="+mn-ea"/>
              </a:rPr>
              <a:t>허용함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위와 같이 동명이인이 입사를 했다면 이를 구분할 수 있는 유일한 키가 있어야 하는데 사원번호에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값이 저장되는 바람에 이들을 구분할 수 없게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_x95669728" descr="EMB000019b4a9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1772816"/>
            <a:ext cx="60325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1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/>
              <a:t>데이터 구분을 위한 </a:t>
            </a:r>
            <a:r>
              <a:rPr lang="en-US" altLang="ko-KR" sz="2400" dirty="0"/>
              <a:t>PRIMARY KEY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 내의 해당 행을 다른 행과 구분할 수 있도록 하는 칼럼은 반드시 존재해야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식별 기능을 갖는 칼럼은 유일하면서도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값을 허용하지 말아야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즉</a:t>
            </a:r>
            <a:r>
              <a:rPr lang="en-US" altLang="ko-KR" sz="2000" b="1" dirty="0">
                <a:latin typeface="+mn-ea"/>
                <a:ea typeface="+mn-ea"/>
              </a:rPr>
              <a:t>, UNIQUE </a:t>
            </a:r>
            <a:r>
              <a:rPr lang="ko-KR" altLang="en-US" sz="2000" b="1" dirty="0">
                <a:latin typeface="+mn-ea"/>
                <a:ea typeface="+mn-ea"/>
              </a:rPr>
              <a:t>제약 조건과 </a:t>
            </a: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제약 조건을 모두 갖고 있어야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이러한 </a:t>
            </a:r>
            <a:r>
              <a:rPr lang="ko-KR" altLang="en-US" sz="2000" b="1" dirty="0">
                <a:latin typeface="+mn-ea"/>
                <a:ea typeface="+mn-ea"/>
              </a:rPr>
              <a:t>두 가지 제약 조건을 모두 갖는 것이 기본 키</a:t>
            </a:r>
            <a:r>
              <a:rPr lang="en-US" altLang="ko-KR" sz="2000" b="1" dirty="0">
                <a:latin typeface="+mn-ea"/>
                <a:ea typeface="+mn-ea"/>
              </a:rPr>
              <a:t>(PRIMARY KEY) </a:t>
            </a:r>
            <a:r>
              <a:rPr lang="en-US" altLang="ko-KR" sz="2000" b="1" dirty="0" smtClean="0">
                <a:latin typeface="+mn-ea"/>
                <a:ea typeface="+mn-ea"/>
              </a:rPr>
              <a:t>       </a:t>
            </a:r>
            <a:r>
              <a:rPr lang="ko-KR" altLang="en-US" sz="2000" b="1" dirty="0" smtClean="0">
                <a:latin typeface="+mn-ea"/>
                <a:ea typeface="+mn-ea"/>
              </a:rPr>
              <a:t>제약 </a:t>
            </a:r>
            <a:r>
              <a:rPr lang="ko-KR" altLang="en-US" sz="2000" b="1" dirty="0" smtClean="0">
                <a:latin typeface="+mn-ea"/>
                <a:ea typeface="+mn-ea"/>
              </a:rPr>
              <a:t>조건임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5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/>
              <a:t>데이터 구분을 위한 </a:t>
            </a:r>
            <a:r>
              <a:rPr lang="en-US" altLang="ko-KR" sz="2400" dirty="0"/>
              <a:t>PRIMARY KEY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테이블과 유사한 구조의 사원번호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사원명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직급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부서번호 </a:t>
            </a:r>
            <a:r>
              <a:rPr lang="en-US" altLang="ko-KR" sz="2000" b="1" dirty="0">
                <a:latin typeface="+mn-ea"/>
                <a:ea typeface="+mn-ea"/>
              </a:rPr>
              <a:t>4</a:t>
            </a:r>
            <a:r>
              <a:rPr lang="ko-KR" altLang="en-US" sz="2000" b="1" dirty="0">
                <a:latin typeface="+mn-ea"/>
                <a:ea typeface="+mn-ea"/>
              </a:rPr>
              <a:t>개의 칼럼으로 구성된 테이블을 생성하되 기본 키 제약 조건을 </a:t>
            </a:r>
            <a:r>
              <a:rPr lang="ko-KR" altLang="en-US" sz="2000" b="1" dirty="0" smtClean="0">
                <a:latin typeface="+mn-ea"/>
                <a:ea typeface="+mn-ea"/>
              </a:rPr>
              <a:t>설정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위에서 생성한 테이블에 데이터를 추가해 </a:t>
            </a:r>
            <a:r>
              <a:rPr lang="ko-KR" altLang="en-US" sz="2000" b="1" dirty="0" smtClean="0">
                <a:latin typeface="+mn-ea"/>
                <a:ea typeface="+mn-ea"/>
              </a:rPr>
              <a:t>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22430"/>
              </p:ext>
            </p:extLst>
          </p:nvPr>
        </p:nvGraphicFramePr>
        <p:xfrm>
          <a:off x="633673" y="1772816"/>
          <a:ext cx="8632304" cy="22303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TABLE</a:t>
                      </a:r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 EMP05;</a:t>
                      </a:r>
                    </a:p>
                    <a:p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TABLE EMP05(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EMPNO NUMBER(4) CONSTRAINT EMP05_EMPNO_PK PRIMARY KEY 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ENAME VARCHAR2(10) CONSTRAINT EMP05_ENAME_NN NOT NULL,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JOB VARCHAR2(9),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DEPTNO NUMBER(2)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51523"/>
              </p:ext>
            </p:extLst>
          </p:nvPr>
        </p:nvGraphicFramePr>
        <p:xfrm>
          <a:off x="629345" y="4627584"/>
          <a:ext cx="8632304" cy="81764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INSERT INTO EMP05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VALUES(7499, 'ALLEN', 'SALESMAN', 30);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9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/>
              <a:t>데이터 구분을 위한 </a:t>
            </a:r>
            <a:r>
              <a:rPr lang="en-US" altLang="ko-KR" sz="2400" dirty="0"/>
              <a:t>PRIMARY KEY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기본 키로 지정된 사원번호에 동일한 값을 저장해 </a:t>
            </a:r>
            <a:r>
              <a:rPr lang="ko-KR" altLang="en-US" sz="2000" b="1" dirty="0" smtClean="0">
                <a:latin typeface="+mn-ea"/>
                <a:ea typeface="+mn-ea"/>
              </a:rPr>
              <a:t>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57204"/>
              </p:ext>
            </p:extLst>
          </p:nvPr>
        </p:nvGraphicFramePr>
        <p:xfrm>
          <a:off x="633673" y="1412776"/>
          <a:ext cx="8632304" cy="81764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INSERT INTO EMP05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VALUES(7499, 'JONES', 'MANAGER', 20);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95670208" descr="EMB000019b4a9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492375"/>
            <a:ext cx="6858000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7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제약 조건 확인하기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939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아래의 그림은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테이블에 </a:t>
            </a:r>
            <a:r>
              <a:rPr lang="en-US" altLang="ko-KR" sz="2000" b="1" dirty="0">
                <a:latin typeface="+mn-ea"/>
                <a:ea typeface="+mn-ea"/>
              </a:rPr>
              <a:t>INSERT </a:t>
            </a:r>
            <a:r>
              <a:rPr lang="ko-KR" altLang="en-US" sz="2000" b="1" dirty="0">
                <a:latin typeface="+mn-ea"/>
                <a:ea typeface="+mn-ea"/>
              </a:rPr>
              <a:t>작업 중 </a:t>
            </a:r>
            <a:r>
              <a:rPr lang="ko-KR" altLang="en-US" sz="2000" b="1" dirty="0" err="1">
                <a:latin typeface="+mn-ea"/>
                <a:ea typeface="+mn-ea"/>
              </a:rPr>
              <a:t>무결성</a:t>
            </a:r>
            <a:r>
              <a:rPr lang="ko-KR" altLang="en-US" sz="2000" b="1" dirty="0">
                <a:latin typeface="+mn-ea"/>
                <a:ea typeface="+mn-ea"/>
              </a:rPr>
              <a:t> 제약 조건을 위배했을 때 나타나는 에러 </a:t>
            </a:r>
            <a:r>
              <a:rPr lang="ko-KR" altLang="en-US" sz="2000" b="1" dirty="0" smtClean="0">
                <a:latin typeface="+mn-ea"/>
                <a:ea typeface="+mn-ea"/>
              </a:rPr>
              <a:t>메시지임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DESC </a:t>
            </a:r>
            <a:r>
              <a:rPr lang="ko-KR" altLang="en-US" sz="2000" b="1" dirty="0">
                <a:latin typeface="+mn-ea"/>
                <a:ea typeface="+mn-ea"/>
              </a:rPr>
              <a:t>명령어로는 </a:t>
            </a: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제약조건만 확인할 수 있고 </a:t>
            </a:r>
            <a:r>
              <a:rPr lang="en-US" altLang="ko-KR" sz="2000" b="1" dirty="0">
                <a:latin typeface="+mn-ea"/>
                <a:ea typeface="+mn-ea"/>
              </a:rPr>
              <a:t>DEPTNO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    기본 </a:t>
            </a:r>
            <a:r>
              <a:rPr lang="ko-KR" altLang="en-US" sz="2000" b="1" dirty="0">
                <a:latin typeface="+mn-ea"/>
                <a:ea typeface="+mn-ea"/>
              </a:rPr>
              <a:t>키 제약 조건이 지정된 것을 알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_x94328168" descr="EMB000019b4a9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1844824"/>
            <a:ext cx="58674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_x94328168" descr="EMB000019b4a95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4509120"/>
            <a:ext cx="58674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4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ko-KR" altLang="en-US" sz="2400" dirty="0"/>
              <a:t>참조 </a:t>
            </a:r>
            <a:r>
              <a:rPr lang="ko-KR" altLang="en-US" sz="2400" dirty="0" err="1"/>
              <a:t>무결성을</a:t>
            </a:r>
            <a:r>
              <a:rPr lang="ko-KR" altLang="en-US" sz="2400" dirty="0"/>
              <a:t> 위한 </a:t>
            </a:r>
            <a:r>
              <a:rPr lang="en-US" altLang="ko-KR" sz="2400" dirty="0"/>
              <a:t>FOREIGN KEY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939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참조의 </a:t>
            </a:r>
            <a:r>
              <a:rPr lang="ko-KR" altLang="en-US" sz="2000" b="1" dirty="0" err="1">
                <a:latin typeface="+mn-ea"/>
                <a:ea typeface="+mn-ea"/>
              </a:rPr>
              <a:t>무결성이란</a:t>
            </a:r>
            <a:r>
              <a:rPr lang="ko-KR" altLang="en-US" sz="2000" b="1" dirty="0">
                <a:latin typeface="+mn-ea"/>
                <a:ea typeface="+mn-ea"/>
              </a:rPr>
              <a:t> 개념을 알아야 </a:t>
            </a:r>
            <a:r>
              <a:rPr lang="en-US" altLang="ko-KR" sz="2000" b="1" dirty="0">
                <a:latin typeface="+mn-ea"/>
                <a:ea typeface="+mn-ea"/>
              </a:rPr>
              <a:t>FOREIGN KEY </a:t>
            </a:r>
            <a:r>
              <a:rPr lang="ko-KR" altLang="en-US" sz="2000" b="1" dirty="0">
                <a:latin typeface="+mn-ea"/>
                <a:ea typeface="+mn-ea"/>
              </a:rPr>
              <a:t>제약 조건을 설명할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부서 </a:t>
            </a:r>
            <a:r>
              <a:rPr lang="ko-KR" altLang="en-US" sz="2000" b="1" dirty="0">
                <a:latin typeface="+mn-ea"/>
                <a:ea typeface="+mn-ea"/>
              </a:rPr>
              <a:t>테이블에는 부서에 대한 정보를 구분하기 위해서 유일하고 </a:t>
            </a:r>
            <a:r>
              <a:rPr lang="en-US" altLang="ko-KR" sz="2000" b="1" dirty="0">
                <a:latin typeface="+mn-ea"/>
                <a:ea typeface="+mn-ea"/>
              </a:rPr>
              <a:t>NULL</a:t>
            </a:r>
            <a:r>
              <a:rPr lang="ko-KR" altLang="en-US" sz="2000" b="1" dirty="0">
                <a:latin typeface="+mn-ea"/>
                <a:ea typeface="+mn-ea"/>
              </a:rPr>
              <a:t>이 아닌 값만 저장하도록 부서 번호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en-US" altLang="ko-KR" sz="2000" b="1" dirty="0">
                <a:latin typeface="+mn-ea"/>
                <a:ea typeface="+mn-ea"/>
              </a:rPr>
              <a:t>(DEPTNO)</a:t>
            </a:r>
            <a:r>
              <a:rPr lang="ko-KR" altLang="en-US" sz="2000" b="1" dirty="0">
                <a:latin typeface="+mn-ea"/>
                <a:ea typeface="+mn-ea"/>
              </a:rPr>
              <a:t>를 기본 키로 설정하고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 테이블을 살펴보면 부서 번호가 </a:t>
            </a:r>
            <a:r>
              <a:rPr lang="en-US" altLang="ko-KR" sz="2000" b="1" dirty="0">
                <a:latin typeface="+mn-ea"/>
                <a:ea typeface="+mn-ea"/>
              </a:rPr>
              <a:t>10, 20, 30, 40</a:t>
            </a:r>
            <a:r>
              <a:rPr lang="ko-KR" altLang="en-US" sz="2000" b="1" dirty="0">
                <a:latin typeface="+mn-ea"/>
                <a:ea typeface="+mn-ea"/>
              </a:rPr>
              <a:t>인 부서만 </a:t>
            </a:r>
            <a:r>
              <a:rPr lang="ko-KR" altLang="en-US" sz="2000" b="1" dirty="0" smtClean="0">
                <a:latin typeface="+mn-ea"/>
                <a:ea typeface="+mn-ea"/>
              </a:rPr>
              <a:t>존재함</a:t>
            </a:r>
            <a:r>
              <a:rPr lang="en-US" altLang="ko-KR" sz="2000" b="1" dirty="0" smtClean="0">
                <a:latin typeface="+mn-ea"/>
                <a:ea typeface="+mn-ea"/>
              </a:rPr>
              <a:t>.                 </a:t>
            </a:r>
            <a:r>
              <a:rPr lang="ko-KR" altLang="en-US" sz="2000" b="1" dirty="0" smtClean="0">
                <a:latin typeface="+mn-ea"/>
                <a:ea typeface="+mn-ea"/>
              </a:rPr>
              <a:t>부서 테이블의 </a:t>
            </a:r>
            <a:r>
              <a:rPr lang="ko-KR" altLang="en-US" sz="2000" b="1" dirty="0">
                <a:latin typeface="+mn-ea"/>
                <a:ea typeface="+mn-ea"/>
              </a:rPr>
              <a:t>부서 번호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en-US" altLang="ko-KR" sz="2000" b="1" dirty="0">
                <a:latin typeface="+mn-ea"/>
                <a:ea typeface="+mn-ea"/>
              </a:rPr>
              <a:t>(DEPTNO)</a:t>
            </a:r>
            <a:r>
              <a:rPr lang="ko-KR" altLang="en-US" sz="2000" b="1" dirty="0">
                <a:latin typeface="+mn-ea"/>
                <a:ea typeface="+mn-ea"/>
              </a:rPr>
              <a:t>와 동일한 이름의 </a:t>
            </a:r>
            <a:r>
              <a:rPr lang="ko-KR" altLang="en-US" sz="2000" b="1" dirty="0" err="1">
                <a:latin typeface="+mn-ea"/>
                <a:ea typeface="+mn-ea"/>
              </a:rPr>
              <a:t>컬럼이</a:t>
            </a:r>
            <a:r>
              <a:rPr lang="ko-KR" altLang="en-US" sz="2000" b="1" dirty="0">
                <a:latin typeface="+mn-ea"/>
                <a:ea typeface="+mn-ea"/>
              </a:rPr>
              <a:t> 사원</a:t>
            </a:r>
            <a:r>
              <a:rPr lang="en-US" altLang="ko-KR" sz="2000" b="1" dirty="0">
                <a:latin typeface="+mn-ea"/>
                <a:ea typeface="+mn-ea"/>
              </a:rPr>
              <a:t>(EMP) </a:t>
            </a:r>
            <a:r>
              <a:rPr lang="ko-KR" altLang="en-US" sz="2000" b="1" dirty="0">
                <a:latin typeface="+mn-ea"/>
                <a:ea typeface="+mn-ea"/>
              </a:rPr>
              <a:t>테이블에도 </a:t>
            </a:r>
            <a:r>
              <a:rPr lang="ko-KR" altLang="en-US" sz="2000" b="1" dirty="0" smtClean="0">
                <a:latin typeface="+mn-ea"/>
                <a:ea typeface="+mn-ea"/>
              </a:rPr>
              <a:t>존재함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테이블에 존재하는 부서 번호는 부서 테이블에 존재하는 부서 번호인 </a:t>
            </a:r>
            <a:r>
              <a:rPr lang="ko-KR" altLang="en-US" sz="2000" b="1" dirty="0" smtClean="0">
                <a:latin typeface="+mn-ea"/>
                <a:ea typeface="+mn-ea"/>
              </a:rPr>
              <a:t>     </a:t>
            </a:r>
            <a:r>
              <a:rPr lang="en-US" altLang="ko-KR" sz="2000" b="1" dirty="0" smtClean="0">
                <a:latin typeface="+mn-ea"/>
                <a:ea typeface="+mn-ea"/>
              </a:rPr>
              <a:t>10</a:t>
            </a:r>
            <a:r>
              <a:rPr lang="en-US" altLang="ko-KR" sz="2000" b="1" dirty="0">
                <a:latin typeface="+mn-ea"/>
                <a:ea typeface="+mn-ea"/>
              </a:rPr>
              <a:t>, 20, </a:t>
            </a:r>
            <a:r>
              <a:rPr lang="en-US" altLang="ko-KR" sz="2000" b="1" dirty="0" smtClean="0">
                <a:latin typeface="+mn-ea"/>
                <a:ea typeface="+mn-ea"/>
              </a:rPr>
              <a:t>30, 40</a:t>
            </a:r>
            <a:r>
              <a:rPr lang="ko-KR" altLang="en-US" sz="2000" b="1" dirty="0" smtClean="0">
                <a:latin typeface="+mn-ea"/>
                <a:ea typeface="+mn-ea"/>
              </a:rPr>
              <a:t>으로만 </a:t>
            </a:r>
            <a:r>
              <a:rPr lang="ko-KR" altLang="en-US" sz="2000" b="1" dirty="0">
                <a:latin typeface="+mn-ea"/>
                <a:ea typeface="+mn-ea"/>
              </a:rPr>
              <a:t>기록되어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해당 회사에 부서가 </a:t>
            </a:r>
            <a:r>
              <a:rPr lang="en-US" altLang="ko-KR" sz="2000" b="1" dirty="0">
                <a:latin typeface="+mn-ea"/>
                <a:ea typeface="+mn-ea"/>
              </a:rPr>
              <a:t>4</a:t>
            </a:r>
            <a:r>
              <a:rPr lang="ko-KR" altLang="en-US" sz="2000" b="1" dirty="0">
                <a:latin typeface="+mn-ea"/>
                <a:ea typeface="+mn-ea"/>
              </a:rPr>
              <a:t>개 존재한다면 그 회사에 다니는 사원들도 그 </a:t>
            </a:r>
            <a:r>
              <a:rPr lang="en-US" altLang="ko-KR" sz="2000" b="1" dirty="0">
                <a:latin typeface="+mn-ea"/>
                <a:ea typeface="+mn-ea"/>
              </a:rPr>
              <a:t>4</a:t>
            </a:r>
            <a:r>
              <a:rPr lang="ko-KR" altLang="en-US" sz="2000" b="1" dirty="0">
                <a:latin typeface="+mn-ea"/>
                <a:ea typeface="+mn-ea"/>
              </a:rPr>
              <a:t>개의 부서 중에 한곳에 소속이어야 하기 </a:t>
            </a:r>
            <a:r>
              <a:rPr lang="ko-KR" altLang="en-US" sz="2000" b="1" dirty="0" smtClean="0">
                <a:latin typeface="+mn-ea"/>
                <a:ea typeface="+mn-ea"/>
              </a:rPr>
              <a:t>때문임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만일 부서 테이블에 존재하지 않는 부서 번호가 특정 사원의 부서로 지정되어 있다면 이치에 맞지 않게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08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ko-KR" altLang="en-US" sz="2400" dirty="0"/>
              <a:t>참조 </a:t>
            </a:r>
            <a:r>
              <a:rPr lang="ko-KR" altLang="en-US" sz="2400" dirty="0" err="1"/>
              <a:t>무결성을</a:t>
            </a:r>
            <a:r>
              <a:rPr lang="ko-KR" altLang="en-US" sz="2400" dirty="0"/>
              <a:t> 위한 </a:t>
            </a:r>
            <a:r>
              <a:rPr lang="en-US" altLang="ko-KR" sz="2400" dirty="0"/>
              <a:t>FOREIGN KEY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사원 </a:t>
            </a:r>
            <a:r>
              <a:rPr lang="ko-KR" altLang="en-US" sz="2000" b="1" dirty="0">
                <a:latin typeface="+mn-ea"/>
                <a:ea typeface="+mn-ea"/>
              </a:rPr>
              <a:t>테이블에 없는 상세 정보는 부서 테이블에서 찾아오는데 사원 테이블에 저장된 부서번호가 테이블에 없다면 참조할 때 무결해야 한다는 조건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참조의 </a:t>
            </a:r>
            <a:r>
              <a:rPr lang="ko-KR" altLang="en-US" sz="2000" b="1" dirty="0" err="1">
                <a:latin typeface="+mn-ea"/>
                <a:ea typeface="+mn-ea"/>
              </a:rPr>
              <a:t>무결성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에 위배되는 것이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그러므로 사원 테이블에 부서번호 입력 할 때 부서 테이블에 존재하는 </a:t>
            </a:r>
            <a:r>
              <a:rPr lang="ko-KR" altLang="en-US" sz="2000" b="1" dirty="0" smtClean="0">
                <a:latin typeface="+mn-ea"/>
                <a:ea typeface="+mn-ea"/>
              </a:rPr>
              <a:t>          부서번호만 </a:t>
            </a:r>
            <a:r>
              <a:rPr lang="ko-KR" altLang="en-US" sz="2000" b="1" dirty="0">
                <a:latin typeface="+mn-ea"/>
                <a:ea typeface="+mn-ea"/>
              </a:rPr>
              <a:t>입력하도록 하면 참조의 </a:t>
            </a:r>
            <a:r>
              <a:rPr lang="ko-KR" altLang="en-US" sz="2000" b="1" dirty="0" err="1">
                <a:latin typeface="+mn-ea"/>
                <a:ea typeface="+mn-ea"/>
              </a:rPr>
              <a:t>무결성이</a:t>
            </a:r>
            <a:r>
              <a:rPr lang="ko-KR" altLang="en-US" sz="2000" b="1" dirty="0">
                <a:latin typeface="+mn-ea"/>
                <a:ea typeface="+mn-ea"/>
              </a:rPr>
              <a:t> 지켜지는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이를 위해서는 사원 테이블의 부서번호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외래 키 제약조건을 명시해야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외래 키 제약조건은 사원 테이블의 부서 번호는 반드시 부서 테이블에 존재하는 부서 번호만 입력하도록 함으로서 사원 테이블이 부서 테이블을 부서 번호로 참조 가능하도록 하는 것을 </a:t>
            </a:r>
            <a:r>
              <a:rPr lang="ko-KR" altLang="en-US" sz="2000" b="1" dirty="0" smtClean="0">
                <a:latin typeface="+mn-ea"/>
                <a:ea typeface="+mn-ea"/>
              </a:rPr>
              <a:t>의미함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75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ko-KR" altLang="en-US" sz="2400" dirty="0"/>
              <a:t>참조 </a:t>
            </a:r>
            <a:r>
              <a:rPr lang="ko-KR" altLang="en-US" sz="2400" dirty="0" err="1"/>
              <a:t>무결성을</a:t>
            </a:r>
            <a:r>
              <a:rPr lang="ko-KR" altLang="en-US" sz="2400" dirty="0"/>
              <a:t> 위한 </a:t>
            </a:r>
            <a:r>
              <a:rPr lang="en-US" altLang="ko-KR" sz="2400" dirty="0"/>
              <a:t>FOREIGN KEY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_x96795560" descr="EMB000019b4a9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10520"/>
            <a:ext cx="48260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96788680" descr="EMB000019b4a9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00720"/>
            <a:ext cx="2295525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639045" y="1438346"/>
            <a:ext cx="3415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부서</a:t>
            </a:r>
            <a:r>
              <a:rPr lang="en-US" altLang="ko-KR" dirty="0">
                <a:latin typeface="+mn-ea"/>
                <a:ea typeface="+mn-ea"/>
              </a:rPr>
              <a:t>(dept) </a:t>
            </a:r>
            <a:r>
              <a:rPr lang="ko-KR" altLang="en-US" dirty="0">
                <a:latin typeface="+mn-ea"/>
                <a:ea typeface="+mn-ea"/>
              </a:rPr>
              <a:t>테이블의 기본 키인 </a:t>
            </a:r>
            <a:r>
              <a:rPr lang="ko-KR" altLang="en-US" dirty="0" smtClean="0">
                <a:latin typeface="+mn-ea"/>
                <a:ea typeface="+mn-ea"/>
              </a:rPr>
              <a:t>부서번호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deptno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 err="1" smtClean="0">
                <a:latin typeface="+mn-ea"/>
                <a:ea typeface="+mn-ea"/>
              </a:rPr>
              <a:t>컬럼을</a:t>
            </a:r>
            <a:r>
              <a:rPr lang="ko-KR" altLang="en-US" dirty="0" smtClean="0">
                <a:latin typeface="+mn-ea"/>
                <a:ea typeface="+mn-ea"/>
              </a:rPr>
              <a:t>          부모 키라고 </a:t>
            </a:r>
            <a:r>
              <a:rPr lang="ko-KR" altLang="en-US" dirty="0">
                <a:latin typeface="+mn-ea"/>
                <a:ea typeface="+mn-ea"/>
              </a:rPr>
              <a:t>함 </a:t>
            </a:r>
          </a:p>
        </p:txBody>
      </p:sp>
      <p:sp>
        <p:nvSpPr>
          <p:cNvPr id="9" name="직사각형 13"/>
          <p:cNvSpPr>
            <a:spLocks noChangeArrowheads="1"/>
          </p:cNvSpPr>
          <p:nvPr/>
        </p:nvSpPr>
        <p:spPr bwMode="auto">
          <a:xfrm>
            <a:off x="3352800" y="1457920"/>
            <a:ext cx="381000" cy="838200"/>
          </a:xfrm>
          <a:prstGeom prst="rect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/>
          </a:p>
        </p:txBody>
      </p:sp>
      <p:sp>
        <p:nvSpPr>
          <p:cNvPr id="10" name="직사각형 14"/>
          <p:cNvSpPr>
            <a:spLocks noChangeArrowheads="1"/>
          </p:cNvSpPr>
          <p:nvPr/>
        </p:nvSpPr>
        <p:spPr bwMode="auto">
          <a:xfrm>
            <a:off x="6248400" y="3667720"/>
            <a:ext cx="381000" cy="2057400"/>
          </a:xfrm>
          <a:prstGeom prst="rect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/>
          </a:p>
        </p:txBody>
      </p:sp>
      <p:cxnSp>
        <p:nvCxnSpPr>
          <p:cNvPr id="11" name="꺾인 연결선 16"/>
          <p:cNvCxnSpPr>
            <a:cxnSpLocks noChangeShapeType="1"/>
            <a:stCxn id="10" idx="0"/>
            <a:endCxn id="9" idx="2"/>
          </p:cNvCxnSpPr>
          <p:nvPr/>
        </p:nvCxnSpPr>
        <p:spPr bwMode="auto">
          <a:xfrm rot="16200000" flipV="1">
            <a:off x="4305300" y="1534120"/>
            <a:ext cx="1371600" cy="28956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직사각형 11"/>
          <p:cNvSpPr/>
          <p:nvPr/>
        </p:nvSpPr>
        <p:spPr>
          <a:xfrm>
            <a:off x="6803320" y="4149080"/>
            <a:ext cx="2961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사원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emp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>
                <a:latin typeface="+mn-ea"/>
                <a:ea typeface="+mn-ea"/>
              </a:rPr>
              <a:t>테이블의 </a:t>
            </a:r>
            <a:r>
              <a:rPr lang="ko-KR" altLang="en-US" dirty="0" smtClean="0">
                <a:latin typeface="+mn-ea"/>
                <a:ea typeface="+mn-ea"/>
              </a:rPr>
              <a:t>       부서 </a:t>
            </a:r>
            <a:r>
              <a:rPr lang="ko-KR" altLang="en-US" dirty="0">
                <a:latin typeface="+mn-ea"/>
                <a:ea typeface="+mn-ea"/>
              </a:rPr>
              <a:t>번호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deptno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 err="1">
                <a:latin typeface="+mn-ea"/>
                <a:ea typeface="+mn-ea"/>
              </a:rPr>
              <a:t>컬럼은</a:t>
            </a:r>
            <a:r>
              <a:rPr lang="ko-KR" altLang="en-US" dirty="0">
                <a:latin typeface="+mn-ea"/>
                <a:ea typeface="+mn-ea"/>
              </a:rPr>
              <a:t> 외래 키로 지정해야만 </a:t>
            </a:r>
            <a:r>
              <a:rPr lang="ko-KR" altLang="en-US" dirty="0" smtClean="0">
                <a:latin typeface="+mn-ea"/>
                <a:ea typeface="+mn-ea"/>
              </a:rPr>
              <a:t>        참조의 </a:t>
            </a:r>
            <a:r>
              <a:rPr lang="ko-KR" altLang="en-US" dirty="0" err="1">
                <a:latin typeface="+mn-ea"/>
                <a:ea typeface="+mn-ea"/>
              </a:rPr>
              <a:t>무결성이</a:t>
            </a:r>
            <a:r>
              <a:rPr lang="ko-KR" altLang="en-US" dirty="0">
                <a:latin typeface="+mn-ea"/>
                <a:ea typeface="+mn-ea"/>
              </a:rPr>
              <a:t> 설정됨</a:t>
            </a:r>
          </a:p>
        </p:txBody>
      </p:sp>
    </p:spTree>
    <p:extLst>
      <p:ext uri="{BB962C8B-B14F-4D97-AF65-F5344CB8AC3E}">
        <p14:creationId xmlns:p14="http://schemas.microsoft.com/office/powerpoint/2010/main" val="26538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ko-KR" altLang="en-US" sz="2400" dirty="0"/>
              <a:t>참조 </a:t>
            </a:r>
            <a:r>
              <a:rPr lang="ko-KR" altLang="en-US" sz="2400" dirty="0" err="1"/>
              <a:t>무결성을</a:t>
            </a:r>
            <a:r>
              <a:rPr lang="ko-KR" altLang="en-US" sz="2400" dirty="0"/>
              <a:t> 위한 </a:t>
            </a:r>
            <a:r>
              <a:rPr lang="en-US" altLang="ko-KR" sz="2400" dirty="0"/>
              <a:t>FOREIGN KEY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자식 테이블</a:t>
            </a:r>
            <a:r>
              <a:rPr lang="en-US" altLang="ko-KR" sz="2000" b="1" dirty="0">
                <a:latin typeface="+mn-ea"/>
                <a:ea typeface="+mn-ea"/>
              </a:rPr>
              <a:t>(EMP)</a:t>
            </a:r>
            <a:r>
              <a:rPr lang="ko-KR" altLang="en-US" sz="2000" b="1" dirty="0">
                <a:latin typeface="+mn-ea"/>
                <a:ea typeface="+mn-ea"/>
              </a:rPr>
              <a:t>에 참조의 </a:t>
            </a:r>
            <a:r>
              <a:rPr lang="ko-KR" altLang="en-US" sz="2000" b="1" dirty="0" err="1">
                <a:latin typeface="+mn-ea"/>
                <a:ea typeface="+mn-ea"/>
              </a:rPr>
              <a:t>무결성을</a:t>
            </a:r>
            <a:r>
              <a:rPr lang="ko-KR" altLang="en-US" sz="2000" b="1" dirty="0">
                <a:latin typeface="+mn-ea"/>
                <a:ea typeface="+mn-ea"/>
              </a:rPr>
              <a:t> 위해 특정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외래 키를 </a:t>
            </a:r>
            <a:r>
              <a:rPr lang="ko-KR" altLang="en-US" sz="2000" b="1" dirty="0" smtClean="0">
                <a:latin typeface="+mn-ea"/>
                <a:ea typeface="+mn-ea"/>
              </a:rPr>
              <a:t>              설정하였다면 </a:t>
            </a:r>
            <a:r>
              <a:rPr lang="ko-KR" altLang="en-US" sz="2000" b="1" dirty="0">
                <a:latin typeface="+mn-ea"/>
                <a:ea typeface="+mn-ea"/>
              </a:rPr>
              <a:t>새로운 데이터를 추가할 때마다 부모 테이블에 부모 키로 설정된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체크함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부모 키로 설정된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존재하는 값만 추가하고 존재하지 않는 값이라면 </a:t>
            </a:r>
            <a:r>
              <a:rPr lang="ko-KR" altLang="en-US" sz="2000" b="1" dirty="0" smtClean="0">
                <a:latin typeface="+mn-ea"/>
                <a:ea typeface="+mn-ea"/>
              </a:rPr>
              <a:t>       추가하지 않음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이렇게 함으로서 자식 테이블이 부모 테이블을 참조하는데 아무런 문제가 </a:t>
            </a:r>
            <a:r>
              <a:rPr lang="ko-KR" altLang="en-US" sz="2000" b="1" dirty="0" smtClean="0">
                <a:latin typeface="+mn-ea"/>
                <a:ea typeface="+mn-ea"/>
              </a:rPr>
              <a:t>         없도록 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61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ko-KR" altLang="en-US" sz="2400" dirty="0"/>
              <a:t>참조 </a:t>
            </a:r>
            <a:r>
              <a:rPr lang="ko-KR" altLang="en-US" sz="2400" dirty="0" err="1"/>
              <a:t>무결성을</a:t>
            </a:r>
            <a:r>
              <a:rPr lang="ko-KR" altLang="en-US" sz="2400" dirty="0"/>
              <a:t> 위한 </a:t>
            </a:r>
            <a:r>
              <a:rPr lang="en-US" altLang="ko-KR" sz="2400" dirty="0"/>
              <a:t>FOREIGN KEY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외래 키 제약 조건이 지정된 사원 테이블에 부서 테이블에 존재하지 않은 </a:t>
            </a:r>
            <a:r>
              <a:rPr lang="en-US" altLang="ko-KR" sz="2000" b="1" dirty="0">
                <a:latin typeface="+mn-ea"/>
                <a:ea typeface="+mn-ea"/>
              </a:rPr>
              <a:t>50</a:t>
            </a:r>
            <a:r>
              <a:rPr lang="ko-KR" altLang="en-US" sz="2000" b="1" dirty="0">
                <a:latin typeface="+mn-ea"/>
                <a:ea typeface="+mn-ea"/>
              </a:rPr>
              <a:t>번 부서번호를 저장해 </a:t>
            </a:r>
            <a:r>
              <a:rPr lang="ko-KR" altLang="en-US" sz="2000" b="1" dirty="0" smtClean="0">
                <a:latin typeface="+mn-ea"/>
                <a:ea typeface="+mn-ea"/>
              </a:rPr>
              <a:t>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_x93974264" descr="EMB000019b4a9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4188991"/>
            <a:ext cx="48990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96984976" descr="EMB000019b4a9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45" y="1772816"/>
            <a:ext cx="251618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9"/>
          <p:cNvSpPr>
            <a:spLocks noChangeArrowheads="1"/>
          </p:cNvSpPr>
          <p:nvPr/>
        </p:nvSpPr>
        <p:spPr bwMode="auto">
          <a:xfrm>
            <a:off x="2458145" y="4569991"/>
            <a:ext cx="381000" cy="381000"/>
          </a:xfrm>
          <a:prstGeom prst="rect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/>
          </a:p>
        </p:txBody>
      </p:sp>
      <p:sp>
        <p:nvSpPr>
          <p:cNvPr id="9" name="직사각형 10"/>
          <p:cNvSpPr>
            <a:spLocks noChangeArrowheads="1"/>
          </p:cNvSpPr>
          <p:nvPr/>
        </p:nvSpPr>
        <p:spPr bwMode="auto">
          <a:xfrm>
            <a:off x="2458145" y="2283991"/>
            <a:ext cx="381000" cy="1016000"/>
          </a:xfrm>
          <a:prstGeom prst="rect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/>
          </a:p>
        </p:txBody>
      </p:sp>
      <p:cxnSp>
        <p:nvCxnSpPr>
          <p:cNvPr id="10" name="직선 화살표 연결선 12"/>
          <p:cNvCxnSpPr>
            <a:cxnSpLocks noChangeShapeType="1"/>
            <a:stCxn id="8" idx="0"/>
            <a:endCxn id="9" idx="2"/>
          </p:cNvCxnSpPr>
          <p:nvPr/>
        </p:nvCxnSpPr>
        <p:spPr bwMode="auto">
          <a:xfrm rot="5400000" flipH="1" flipV="1">
            <a:off x="2013645" y="3934991"/>
            <a:ext cx="1271588" cy="158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5597897" y="2128819"/>
            <a:ext cx="42867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EMP</a:t>
            </a:r>
            <a:r>
              <a:rPr lang="ko-KR" altLang="en-US" dirty="0" smtClean="0">
                <a:latin typeface="+mn-ea"/>
                <a:ea typeface="+mn-ea"/>
              </a:rPr>
              <a:t>테이블에 </a:t>
            </a:r>
            <a:r>
              <a:rPr lang="en-US" altLang="ko-KR" dirty="0" smtClean="0">
                <a:latin typeface="+mn-ea"/>
                <a:ea typeface="+mn-ea"/>
              </a:rPr>
              <a:t>DEPTNO </a:t>
            </a:r>
            <a:r>
              <a:rPr lang="ko-KR" altLang="en-US" dirty="0" err="1" smtClean="0">
                <a:latin typeface="+mn-ea"/>
                <a:ea typeface="+mn-ea"/>
              </a:rPr>
              <a:t>컬럼</a:t>
            </a:r>
            <a:r>
              <a:rPr lang="ko-KR" altLang="en-US" dirty="0" smtClean="0">
                <a:latin typeface="+mn-ea"/>
                <a:ea typeface="+mn-ea"/>
              </a:rPr>
              <a:t> 값을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50</a:t>
            </a:r>
            <a:r>
              <a:rPr lang="ko-KR" altLang="en-US" dirty="0" smtClean="0">
                <a:latin typeface="+mn-ea"/>
                <a:ea typeface="+mn-ea"/>
              </a:rPr>
              <a:t>으로 하여 새로운 사원을 추가하려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하면 참조의 </a:t>
            </a:r>
            <a:r>
              <a:rPr lang="ko-KR" altLang="en-US" dirty="0" err="1" smtClean="0">
                <a:latin typeface="+mn-ea"/>
                <a:ea typeface="+mn-ea"/>
              </a:rPr>
              <a:t>무결성을</a:t>
            </a:r>
            <a:r>
              <a:rPr lang="ko-KR" altLang="en-US" dirty="0" smtClean="0">
                <a:latin typeface="+mn-ea"/>
                <a:ea typeface="+mn-ea"/>
              </a:rPr>
              <a:t> 위배했다는 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오류 메시지가 출력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DEPT </a:t>
            </a:r>
            <a:r>
              <a:rPr lang="ko-KR" altLang="en-US" dirty="0" smtClean="0">
                <a:latin typeface="+mn-ea"/>
                <a:ea typeface="+mn-ea"/>
              </a:rPr>
              <a:t>테이블에는 </a:t>
            </a:r>
            <a:r>
              <a:rPr lang="en-US" altLang="ko-KR" dirty="0" smtClean="0">
                <a:latin typeface="+mn-ea"/>
                <a:ea typeface="+mn-ea"/>
              </a:rPr>
              <a:t>DEPTNO</a:t>
            </a:r>
            <a:r>
              <a:rPr lang="ko-KR" altLang="en-US" dirty="0" err="1" smtClean="0">
                <a:latin typeface="+mn-ea"/>
                <a:ea typeface="+mn-ea"/>
              </a:rPr>
              <a:t>컬럼</a:t>
            </a:r>
            <a:r>
              <a:rPr lang="ko-KR" altLang="en-US" dirty="0" smtClean="0">
                <a:latin typeface="+mn-ea"/>
                <a:ea typeface="+mn-ea"/>
              </a:rPr>
              <a:t> 값으로 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10, 20, 30, 40</a:t>
            </a:r>
            <a:r>
              <a:rPr lang="ko-KR" altLang="en-US" dirty="0" smtClean="0">
                <a:latin typeface="+mn-ea"/>
                <a:ea typeface="+mn-ea"/>
              </a:rPr>
              <a:t>만 존재하고 </a:t>
            </a:r>
            <a:r>
              <a:rPr lang="en-US" altLang="ko-KR" dirty="0" smtClean="0">
                <a:latin typeface="+mn-ea"/>
                <a:ea typeface="+mn-ea"/>
              </a:rPr>
              <a:t>50</a:t>
            </a:r>
            <a:r>
              <a:rPr lang="ko-KR" altLang="en-US" dirty="0" smtClean="0">
                <a:latin typeface="+mn-ea"/>
                <a:ea typeface="+mn-ea"/>
              </a:rPr>
              <a:t>은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존재하지 않기 때문임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EMP </a:t>
            </a:r>
            <a:r>
              <a:rPr lang="ko-KR" altLang="en-US" dirty="0" smtClean="0">
                <a:latin typeface="+mn-ea"/>
                <a:ea typeface="+mn-ea"/>
              </a:rPr>
              <a:t>테이블에서 참조하려는 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DEPT </a:t>
            </a:r>
            <a:r>
              <a:rPr lang="ko-KR" altLang="en-US" dirty="0" smtClean="0">
                <a:latin typeface="+mn-ea"/>
                <a:ea typeface="+mn-ea"/>
              </a:rPr>
              <a:t>테이블의 </a:t>
            </a:r>
            <a:r>
              <a:rPr lang="en-US" altLang="ko-KR" dirty="0" smtClean="0">
                <a:latin typeface="+mn-ea"/>
                <a:ea typeface="+mn-ea"/>
              </a:rPr>
              <a:t>DEPTNO </a:t>
            </a:r>
            <a:r>
              <a:rPr lang="ko-KR" altLang="en-US" dirty="0" err="1" smtClean="0">
                <a:latin typeface="+mn-ea"/>
                <a:ea typeface="+mn-ea"/>
              </a:rPr>
              <a:t>컬럼을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부모 키라고 하므로 부모 키가 없다라는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오류 메시지도 함께 출력됨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8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ko-KR" altLang="en-US" sz="2400" dirty="0"/>
              <a:t>참조 </a:t>
            </a:r>
            <a:r>
              <a:rPr lang="ko-KR" altLang="en-US" sz="2400" dirty="0" err="1"/>
              <a:t>무결성을</a:t>
            </a:r>
            <a:r>
              <a:rPr lang="ko-KR" altLang="en-US" sz="2400" dirty="0"/>
              <a:t> 위한 </a:t>
            </a:r>
            <a:r>
              <a:rPr lang="en-US" altLang="ko-KR" sz="2400" dirty="0"/>
              <a:t>FOREIGN KEY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오라클에서</a:t>
            </a:r>
            <a:r>
              <a:rPr lang="ko-KR" altLang="en-US" sz="2000" b="1" dirty="0">
                <a:latin typeface="+mn-ea"/>
                <a:ea typeface="+mn-ea"/>
              </a:rPr>
              <a:t> 제공해주는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테이블과 </a:t>
            </a:r>
            <a:r>
              <a:rPr lang="en-US" altLang="ko-KR" sz="2000" b="1" dirty="0">
                <a:latin typeface="+mn-ea"/>
                <a:ea typeface="+mn-ea"/>
              </a:rPr>
              <a:t>DEPT </a:t>
            </a:r>
            <a:r>
              <a:rPr lang="ko-KR" altLang="en-US" sz="2000" b="1" dirty="0">
                <a:latin typeface="+mn-ea"/>
                <a:ea typeface="+mn-ea"/>
              </a:rPr>
              <a:t>테이블의 제약 조건을 </a:t>
            </a:r>
            <a:r>
              <a:rPr lang="ko-KR" altLang="en-US" sz="2000" b="1" dirty="0" smtClean="0">
                <a:latin typeface="+mn-ea"/>
                <a:ea typeface="+mn-ea"/>
              </a:rPr>
              <a:t>살펴봄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42085"/>
              </p:ext>
            </p:extLst>
          </p:nvPr>
        </p:nvGraphicFramePr>
        <p:xfrm>
          <a:off x="633673" y="1412776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TABLE_NAME, CONSTRAINT_TYPE,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CONSTRAINT_NAME, R_CONSTRAINT_NAME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USER_CONSTRAINTS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TABLE_NAME IN ('DEPT', 'EMP');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_x96921872" descr="EMB000019b4a9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852936"/>
            <a:ext cx="67056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9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ko-KR" altLang="en-US" sz="2400" dirty="0"/>
              <a:t>참조 </a:t>
            </a:r>
            <a:r>
              <a:rPr lang="ko-KR" altLang="en-US" sz="2400" dirty="0" err="1"/>
              <a:t>무결성을</a:t>
            </a:r>
            <a:r>
              <a:rPr lang="ko-KR" altLang="en-US" sz="2400" dirty="0"/>
              <a:t> 위한 </a:t>
            </a:r>
            <a:r>
              <a:rPr lang="en-US" altLang="ko-KR" sz="2400" dirty="0"/>
              <a:t>FOREIGN KEY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R_CONSTRAINT_NAME </a:t>
            </a:r>
            <a:r>
              <a:rPr lang="ko-KR" altLang="en-US" sz="2000" b="1" dirty="0" err="1">
                <a:latin typeface="+mn-ea"/>
                <a:ea typeface="+mn-ea"/>
              </a:rPr>
              <a:t>컬럼은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FOREIGN KEY</a:t>
            </a:r>
            <a:r>
              <a:rPr lang="ko-KR" altLang="en-US" sz="2000" b="1" dirty="0">
                <a:latin typeface="+mn-ea"/>
                <a:ea typeface="+mn-ea"/>
              </a:rPr>
              <a:t>인 경우 어떤 </a:t>
            </a:r>
            <a:r>
              <a:rPr lang="en-US" altLang="ko-KR" sz="2000" b="1" dirty="0">
                <a:latin typeface="+mn-ea"/>
                <a:ea typeface="+mn-ea"/>
              </a:rPr>
              <a:t>PRIMARY KEY</a:t>
            </a:r>
            <a:r>
              <a:rPr lang="ko-KR" altLang="en-US" sz="2000" b="1" dirty="0">
                <a:latin typeface="+mn-ea"/>
                <a:ea typeface="+mn-ea"/>
              </a:rPr>
              <a:t>를 참조했는지에 대한 정보를 </a:t>
            </a:r>
            <a:r>
              <a:rPr lang="ko-KR" altLang="en-US" sz="2000" b="1" dirty="0" smtClean="0">
                <a:latin typeface="+mn-ea"/>
                <a:ea typeface="+mn-ea"/>
              </a:rPr>
              <a:t>가짐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테이블의 제약조건 </a:t>
            </a:r>
            <a:r>
              <a:rPr lang="en-US" altLang="ko-KR" sz="2000" b="1" dirty="0">
                <a:latin typeface="+mn-ea"/>
                <a:ea typeface="+mn-ea"/>
              </a:rPr>
              <a:t>FK_DEPTNO</a:t>
            </a:r>
            <a:r>
              <a:rPr lang="ko-KR" altLang="en-US" sz="2000" b="1" dirty="0">
                <a:latin typeface="+mn-ea"/>
                <a:ea typeface="+mn-ea"/>
              </a:rPr>
              <a:t>의 </a:t>
            </a:r>
            <a:r>
              <a:rPr lang="en-US" altLang="ko-KR" sz="2000" b="1" dirty="0">
                <a:latin typeface="+mn-ea"/>
                <a:ea typeface="+mn-ea"/>
              </a:rPr>
              <a:t>R_CONSTRAINT_NAME </a:t>
            </a:r>
            <a:r>
              <a:rPr lang="ko-KR" altLang="en-US" sz="2000" b="1" dirty="0" err="1">
                <a:latin typeface="+mn-ea"/>
                <a:ea typeface="+mn-ea"/>
              </a:rPr>
              <a:t>컬럼값이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PK_DEPT</a:t>
            </a:r>
            <a:r>
              <a:rPr lang="ko-KR" altLang="en-US" sz="2000" b="1" dirty="0">
                <a:latin typeface="+mn-ea"/>
                <a:ea typeface="+mn-ea"/>
              </a:rPr>
              <a:t>으로 설정되어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이는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테이블의 </a:t>
            </a:r>
            <a:r>
              <a:rPr lang="en-US" altLang="ko-KR" sz="2000" b="1" dirty="0">
                <a:latin typeface="+mn-ea"/>
                <a:ea typeface="+mn-ea"/>
              </a:rPr>
              <a:t>FK_DEPTNO</a:t>
            </a:r>
            <a:r>
              <a:rPr lang="ko-KR" altLang="en-US" sz="2000" b="1" dirty="0">
                <a:latin typeface="+mn-ea"/>
                <a:ea typeface="+mn-ea"/>
              </a:rPr>
              <a:t>는 외래 키 제약 조건으로 </a:t>
            </a:r>
            <a:r>
              <a:rPr lang="en-US" altLang="ko-KR" sz="2000" b="1" dirty="0">
                <a:latin typeface="+mn-ea"/>
                <a:ea typeface="+mn-ea"/>
              </a:rPr>
              <a:t>PK_DEPT </a:t>
            </a:r>
            <a:r>
              <a:rPr lang="ko-KR" altLang="en-US" sz="2000" b="1" dirty="0">
                <a:latin typeface="+mn-ea"/>
                <a:ea typeface="+mn-ea"/>
              </a:rPr>
              <a:t>제약조건을 참조하고 있다는 </a:t>
            </a:r>
            <a:r>
              <a:rPr lang="ko-KR" altLang="en-US" sz="2000" b="1" dirty="0" smtClean="0">
                <a:latin typeface="+mn-ea"/>
                <a:ea typeface="+mn-ea"/>
              </a:rPr>
              <a:t>내용임</a:t>
            </a:r>
            <a:r>
              <a:rPr lang="en-US" altLang="ko-KR" sz="2000" b="1" dirty="0" smtClean="0">
                <a:latin typeface="+mn-ea"/>
                <a:ea typeface="+mn-ea"/>
              </a:rPr>
              <a:t>.  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PK_DEPT </a:t>
            </a:r>
            <a:r>
              <a:rPr lang="ko-KR" altLang="en-US" sz="2000" b="1" dirty="0">
                <a:latin typeface="+mn-ea"/>
                <a:ea typeface="+mn-ea"/>
              </a:rPr>
              <a:t>제약조건은 </a:t>
            </a:r>
            <a:r>
              <a:rPr lang="en-US" altLang="ko-KR" sz="2000" b="1" dirty="0">
                <a:latin typeface="+mn-ea"/>
                <a:ea typeface="+mn-ea"/>
              </a:rPr>
              <a:t>DEPT </a:t>
            </a:r>
            <a:r>
              <a:rPr lang="ko-KR" altLang="en-US" sz="2000" b="1" dirty="0">
                <a:latin typeface="+mn-ea"/>
                <a:ea typeface="+mn-ea"/>
              </a:rPr>
              <a:t>테이블의 기본 키 제약 조건이므로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테이블은 </a:t>
            </a:r>
            <a:r>
              <a:rPr lang="en-US" altLang="ko-KR" sz="2000" b="1" dirty="0">
                <a:latin typeface="+mn-ea"/>
                <a:ea typeface="+mn-ea"/>
              </a:rPr>
              <a:t>DEPT </a:t>
            </a:r>
            <a:r>
              <a:rPr lang="ko-KR" altLang="en-US" sz="2000" b="1" dirty="0">
                <a:latin typeface="+mn-ea"/>
                <a:ea typeface="+mn-ea"/>
              </a:rPr>
              <a:t>테이블을 참조하고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90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7.1 </a:t>
            </a:r>
            <a:r>
              <a:rPr lang="ko-KR" altLang="en-US" sz="2400" dirty="0" err="1" smtClean="0"/>
              <a:t>외래키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제약 조건 설정하기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테이블과 유사한 구조의 사원번호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사원명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직급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부서번호 </a:t>
            </a:r>
            <a:r>
              <a:rPr lang="en-US" altLang="ko-KR" sz="2000" b="1" dirty="0">
                <a:latin typeface="+mn-ea"/>
                <a:ea typeface="+mn-ea"/>
              </a:rPr>
              <a:t>4</a:t>
            </a:r>
            <a:r>
              <a:rPr lang="ko-KR" altLang="en-US" sz="2000" b="1" dirty="0">
                <a:latin typeface="+mn-ea"/>
                <a:ea typeface="+mn-ea"/>
              </a:rPr>
              <a:t>개의 칼럼으로 구성된 테이블을 생성하되 기본 키 제약 조건은 물론 </a:t>
            </a:r>
            <a:r>
              <a:rPr lang="ko-KR" altLang="en-US" sz="2000" b="1" dirty="0" err="1">
                <a:latin typeface="+mn-ea"/>
                <a:ea typeface="+mn-ea"/>
              </a:rPr>
              <a:t>외래키</a:t>
            </a:r>
            <a:r>
              <a:rPr lang="ko-KR" altLang="en-US" sz="2000" b="1" dirty="0">
                <a:latin typeface="+mn-ea"/>
                <a:ea typeface="+mn-ea"/>
              </a:rPr>
              <a:t> 제약 조건도 </a:t>
            </a:r>
            <a:r>
              <a:rPr lang="ko-KR" altLang="en-US" sz="2000" b="1" dirty="0" smtClean="0">
                <a:latin typeface="+mn-ea"/>
                <a:ea typeface="+mn-ea"/>
              </a:rPr>
              <a:t> 설정함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72514"/>
              </p:ext>
            </p:extLst>
          </p:nvPr>
        </p:nvGraphicFramePr>
        <p:xfrm>
          <a:off x="633673" y="2367912"/>
          <a:ext cx="8632304" cy="30533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TABLE EMP06;</a:t>
                      </a:r>
                    </a:p>
                    <a:p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TABLE EMP06(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EMPNO NUMBER(4)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CONSTRAINT EMP06_EMPNO_PK PRIMARY KEY 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ENAME VARCHAR2(10)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CONSTRAINT EMP06_ENAME_NN NOT NULL,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JOB VARCHAR2(9),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DEPTNO NUMBER(2)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CONSTRAINT EMP06_DEPTNO_FK REFERENCES DEPT(DEPTNO)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7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7.1 </a:t>
            </a:r>
            <a:r>
              <a:rPr lang="ko-KR" altLang="en-US" sz="2400" dirty="0" err="1" smtClean="0"/>
              <a:t>외래키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제약 조건 설정하기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EMP06 </a:t>
            </a:r>
            <a:r>
              <a:rPr lang="ko-KR" altLang="en-US" sz="2000" b="1" dirty="0">
                <a:latin typeface="+mn-ea"/>
                <a:ea typeface="+mn-ea"/>
              </a:rPr>
              <a:t>테이블에 부서 테이블에 존재하지 않는 부서번호를 갖는 사원 정보를 추가해 </a:t>
            </a:r>
            <a:r>
              <a:rPr lang="ko-KR" altLang="en-US" sz="2000" b="1" dirty="0" smtClean="0">
                <a:latin typeface="+mn-ea"/>
                <a:ea typeface="+mn-ea"/>
              </a:rPr>
              <a:t>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76254"/>
              </p:ext>
            </p:extLst>
          </p:nvPr>
        </p:nvGraphicFramePr>
        <p:xfrm>
          <a:off x="633673" y="1916832"/>
          <a:ext cx="8632304" cy="81764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INSERT INTO EMP06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VALUES(7566, 'JONES', 'MANAGER', 50);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_x96921152" descr="EMB000019b4a9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977425"/>
            <a:ext cx="69151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9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8"/>
            </a:pPr>
            <a:r>
              <a:rPr lang="en-US" altLang="ko-KR" sz="2400" dirty="0"/>
              <a:t>CHECK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CHECK </a:t>
            </a:r>
            <a:r>
              <a:rPr lang="ko-KR" altLang="en-US" sz="2000" b="1" dirty="0">
                <a:latin typeface="+mn-ea"/>
                <a:ea typeface="+mn-ea"/>
              </a:rPr>
              <a:t>제약 조건은 입력되는 값을 체크하여 설정된 값 이외의 값이 들어오면 오류 메시지와 함께 명령이 수행되지 못하게 하는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조건으로 데이터의 값의 범위나 특정 패턴의 숫자나 문자 값을 설정할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예를 들어 사원 테이블에 급여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생성하되 급여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값은 </a:t>
            </a:r>
            <a:r>
              <a:rPr lang="en-US" altLang="ko-KR" sz="2000" b="1" dirty="0">
                <a:latin typeface="+mn-ea"/>
                <a:ea typeface="+mn-ea"/>
              </a:rPr>
              <a:t>500</a:t>
            </a:r>
            <a:r>
              <a:rPr lang="ko-KR" altLang="en-US" sz="2000" b="1" dirty="0">
                <a:latin typeface="+mn-ea"/>
                <a:ea typeface="+mn-ea"/>
              </a:rPr>
              <a:t>에서 </a:t>
            </a:r>
            <a:r>
              <a:rPr lang="en-US" altLang="ko-KR" sz="2000" b="1" dirty="0">
                <a:latin typeface="+mn-ea"/>
                <a:ea typeface="+mn-ea"/>
              </a:rPr>
              <a:t>5000</a:t>
            </a:r>
            <a:r>
              <a:rPr lang="ko-KR" altLang="en-US" sz="2000" b="1" dirty="0">
                <a:latin typeface="+mn-ea"/>
                <a:ea typeface="+mn-ea"/>
              </a:rPr>
              <a:t>사이의 값만 저장할 수 있도록 하거나 성별을 저장하는 </a:t>
            </a:r>
            <a:r>
              <a:rPr lang="ko-KR" altLang="en-US" sz="2000" b="1" dirty="0" err="1">
                <a:latin typeface="+mn-ea"/>
                <a:ea typeface="+mn-ea"/>
              </a:rPr>
              <a:t>컬럼으로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GENDER </a:t>
            </a:r>
            <a:r>
              <a:rPr lang="ko-KR" altLang="en-US" sz="2000" b="1" dirty="0">
                <a:latin typeface="+mn-ea"/>
                <a:ea typeface="+mn-ea"/>
              </a:rPr>
              <a:t>를 정의하고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이 </a:t>
            </a:r>
            <a:r>
              <a:rPr lang="ko-KR" altLang="en-US" sz="2000" b="1" dirty="0" err="1">
                <a:latin typeface="+mn-ea"/>
                <a:ea typeface="+mn-ea"/>
              </a:rPr>
              <a:t>컬럼에는</a:t>
            </a:r>
            <a:r>
              <a:rPr lang="ko-KR" altLang="en-US" sz="2000" b="1" dirty="0">
                <a:latin typeface="+mn-ea"/>
                <a:ea typeface="+mn-ea"/>
              </a:rPr>
              <a:t> 남자는 </a:t>
            </a:r>
            <a:r>
              <a:rPr lang="en-US" altLang="ko-KR" sz="2000" b="1" dirty="0">
                <a:latin typeface="+mn-ea"/>
                <a:ea typeface="+mn-ea"/>
              </a:rPr>
              <a:t>M, </a:t>
            </a:r>
            <a:r>
              <a:rPr lang="ko-KR" altLang="en-US" sz="2000" b="1" dirty="0">
                <a:latin typeface="+mn-ea"/>
                <a:ea typeface="+mn-ea"/>
              </a:rPr>
              <a:t>여자는 </a:t>
            </a:r>
            <a:r>
              <a:rPr lang="en-US" altLang="ko-KR" sz="2000" b="1" dirty="0">
                <a:latin typeface="+mn-ea"/>
                <a:ea typeface="+mn-ea"/>
              </a:rPr>
              <a:t>F </a:t>
            </a:r>
            <a:r>
              <a:rPr lang="ko-KR" altLang="en-US" sz="2000" b="1" dirty="0">
                <a:latin typeface="+mn-ea"/>
                <a:ea typeface="+mn-ea"/>
              </a:rPr>
              <a:t>둘 중의 하나만 저장할 수 있도록 제약을 주려면 </a:t>
            </a:r>
            <a:r>
              <a:rPr lang="en-US" altLang="ko-KR" sz="2000" b="1" dirty="0">
                <a:latin typeface="+mn-ea"/>
                <a:ea typeface="+mn-ea"/>
              </a:rPr>
              <a:t>CHECK </a:t>
            </a:r>
            <a:r>
              <a:rPr lang="ko-KR" altLang="en-US" sz="2000" b="1" dirty="0">
                <a:latin typeface="+mn-ea"/>
                <a:ea typeface="+mn-ea"/>
              </a:rPr>
              <a:t>제약조건을 지정해야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04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제약 조건 확인하기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오라클은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USER_CONSTRAINTS </a:t>
            </a:r>
            <a:r>
              <a:rPr lang="ko-KR" altLang="en-US" sz="2000" b="1" dirty="0">
                <a:latin typeface="+mn-ea"/>
                <a:ea typeface="+mn-ea"/>
              </a:rPr>
              <a:t>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뷰로</a:t>
            </a:r>
            <a:r>
              <a:rPr lang="ko-KR" altLang="en-US" sz="2000" b="1" dirty="0">
                <a:latin typeface="+mn-ea"/>
                <a:ea typeface="+mn-ea"/>
              </a:rPr>
              <a:t> 제약 조건에 관한 정보를 알려 </a:t>
            </a:r>
            <a:r>
              <a:rPr lang="ko-KR" altLang="en-US" sz="2000" b="1" dirty="0" smtClean="0">
                <a:latin typeface="+mn-ea"/>
                <a:ea typeface="+mn-ea"/>
              </a:rPr>
              <a:t>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USER_CONSTRAINTS </a:t>
            </a:r>
            <a:r>
              <a:rPr lang="ko-KR" altLang="en-US" sz="2000" b="1" dirty="0">
                <a:latin typeface="+mn-ea"/>
                <a:ea typeface="+mn-ea"/>
              </a:rPr>
              <a:t>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뷰를</a:t>
            </a:r>
            <a:r>
              <a:rPr lang="ko-KR" altLang="en-US" sz="2000" b="1" dirty="0">
                <a:latin typeface="+mn-ea"/>
                <a:ea typeface="+mn-ea"/>
              </a:rPr>
              <a:t> 조회하면 내가 만든</a:t>
            </a:r>
            <a:r>
              <a:rPr lang="en-US" altLang="ko-KR" sz="2000" b="1" dirty="0">
                <a:latin typeface="+mn-ea"/>
                <a:ea typeface="+mn-ea"/>
              </a:rPr>
              <a:t>(USER) </a:t>
            </a:r>
            <a:r>
              <a:rPr lang="en-US" altLang="ko-KR" sz="2000" b="1" dirty="0" smtClean="0">
                <a:latin typeface="+mn-ea"/>
                <a:ea typeface="+mn-ea"/>
              </a:rPr>
              <a:t>         </a:t>
            </a:r>
            <a:r>
              <a:rPr lang="ko-KR" altLang="en-US" sz="2000" b="1" dirty="0" smtClean="0">
                <a:latin typeface="+mn-ea"/>
                <a:ea typeface="+mn-ea"/>
              </a:rPr>
              <a:t>제약 </a:t>
            </a:r>
            <a:r>
              <a:rPr lang="ko-KR" altLang="en-US" sz="2000" b="1" dirty="0">
                <a:latin typeface="+mn-ea"/>
                <a:ea typeface="+mn-ea"/>
              </a:rPr>
              <a:t>조건</a:t>
            </a:r>
            <a:r>
              <a:rPr lang="en-US" altLang="ko-KR" sz="2000" b="1" dirty="0">
                <a:latin typeface="+mn-ea"/>
                <a:ea typeface="+mn-ea"/>
              </a:rPr>
              <a:t>(CONSTRAINTS)</a:t>
            </a:r>
            <a:r>
              <a:rPr lang="ko-KR" altLang="en-US" sz="2000" b="1" dirty="0">
                <a:latin typeface="+mn-ea"/>
                <a:ea typeface="+mn-ea"/>
              </a:rPr>
              <a:t>의 정보를 조회 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43065"/>
              </p:ext>
            </p:extLst>
          </p:nvPr>
        </p:nvGraphicFramePr>
        <p:xfrm>
          <a:off x="633673" y="2999612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 USER_CONSTRAINTS;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6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8.1 CHECK </a:t>
            </a:r>
            <a:r>
              <a:rPr lang="ko-KR" altLang="en-US" sz="2400" dirty="0"/>
              <a:t>제약 조건 설정하기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사원명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latin typeface="+mn-ea"/>
                <a:ea typeface="+mn-ea"/>
              </a:rPr>
              <a:t>급여</a:t>
            </a:r>
            <a:r>
              <a:rPr lang="en-US" altLang="ko-KR" sz="2000" b="1" dirty="0" smtClean="0"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latin typeface="+mn-ea"/>
                <a:ea typeface="+mn-ea"/>
              </a:rPr>
              <a:t>성별 </a:t>
            </a:r>
            <a:r>
              <a:rPr lang="en-US" altLang="ko-KR" sz="2000" b="1" dirty="0">
                <a:latin typeface="+mn-ea"/>
                <a:ea typeface="+mn-ea"/>
              </a:rPr>
              <a:t>4</a:t>
            </a:r>
            <a:r>
              <a:rPr lang="ko-KR" altLang="en-US" sz="2000" b="1" dirty="0" smtClean="0">
                <a:latin typeface="+mn-ea"/>
                <a:ea typeface="+mn-ea"/>
              </a:rPr>
              <a:t>개의 </a:t>
            </a:r>
            <a:r>
              <a:rPr lang="ko-KR" altLang="en-US" sz="2000" b="1" dirty="0">
                <a:latin typeface="+mn-ea"/>
                <a:ea typeface="+mn-ea"/>
              </a:rPr>
              <a:t>칼럼으로 구성된 테이블을 생성하되 기본 키 제약 조건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en-US" altLang="ko-KR" sz="2000" b="1" dirty="0" smtClean="0">
                <a:latin typeface="+mn-ea"/>
                <a:ea typeface="+mn-ea"/>
              </a:rPr>
              <a:t>NOT NULL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제약 조건은 </a:t>
            </a:r>
            <a:r>
              <a:rPr lang="ko-KR" altLang="en-US" sz="2000" b="1" dirty="0" smtClean="0">
                <a:latin typeface="+mn-ea"/>
                <a:ea typeface="+mn-ea"/>
              </a:rPr>
              <a:t>물론 </a:t>
            </a:r>
            <a:r>
              <a:rPr lang="en-US" altLang="ko-KR" sz="2000" b="1" dirty="0">
                <a:latin typeface="+mn-ea"/>
                <a:ea typeface="+mn-ea"/>
              </a:rPr>
              <a:t>CHECK </a:t>
            </a:r>
            <a:r>
              <a:rPr lang="ko-KR" altLang="en-US" sz="2000" b="1" dirty="0">
                <a:latin typeface="+mn-ea"/>
                <a:ea typeface="+mn-ea"/>
              </a:rPr>
              <a:t>제약 조건도 </a:t>
            </a:r>
            <a:r>
              <a:rPr lang="ko-KR" altLang="en-US" sz="2000" b="1" dirty="0" smtClean="0">
                <a:latin typeface="+mn-ea"/>
                <a:ea typeface="+mn-ea"/>
              </a:rPr>
              <a:t>설정함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83354"/>
              </p:ext>
            </p:extLst>
          </p:nvPr>
        </p:nvGraphicFramePr>
        <p:xfrm>
          <a:off x="633673" y="2467344"/>
          <a:ext cx="8632304" cy="33276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TABLE EMP07;</a:t>
                      </a:r>
                    </a:p>
                    <a:p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TABLE EMP07(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EMPNO NUMBER(4)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CONSTRAINT EMP07_EMPNO_PK PRIMARY KEY 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ENAME VARCHAR2(10)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CONSTRAINT EMP07_ENAME_NN NOT NULL,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SAL NUMBER(7, 2)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CONSTRAINT EMP07_SAL_CK CHECK(SAL BETWEEN 500 AND 5000),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GENDER VARCHAR2(1)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CONSTRAINT EMP07_GENDER_CK CHECK (GENDER IN('M', 'F'))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9"/>
            </a:pPr>
            <a:r>
              <a:rPr lang="en-US" altLang="ko-KR" sz="2400" dirty="0"/>
              <a:t>DEFAULT </a:t>
            </a:r>
            <a:r>
              <a:rPr lang="ko-KR" altLang="en-US" sz="2400" dirty="0"/>
              <a:t>제약 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디폴트는 아무런 값을 입력 하지 않았을 때 </a:t>
            </a:r>
            <a:r>
              <a:rPr lang="ko-KR" altLang="en-US" sz="2000" b="1" dirty="0" smtClean="0">
                <a:latin typeface="+mn-ea"/>
                <a:ea typeface="+mn-ea"/>
              </a:rPr>
              <a:t>디폴트 제약의 </a:t>
            </a:r>
            <a:r>
              <a:rPr lang="ko-KR" altLang="en-US" sz="2000" b="1" dirty="0">
                <a:latin typeface="+mn-ea"/>
                <a:ea typeface="+mn-ea"/>
              </a:rPr>
              <a:t>값이 입력이 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83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9.1 DEFAULT </a:t>
            </a:r>
            <a:r>
              <a:rPr lang="ko-KR" altLang="en-US" sz="2400" dirty="0"/>
              <a:t>제약 조건 설정하기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 테이블을 생성해 </a:t>
            </a:r>
            <a:r>
              <a:rPr lang="ko-KR" altLang="en-US" sz="2000" b="1" dirty="0" smtClean="0">
                <a:latin typeface="+mn-ea"/>
                <a:ea typeface="+mn-ea"/>
              </a:rPr>
              <a:t>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만약 </a:t>
            </a:r>
            <a:r>
              <a:rPr lang="ko-KR" altLang="en-US" sz="2000" b="1" dirty="0" err="1">
                <a:latin typeface="+mn-ea"/>
                <a:ea typeface="+mn-ea"/>
              </a:rPr>
              <a:t>지역명</a:t>
            </a:r>
            <a:r>
              <a:rPr lang="en-US" altLang="ko-KR" sz="2000" b="1" dirty="0">
                <a:latin typeface="+mn-ea"/>
                <a:ea typeface="+mn-ea"/>
              </a:rPr>
              <a:t>(LOC)</a:t>
            </a:r>
            <a:r>
              <a:rPr lang="ko-KR" altLang="en-US" sz="2000" b="1" dirty="0">
                <a:latin typeface="+mn-ea"/>
                <a:ea typeface="+mn-ea"/>
              </a:rPr>
              <a:t>라는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아무런 값도 입력하지 않았을 때 디폴트의 값인 </a:t>
            </a:r>
            <a:r>
              <a:rPr lang="en-US" altLang="ko-KR" sz="2000" b="1" dirty="0">
                <a:latin typeface="+mn-ea"/>
                <a:ea typeface="+mn-ea"/>
              </a:rPr>
              <a:t>'SEOUL'</a:t>
            </a:r>
            <a:r>
              <a:rPr lang="ko-KR" altLang="en-US" sz="2000" b="1" dirty="0">
                <a:latin typeface="+mn-ea"/>
                <a:ea typeface="+mn-ea"/>
              </a:rPr>
              <a:t>이 들어감을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86789"/>
              </p:ext>
            </p:extLst>
          </p:nvPr>
        </p:nvGraphicFramePr>
        <p:xfrm>
          <a:off x="633673" y="1268760"/>
          <a:ext cx="8632304" cy="1956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TABLE DEPT01;</a:t>
                      </a:r>
                    </a:p>
                    <a:p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TABLE DEPT01(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DEPTNO NUMBER(2) PRIMARY KEY,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DNAME VARCHAR2(14),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LOC VARCHAR2(13) DEFAULT 'SEOUL'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506330"/>
              </p:ext>
            </p:extLst>
          </p:nvPr>
        </p:nvGraphicFramePr>
        <p:xfrm>
          <a:off x="629345" y="4514440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INSERT INTO DEPT01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(DEPTNO, DNAME)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VALUES(10, 'ACCOUNTING');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8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0"/>
            </a:pPr>
            <a:r>
              <a:rPr lang="ko-KR" altLang="en-US" sz="2400" dirty="0"/>
              <a:t>테이블 레벨 방식으로 제약 조건 지정하기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939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일반적으로 </a:t>
            </a:r>
            <a:r>
              <a:rPr lang="ko-KR" altLang="en-US" sz="2000" b="1" dirty="0" err="1" smtClean="0">
                <a:latin typeface="+mn-ea"/>
                <a:ea typeface="+mn-ea"/>
              </a:rPr>
              <a:t>컬럼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레벨 방식으로 제약조건을 지정하는 것이 훨씬 간편할 텐데 굳이 테이블 레벨의 지정 방식을 사용하는 데에는 </a:t>
            </a:r>
            <a:r>
              <a:rPr lang="en-US" altLang="ko-KR" sz="2000" b="1" dirty="0">
                <a:latin typeface="+mn-ea"/>
                <a:ea typeface="+mn-ea"/>
              </a:rPr>
              <a:t>2</a:t>
            </a:r>
            <a:r>
              <a:rPr lang="ko-KR" altLang="en-US" sz="2000" b="1" dirty="0">
                <a:latin typeface="+mn-ea"/>
                <a:ea typeface="+mn-ea"/>
              </a:rPr>
              <a:t>가지 이유가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복합키로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기본키를</a:t>
            </a:r>
            <a:r>
              <a:rPr lang="ko-KR" altLang="en-US" sz="2000" b="1" dirty="0">
                <a:latin typeface="+mn-ea"/>
                <a:ea typeface="+mn-ea"/>
              </a:rPr>
              <a:t> 지정할 경우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지금까지는 한 개의 </a:t>
            </a:r>
            <a:r>
              <a:rPr lang="ko-KR" altLang="en-US" sz="2000" b="1" dirty="0" err="1">
                <a:latin typeface="+mn-ea"/>
                <a:ea typeface="+mn-ea"/>
              </a:rPr>
              <a:t>컬럼으로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기본키를</a:t>
            </a:r>
            <a:r>
              <a:rPr lang="ko-KR" altLang="en-US" sz="2000" b="1" dirty="0">
                <a:latin typeface="+mn-ea"/>
                <a:ea typeface="+mn-ea"/>
              </a:rPr>
              <a:t> 지정했습니다</a:t>
            </a:r>
            <a:r>
              <a:rPr lang="en-US" altLang="ko-KR" sz="2000" b="1" dirty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하지만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경우에 따라서는 </a:t>
            </a:r>
            <a:r>
              <a:rPr lang="en-US" altLang="ko-KR" sz="2000" b="1" dirty="0">
                <a:latin typeface="+mn-ea"/>
                <a:ea typeface="+mn-ea"/>
              </a:rPr>
              <a:t>2</a:t>
            </a:r>
            <a:r>
              <a:rPr lang="ko-KR" altLang="en-US" sz="2000" b="1" dirty="0">
                <a:latin typeface="+mn-ea"/>
                <a:ea typeface="+mn-ea"/>
              </a:rPr>
              <a:t>개 이상의 </a:t>
            </a:r>
            <a:r>
              <a:rPr lang="ko-KR" altLang="en-US" sz="2000" b="1" dirty="0" err="1">
                <a:latin typeface="+mn-ea"/>
                <a:ea typeface="+mn-ea"/>
              </a:rPr>
              <a:t>컬럼이</a:t>
            </a:r>
            <a:r>
              <a:rPr lang="ko-KR" altLang="en-US" sz="2000" b="1" dirty="0">
                <a:latin typeface="+mn-ea"/>
                <a:ea typeface="+mn-ea"/>
              </a:rPr>
              <a:t> 하나의 </a:t>
            </a:r>
            <a:r>
              <a:rPr lang="ko-KR" altLang="en-US" sz="2000" b="1" dirty="0" err="1">
                <a:latin typeface="+mn-ea"/>
                <a:ea typeface="+mn-ea"/>
              </a:rPr>
              <a:t>기본키를</a:t>
            </a:r>
            <a:r>
              <a:rPr lang="ko-KR" altLang="en-US" sz="2000" b="1" dirty="0">
                <a:latin typeface="+mn-ea"/>
                <a:ea typeface="+mn-ea"/>
              </a:rPr>
              <a:t> 구성하는 경우가 있는데 이를 </a:t>
            </a:r>
            <a:r>
              <a:rPr lang="ko-KR" altLang="en-US" sz="2000" b="1" dirty="0" smtClean="0">
                <a:latin typeface="+mn-ea"/>
                <a:ea typeface="+mn-ea"/>
              </a:rPr>
              <a:t>          </a:t>
            </a:r>
            <a:r>
              <a:rPr lang="ko-KR" altLang="en-US" sz="2000" b="1" dirty="0" err="1" smtClean="0">
                <a:latin typeface="+mn-ea"/>
                <a:ea typeface="+mn-ea"/>
              </a:rPr>
              <a:t>복합키라고</a:t>
            </a:r>
            <a:r>
              <a:rPr lang="ko-KR" altLang="en-US" sz="2000" b="1" dirty="0" smtClean="0">
                <a:latin typeface="+mn-ea"/>
                <a:ea typeface="+mn-ea"/>
              </a:rPr>
              <a:t> 함</a:t>
            </a:r>
            <a:r>
              <a:rPr lang="en-US" altLang="ko-KR" sz="2000" b="1" dirty="0" smtClean="0">
                <a:latin typeface="+mn-ea"/>
                <a:ea typeface="+mn-ea"/>
              </a:rPr>
              <a:t>.                                                                           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복합키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형태로 제약조건을 지정할 경우에는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레벨 형식으로는 불가능하고 반드시 테이블 레벨 방식을 사용해야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ALTER TABLE</a:t>
            </a:r>
            <a:r>
              <a:rPr lang="ko-KR" altLang="en-US" sz="2000" b="1" dirty="0">
                <a:latin typeface="+mn-ea"/>
                <a:ea typeface="+mn-ea"/>
              </a:rPr>
              <a:t>로 제약 조건을 추가할 때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테이블의 정의가 완료되어서 이미 테이블의 구조가 결정된 후에 나중에 </a:t>
            </a:r>
            <a:r>
              <a:rPr lang="ko-KR" altLang="en-US" sz="2000" b="1" dirty="0" smtClean="0">
                <a:latin typeface="+mn-ea"/>
                <a:ea typeface="+mn-ea"/>
              </a:rPr>
              <a:t>       테이블에 </a:t>
            </a:r>
            <a:r>
              <a:rPr lang="ko-KR" altLang="en-US" sz="2000" b="1" dirty="0">
                <a:latin typeface="+mn-ea"/>
                <a:ea typeface="+mn-ea"/>
              </a:rPr>
              <a:t>제약 조건을 추가하고 할 때에는 테이블 레벨 방식으로 제약 조건을 지정해야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25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0"/>
            </a:pPr>
            <a:r>
              <a:rPr lang="ko-KR" altLang="en-US" sz="2400" dirty="0"/>
              <a:t>테이블 레벨 방식으로 제약 조건 지정하기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테이블 레벨 정의 방식의 기본 </a:t>
            </a:r>
            <a:r>
              <a:rPr lang="ko-KR" altLang="en-US" sz="2000" b="1" dirty="0" smtClean="0">
                <a:latin typeface="+mn-ea"/>
                <a:ea typeface="+mn-ea"/>
              </a:rPr>
              <a:t>형식임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 레벨에서 칼럼의 제약 조건을 정의할 때 주의할 것은 </a:t>
            </a: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조건은 테이블 레벨 정의 방법으로 제약 조건을 지정할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12334"/>
              </p:ext>
            </p:extLst>
          </p:nvPr>
        </p:nvGraphicFramePr>
        <p:xfrm>
          <a:off x="633673" y="1531240"/>
          <a:ext cx="8632304" cy="16817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TABLE 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table_name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(column_name1 datatype1,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column_name2 datatype2,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. . .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[CONSTRAINT 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constraint_name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constraint_type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column_name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8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10.1 </a:t>
            </a:r>
            <a:r>
              <a:rPr lang="ko-KR" altLang="en-US" sz="2400" dirty="0" err="1" smtClean="0"/>
              <a:t>컬럼</a:t>
            </a:r>
            <a:r>
              <a:rPr lang="ko-KR" altLang="en-US" sz="2400" dirty="0" smtClean="0"/>
              <a:t> 레벨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테이블 </a:t>
            </a:r>
            <a:r>
              <a:rPr lang="ko-KR" altLang="en-US" sz="2400" dirty="0"/>
              <a:t>레벨 제약 조건 설정하기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 레벨로 제약 조건을 지정하기에 앞서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레벨로 제약 조건을 지정하는 방법을 살펴보기로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11984"/>
              </p:ext>
            </p:extLst>
          </p:nvPr>
        </p:nvGraphicFramePr>
        <p:xfrm>
          <a:off x="633673" y="1844824"/>
          <a:ext cx="8632304" cy="22303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TABLE EMP01;</a:t>
                      </a:r>
                    </a:p>
                    <a:p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TABLE EMP01(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EMPNO NUMBER(4) PRIMARY KEY,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ENAME VARCHAR2(10) NOT NULL,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JOB VARCHAR2(9) UNIQUE,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DEPTNO NUMBER(4) REFERENCES DEPT(DEPTNO)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4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10.1 </a:t>
            </a:r>
            <a:r>
              <a:rPr lang="ko-KR" altLang="en-US" sz="2400" dirty="0" err="1" smtClean="0"/>
              <a:t>컬럼</a:t>
            </a:r>
            <a:r>
              <a:rPr lang="ko-KR" altLang="en-US" sz="2400" dirty="0" smtClean="0"/>
              <a:t> 레벨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테이블 </a:t>
            </a:r>
            <a:r>
              <a:rPr lang="ko-KR" altLang="en-US" sz="2400" dirty="0"/>
              <a:t>레벨 제약 조건 설정하기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 사용 예인 테이블 레벨 방식과 비교 해보도록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007251"/>
              </p:ext>
            </p:extLst>
          </p:nvPr>
        </p:nvGraphicFramePr>
        <p:xfrm>
          <a:off x="633673" y="1268760"/>
          <a:ext cx="8632304" cy="30533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TABLE</a:t>
                      </a:r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 EMP02;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TABLE EMP02(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EMPNO NUMBER(4),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ENAME VARCHAR2(10) NOT NULL,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JOB VARCHAR2(9),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DEPTNO NUMBER(4),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PRIMARY KEY(EMPNO),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UNIQUE(JOB),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FOREIGN KEY(DEPTNO) REFERENCES DEPT(DEPTNO)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6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10.1 </a:t>
            </a:r>
            <a:r>
              <a:rPr lang="ko-KR" altLang="en-US" sz="2400" dirty="0" err="1" smtClean="0"/>
              <a:t>컬럼</a:t>
            </a:r>
            <a:r>
              <a:rPr lang="ko-KR" altLang="en-US" sz="2400" dirty="0" smtClean="0"/>
              <a:t> 레벨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테이블 </a:t>
            </a:r>
            <a:r>
              <a:rPr lang="ko-KR" altLang="en-US" sz="2400" dirty="0"/>
              <a:t>레벨 제약 조건 설정하기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명시적으로 제약 조건 명을 지정하여 테이블 레벨 방식으로 제약 조건을 지정해 </a:t>
            </a:r>
            <a:r>
              <a:rPr lang="ko-KR" altLang="en-US" sz="2000" b="1" dirty="0" smtClean="0">
                <a:latin typeface="+mn-ea"/>
                <a:ea typeface="+mn-ea"/>
              </a:rPr>
              <a:t>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70545"/>
              </p:ext>
            </p:extLst>
          </p:nvPr>
        </p:nvGraphicFramePr>
        <p:xfrm>
          <a:off x="633673" y="1844824"/>
          <a:ext cx="8632304" cy="33276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TABLE EMP03;</a:t>
                      </a:r>
                    </a:p>
                    <a:p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TABLE EMP03(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EMPNO NUMBER(4),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ENAME VARCHAR2(10) CONSTRAINT EMP03_ENAME_NN NOT NULL,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JOB VARCHAR2(9),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DEPTNO NUMBER(4),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CONSTRAINT EMP03_EMPNO_PK PRIMARY KEY(EMPNO),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CONSTRAINT EMP03_JOB_UK UNIQUE(JOB),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CONSTRAINT EMP03_DEPTNO_FK FOREIGN KEY(DEPTNO)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REFERENCES DEPT(DEPTNO)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10.1 </a:t>
            </a:r>
            <a:r>
              <a:rPr lang="ko-KR" altLang="en-US" sz="2400" dirty="0" err="1" smtClean="0"/>
              <a:t>컬럼</a:t>
            </a:r>
            <a:r>
              <a:rPr lang="ko-KR" altLang="en-US" sz="2400" dirty="0" smtClean="0"/>
              <a:t> 레벨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테이블 </a:t>
            </a:r>
            <a:r>
              <a:rPr lang="ko-KR" altLang="en-US" sz="2400" dirty="0"/>
              <a:t>레벨 제약 조건 설정하기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복합키를</a:t>
            </a:r>
            <a:r>
              <a:rPr lang="ko-KR" altLang="en-US" sz="2000" b="1" dirty="0">
                <a:latin typeface="+mn-ea"/>
                <a:ea typeface="+mn-ea"/>
              </a:rPr>
              <a:t> 기본 키로 지정하는 방법을 살펴보도록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일련번호를 </a:t>
            </a:r>
            <a:r>
              <a:rPr lang="ko-KR" altLang="en-US" sz="2000" b="1" dirty="0">
                <a:latin typeface="+mn-ea"/>
                <a:ea typeface="+mn-ea"/>
              </a:rPr>
              <a:t>따로 두지 않고 이름과 핸드폰 번호를 복합하여 이를 기본 키로 지정하기로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0909"/>
              </p:ext>
            </p:extLst>
          </p:nvPr>
        </p:nvGraphicFramePr>
        <p:xfrm>
          <a:off x="633673" y="1844824"/>
          <a:ext cx="8632304" cy="22303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TABLE MEMBER01;</a:t>
                      </a:r>
                    </a:p>
                    <a:p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TABLE MEMBER01(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NAME VARCHAR2(10),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ADDRESS VARCHAR2(30),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HPHONE VARCHAR2(16),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CONSTRAINT MEMBER01_COMBO_PK PRIMARY KEY(NAME, HPHONE)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1"/>
            </a:pPr>
            <a:r>
              <a:rPr lang="ko-KR" altLang="en-US" sz="2400" dirty="0"/>
              <a:t>제약 조건 추가하기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제약조건 </a:t>
            </a:r>
            <a:r>
              <a:rPr lang="ko-KR" altLang="en-US" sz="2000" b="1" dirty="0">
                <a:latin typeface="+mn-ea"/>
                <a:ea typeface="+mn-ea"/>
              </a:rPr>
              <a:t>역시 이미 테이블을 생성하면서 지정해주는 것이었기에 테이블 생성이 끝난 후에 제약 조건을 추가하기 위해서는 </a:t>
            </a:r>
            <a:r>
              <a:rPr lang="en-US" altLang="ko-KR" sz="2000" b="1" dirty="0">
                <a:latin typeface="+mn-ea"/>
                <a:ea typeface="+mn-ea"/>
              </a:rPr>
              <a:t>ALTER TABLE</a:t>
            </a:r>
            <a:r>
              <a:rPr lang="ko-KR" altLang="en-US" sz="2000" b="1" dirty="0">
                <a:latin typeface="+mn-ea"/>
                <a:ea typeface="+mn-ea"/>
              </a:rPr>
              <a:t>로 추가해 주어야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제약 조건을 추가하기 위한 </a:t>
            </a:r>
            <a:r>
              <a:rPr lang="ko-KR" altLang="en-US" sz="2000" b="1" dirty="0" smtClean="0">
                <a:latin typeface="+mn-ea"/>
                <a:ea typeface="+mn-ea"/>
              </a:rPr>
              <a:t>형식임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만일 새로운 제약 조건을 추가하려면 </a:t>
            </a:r>
            <a:r>
              <a:rPr lang="en-US" altLang="ko-KR" sz="2000" b="1" dirty="0">
                <a:latin typeface="+mn-ea"/>
                <a:ea typeface="+mn-ea"/>
              </a:rPr>
              <a:t>ALTER TABLE </a:t>
            </a:r>
            <a:r>
              <a:rPr lang="ko-KR" altLang="en-US" sz="2000" b="1" dirty="0">
                <a:latin typeface="+mn-ea"/>
                <a:ea typeface="+mn-ea"/>
              </a:rPr>
              <a:t>문에 </a:t>
            </a:r>
            <a:r>
              <a:rPr lang="en-US" altLang="ko-KR" sz="2000" b="1" dirty="0">
                <a:latin typeface="+mn-ea"/>
                <a:ea typeface="+mn-ea"/>
              </a:rPr>
              <a:t>ADD </a:t>
            </a:r>
            <a:r>
              <a:rPr lang="ko-KR" altLang="en-US" sz="2000" b="1" dirty="0">
                <a:latin typeface="+mn-ea"/>
                <a:ea typeface="+mn-ea"/>
              </a:rPr>
              <a:t>절을 사용해야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42226"/>
              </p:ext>
            </p:extLst>
          </p:nvPr>
        </p:nvGraphicFramePr>
        <p:xfrm>
          <a:off x="701353" y="2858256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ALTER TABLE 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table_name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ADD [CONSTRAINT 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constraint_name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] </a:t>
                      </a:r>
                    </a:p>
                    <a:p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constraint_type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column_name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1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제약 조건 확인하기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_x94328888" descr="EMB000019b4a9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48" y="1052736"/>
            <a:ext cx="6943725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_x94329048"/>
          <p:cNvSpPr>
            <a:spLocks noChangeShapeType="1"/>
          </p:cNvSpPr>
          <p:nvPr/>
        </p:nvSpPr>
        <p:spPr bwMode="auto">
          <a:xfrm>
            <a:off x="1701997" y="2089374"/>
            <a:ext cx="422275" cy="1063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9" name="_x94330008"/>
          <p:cNvSpPr>
            <a:spLocks noChangeShapeType="1"/>
          </p:cNvSpPr>
          <p:nvPr/>
        </p:nvSpPr>
        <p:spPr bwMode="auto">
          <a:xfrm flipV="1">
            <a:off x="1594944" y="2924560"/>
            <a:ext cx="529328" cy="14407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1" name="_x94330488"/>
          <p:cNvSpPr>
            <a:spLocks noChangeShapeType="1"/>
          </p:cNvSpPr>
          <p:nvPr/>
        </p:nvSpPr>
        <p:spPr bwMode="auto">
          <a:xfrm>
            <a:off x="2962473" y="2729136"/>
            <a:ext cx="622300" cy="17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2" name="_x94330968"/>
          <p:cNvSpPr>
            <a:spLocks noChangeShapeType="1"/>
          </p:cNvSpPr>
          <p:nvPr/>
        </p:nvSpPr>
        <p:spPr bwMode="auto">
          <a:xfrm>
            <a:off x="1594944" y="2500536"/>
            <a:ext cx="533400" cy="46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3" name="_x94331448"/>
          <p:cNvSpPr>
            <a:spLocks noChangeShapeType="1"/>
          </p:cNvSpPr>
          <p:nvPr/>
        </p:nvSpPr>
        <p:spPr bwMode="auto">
          <a:xfrm>
            <a:off x="3572073" y="3305560"/>
            <a:ext cx="293688" cy="24748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4" name="_x95071936"/>
          <p:cNvSpPr>
            <a:spLocks noChangeArrowheads="1"/>
          </p:cNvSpPr>
          <p:nvPr/>
        </p:nvSpPr>
        <p:spPr bwMode="auto">
          <a:xfrm>
            <a:off x="343098" y="1814736"/>
            <a:ext cx="151038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9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algn="just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제약 조건을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소유한 사용자명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5" name="_x95072576"/>
          <p:cNvSpPr>
            <a:spLocks noChangeArrowheads="1"/>
          </p:cNvSpPr>
          <p:nvPr/>
        </p:nvSpPr>
        <p:spPr bwMode="auto">
          <a:xfrm>
            <a:off x="3975298" y="2271936"/>
            <a:ext cx="140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9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algn="just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제약 조건 명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6" name="_x95073696"/>
          <p:cNvSpPr>
            <a:spLocks noChangeArrowheads="1"/>
          </p:cNvSpPr>
          <p:nvPr/>
        </p:nvSpPr>
        <p:spPr bwMode="auto">
          <a:xfrm>
            <a:off x="251608" y="2329963"/>
            <a:ext cx="1475479" cy="427037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</a:rPr>
              <a:t>제약 조건 유형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7" name="_x95053536"/>
          <p:cNvSpPr>
            <a:spLocks noChangeArrowheads="1"/>
          </p:cNvSpPr>
          <p:nvPr/>
        </p:nvSpPr>
        <p:spPr bwMode="auto">
          <a:xfrm>
            <a:off x="3572073" y="2652936"/>
            <a:ext cx="2457872" cy="228600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</a:rPr>
              <a:t>제약 조건이 속한 테이블 명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" name="_x95054176"/>
          <p:cNvSpPr>
            <a:spLocks noChangeArrowheads="1"/>
          </p:cNvSpPr>
          <p:nvPr/>
        </p:nvSpPr>
        <p:spPr bwMode="auto">
          <a:xfrm>
            <a:off x="295473" y="2805336"/>
            <a:ext cx="14065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9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CHECK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조건일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경우에는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      어떤 내용이  조건으로 사용되었는지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설명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9" name="_x95054976"/>
          <p:cNvSpPr>
            <a:spLocks noChangeArrowheads="1"/>
          </p:cNvSpPr>
          <p:nvPr/>
        </p:nvSpPr>
        <p:spPr bwMode="auto">
          <a:xfrm>
            <a:off x="3876873" y="3491136"/>
            <a:ext cx="205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9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algn="just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FOREIGN KEY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인 경우 어떤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PRIMARY KEY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를 참조했는지에 대한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   정보를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갖음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0" name="_x94330488"/>
          <p:cNvSpPr>
            <a:spLocks noChangeShapeType="1"/>
          </p:cNvSpPr>
          <p:nvPr/>
        </p:nvSpPr>
        <p:spPr bwMode="auto">
          <a:xfrm>
            <a:off x="3330773" y="2406874"/>
            <a:ext cx="622300" cy="174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58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11.1 </a:t>
            </a:r>
            <a:r>
              <a:rPr lang="ko-KR" altLang="en-US" sz="2400" dirty="0" smtClean="0"/>
              <a:t>기존 </a:t>
            </a:r>
            <a:r>
              <a:rPr lang="ko-KR" altLang="en-US" sz="2400" dirty="0"/>
              <a:t>테이블에 제약 조건 추가하기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테이블과 유사한 구조의 사원번호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사원명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직급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부서번호 </a:t>
            </a:r>
            <a:r>
              <a:rPr lang="en-US" altLang="ko-KR" sz="2000" b="1" dirty="0">
                <a:latin typeface="+mn-ea"/>
                <a:ea typeface="+mn-ea"/>
              </a:rPr>
              <a:t>4</a:t>
            </a:r>
            <a:r>
              <a:rPr lang="ko-KR" altLang="en-US" sz="2000" b="1" dirty="0">
                <a:latin typeface="+mn-ea"/>
                <a:ea typeface="+mn-ea"/>
              </a:rPr>
              <a:t>개의 칼럼으로 구성된 </a:t>
            </a: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테이블을 제약조건을 하나도 설정하지 않은 채 생성해 </a:t>
            </a:r>
            <a:r>
              <a:rPr lang="ko-KR" altLang="en-US" sz="2000" b="1" dirty="0" smtClean="0">
                <a:latin typeface="+mn-ea"/>
                <a:ea typeface="+mn-ea"/>
              </a:rPr>
              <a:t>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2096"/>
              </p:ext>
            </p:extLst>
          </p:nvPr>
        </p:nvGraphicFramePr>
        <p:xfrm>
          <a:off x="633673" y="1988840"/>
          <a:ext cx="8632304" cy="22303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TABLE EMP01;</a:t>
                      </a:r>
                    </a:p>
                    <a:p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TABLE EMP01(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EMPNO NUMBER(4),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ENAME VARCHAR2(10),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JOB VARCHAR2(9),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DEPTNO NUMBER(4)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11.1 </a:t>
            </a:r>
            <a:r>
              <a:rPr lang="ko-KR" altLang="en-US" sz="2400" dirty="0" smtClean="0"/>
              <a:t>기존 </a:t>
            </a:r>
            <a:r>
              <a:rPr lang="ko-KR" altLang="en-US" sz="2400" dirty="0"/>
              <a:t>테이블에 제약 조건 추가하기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이미 생성이 완료된 </a:t>
            </a: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테이블에 </a:t>
            </a:r>
            <a:r>
              <a:rPr lang="en-US" altLang="ko-KR" sz="2000" b="1" dirty="0">
                <a:latin typeface="+mn-ea"/>
                <a:ea typeface="+mn-ea"/>
              </a:rPr>
              <a:t>2</a:t>
            </a:r>
            <a:r>
              <a:rPr lang="ko-KR" altLang="en-US" sz="2000" b="1" dirty="0">
                <a:latin typeface="+mn-ea"/>
                <a:ea typeface="+mn-ea"/>
              </a:rPr>
              <a:t>가지 제약조건을 설정해 보도록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첫 </a:t>
            </a:r>
            <a:r>
              <a:rPr lang="ko-KR" altLang="en-US" sz="2000" b="1" dirty="0">
                <a:latin typeface="+mn-ea"/>
                <a:ea typeface="+mn-ea"/>
              </a:rPr>
              <a:t>번째는 </a:t>
            </a:r>
            <a:r>
              <a:rPr lang="en-US" altLang="ko-KR" sz="2000" b="1" dirty="0">
                <a:latin typeface="+mn-ea"/>
                <a:ea typeface="+mn-ea"/>
              </a:rPr>
              <a:t>EMPNO </a:t>
            </a:r>
            <a:r>
              <a:rPr lang="ko-KR" altLang="en-US" sz="2000" b="1" dirty="0">
                <a:latin typeface="+mn-ea"/>
                <a:ea typeface="+mn-ea"/>
              </a:rPr>
              <a:t>컬럼에 </a:t>
            </a:r>
            <a:r>
              <a:rPr lang="ko-KR" altLang="en-US" sz="2000" b="1" dirty="0" err="1">
                <a:latin typeface="+mn-ea"/>
                <a:ea typeface="+mn-ea"/>
              </a:rPr>
              <a:t>기본키를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설정하고</a:t>
            </a:r>
            <a:r>
              <a:rPr lang="en-US" altLang="ko-KR" sz="2000" b="1" dirty="0" smtClean="0">
                <a:latin typeface="+mn-ea"/>
                <a:ea typeface="+mn-ea"/>
              </a:rPr>
              <a:t>,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두 번째에는 </a:t>
            </a:r>
            <a:r>
              <a:rPr lang="en-US" altLang="ko-KR" sz="2000" b="1" dirty="0">
                <a:latin typeface="+mn-ea"/>
                <a:ea typeface="+mn-ea"/>
              </a:rPr>
              <a:t>DEPTNO </a:t>
            </a:r>
            <a:r>
              <a:rPr lang="ko-KR" altLang="en-US" sz="2000" b="1" dirty="0">
                <a:latin typeface="+mn-ea"/>
                <a:ea typeface="+mn-ea"/>
              </a:rPr>
              <a:t>컬럼에 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err="1" smtClean="0">
                <a:latin typeface="+mn-ea"/>
                <a:ea typeface="+mn-ea"/>
              </a:rPr>
              <a:t>외래키를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설정해 보도록 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27064"/>
              </p:ext>
            </p:extLst>
          </p:nvPr>
        </p:nvGraphicFramePr>
        <p:xfrm>
          <a:off x="633673" y="2323328"/>
          <a:ext cx="8632304" cy="16817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ALTER TABLE EMP01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ADD CONSTRAINT EMP01_EMPNO_PK PRIMARY KEY(EMPNO);</a:t>
                      </a:r>
                    </a:p>
                    <a:p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ALTER TABLE EMP01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ADD CONSTRAINT EMP01_DEPTNO_FK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FOREIGN KEY(DEPTNO) REFERENCES DEPT(DEPTNO);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7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11.2 </a:t>
            </a:r>
            <a:r>
              <a:rPr lang="en-US" altLang="ko-KR" sz="2400" dirty="0"/>
              <a:t>MODIFY</a:t>
            </a:r>
            <a:r>
              <a:rPr lang="ko-KR" altLang="en-US" sz="2400" dirty="0"/>
              <a:t>로 </a:t>
            </a:r>
            <a:r>
              <a:rPr lang="en-US" altLang="ko-KR" sz="2400" dirty="0"/>
              <a:t>NOT NULL </a:t>
            </a:r>
            <a:r>
              <a:rPr lang="ko-KR" altLang="en-US" sz="2400" dirty="0"/>
              <a:t>제약 조건 추가하기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64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제약 조건을 이미 존재하는 테이블에 추가해 보도록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이미 존재하는 테이블에 </a:t>
            </a:r>
            <a:r>
              <a:rPr lang="ko-KR" altLang="en-US" sz="2000" b="1" dirty="0" err="1">
                <a:latin typeface="+mn-ea"/>
                <a:ea typeface="+mn-ea"/>
              </a:rPr>
              <a:t>무결성</a:t>
            </a:r>
            <a:r>
              <a:rPr lang="ko-KR" altLang="en-US" sz="2000" b="1" dirty="0">
                <a:latin typeface="+mn-ea"/>
                <a:ea typeface="+mn-ea"/>
              </a:rPr>
              <a:t> 제약 조건을 추가로 생성하기 위해서 </a:t>
            </a:r>
            <a:r>
              <a:rPr lang="ko-KR" altLang="en-US" sz="2000" b="1" dirty="0" smtClean="0">
                <a:latin typeface="+mn-ea"/>
                <a:ea typeface="+mn-ea"/>
              </a:rPr>
              <a:t>          </a:t>
            </a:r>
            <a:r>
              <a:rPr lang="en-US" altLang="ko-KR" sz="2000" b="1" dirty="0" smtClean="0">
                <a:latin typeface="+mn-ea"/>
                <a:ea typeface="+mn-ea"/>
              </a:rPr>
              <a:t>ALTER </a:t>
            </a:r>
            <a:r>
              <a:rPr lang="en-US" altLang="ko-KR" sz="2000" b="1" dirty="0">
                <a:latin typeface="+mn-ea"/>
                <a:ea typeface="+mn-ea"/>
              </a:rPr>
              <a:t>TABLE . . . ADD . . . </a:t>
            </a:r>
            <a:r>
              <a:rPr lang="ko-KR" altLang="en-US" sz="2000" b="1" dirty="0">
                <a:latin typeface="+mn-ea"/>
                <a:ea typeface="+mn-ea"/>
              </a:rPr>
              <a:t>명령문을 </a:t>
            </a:r>
            <a:r>
              <a:rPr lang="ko-KR" altLang="en-US" sz="2000" b="1" dirty="0" smtClean="0">
                <a:latin typeface="+mn-ea"/>
                <a:ea typeface="+mn-ea"/>
              </a:rPr>
              <a:t>사용하였음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하지만 </a:t>
            </a: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제약 조건은 </a:t>
            </a:r>
            <a:r>
              <a:rPr lang="en-US" altLang="ko-KR" sz="2000" b="1" dirty="0">
                <a:latin typeface="+mn-ea"/>
                <a:ea typeface="+mn-ea"/>
              </a:rPr>
              <a:t>ADD </a:t>
            </a:r>
            <a:r>
              <a:rPr lang="ko-KR" altLang="en-US" sz="2000" b="1" dirty="0">
                <a:latin typeface="+mn-ea"/>
                <a:ea typeface="+mn-ea"/>
              </a:rPr>
              <a:t>대신 </a:t>
            </a:r>
            <a:r>
              <a:rPr lang="en-US" altLang="ko-KR" sz="2000" b="1" dirty="0">
                <a:latin typeface="+mn-ea"/>
                <a:ea typeface="+mn-ea"/>
              </a:rPr>
              <a:t>MODIFY </a:t>
            </a:r>
            <a:r>
              <a:rPr lang="ko-KR" altLang="en-US" sz="2000" b="1" dirty="0">
                <a:latin typeface="+mn-ea"/>
                <a:ea typeface="+mn-ea"/>
              </a:rPr>
              <a:t>명령문을 사용하므로 사용에 주의해야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이는 </a:t>
            </a:r>
            <a:r>
              <a:rPr lang="en-US" altLang="ko-KR" sz="2000" b="1" dirty="0">
                <a:latin typeface="+mn-ea"/>
                <a:ea typeface="+mn-ea"/>
              </a:rPr>
              <a:t>'NULL</a:t>
            </a:r>
            <a:r>
              <a:rPr lang="ko-KR" altLang="en-US" sz="2000" b="1" dirty="0">
                <a:latin typeface="+mn-ea"/>
                <a:ea typeface="+mn-ea"/>
              </a:rPr>
              <a:t>을 허용하는 상태</a:t>
            </a:r>
            <a:r>
              <a:rPr lang="en-US" altLang="ko-KR" sz="2000" b="1" dirty="0">
                <a:latin typeface="+mn-ea"/>
                <a:ea typeface="+mn-ea"/>
              </a:rPr>
              <a:t>'</a:t>
            </a:r>
            <a:r>
              <a:rPr lang="ko-KR" altLang="en-US" sz="2000" b="1" dirty="0">
                <a:latin typeface="+mn-ea"/>
                <a:ea typeface="+mn-ea"/>
              </a:rPr>
              <a:t>에서 </a:t>
            </a:r>
            <a:r>
              <a:rPr lang="en-US" altLang="ko-KR" sz="2000" b="1" dirty="0">
                <a:latin typeface="+mn-ea"/>
                <a:ea typeface="+mn-ea"/>
              </a:rPr>
              <a:t>'NULL</a:t>
            </a:r>
            <a:r>
              <a:rPr lang="ko-KR" altLang="en-US" sz="2000" b="1" dirty="0">
                <a:latin typeface="+mn-ea"/>
                <a:ea typeface="+mn-ea"/>
              </a:rPr>
              <a:t>을 허용하지 않는 상태</a:t>
            </a:r>
            <a:r>
              <a:rPr lang="en-US" altLang="ko-KR" sz="2000" b="1" dirty="0">
                <a:latin typeface="+mn-ea"/>
                <a:ea typeface="+mn-ea"/>
              </a:rPr>
              <a:t>'</a:t>
            </a:r>
            <a:r>
              <a:rPr lang="ko-KR" altLang="en-US" sz="2000" b="1" dirty="0">
                <a:latin typeface="+mn-ea"/>
                <a:ea typeface="+mn-ea"/>
              </a:rPr>
              <a:t>로 변경하겠다는 </a:t>
            </a:r>
            <a:r>
              <a:rPr lang="ko-KR" altLang="en-US" sz="2000" b="1" dirty="0" smtClean="0">
                <a:latin typeface="+mn-ea"/>
                <a:ea typeface="+mn-ea"/>
              </a:rPr>
              <a:t>의미임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53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11.3 </a:t>
            </a:r>
            <a:r>
              <a:rPr lang="ko-KR" altLang="en-US" sz="2400" dirty="0"/>
              <a:t>기존 테이블에 </a:t>
            </a:r>
            <a:r>
              <a:rPr lang="en-US" altLang="ko-KR" sz="2400" dirty="0"/>
              <a:t>NOT NULL </a:t>
            </a:r>
            <a:r>
              <a:rPr lang="ko-KR" altLang="en-US" sz="2400" dirty="0"/>
              <a:t>제약 조건 추가하기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MODIFY </a:t>
            </a:r>
            <a:r>
              <a:rPr lang="ko-KR" altLang="en-US" sz="2000" b="1" dirty="0">
                <a:latin typeface="+mn-ea"/>
                <a:ea typeface="+mn-ea"/>
              </a:rPr>
              <a:t>명령어로 </a:t>
            </a: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제약 조건을 설정해 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17333"/>
              </p:ext>
            </p:extLst>
          </p:nvPr>
        </p:nvGraphicFramePr>
        <p:xfrm>
          <a:off x="633673" y="1386902"/>
          <a:ext cx="8632304" cy="81764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ALTER TABLE EMP01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MODIFY ENAME CONSTRAINT EMP01_ENAME_NN NOT NULL;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11.4 </a:t>
            </a:r>
            <a:r>
              <a:rPr lang="ko-KR" altLang="en-US" sz="2400" dirty="0"/>
              <a:t>제약 조건 제거하기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제약 조건을 제거하기 위해서 </a:t>
            </a:r>
            <a:r>
              <a:rPr lang="en-US" altLang="ko-KR" sz="2000" b="1" dirty="0">
                <a:latin typeface="+mn-ea"/>
                <a:ea typeface="+mn-ea"/>
              </a:rPr>
              <a:t>DROP CONSTRAINT </a:t>
            </a:r>
            <a:r>
              <a:rPr lang="ko-KR" altLang="en-US" sz="2000" b="1" dirty="0">
                <a:latin typeface="+mn-ea"/>
                <a:ea typeface="+mn-ea"/>
              </a:rPr>
              <a:t>다음에 제거하고자 하는 </a:t>
            </a:r>
            <a:r>
              <a:rPr lang="ko-KR" altLang="en-US" sz="2000" b="1" dirty="0" smtClean="0">
                <a:latin typeface="+mn-ea"/>
                <a:ea typeface="+mn-ea"/>
              </a:rPr>
              <a:t> 제약 </a:t>
            </a:r>
            <a:r>
              <a:rPr lang="ko-KR" altLang="en-US" sz="2000" b="1" dirty="0">
                <a:latin typeface="+mn-ea"/>
                <a:ea typeface="+mn-ea"/>
              </a:rPr>
              <a:t>조건 명을 명시해야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제약조건을 제거하기 위한 </a:t>
            </a:r>
            <a:r>
              <a:rPr lang="ko-KR" altLang="en-US" sz="2000" b="1" dirty="0" smtClean="0">
                <a:latin typeface="+mn-ea"/>
                <a:ea typeface="+mn-ea"/>
              </a:rPr>
              <a:t>형식임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제약 조건을 제거하기 위해서는 제약 조건명을 반드시 제시해야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제약 조건을 </a:t>
            </a:r>
            <a:r>
              <a:rPr lang="en-US" altLang="ko-KR" sz="2000" b="1" dirty="0">
                <a:latin typeface="+mn-ea"/>
                <a:ea typeface="+mn-ea"/>
              </a:rPr>
              <a:t>CONSTRAINT </a:t>
            </a:r>
            <a:r>
              <a:rPr lang="ko-KR" altLang="en-US" sz="2000" b="1" dirty="0">
                <a:latin typeface="+mn-ea"/>
                <a:ea typeface="+mn-ea"/>
              </a:rPr>
              <a:t>문을 사용하여 지정했을 경우에는 </a:t>
            </a:r>
            <a:r>
              <a:rPr lang="ko-KR" altLang="en-US" sz="2000" b="1" dirty="0" smtClean="0">
                <a:latin typeface="+mn-ea"/>
                <a:ea typeface="+mn-ea"/>
              </a:rPr>
              <a:t>제약조건 명을 </a:t>
            </a:r>
            <a:r>
              <a:rPr lang="ko-KR" altLang="en-US" sz="2000" b="1" dirty="0">
                <a:latin typeface="+mn-ea"/>
                <a:ea typeface="+mn-ea"/>
              </a:rPr>
              <a:t>기억하기 쉽지만</a:t>
            </a:r>
            <a:r>
              <a:rPr lang="en-US" altLang="ko-KR" sz="2000" b="1" dirty="0">
                <a:latin typeface="+mn-ea"/>
                <a:ea typeface="+mn-ea"/>
              </a:rPr>
              <a:t>, CONSTRAINT </a:t>
            </a:r>
            <a:r>
              <a:rPr lang="ko-KR" altLang="en-US" sz="2000" b="1" dirty="0">
                <a:latin typeface="+mn-ea"/>
                <a:ea typeface="+mn-ea"/>
              </a:rPr>
              <a:t>문을 사용하지 않았으면 특정 테이블의 </a:t>
            </a:r>
            <a:r>
              <a:rPr lang="ko-KR" altLang="en-US" sz="2000" b="1" dirty="0" smtClean="0">
                <a:latin typeface="+mn-ea"/>
                <a:ea typeface="+mn-ea"/>
              </a:rPr>
              <a:t>      특정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명시된 제약 조건을 </a:t>
            </a:r>
            <a:r>
              <a:rPr lang="en-US" altLang="ko-KR" sz="2000" b="1" dirty="0">
                <a:latin typeface="+mn-ea"/>
                <a:ea typeface="+mn-ea"/>
              </a:rPr>
              <a:t>USER_CONSTRAINTS </a:t>
            </a:r>
            <a:r>
              <a:rPr lang="ko-KR" altLang="en-US" sz="2000" b="1" dirty="0">
                <a:latin typeface="+mn-ea"/>
                <a:ea typeface="+mn-ea"/>
              </a:rPr>
              <a:t>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뷰에서</a:t>
            </a:r>
            <a:r>
              <a:rPr lang="ko-KR" altLang="en-US" sz="2000" b="1" dirty="0">
                <a:latin typeface="+mn-ea"/>
                <a:ea typeface="+mn-ea"/>
              </a:rPr>
              <a:t> 찾아봐야 하는 불편함이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그렇기 때문에 제약 조건을 지정할 때에는 제약 조건명을 명시적으로 주는 것이 </a:t>
            </a:r>
            <a:r>
              <a:rPr lang="ko-KR" altLang="en-US" sz="2000" b="1" dirty="0" smtClean="0">
                <a:latin typeface="+mn-ea"/>
                <a:ea typeface="+mn-ea"/>
              </a:rPr>
              <a:t>바람직함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02347"/>
              </p:ext>
            </p:extLst>
          </p:nvPr>
        </p:nvGraphicFramePr>
        <p:xfrm>
          <a:off x="633673" y="2204864"/>
          <a:ext cx="8632304" cy="81764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ALTER TABLE 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table_name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[CONSTRAINT 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constraint_name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];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11.4 </a:t>
            </a:r>
            <a:r>
              <a:rPr lang="ko-KR" altLang="en-US" sz="2400" dirty="0"/>
              <a:t>제약 조건 제거하기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기본 키 제약 조건을 </a:t>
            </a:r>
            <a:r>
              <a:rPr lang="ko-KR" altLang="en-US" sz="2000" b="1" dirty="0" smtClean="0">
                <a:latin typeface="+mn-ea"/>
                <a:ea typeface="+mn-ea"/>
              </a:rPr>
              <a:t>제거함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사원명에 </a:t>
            </a:r>
            <a:r>
              <a:rPr lang="en-US" altLang="ko-KR" sz="2000" b="1" dirty="0">
                <a:latin typeface="+mn-ea"/>
                <a:ea typeface="+mn-ea"/>
              </a:rPr>
              <a:t>NULL</a:t>
            </a:r>
            <a:r>
              <a:rPr lang="ko-KR" altLang="en-US" sz="2000" b="1" dirty="0">
                <a:latin typeface="+mn-ea"/>
                <a:ea typeface="+mn-ea"/>
              </a:rPr>
              <a:t>이 저장될 수 있도록 </a:t>
            </a: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제약 조건을 제거해 보도록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12228"/>
              </p:ext>
            </p:extLst>
          </p:nvPr>
        </p:nvGraphicFramePr>
        <p:xfrm>
          <a:off x="633673" y="1531240"/>
          <a:ext cx="8632304" cy="81764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ALTER TABLE EMP05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CONSTRAINT EMP05_EMPNO_PK;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86102"/>
              </p:ext>
            </p:extLst>
          </p:nvPr>
        </p:nvGraphicFramePr>
        <p:xfrm>
          <a:off x="629345" y="3331440"/>
          <a:ext cx="8632304" cy="81764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ALTER TABLE EMP05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CONSTRAINT EMP05_ENAME_NN;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8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2"/>
            </a:pPr>
            <a:r>
              <a:rPr lang="ko-KR" altLang="en-US" sz="2400" dirty="0"/>
              <a:t>제약 조건의 비활성화와 </a:t>
            </a:r>
            <a:r>
              <a:rPr lang="en-US" altLang="ko-KR" sz="2400" dirty="0"/>
              <a:t>CASCADE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제약 조건이 설정되면 항상 그 규칙에 따라 데이터 </a:t>
            </a:r>
            <a:r>
              <a:rPr lang="ko-KR" altLang="en-US" sz="2000" b="1" dirty="0" err="1">
                <a:latin typeface="+mn-ea"/>
                <a:ea typeface="+mn-ea"/>
              </a:rPr>
              <a:t>무결성이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보장됨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특별한 업무를 수행하는 과정에서 이러한 제약 조건 때문에 작업이 진행되지 못하는 경우가 </a:t>
            </a:r>
            <a:r>
              <a:rPr lang="ko-KR" altLang="en-US" sz="2000" b="1" dirty="0" smtClean="0">
                <a:latin typeface="+mn-ea"/>
                <a:ea typeface="+mn-ea"/>
              </a:rPr>
              <a:t>생김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그렇다고 제약 조건을 삭제해 버리면 데이터 </a:t>
            </a:r>
            <a:r>
              <a:rPr lang="ko-KR" altLang="en-US" sz="2000" b="1" dirty="0" err="1">
                <a:latin typeface="+mn-ea"/>
                <a:ea typeface="+mn-ea"/>
              </a:rPr>
              <a:t>무결성을</a:t>
            </a:r>
            <a:r>
              <a:rPr lang="ko-KR" altLang="en-US" sz="2000" b="1" dirty="0">
                <a:latin typeface="+mn-ea"/>
                <a:ea typeface="+mn-ea"/>
              </a:rPr>
              <a:t> 보장받지 못하게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그렇기 때문에 </a:t>
            </a:r>
            <a:r>
              <a:rPr lang="ko-KR" altLang="en-US" sz="2000" b="1" dirty="0" err="1">
                <a:latin typeface="+mn-ea"/>
                <a:ea typeface="+mn-ea"/>
              </a:rPr>
              <a:t>오라클에서는</a:t>
            </a:r>
            <a:r>
              <a:rPr lang="ko-KR" altLang="en-US" sz="2000" b="1" dirty="0">
                <a:latin typeface="+mn-ea"/>
                <a:ea typeface="+mn-ea"/>
              </a:rPr>
              <a:t> 제약 조건을 </a:t>
            </a:r>
            <a:r>
              <a:rPr lang="ko-KR" altLang="en-US" sz="2000" b="1" dirty="0" err="1">
                <a:latin typeface="+mn-ea"/>
                <a:ea typeface="+mn-ea"/>
              </a:rPr>
              <a:t>비활성화시킴으로서</a:t>
            </a:r>
            <a:r>
              <a:rPr lang="ko-KR" altLang="en-US" sz="2000" b="1" dirty="0">
                <a:latin typeface="+mn-ea"/>
                <a:ea typeface="+mn-ea"/>
              </a:rPr>
              <a:t> 제약 조건을 </a:t>
            </a:r>
            <a:r>
              <a:rPr lang="ko-KR" altLang="en-US" sz="2000" b="1" dirty="0" smtClean="0">
                <a:latin typeface="+mn-ea"/>
                <a:ea typeface="+mn-ea"/>
              </a:rPr>
              <a:t>     삭제하지 </a:t>
            </a:r>
            <a:r>
              <a:rPr lang="ko-KR" altLang="en-US" sz="2000" b="1" dirty="0">
                <a:latin typeface="+mn-ea"/>
                <a:ea typeface="+mn-ea"/>
              </a:rPr>
              <a:t>않고도 제약 조건 사용을 잠시 보류할 수 있는 방법을 </a:t>
            </a:r>
            <a:r>
              <a:rPr lang="ko-KR" altLang="en-US" sz="2000" b="1" dirty="0" smtClean="0">
                <a:latin typeface="+mn-ea"/>
                <a:ea typeface="+mn-ea"/>
              </a:rPr>
              <a:t>제공해줌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이렇게 비활성화 된 제약 조건은 원하는 작업을 한 후에는 다시 활성화 상태로 만들어 주어야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제약 조건을 비활성화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활성화하는 방법을 살펴보도록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26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12.1 </a:t>
            </a:r>
            <a:r>
              <a:rPr lang="ko-KR" altLang="en-US" sz="2400" dirty="0" smtClean="0"/>
              <a:t>제약 </a:t>
            </a:r>
            <a:r>
              <a:rPr lang="ko-KR" altLang="en-US" sz="2400" dirty="0"/>
              <a:t>조건으로 인한 </a:t>
            </a:r>
            <a:r>
              <a:rPr lang="ko-KR" altLang="en-US" sz="2400" dirty="0" err="1"/>
              <a:t>컬럼</a:t>
            </a:r>
            <a:r>
              <a:rPr lang="ko-KR" altLang="en-US" sz="2400" dirty="0"/>
              <a:t> 삭제 불 가능 예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0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 테이블에 부서번호를 기본 키로 지정하여 새로운 테이블을 생성해 </a:t>
            </a:r>
            <a:r>
              <a:rPr lang="ko-KR" altLang="en-US" sz="2000" b="1" dirty="0" smtClean="0">
                <a:latin typeface="+mn-ea"/>
                <a:ea typeface="+mn-ea"/>
              </a:rPr>
              <a:t>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이제 생성된 테이블에 샘플 데이터를 추가함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0828"/>
              </p:ext>
            </p:extLst>
          </p:nvPr>
        </p:nvGraphicFramePr>
        <p:xfrm>
          <a:off x="633673" y="1301504"/>
          <a:ext cx="8632304" cy="1956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TABLE DEPT01;</a:t>
                      </a:r>
                    </a:p>
                    <a:p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TABLE DEPT01(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DEPTNO NUMBER(2) CONSTRAINT DEPT01_DEPTNO_PK PRIMARY KEY,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DNAME VARCHAR2(14),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LOC VARCHAR2(13)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39718"/>
              </p:ext>
            </p:extLst>
          </p:nvPr>
        </p:nvGraphicFramePr>
        <p:xfrm>
          <a:off x="629345" y="4149080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INSERT</a:t>
                      </a:r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 INTO DEPT01</a:t>
                      </a:r>
                    </a:p>
                    <a:p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VALUES(10,  ‘ACCOUNTING’, ‘NEW YORK’);</a:t>
                      </a:r>
                    </a:p>
                    <a:p>
                      <a:endParaRPr lang="en-US" altLang="ko-KR" sz="1800" b="1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INSERT INTO DEPT01</a:t>
                      </a:r>
                    </a:p>
                    <a:p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VALUES(20, ‘RESEARCH’, ‘DALLAS’);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12.1 </a:t>
            </a:r>
            <a:r>
              <a:rPr lang="ko-KR" altLang="en-US" sz="2400" dirty="0" smtClean="0"/>
              <a:t>제약 </a:t>
            </a:r>
            <a:r>
              <a:rPr lang="ko-KR" altLang="en-US" sz="2400" dirty="0"/>
              <a:t>조건으로 인한 </a:t>
            </a:r>
            <a:r>
              <a:rPr lang="ko-KR" altLang="en-US" sz="2400" dirty="0" err="1"/>
              <a:t>컬럼</a:t>
            </a:r>
            <a:r>
              <a:rPr lang="ko-KR" altLang="en-US" sz="2400" dirty="0"/>
              <a:t> 삭제 불 가능 예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부서 </a:t>
            </a:r>
            <a:r>
              <a:rPr lang="ko-KR" altLang="en-US" sz="2000" b="1" dirty="0">
                <a:latin typeface="+mn-ea"/>
                <a:ea typeface="+mn-ea"/>
              </a:rPr>
              <a:t>테이블을 만들었으므로 이제 부서 테이블을 부모 테이블로 </a:t>
            </a:r>
            <a:r>
              <a:rPr lang="ko-KR" altLang="en-US" sz="2000" b="1" dirty="0" smtClean="0">
                <a:latin typeface="+mn-ea"/>
                <a:ea typeface="+mn-ea"/>
              </a:rPr>
              <a:t>하는             </a:t>
            </a:r>
            <a:r>
              <a:rPr lang="ko-KR" altLang="en-US" sz="2000" b="1" dirty="0">
                <a:latin typeface="+mn-ea"/>
                <a:ea typeface="+mn-ea"/>
              </a:rPr>
              <a:t>사원 테이블을 작성하기 위해서 사원 테이블의 부서번호가 부서 테이블의 </a:t>
            </a:r>
            <a:r>
              <a:rPr lang="ko-KR" altLang="en-US" sz="2000" b="1" dirty="0" smtClean="0">
                <a:latin typeface="+mn-ea"/>
                <a:ea typeface="+mn-ea"/>
              </a:rPr>
              <a:t>          부서번호를 </a:t>
            </a:r>
            <a:r>
              <a:rPr lang="ko-KR" altLang="en-US" sz="2000" b="1" dirty="0">
                <a:latin typeface="+mn-ea"/>
                <a:ea typeface="+mn-ea"/>
              </a:rPr>
              <a:t>참조할 수 있도록 외래 키를 </a:t>
            </a:r>
            <a:r>
              <a:rPr lang="ko-KR" altLang="en-US" sz="2000" b="1" dirty="0" smtClean="0">
                <a:latin typeface="+mn-ea"/>
                <a:ea typeface="+mn-ea"/>
              </a:rPr>
              <a:t>설정함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88692"/>
              </p:ext>
            </p:extLst>
          </p:nvPr>
        </p:nvGraphicFramePr>
        <p:xfrm>
          <a:off x="629345" y="1988840"/>
          <a:ext cx="8632304" cy="30533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TABLE EMP01;</a:t>
                      </a:r>
                    </a:p>
                    <a:p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CREATE TABLE EMP01(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EMPNO NUMBER(4)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CONSTRAINT EMP01_EMPNO_PK PRIMARY KEY ,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ENAME VARCHAR2(10)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CONSTRAINT EMP01_ENAME_NN NOT NULL,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JOB VARCHAR2(9),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DEPTNO NUMBER(4)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CONSTRAINT EMP01_DEPTNO_FK REFERENCES DEPT01(DEPTNO)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6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12.1 </a:t>
            </a:r>
            <a:r>
              <a:rPr lang="ko-KR" altLang="en-US" sz="2400" dirty="0" smtClean="0"/>
              <a:t>제약 </a:t>
            </a:r>
            <a:r>
              <a:rPr lang="ko-KR" altLang="en-US" sz="2400" dirty="0"/>
              <a:t>조건으로 인한 </a:t>
            </a:r>
            <a:r>
              <a:rPr lang="ko-KR" altLang="en-US" sz="2400" dirty="0" err="1"/>
              <a:t>컬럼</a:t>
            </a:r>
            <a:r>
              <a:rPr lang="ko-KR" altLang="en-US" sz="2400" dirty="0"/>
              <a:t> 삭제 불 가능 예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162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테이블로서 사원의 정보를 추가할 때 부서 테이블을 참조하므로 </a:t>
            </a:r>
            <a:r>
              <a:rPr lang="ko-KR" altLang="en-US" sz="2000" b="1" dirty="0" smtClean="0">
                <a:latin typeface="+mn-ea"/>
                <a:ea typeface="+mn-ea"/>
              </a:rPr>
              <a:t>          부서 </a:t>
            </a:r>
            <a:r>
              <a:rPr lang="ko-KR" altLang="en-US" sz="2000" b="1" dirty="0">
                <a:latin typeface="+mn-ea"/>
                <a:ea typeface="+mn-ea"/>
              </a:rPr>
              <a:t>테이블에 존재하는 부서번호를 </a:t>
            </a:r>
            <a:r>
              <a:rPr lang="ko-KR" altLang="en-US" sz="2000" b="1" dirty="0" smtClean="0">
                <a:latin typeface="+mn-ea"/>
                <a:ea typeface="+mn-ea"/>
              </a:rPr>
              <a:t>입력함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DEPT01 </a:t>
            </a:r>
            <a:r>
              <a:rPr lang="ko-KR" altLang="en-US" sz="2000" b="1" dirty="0">
                <a:latin typeface="+mn-ea"/>
                <a:ea typeface="+mn-ea"/>
              </a:rPr>
              <a:t>테이블에서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 부서를 </a:t>
            </a:r>
            <a:r>
              <a:rPr lang="en-US" altLang="ko-KR" sz="2000" b="1" dirty="0">
                <a:latin typeface="+mn-ea"/>
                <a:ea typeface="+mn-ea"/>
              </a:rPr>
              <a:t>ALLEN</a:t>
            </a:r>
            <a:r>
              <a:rPr lang="ko-KR" altLang="en-US" sz="2000" b="1" dirty="0">
                <a:latin typeface="+mn-ea"/>
                <a:ea typeface="+mn-ea"/>
              </a:rPr>
              <a:t>이란 사람이 참조하고 있는 상태에서 삭제해 </a:t>
            </a:r>
            <a:r>
              <a:rPr lang="ko-KR" altLang="en-US" sz="2000" b="1" dirty="0" smtClean="0">
                <a:latin typeface="+mn-ea"/>
                <a:ea typeface="+mn-ea"/>
              </a:rPr>
              <a:t>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39373"/>
              </p:ext>
            </p:extLst>
          </p:nvPr>
        </p:nvGraphicFramePr>
        <p:xfrm>
          <a:off x="633673" y="1819272"/>
          <a:ext cx="8632304" cy="81764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INSERT INTO EMP01 VALUES(7499, 'ALLEN', 'SALESMAN', 10);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INSERT INTO EMP01 VALUES(7369, 'SMITH', 'CLERK', 20);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96920512" descr="EMB000019b4aa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861048"/>
            <a:ext cx="7162800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3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제약 조건 확인하기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USER_CONSTRAINTS </a:t>
            </a:r>
            <a:r>
              <a:rPr lang="ko-KR" altLang="en-US" sz="2000" b="1" dirty="0">
                <a:latin typeface="+mn-ea"/>
                <a:ea typeface="+mn-ea"/>
              </a:rPr>
              <a:t>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딕셔너리는</a:t>
            </a:r>
            <a:r>
              <a:rPr lang="ko-KR" altLang="en-US" sz="2000" b="1" dirty="0">
                <a:latin typeface="+mn-ea"/>
                <a:ea typeface="+mn-ea"/>
              </a:rPr>
              <a:t> 제약 조건의 정보를 위해서 </a:t>
            </a:r>
            <a:r>
              <a:rPr lang="ko-KR" altLang="en-US" sz="2000" b="1" dirty="0" smtClean="0">
                <a:latin typeface="+mn-ea"/>
                <a:ea typeface="+mn-ea"/>
              </a:rPr>
              <a:t>             많은 칼럼으로 </a:t>
            </a:r>
            <a:r>
              <a:rPr lang="ko-KR" altLang="en-US" sz="2000" b="1" dirty="0">
                <a:latin typeface="+mn-ea"/>
                <a:ea typeface="+mn-ea"/>
              </a:rPr>
              <a:t>구성되어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OWNER</a:t>
            </a:r>
            <a:r>
              <a:rPr lang="ko-KR" altLang="en-US" sz="2000" b="1" dirty="0">
                <a:latin typeface="+mn-ea"/>
                <a:ea typeface="+mn-ea"/>
              </a:rPr>
              <a:t>는 제약 조건을 소유한 사용자명을 저장하는 </a:t>
            </a:r>
            <a:r>
              <a:rPr lang="ko-KR" altLang="en-US" sz="2000" b="1" dirty="0" err="1" smtClean="0">
                <a:latin typeface="+mn-ea"/>
                <a:ea typeface="+mn-ea"/>
              </a:rPr>
              <a:t>컬럼임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CONSTRAINT_NAME</a:t>
            </a:r>
            <a:r>
              <a:rPr lang="ko-KR" altLang="en-US" sz="2000" b="1" dirty="0">
                <a:latin typeface="+mn-ea"/>
                <a:ea typeface="+mn-ea"/>
              </a:rPr>
              <a:t>은 제약 조건 </a:t>
            </a:r>
            <a:r>
              <a:rPr lang="ko-KR" altLang="en-US" sz="2000" b="1" dirty="0" smtClean="0">
                <a:latin typeface="+mn-ea"/>
                <a:ea typeface="+mn-ea"/>
              </a:rPr>
              <a:t>명 </a:t>
            </a:r>
            <a:endParaRPr lang="ko-KR" altLang="en-US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CONSTRAINT_TYPE</a:t>
            </a:r>
            <a:r>
              <a:rPr lang="ko-KR" altLang="en-US" sz="2000" b="1" dirty="0">
                <a:latin typeface="+mn-ea"/>
                <a:ea typeface="+mn-ea"/>
              </a:rPr>
              <a:t>는 제약 조건 유형을 저장하는 </a:t>
            </a:r>
            <a:r>
              <a:rPr lang="ko-KR" altLang="en-US" sz="2000" b="1" dirty="0" err="1" smtClean="0">
                <a:latin typeface="+mn-ea"/>
                <a:ea typeface="+mn-ea"/>
              </a:rPr>
              <a:t>컬럼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CONSTRAINT_TYPE</a:t>
            </a:r>
            <a:r>
              <a:rPr lang="ko-KR" altLang="en-US" sz="2000" b="1" dirty="0">
                <a:latin typeface="+mn-ea"/>
                <a:ea typeface="+mn-ea"/>
              </a:rPr>
              <a:t>은 </a:t>
            </a:r>
            <a:r>
              <a:rPr lang="en-US" altLang="ko-KR" sz="2000" b="1" dirty="0">
                <a:latin typeface="+mn-ea"/>
                <a:ea typeface="+mn-ea"/>
              </a:rPr>
              <a:t>P, R, U, C 4</a:t>
            </a:r>
            <a:r>
              <a:rPr lang="ko-KR" altLang="en-US" sz="2000" b="1" dirty="0">
                <a:latin typeface="+mn-ea"/>
                <a:ea typeface="+mn-ea"/>
              </a:rPr>
              <a:t>가지 값 중에 하나를 </a:t>
            </a:r>
            <a:r>
              <a:rPr lang="ko-KR" altLang="en-US" sz="2000" b="1" dirty="0" smtClean="0">
                <a:latin typeface="+mn-ea"/>
                <a:ea typeface="+mn-ea"/>
              </a:rPr>
              <a:t>가짐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873062"/>
              </p:ext>
            </p:extLst>
          </p:nvPr>
        </p:nvGraphicFramePr>
        <p:xfrm>
          <a:off x="629345" y="3789040"/>
          <a:ext cx="7467600" cy="2373610"/>
        </p:xfrm>
        <a:graphic>
          <a:graphicData uri="http://schemas.openxmlformats.org/drawingml/2006/table">
            <a:tbl>
              <a:tblPr/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CONSTRAINT_TYPE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의미 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PRIMARY KEY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 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FOREIGN KEY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UNIQUE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CHECK, NOT NULL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7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12.2 </a:t>
            </a:r>
            <a:r>
              <a:rPr lang="ko-KR" altLang="en-US" sz="2400" dirty="0"/>
              <a:t>제약 조건의 비활성화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자식 테이블인 사원 테이블</a:t>
            </a:r>
            <a:r>
              <a:rPr lang="en-US" altLang="ko-KR" sz="2000" b="1" dirty="0">
                <a:latin typeface="+mn-ea"/>
                <a:ea typeface="+mn-ea"/>
              </a:rPr>
              <a:t>(EMP01)</a:t>
            </a:r>
            <a:r>
              <a:rPr lang="ko-KR" altLang="en-US" sz="2000" b="1" dirty="0">
                <a:latin typeface="+mn-ea"/>
                <a:ea typeface="+mn-ea"/>
              </a:rPr>
              <a:t>은 부모 테이블인 부서 테이블</a:t>
            </a:r>
            <a:r>
              <a:rPr lang="en-US" altLang="ko-KR" sz="2000" b="1" dirty="0">
                <a:latin typeface="+mn-ea"/>
                <a:ea typeface="+mn-ea"/>
              </a:rPr>
              <a:t>(DEPT01)</a:t>
            </a:r>
            <a:r>
              <a:rPr lang="ko-KR" altLang="en-US" sz="2000" b="1" dirty="0">
                <a:latin typeface="+mn-ea"/>
                <a:ea typeface="+mn-ea"/>
              </a:rPr>
              <a:t>에 기본 키인 부서번호를 참조하고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 테이블의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 부서는 사원 테이블에 근무하는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 사원이 존재하기 </a:t>
            </a:r>
            <a:r>
              <a:rPr lang="ko-KR" altLang="en-US" sz="2000" b="1" dirty="0" smtClean="0">
                <a:latin typeface="+mn-ea"/>
                <a:ea typeface="+mn-ea"/>
              </a:rPr>
              <a:t>    때문에 </a:t>
            </a:r>
            <a:r>
              <a:rPr lang="ko-KR" altLang="en-US" sz="2000" b="1" dirty="0">
                <a:latin typeface="+mn-ea"/>
                <a:ea typeface="+mn-ea"/>
              </a:rPr>
              <a:t>삭제할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부모 테이블</a:t>
            </a:r>
            <a:r>
              <a:rPr lang="en-US" altLang="ko-KR" sz="2000" b="1" dirty="0">
                <a:latin typeface="+mn-ea"/>
                <a:ea typeface="+mn-ea"/>
              </a:rPr>
              <a:t>(DEPT01)</a:t>
            </a:r>
            <a:r>
              <a:rPr lang="ko-KR" altLang="en-US" sz="2000" b="1" dirty="0">
                <a:latin typeface="+mn-ea"/>
                <a:ea typeface="+mn-ea"/>
              </a:rPr>
              <a:t>의 부서번호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번이 삭제되면 자식 테이블</a:t>
            </a:r>
            <a:r>
              <a:rPr lang="en-US" altLang="ko-KR" sz="2000" b="1" dirty="0">
                <a:latin typeface="+mn-ea"/>
                <a:ea typeface="+mn-ea"/>
              </a:rPr>
              <a:t>(EMP01)</a:t>
            </a:r>
            <a:r>
              <a:rPr lang="ko-KR" altLang="en-US" sz="2000" b="1" dirty="0">
                <a:latin typeface="+mn-ea"/>
                <a:ea typeface="+mn-ea"/>
              </a:rPr>
              <a:t>에서 자신이 참조하는 부모를 잃어버리게 되므로 삭제할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부서번호가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인 자료가 삭제되도록 하기 위해서는 아래 방법이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57009"/>
              </p:ext>
            </p:extLst>
          </p:nvPr>
        </p:nvGraphicFramePr>
        <p:xfrm>
          <a:off x="633673" y="3808072"/>
          <a:ext cx="8632304" cy="18531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3176"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1500"/>
                        </a:spcBef>
                        <a:buFont typeface="+mj-lt"/>
                        <a:buAutoNum type="arabicPeriod"/>
                      </a:pP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부서 테이블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(EMP01)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번 부서에서 근무하는 사원을 삭제한 후  부서 테이블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(DEPT01)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번 부서를 삭제함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spcBef>
                          <a:spcPts val="1500"/>
                        </a:spcBef>
                        <a:buFont typeface="+mj-lt"/>
                        <a:buAutoNum type="arabicPeriod"/>
                      </a:pP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참조 </a:t>
                      </a:r>
                      <a:r>
                        <a:rPr lang="ko-KR" altLang="en-US" sz="2000" b="1" dirty="0" err="1" smtClean="0">
                          <a:latin typeface="+mn-ea"/>
                          <a:ea typeface="+mn-ea"/>
                        </a:rPr>
                        <a:t>무결성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 때문에 삭제가 불가능하므로 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EMP01 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테이블의 </a:t>
                      </a:r>
                      <a:r>
                        <a:rPr lang="ko-KR" altLang="en-US" sz="2000" b="1" dirty="0" err="1" smtClean="0">
                          <a:latin typeface="+mn-ea"/>
                          <a:ea typeface="+mn-ea"/>
                        </a:rPr>
                        <a:t>외래키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 제약 조건을 제거한 후에 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번 부서를 삭제함</a:t>
                      </a:r>
                      <a:endParaRPr lang="en-US" altLang="ko-KR" sz="2000" b="1" dirty="0" smtClean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3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12.2 </a:t>
            </a:r>
            <a:r>
              <a:rPr lang="ko-KR" altLang="en-US" sz="2400" dirty="0"/>
              <a:t>제약 조건의 비활성화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테이블에서 제약 조건을 삭제하지 않고 일시적으로 적용시키지 않도록 하는 </a:t>
            </a:r>
            <a:r>
              <a:rPr lang="ko-KR" altLang="en-US" sz="2000" b="1" dirty="0" smtClean="0">
                <a:latin typeface="+mn-ea"/>
                <a:ea typeface="+mn-ea"/>
              </a:rPr>
              <a:t> 방법으로 </a:t>
            </a:r>
            <a:r>
              <a:rPr lang="ko-KR" altLang="en-US" sz="2000" b="1" dirty="0">
                <a:latin typeface="+mn-ea"/>
                <a:ea typeface="+mn-ea"/>
              </a:rPr>
              <a:t>제약 조건을 비활성화하는 방법이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제약조건을 </a:t>
            </a:r>
            <a:r>
              <a:rPr lang="ko-KR" altLang="en-US" sz="2000" b="1" dirty="0" smtClean="0">
                <a:latin typeface="+mn-ea"/>
                <a:ea typeface="+mn-ea"/>
              </a:rPr>
              <a:t>비활성화하는   </a:t>
            </a:r>
            <a:r>
              <a:rPr lang="ko-KR" altLang="en-US" sz="2000" b="1" dirty="0">
                <a:latin typeface="+mn-ea"/>
                <a:ea typeface="+mn-ea"/>
              </a:rPr>
              <a:t>방법을 </a:t>
            </a:r>
            <a:r>
              <a:rPr lang="ko-KR" altLang="en-US" sz="2000" b="1" dirty="0" smtClean="0">
                <a:latin typeface="+mn-ea"/>
                <a:ea typeface="+mn-ea"/>
              </a:rPr>
              <a:t>살펴봄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오라클은</a:t>
            </a:r>
            <a:r>
              <a:rPr lang="ko-KR" altLang="en-US" sz="2000" b="1" dirty="0">
                <a:latin typeface="+mn-ea"/>
                <a:ea typeface="+mn-ea"/>
              </a:rPr>
              <a:t> 다음 명령어로 작업 상황에 따라 </a:t>
            </a:r>
            <a:r>
              <a:rPr lang="ko-KR" altLang="en-US" sz="2000" b="1" dirty="0" err="1">
                <a:latin typeface="+mn-ea"/>
                <a:ea typeface="+mn-ea"/>
              </a:rPr>
              <a:t>비활화시키거나</a:t>
            </a:r>
            <a:r>
              <a:rPr lang="ko-KR" altLang="en-US" sz="2000" b="1" dirty="0">
                <a:latin typeface="+mn-ea"/>
                <a:ea typeface="+mn-ea"/>
              </a:rPr>
              <a:t> 다시 활성화시키면서 유연하게 작업할 수 있도록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비활성화는 </a:t>
            </a:r>
            <a:r>
              <a:rPr lang="en-US" altLang="ko-KR" sz="2000" b="1" dirty="0">
                <a:latin typeface="+mn-ea"/>
                <a:ea typeface="+mn-ea"/>
              </a:rPr>
              <a:t>DISABLE </a:t>
            </a:r>
            <a:r>
              <a:rPr lang="ko-KR" altLang="en-US" sz="2000" b="1" dirty="0" err="1">
                <a:latin typeface="+mn-ea"/>
                <a:ea typeface="+mn-ea"/>
              </a:rPr>
              <a:t>예약어를</a:t>
            </a:r>
            <a:r>
              <a:rPr lang="ko-KR" altLang="en-US" sz="2000" b="1" dirty="0">
                <a:latin typeface="+mn-ea"/>
                <a:ea typeface="+mn-ea"/>
              </a:rPr>
              <a:t> 사용하여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지정함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749916"/>
              </p:ext>
            </p:extLst>
          </p:nvPr>
        </p:nvGraphicFramePr>
        <p:xfrm>
          <a:off x="633673" y="2636912"/>
          <a:ext cx="8632304" cy="81764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DISABLE CONSTRAINT :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제약 조건의 일시 비활성화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ENABLE CONSTRAINT : 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비활성화된 제약 조건을 해제하여 다시 활성화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871153"/>
              </p:ext>
            </p:extLst>
          </p:nvPr>
        </p:nvGraphicFramePr>
        <p:xfrm>
          <a:off x="629345" y="4149080"/>
          <a:ext cx="8632304" cy="81764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ALTER TABLE 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table_name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DISABLE [CONSTRAINT 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constraint_name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];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6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12.2 </a:t>
            </a:r>
            <a:r>
              <a:rPr lang="ko-KR" altLang="en-US" sz="2400" dirty="0"/>
              <a:t>제약 조건의 비활성화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415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테이블에 지정한 제약 조건 중에서 </a:t>
            </a:r>
            <a:r>
              <a:rPr lang="ko-KR" altLang="en-US" sz="2000" b="1" dirty="0" err="1">
                <a:latin typeface="+mn-ea"/>
                <a:ea typeface="+mn-ea"/>
              </a:rPr>
              <a:t>외래키</a:t>
            </a:r>
            <a:r>
              <a:rPr lang="ko-KR" altLang="en-US" sz="2000" b="1" dirty="0">
                <a:latin typeface="+mn-ea"/>
                <a:ea typeface="+mn-ea"/>
              </a:rPr>
              <a:t> 제약 조건이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 제약 조건 때문에 </a:t>
            </a:r>
            <a:r>
              <a:rPr lang="en-US" altLang="ko-KR" sz="2000" b="1" dirty="0">
                <a:latin typeface="+mn-ea"/>
                <a:ea typeface="+mn-ea"/>
              </a:rPr>
              <a:t>DEPT01 </a:t>
            </a:r>
            <a:r>
              <a:rPr lang="ko-KR" altLang="en-US" sz="2000" b="1" dirty="0">
                <a:latin typeface="+mn-ea"/>
                <a:ea typeface="+mn-ea"/>
              </a:rPr>
              <a:t>테이블에서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 부서를 삭제할 수 </a:t>
            </a:r>
            <a:r>
              <a:rPr lang="ko-KR" altLang="en-US" sz="2000" b="1" dirty="0" smtClean="0">
                <a:latin typeface="+mn-ea"/>
                <a:ea typeface="+mn-ea"/>
              </a:rPr>
              <a:t>없었음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왜냐하면 </a:t>
            </a: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테이블의 </a:t>
            </a:r>
            <a:r>
              <a:rPr lang="en-US" altLang="ko-KR" sz="2000" b="1" dirty="0">
                <a:latin typeface="+mn-ea"/>
                <a:ea typeface="+mn-ea"/>
              </a:rPr>
              <a:t>ALLEN</a:t>
            </a:r>
            <a:r>
              <a:rPr lang="ko-KR" altLang="en-US" sz="2000" b="1" dirty="0">
                <a:latin typeface="+mn-ea"/>
                <a:ea typeface="+mn-ea"/>
              </a:rPr>
              <a:t>이란 사람이 </a:t>
            </a:r>
            <a:r>
              <a:rPr lang="en-US" altLang="ko-KR" sz="2000" b="1" dirty="0">
                <a:latin typeface="+mn-ea"/>
                <a:ea typeface="+mn-ea"/>
              </a:rPr>
              <a:t>DEPT01 </a:t>
            </a:r>
            <a:r>
              <a:rPr lang="ko-KR" altLang="en-US" sz="2000" b="1" dirty="0">
                <a:latin typeface="+mn-ea"/>
                <a:ea typeface="+mn-ea"/>
              </a:rPr>
              <a:t>테이블에서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 부서를 참조하고 있는 상태였기 </a:t>
            </a:r>
            <a:r>
              <a:rPr lang="ko-KR" altLang="en-US" sz="2000" b="1" dirty="0" smtClean="0">
                <a:latin typeface="+mn-ea"/>
                <a:ea typeface="+mn-ea"/>
              </a:rPr>
              <a:t>때문임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테이블에 지정한 </a:t>
            </a:r>
            <a:r>
              <a:rPr lang="ko-KR" altLang="en-US" sz="2000" b="1" dirty="0" err="1">
                <a:latin typeface="+mn-ea"/>
                <a:ea typeface="+mn-ea"/>
              </a:rPr>
              <a:t>외래키</a:t>
            </a:r>
            <a:r>
              <a:rPr lang="ko-KR" altLang="en-US" sz="2000" b="1" dirty="0">
                <a:latin typeface="+mn-ea"/>
                <a:ea typeface="+mn-ea"/>
              </a:rPr>
              <a:t> 제약 조건을 비활성화 시키고 나면 </a:t>
            </a:r>
            <a:r>
              <a:rPr lang="ko-KR" altLang="en-US" sz="2000" b="1" dirty="0" smtClean="0">
                <a:latin typeface="+mn-ea"/>
                <a:ea typeface="+mn-ea"/>
              </a:rPr>
              <a:t>             </a:t>
            </a:r>
            <a:r>
              <a:rPr lang="en-US" altLang="ko-KR" sz="2000" b="1" dirty="0" smtClean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테이블과 </a:t>
            </a:r>
            <a:r>
              <a:rPr lang="en-US" altLang="ko-KR" sz="2000" b="1" dirty="0">
                <a:latin typeface="+mn-ea"/>
                <a:ea typeface="+mn-ea"/>
              </a:rPr>
              <a:t>DEPT01 </a:t>
            </a:r>
            <a:r>
              <a:rPr lang="ko-KR" altLang="en-US" sz="2000" b="1" dirty="0">
                <a:latin typeface="+mn-ea"/>
                <a:ea typeface="+mn-ea"/>
              </a:rPr>
              <a:t>테이블이 아무런 관계도 없는 상태가 되기 때문에 </a:t>
            </a:r>
            <a:r>
              <a:rPr lang="en-US" altLang="ko-KR" sz="2000" b="1" dirty="0">
                <a:latin typeface="+mn-ea"/>
                <a:ea typeface="+mn-ea"/>
              </a:rPr>
              <a:t>DEPT01 </a:t>
            </a:r>
            <a:r>
              <a:rPr lang="ko-KR" altLang="en-US" sz="2000" b="1" dirty="0">
                <a:latin typeface="+mn-ea"/>
                <a:ea typeface="+mn-ea"/>
              </a:rPr>
              <a:t>테이블에서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 부서를 삭제하는 데 아무런 문제가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20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12.3 </a:t>
            </a:r>
            <a:r>
              <a:rPr lang="ko-KR" altLang="en-US" sz="2400" dirty="0" err="1"/>
              <a:t>외래키</a:t>
            </a:r>
            <a:r>
              <a:rPr lang="ko-KR" altLang="en-US" sz="2400" dirty="0"/>
              <a:t> 제약 조건 비활성화하기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160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테이블에 지정한 </a:t>
            </a:r>
            <a:r>
              <a:rPr lang="ko-KR" altLang="en-US" sz="2000" b="1" dirty="0" err="1">
                <a:latin typeface="+mn-ea"/>
                <a:ea typeface="+mn-ea"/>
              </a:rPr>
              <a:t>외래키</a:t>
            </a:r>
            <a:r>
              <a:rPr lang="ko-KR" altLang="en-US" sz="2000" b="1" dirty="0">
                <a:latin typeface="+mn-ea"/>
                <a:ea typeface="+mn-ea"/>
              </a:rPr>
              <a:t> 제약 조건을 비활성화 </a:t>
            </a:r>
            <a:r>
              <a:rPr lang="ko-KR" altLang="en-US" sz="2000" b="1" dirty="0" smtClean="0">
                <a:latin typeface="+mn-ea"/>
                <a:ea typeface="+mn-ea"/>
              </a:rPr>
              <a:t>시킴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제약 조건의 상태를 확인하기 위해서 </a:t>
            </a:r>
            <a:r>
              <a:rPr lang="en-US" altLang="ko-KR" sz="2000" b="1" dirty="0">
                <a:latin typeface="+mn-ea"/>
                <a:ea typeface="+mn-ea"/>
              </a:rPr>
              <a:t>USER_CONSTRAINTS </a:t>
            </a:r>
            <a:r>
              <a:rPr lang="ko-KR" altLang="en-US" sz="2000" b="1" dirty="0">
                <a:latin typeface="+mn-ea"/>
                <a:ea typeface="+mn-ea"/>
              </a:rPr>
              <a:t>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딕셔너리의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STATUS </a:t>
            </a:r>
            <a:r>
              <a:rPr lang="ko-KR" altLang="en-US" sz="2000" b="1" dirty="0" err="1">
                <a:latin typeface="+mn-ea"/>
                <a:ea typeface="+mn-ea"/>
              </a:rPr>
              <a:t>칼럼값을</a:t>
            </a:r>
            <a:r>
              <a:rPr lang="ko-KR" altLang="en-US" sz="2000" b="1" dirty="0">
                <a:latin typeface="+mn-ea"/>
                <a:ea typeface="+mn-ea"/>
              </a:rPr>
              <a:t> 살펴보면 </a:t>
            </a:r>
            <a:r>
              <a:rPr lang="en-US" altLang="ko-KR" sz="2000" b="1" dirty="0">
                <a:latin typeface="+mn-ea"/>
                <a:ea typeface="+mn-ea"/>
              </a:rPr>
              <a:t>EMP01_DEPTNO_FK </a:t>
            </a:r>
            <a:r>
              <a:rPr lang="ko-KR" altLang="en-US" sz="2000" b="1" dirty="0">
                <a:latin typeface="+mn-ea"/>
                <a:ea typeface="+mn-ea"/>
              </a:rPr>
              <a:t>제약 조건에 대해서 </a:t>
            </a:r>
            <a:r>
              <a:rPr lang="ko-KR" altLang="en-US" sz="2000" b="1" dirty="0" smtClean="0">
                <a:latin typeface="+mn-ea"/>
                <a:ea typeface="+mn-ea"/>
              </a:rPr>
              <a:t>           </a:t>
            </a:r>
            <a:r>
              <a:rPr lang="en-US" altLang="ko-KR" sz="2000" b="1" dirty="0" smtClean="0">
                <a:latin typeface="+mn-ea"/>
                <a:ea typeface="+mn-ea"/>
              </a:rPr>
              <a:t>STATUS </a:t>
            </a:r>
            <a:r>
              <a:rPr lang="ko-KR" altLang="en-US" sz="2000" b="1" dirty="0" err="1">
                <a:latin typeface="+mn-ea"/>
                <a:ea typeface="+mn-ea"/>
              </a:rPr>
              <a:t>칼럼값이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DISABLED</a:t>
            </a:r>
            <a:r>
              <a:rPr lang="ko-KR" altLang="en-US" sz="2000" b="1" dirty="0">
                <a:latin typeface="+mn-ea"/>
                <a:ea typeface="+mn-ea"/>
              </a:rPr>
              <a:t>로 지정되어 있음을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72812"/>
              </p:ext>
            </p:extLst>
          </p:nvPr>
        </p:nvGraphicFramePr>
        <p:xfrm>
          <a:off x="633673" y="1268760"/>
          <a:ext cx="8632304" cy="81764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ALTER TABLE EMP01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DISABLE CONSTRAINT EMP01_DEPTNO_FK;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51039"/>
              </p:ext>
            </p:extLst>
          </p:nvPr>
        </p:nvGraphicFramePr>
        <p:xfrm>
          <a:off x="629345" y="3429000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6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CONSTRAINT_NAME, CONSTRAINT_TYPE,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TABLE_NAME, R_CONSTRAINT_NAME, STATUS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USER_CONSTRAINTS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TABLE_NAME='EMP01';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0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12.3 </a:t>
            </a:r>
            <a:r>
              <a:rPr lang="ko-KR" altLang="en-US" sz="2400" dirty="0" err="1"/>
              <a:t>외래키</a:t>
            </a:r>
            <a:r>
              <a:rPr lang="ko-KR" altLang="en-US" sz="2400" dirty="0"/>
              <a:t> 제약 조건 비활성화하기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245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테이블에 지정한 </a:t>
            </a:r>
            <a:r>
              <a:rPr lang="ko-KR" altLang="en-US" sz="2000" b="1" dirty="0" err="1">
                <a:latin typeface="+mn-ea"/>
                <a:ea typeface="+mn-ea"/>
              </a:rPr>
              <a:t>외래키</a:t>
            </a:r>
            <a:r>
              <a:rPr lang="ko-KR" altLang="en-US" sz="2000" b="1" dirty="0">
                <a:latin typeface="+mn-ea"/>
                <a:ea typeface="+mn-ea"/>
              </a:rPr>
              <a:t> 제약 조건을 비활성화하였기 때문에 </a:t>
            </a:r>
            <a:r>
              <a:rPr lang="en-US" altLang="ko-KR" sz="2000" b="1" dirty="0">
                <a:latin typeface="+mn-ea"/>
                <a:ea typeface="+mn-ea"/>
              </a:rPr>
              <a:t>DEPT01 </a:t>
            </a:r>
            <a:r>
              <a:rPr lang="ko-KR" altLang="en-US" sz="2000" b="1" dirty="0">
                <a:latin typeface="+mn-ea"/>
                <a:ea typeface="+mn-ea"/>
              </a:rPr>
              <a:t>테이블에서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 부서를 삭제할 수 있게 </a:t>
            </a:r>
            <a:r>
              <a:rPr lang="ko-KR" altLang="en-US" sz="2000" b="1" dirty="0" smtClean="0">
                <a:latin typeface="+mn-ea"/>
                <a:ea typeface="+mn-ea"/>
              </a:rPr>
              <a:t>되었음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성공적으로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 부서가 삭제되었음을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이는 </a:t>
            </a:r>
            <a:r>
              <a:rPr lang="en-US" altLang="ko-KR" sz="2000" b="1" dirty="0">
                <a:latin typeface="+mn-ea"/>
                <a:ea typeface="+mn-ea"/>
              </a:rPr>
              <a:t>DEPTNO </a:t>
            </a:r>
            <a:r>
              <a:rPr lang="ko-KR" altLang="en-US" sz="2000" b="1" dirty="0">
                <a:latin typeface="+mn-ea"/>
                <a:ea typeface="+mn-ea"/>
              </a:rPr>
              <a:t>칼럼의 </a:t>
            </a:r>
            <a:r>
              <a:rPr lang="en-US" altLang="ko-KR" sz="2000" b="1" dirty="0">
                <a:latin typeface="+mn-ea"/>
                <a:ea typeface="+mn-ea"/>
              </a:rPr>
              <a:t>FOREIGN KEY </a:t>
            </a:r>
            <a:r>
              <a:rPr lang="ko-KR" altLang="en-US" sz="2000" b="1" dirty="0">
                <a:latin typeface="+mn-ea"/>
                <a:ea typeface="+mn-ea"/>
              </a:rPr>
              <a:t>제약 조건이 비활성화되었기 때문에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 부서의 자료 삭제가 가능해진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12799"/>
              </p:ext>
            </p:extLst>
          </p:nvPr>
        </p:nvGraphicFramePr>
        <p:xfrm>
          <a:off x="633673" y="1484784"/>
          <a:ext cx="8632304" cy="5844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DELETE FROM DEPT01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DEPTNO=10;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273766024" descr="EMB00000fa03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2856"/>
            <a:ext cx="6858000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7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12.4 </a:t>
            </a:r>
            <a:r>
              <a:rPr lang="ko-KR" altLang="en-US" sz="2400" dirty="0"/>
              <a:t>제약 조건의 활성화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00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제약 조건을 비활성화 해 보았으므로 이번에는 제약 조건을 활성화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활성화는 </a:t>
            </a:r>
            <a:r>
              <a:rPr lang="en-US" altLang="ko-KR" sz="2000" b="1" dirty="0">
                <a:latin typeface="+mn-ea"/>
                <a:ea typeface="+mn-ea"/>
              </a:rPr>
              <a:t>ENABLE </a:t>
            </a:r>
            <a:r>
              <a:rPr lang="ko-KR" altLang="en-US" sz="2000" b="1" dirty="0" err="1">
                <a:latin typeface="+mn-ea"/>
                <a:ea typeface="+mn-ea"/>
              </a:rPr>
              <a:t>예약어를</a:t>
            </a:r>
            <a:r>
              <a:rPr lang="ko-KR" altLang="en-US" sz="2000" b="1" dirty="0">
                <a:latin typeface="+mn-ea"/>
                <a:ea typeface="+mn-ea"/>
              </a:rPr>
              <a:t> 사용하여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지정함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74401"/>
              </p:ext>
            </p:extLst>
          </p:nvPr>
        </p:nvGraphicFramePr>
        <p:xfrm>
          <a:off x="633673" y="1908440"/>
          <a:ext cx="8632304" cy="5844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ALTER TABLE 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table_name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ENABLE [CONSTRAINT 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constraint_name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];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6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12.5 </a:t>
            </a:r>
            <a:r>
              <a:rPr lang="ko-KR" altLang="en-US" sz="2400" dirty="0"/>
              <a:t>제약 조건 활성화하기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9395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DISABLE CONSTRAINT </a:t>
            </a:r>
            <a:r>
              <a:rPr lang="ko-KR" altLang="en-US" sz="2000" b="1" dirty="0">
                <a:latin typeface="+mn-ea"/>
                <a:ea typeface="+mn-ea"/>
              </a:rPr>
              <a:t>문에 의해 비활성화된 제약 조건을 되살리려면 다음과 같이 </a:t>
            </a:r>
            <a:r>
              <a:rPr lang="en-US" altLang="ko-KR" sz="2000" b="1" dirty="0">
                <a:latin typeface="+mn-ea"/>
                <a:ea typeface="+mn-ea"/>
              </a:rPr>
              <a:t>ENABLE 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하지만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부서 테이블의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 부서가 삭제된 상태에서는 </a:t>
            </a:r>
            <a:r>
              <a:rPr lang="ko-KR" altLang="en-US" sz="2000" b="1" dirty="0" err="1">
                <a:latin typeface="+mn-ea"/>
                <a:ea typeface="+mn-ea"/>
              </a:rPr>
              <a:t>외래키</a:t>
            </a:r>
            <a:r>
              <a:rPr lang="ko-KR" altLang="en-US" sz="2000" b="1" dirty="0">
                <a:latin typeface="+mn-ea"/>
                <a:ea typeface="+mn-ea"/>
              </a:rPr>
              <a:t> 제약 조건을 </a:t>
            </a:r>
            <a:r>
              <a:rPr lang="ko-KR" altLang="en-US" sz="2000" b="1" dirty="0" smtClean="0">
                <a:latin typeface="+mn-ea"/>
                <a:ea typeface="+mn-ea"/>
              </a:rPr>
              <a:t>          활성화 </a:t>
            </a:r>
            <a:r>
              <a:rPr lang="ko-KR" altLang="en-US" sz="2000" b="1" dirty="0">
                <a:latin typeface="+mn-ea"/>
                <a:ea typeface="+mn-ea"/>
              </a:rPr>
              <a:t>시킬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r>
              <a:rPr lang="en-US" altLang="ko-KR" sz="2000" b="1" dirty="0" smtClean="0">
                <a:latin typeface="+mn-ea"/>
                <a:ea typeface="+mn-ea"/>
              </a:rPr>
              <a:t> 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왜냐하면 </a:t>
            </a:r>
            <a:r>
              <a:rPr lang="ko-KR" altLang="en-US" sz="2000" b="1" dirty="0" err="1">
                <a:latin typeface="+mn-ea"/>
                <a:ea typeface="+mn-ea"/>
              </a:rPr>
              <a:t>외래키</a:t>
            </a:r>
            <a:r>
              <a:rPr lang="ko-KR" altLang="en-US" sz="2000" b="1" dirty="0">
                <a:latin typeface="+mn-ea"/>
                <a:ea typeface="+mn-ea"/>
              </a:rPr>
              <a:t> 제약 조건은 참조의 </a:t>
            </a:r>
            <a:r>
              <a:rPr lang="ko-KR" altLang="en-US" sz="2000" b="1" dirty="0" err="1">
                <a:latin typeface="+mn-ea"/>
                <a:ea typeface="+mn-ea"/>
              </a:rPr>
              <a:t>무결성을</a:t>
            </a:r>
            <a:r>
              <a:rPr lang="ko-KR" altLang="en-US" sz="2000" b="1" dirty="0">
                <a:latin typeface="+mn-ea"/>
                <a:ea typeface="+mn-ea"/>
              </a:rPr>
              <a:t> 위배하지 않은 상태에서만 </a:t>
            </a:r>
            <a:r>
              <a:rPr lang="ko-KR" altLang="en-US" sz="2000" b="1" dirty="0" smtClean="0">
                <a:latin typeface="+mn-ea"/>
                <a:ea typeface="+mn-ea"/>
              </a:rPr>
              <a:t>      지정할 </a:t>
            </a:r>
            <a:r>
              <a:rPr lang="ko-KR" altLang="en-US" sz="2000" b="1" dirty="0">
                <a:latin typeface="+mn-ea"/>
                <a:ea typeface="+mn-ea"/>
              </a:rPr>
              <a:t>수 있는데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사원 테이블</a:t>
            </a:r>
            <a:r>
              <a:rPr lang="en-US" altLang="ko-KR" sz="2000" b="1" dirty="0">
                <a:latin typeface="+mn-ea"/>
                <a:ea typeface="+mn-ea"/>
              </a:rPr>
              <a:t>(EMP01)</a:t>
            </a:r>
            <a:r>
              <a:rPr lang="ko-KR" altLang="en-US" sz="2000" b="1" dirty="0">
                <a:latin typeface="+mn-ea"/>
                <a:ea typeface="+mn-ea"/>
              </a:rPr>
              <a:t>에서 부서 테이블</a:t>
            </a:r>
            <a:r>
              <a:rPr lang="en-US" altLang="ko-KR" sz="2000" b="1" dirty="0">
                <a:latin typeface="+mn-ea"/>
                <a:ea typeface="+mn-ea"/>
              </a:rPr>
              <a:t>(DEPT01)</a:t>
            </a:r>
            <a:r>
              <a:rPr lang="ko-KR" altLang="en-US" sz="2000" b="1" dirty="0">
                <a:latin typeface="+mn-ea"/>
                <a:ea typeface="+mn-ea"/>
              </a:rPr>
              <a:t>의 </a:t>
            </a:r>
            <a:r>
              <a:rPr lang="ko-KR" altLang="en-US" sz="2000" b="1" dirty="0" smtClean="0">
                <a:latin typeface="+mn-ea"/>
                <a:ea typeface="+mn-ea"/>
              </a:rPr>
              <a:t>          </a:t>
            </a:r>
            <a:r>
              <a:rPr lang="en-US" altLang="ko-KR" sz="2000" b="1" dirty="0" smtClean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 부서를 참조하고 있고 부서 테이블에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 부서가 존재하지 않기 때문에 참조의 무결성에 위배되기 </a:t>
            </a:r>
            <a:r>
              <a:rPr lang="ko-KR" altLang="en-US" sz="2000" b="1" dirty="0" smtClean="0">
                <a:latin typeface="+mn-ea"/>
                <a:ea typeface="+mn-ea"/>
              </a:rPr>
              <a:t>때문임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21559"/>
              </p:ext>
            </p:extLst>
          </p:nvPr>
        </p:nvGraphicFramePr>
        <p:xfrm>
          <a:off x="633673" y="1556792"/>
          <a:ext cx="8632304" cy="7284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847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ALTER TABLE EMP01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ENABLE CONSTRAINT EMP01_DEPTNO_FK;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12.5 </a:t>
            </a:r>
            <a:r>
              <a:rPr lang="ko-KR" altLang="en-US" sz="2400" dirty="0"/>
              <a:t>제약 조건 활성화하기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7084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그러므로 </a:t>
            </a:r>
            <a:r>
              <a:rPr lang="ko-KR" altLang="en-US" sz="2000" b="1" dirty="0" err="1">
                <a:latin typeface="+mn-ea"/>
                <a:ea typeface="+mn-ea"/>
              </a:rPr>
              <a:t>외래키</a:t>
            </a:r>
            <a:r>
              <a:rPr lang="ko-KR" altLang="en-US" sz="2000" b="1" dirty="0">
                <a:latin typeface="+mn-ea"/>
                <a:ea typeface="+mn-ea"/>
              </a:rPr>
              <a:t> 제약 조건을 활성화시키기 전에 먼저 삭제된 부서 테이블의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 부서를 새로 입력해 놓아야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 부서를 새로 입력해 놓았으므로 이제 </a:t>
            </a:r>
            <a:r>
              <a:rPr lang="ko-KR" altLang="en-US" sz="2000" b="1" dirty="0" err="1">
                <a:latin typeface="+mn-ea"/>
                <a:ea typeface="+mn-ea"/>
              </a:rPr>
              <a:t>외래키</a:t>
            </a:r>
            <a:r>
              <a:rPr lang="ko-KR" altLang="en-US" sz="2000" b="1" dirty="0">
                <a:latin typeface="+mn-ea"/>
                <a:ea typeface="+mn-ea"/>
              </a:rPr>
              <a:t> 제약 조건을 </a:t>
            </a:r>
            <a:r>
              <a:rPr lang="ko-KR" altLang="en-US" sz="2000" b="1" dirty="0" smtClean="0">
                <a:latin typeface="+mn-ea"/>
                <a:ea typeface="+mn-ea"/>
              </a:rPr>
              <a:t>활성화함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93016"/>
              </p:ext>
            </p:extLst>
          </p:nvPr>
        </p:nvGraphicFramePr>
        <p:xfrm>
          <a:off x="633673" y="1706128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847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INSERT INTO DEPT01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VALUES(10, 'ACCOUNTING', 'NEW YORK');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* FROM DEPT01;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571886"/>
              </p:ext>
            </p:extLst>
          </p:nvPr>
        </p:nvGraphicFramePr>
        <p:xfrm>
          <a:off x="633673" y="3645024"/>
          <a:ext cx="8632304" cy="7284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847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ALTER TABLE EMP01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ENABLE CONSTRAINT EMP01_DEPTNO_FK;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12.6 </a:t>
            </a:r>
            <a:r>
              <a:rPr lang="en-US" altLang="ko-KR" sz="2400" dirty="0"/>
              <a:t>CASCADE </a:t>
            </a:r>
            <a:r>
              <a:rPr lang="ko-KR" altLang="en-US" sz="2400" dirty="0"/>
              <a:t>옵션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5548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CASCADE </a:t>
            </a:r>
            <a:r>
              <a:rPr lang="ko-KR" altLang="en-US" sz="2000" b="1" dirty="0">
                <a:latin typeface="+mn-ea"/>
                <a:ea typeface="+mn-ea"/>
              </a:rPr>
              <a:t>옵션은 부모 테이블과 자식 테이블 간의 참조 설정이 되어 있을 때 부모 테이블의 제약 조건을 비활성화하면 이를 참조하고 있는 자식 테이블의 제약 조건까지 같이 비활성화시켜 주는 </a:t>
            </a:r>
            <a:r>
              <a:rPr lang="ko-KR" altLang="en-US" sz="2000" b="1" dirty="0" smtClean="0">
                <a:latin typeface="+mn-ea"/>
                <a:ea typeface="+mn-ea"/>
              </a:rPr>
              <a:t>옵션임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또한 제약 조건의 비활성화뿐만 아니라 제약 조건이 삭제에도 활용되며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en-US" altLang="ko-KR" sz="2000" b="1" dirty="0" smtClean="0">
                <a:latin typeface="+mn-ea"/>
                <a:ea typeface="+mn-ea"/>
              </a:rPr>
              <a:t>           </a:t>
            </a:r>
            <a:r>
              <a:rPr lang="ko-KR" altLang="en-US" sz="2000" b="1" dirty="0" smtClean="0">
                <a:latin typeface="+mn-ea"/>
                <a:ea typeface="+mn-ea"/>
              </a:rPr>
              <a:t>역시 </a:t>
            </a:r>
            <a:r>
              <a:rPr lang="ko-KR" altLang="en-US" sz="2000" b="1" dirty="0">
                <a:latin typeface="+mn-ea"/>
                <a:ea typeface="+mn-ea"/>
              </a:rPr>
              <a:t>같은 이치로 부모 테이블의 제약 조건을 삭제하면 이를 참조하고 </a:t>
            </a:r>
            <a:r>
              <a:rPr lang="ko-KR" altLang="en-US" sz="2000" b="1" dirty="0" smtClean="0">
                <a:latin typeface="+mn-ea"/>
                <a:ea typeface="+mn-ea"/>
              </a:rPr>
              <a:t>있는           </a:t>
            </a:r>
            <a:r>
              <a:rPr lang="ko-KR" altLang="en-US" sz="2000" b="1" dirty="0">
                <a:latin typeface="+mn-ea"/>
                <a:ea typeface="+mn-ea"/>
              </a:rPr>
              <a:t>자식 테이블의 제약 조건도 같이 </a:t>
            </a:r>
            <a:r>
              <a:rPr lang="ko-KR" altLang="en-US" sz="2000" b="1" dirty="0" smtClean="0">
                <a:latin typeface="+mn-ea"/>
                <a:ea typeface="+mn-ea"/>
              </a:rPr>
              <a:t>삭제됨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13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12.6 </a:t>
            </a:r>
            <a:r>
              <a:rPr lang="en-US" altLang="ko-KR" sz="2400" dirty="0"/>
              <a:t>CASCADE </a:t>
            </a:r>
            <a:r>
              <a:rPr lang="ko-KR" altLang="en-US" sz="2400" dirty="0"/>
              <a:t>옵션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16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 테이블</a:t>
            </a:r>
            <a:r>
              <a:rPr lang="en-US" altLang="ko-KR" sz="2000" b="1" dirty="0">
                <a:latin typeface="+mn-ea"/>
                <a:ea typeface="+mn-ea"/>
              </a:rPr>
              <a:t>(DEPT01)</a:t>
            </a:r>
            <a:r>
              <a:rPr lang="ko-KR" altLang="en-US" sz="2000" b="1" dirty="0">
                <a:latin typeface="+mn-ea"/>
                <a:ea typeface="+mn-ea"/>
              </a:rPr>
              <a:t>의 기본 키 제약 조건을 </a:t>
            </a:r>
            <a:r>
              <a:rPr lang="en-US" altLang="ko-KR" sz="2000" b="1" dirty="0">
                <a:latin typeface="+mn-ea"/>
                <a:ea typeface="+mn-ea"/>
              </a:rPr>
              <a:t>"DISABLE PRIMARY KEY"</a:t>
            </a:r>
            <a:r>
              <a:rPr lang="ko-KR" altLang="en-US" sz="2000" b="1" dirty="0" smtClean="0">
                <a:latin typeface="+mn-ea"/>
                <a:ea typeface="+mn-ea"/>
              </a:rPr>
              <a:t>로           </a:t>
            </a:r>
            <a:r>
              <a:rPr lang="ko-KR" altLang="en-US" sz="2000" b="1" dirty="0">
                <a:latin typeface="+mn-ea"/>
                <a:ea typeface="+mn-ea"/>
              </a:rPr>
              <a:t>비 활성화하려고 </a:t>
            </a:r>
            <a:r>
              <a:rPr lang="ko-KR" altLang="en-US" sz="2000" b="1" dirty="0" smtClean="0">
                <a:latin typeface="+mn-ea"/>
                <a:ea typeface="+mn-ea"/>
              </a:rPr>
              <a:t>시도함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 테이블의 기본 키는 사원 테이블</a:t>
            </a:r>
            <a:r>
              <a:rPr lang="en-US" altLang="ko-KR" sz="2000" b="1" dirty="0">
                <a:latin typeface="+mn-ea"/>
                <a:ea typeface="+mn-ea"/>
              </a:rPr>
              <a:t>(EMP01)</a:t>
            </a:r>
            <a:r>
              <a:rPr lang="ko-KR" altLang="en-US" sz="2000" b="1" dirty="0">
                <a:latin typeface="+mn-ea"/>
                <a:ea typeface="+mn-ea"/>
              </a:rPr>
              <a:t>의 외래 키에서 참조하고 있기 때문에 제약 조건을 비활성화할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504902"/>
              </p:ext>
            </p:extLst>
          </p:nvPr>
        </p:nvGraphicFramePr>
        <p:xfrm>
          <a:off x="633673" y="1620408"/>
          <a:ext cx="8632304" cy="7284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847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ALTER TABLE DEPT01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DISABLE PRIMARY KEY;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_x371330824" descr="EMB00000fa034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636564"/>
            <a:ext cx="6400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6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제약 조건 확인하기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제약 조건은 </a:t>
            </a:r>
            <a:r>
              <a:rPr lang="en-US" altLang="ko-KR" sz="2000" b="1" dirty="0">
                <a:latin typeface="+mn-ea"/>
                <a:ea typeface="+mn-ea"/>
              </a:rPr>
              <a:t>5</a:t>
            </a:r>
            <a:r>
              <a:rPr lang="ko-KR" altLang="en-US" sz="2000" b="1" dirty="0">
                <a:latin typeface="+mn-ea"/>
                <a:ea typeface="+mn-ea"/>
              </a:rPr>
              <a:t>개라고 했는데 제약 조건 유형은 </a:t>
            </a:r>
            <a:r>
              <a:rPr lang="en-US" altLang="ko-KR" sz="2000" b="1" dirty="0">
                <a:latin typeface="+mn-ea"/>
                <a:ea typeface="+mn-ea"/>
              </a:rPr>
              <a:t>4</a:t>
            </a:r>
            <a:r>
              <a:rPr lang="ko-KR" altLang="en-US" sz="2000" b="1" dirty="0">
                <a:latin typeface="+mn-ea"/>
                <a:ea typeface="+mn-ea"/>
              </a:rPr>
              <a:t>가지로 </a:t>
            </a:r>
            <a:r>
              <a:rPr lang="ko-KR" altLang="en-US" sz="2000" b="1" dirty="0" smtClean="0">
                <a:latin typeface="+mn-ea"/>
                <a:ea typeface="+mn-ea"/>
              </a:rPr>
              <a:t>나타남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제약 </a:t>
            </a:r>
            <a:r>
              <a:rPr lang="ko-KR" altLang="en-US" sz="2000" b="1" dirty="0">
                <a:latin typeface="+mn-ea"/>
                <a:ea typeface="+mn-ea"/>
              </a:rPr>
              <a:t>조건 중에 </a:t>
            </a: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은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값이 저장되어서는 안 된다는 </a:t>
            </a:r>
            <a:r>
              <a:rPr lang="ko-KR" altLang="en-US" sz="2000" b="1" dirty="0" smtClean="0">
                <a:latin typeface="+mn-ea"/>
                <a:ea typeface="+mn-ea"/>
              </a:rPr>
              <a:t>         조건임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즉</a:t>
            </a:r>
            <a:r>
              <a:rPr lang="en-US" altLang="ko-KR" sz="2000" b="1" dirty="0">
                <a:latin typeface="+mn-ea"/>
                <a:ea typeface="+mn-ea"/>
              </a:rPr>
              <a:t>, NOT NULL </a:t>
            </a:r>
            <a:r>
              <a:rPr lang="ko-KR" altLang="en-US" sz="2000" b="1" dirty="0">
                <a:latin typeface="+mn-ea"/>
                <a:ea typeface="+mn-ea"/>
              </a:rPr>
              <a:t>조건은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값을 체크하는 조건으로 처리되기 때문에 </a:t>
            </a:r>
            <a:r>
              <a:rPr lang="en-US" altLang="ko-KR" sz="2000" b="1" dirty="0" smtClean="0">
                <a:latin typeface="+mn-ea"/>
                <a:ea typeface="+mn-ea"/>
              </a:rPr>
              <a:t>CHECK</a:t>
            </a:r>
            <a:r>
              <a:rPr lang="ko-KR" altLang="en-US" sz="2000" b="1" dirty="0" smtClean="0">
                <a:latin typeface="+mn-ea"/>
                <a:ea typeface="+mn-ea"/>
              </a:rPr>
              <a:t>를 </a:t>
            </a:r>
            <a:r>
              <a:rPr lang="ko-KR" altLang="en-US" sz="2000" b="1" dirty="0">
                <a:latin typeface="+mn-ea"/>
                <a:ea typeface="+mn-ea"/>
              </a:rPr>
              <a:t>나타내는 </a:t>
            </a:r>
            <a:r>
              <a:rPr lang="en-US" altLang="ko-KR" sz="2000" b="1" dirty="0">
                <a:latin typeface="+mn-ea"/>
                <a:ea typeface="+mn-ea"/>
              </a:rPr>
              <a:t>C</a:t>
            </a:r>
            <a:r>
              <a:rPr lang="ko-KR" altLang="en-US" sz="2000" b="1" dirty="0">
                <a:latin typeface="+mn-ea"/>
                <a:ea typeface="+mn-ea"/>
              </a:rPr>
              <a:t>로 </a:t>
            </a:r>
            <a:r>
              <a:rPr lang="ko-KR" altLang="en-US" sz="2000" b="1" dirty="0" smtClean="0">
                <a:latin typeface="+mn-ea"/>
                <a:ea typeface="+mn-ea"/>
              </a:rPr>
              <a:t>표현됨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en-US" altLang="ko-KR" sz="2000" b="1" dirty="0">
                <a:latin typeface="+mn-ea"/>
                <a:ea typeface="+mn-ea"/>
              </a:rPr>
              <a:t>CHECK </a:t>
            </a:r>
            <a:r>
              <a:rPr lang="ko-KR" altLang="en-US" sz="2000" b="1" dirty="0">
                <a:latin typeface="+mn-ea"/>
                <a:ea typeface="+mn-ea"/>
              </a:rPr>
              <a:t>조건과 </a:t>
            </a: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조건을 모두 </a:t>
            </a:r>
            <a:r>
              <a:rPr lang="ko-KR" altLang="en-US" sz="2000" b="1" dirty="0" smtClean="0">
                <a:latin typeface="+mn-ea"/>
                <a:ea typeface="+mn-ea"/>
              </a:rPr>
              <a:t>포함함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제약 조건 유형은 제약 조건의 이니셜로 표현되지만 </a:t>
            </a:r>
            <a:r>
              <a:rPr lang="en-US" altLang="ko-KR" sz="2000" b="1" dirty="0">
                <a:latin typeface="+mn-ea"/>
                <a:ea typeface="+mn-ea"/>
              </a:rPr>
              <a:t>FOREIGN KEY </a:t>
            </a:r>
            <a:r>
              <a:rPr lang="ko-KR" altLang="en-US" sz="2000" b="1" dirty="0">
                <a:latin typeface="+mn-ea"/>
                <a:ea typeface="+mn-ea"/>
              </a:rPr>
              <a:t>만은 </a:t>
            </a:r>
            <a:r>
              <a:rPr lang="en-US" altLang="ko-KR" sz="2000" b="1" dirty="0">
                <a:latin typeface="+mn-ea"/>
                <a:ea typeface="+mn-ea"/>
              </a:rPr>
              <a:t>R</a:t>
            </a:r>
            <a:r>
              <a:rPr lang="ko-KR" altLang="en-US" sz="2000" b="1" dirty="0">
                <a:latin typeface="+mn-ea"/>
                <a:ea typeface="+mn-ea"/>
              </a:rPr>
              <a:t>로 </a:t>
            </a:r>
            <a:r>
              <a:rPr lang="ko-KR" altLang="en-US" sz="2000" b="1" dirty="0" smtClean="0">
                <a:latin typeface="+mn-ea"/>
                <a:ea typeface="+mn-ea"/>
              </a:rPr>
              <a:t>표현됨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9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12.6 </a:t>
            </a:r>
            <a:r>
              <a:rPr lang="en-US" altLang="ko-KR" sz="2400" dirty="0"/>
              <a:t>CASCADE </a:t>
            </a:r>
            <a:r>
              <a:rPr lang="ko-KR" altLang="en-US" sz="2400" dirty="0"/>
              <a:t>옵션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3627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부모 테이블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부서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의 기본 키에 대한 제약조건을 비활성화하고자 하는 것인데 자식 테이블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사원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에서 이를 외래 키 제약조건으로 지정한 </a:t>
            </a:r>
            <a:r>
              <a:rPr lang="ko-KR" altLang="en-US" sz="2000" b="1" dirty="0" err="1">
                <a:latin typeface="+mn-ea"/>
                <a:ea typeface="+mn-ea"/>
              </a:rPr>
              <a:t>컬럼이라면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절대         </a:t>
            </a:r>
            <a:r>
              <a:rPr lang="ko-KR" altLang="en-US" sz="2000" b="1" dirty="0">
                <a:latin typeface="+mn-ea"/>
                <a:ea typeface="+mn-ea"/>
              </a:rPr>
              <a:t>비활성화할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만일 비활성화될 수 있다고 가정하면 기본 키가 더 이상 아닌 </a:t>
            </a:r>
            <a:r>
              <a:rPr lang="ko-KR" altLang="en-US" sz="2000" b="1" dirty="0" smtClean="0">
                <a:latin typeface="+mn-ea"/>
                <a:ea typeface="+mn-ea"/>
              </a:rPr>
              <a:t>상태의 </a:t>
            </a:r>
            <a:r>
              <a:rPr lang="ko-KR" altLang="en-US" sz="2000" b="1" dirty="0">
                <a:latin typeface="+mn-ea"/>
                <a:ea typeface="+mn-ea"/>
              </a:rPr>
              <a:t>일반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자식 테이블이 외래 키 제약조건으로 지정하고 있는 아이러니 한 </a:t>
            </a:r>
            <a:r>
              <a:rPr lang="ko-KR" altLang="en-US" sz="2000" b="1" dirty="0" smtClean="0">
                <a:latin typeface="+mn-ea"/>
                <a:ea typeface="+mn-ea"/>
              </a:rPr>
              <a:t>상태가         </a:t>
            </a:r>
            <a:r>
              <a:rPr lang="ko-KR" altLang="en-US" sz="2000" b="1" dirty="0">
                <a:latin typeface="+mn-ea"/>
                <a:ea typeface="+mn-ea"/>
              </a:rPr>
              <a:t>되기 </a:t>
            </a:r>
            <a:r>
              <a:rPr lang="ko-KR" altLang="en-US" sz="2000" b="1" dirty="0" smtClean="0">
                <a:latin typeface="+mn-ea"/>
                <a:ea typeface="+mn-ea"/>
              </a:rPr>
              <a:t>때문임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그렇기 때문에 부모 테이블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부서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의 기본 키에 대한 제약조건을 비활성화하려면 자식 테이블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사원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의 외래 키에 대한 제약조건을 비활성화하는 작업이 선행되어야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두 테이블 사이에 아무런 관련이 없어야 만 즉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부서 테이블이 더 이상 </a:t>
            </a:r>
            <a:r>
              <a:rPr lang="ko-KR" altLang="en-US" sz="2000" b="1" dirty="0" smtClean="0">
                <a:latin typeface="+mn-ea"/>
                <a:ea typeface="+mn-ea"/>
              </a:rPr>
              <a:t>             부모 </a:t>
            </a:r>
            <a:r>
              <a:rPr lang="ko-KR" altLang="en-US" sz="2000" b="1" dirty="0">
                <a:latin typeface="+mn-ea"/>
                <a:ea typeface="+mn-ea"/>
              </a:rPr>
              <a:t>테이블로서의 역할을 하지 않고 있어야만 기본 키 제약 조건을 비활성화 시킬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18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12.6 </a:t>
            </a:r>
            <a:r>
              <a:rPr lang="en-US" altLang="ko-KR" sz="2400" dirty="0"/>
              <a:t>CASCADE </a:t>
            </a:r>
            <a:r>
              <a:rPr lang="ko-KR" altLang="en-US" sz="2400" dirty="0"/>
              <a:t>옵션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131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부모 테이블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부서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의 기본 키에 대한 제약조건을 비활성화하기 위한 작업을 </a:t>
            </a:r>
            <a:r>
              <a:rPr lang="ko-KR" altLang="en-US" sz="2000" b="1" dirty="0" smtClean="0">
                <a:latin typeface="+mn-ea"/>
                <a:ea typeface="+mn-ea"/>
              </a:rPr>
              <a:t>  순서대로 정리해봄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위 순서대로 제약조건을 여러 번에 걸쳐 비활성화 시키기는 번거로움을 없애주는 것이 </a:t>
            </a:r>
            <a:r>
              <a:rPr lang="en-US" altLang="ko-KR" sz="2000" b="1" dirty="0">
                <a:latin typeface="+mn-ea"/>
                <a:ea typeface="+mn-ea"/>
              </a:rPr>
              <a:t>CASCADE </a:t>
            </a:r>
            <a:r>
              <a:rPr lang="ko-KR" altLang="en-US" sz="2000" b="1" dirty="0" smtClean="0">
                <a:latin typeface="+mn-ea"/>
                <a:ea typeface="+mn-ea"/>
              </a:rPr>
              <a:t>옵션임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CASCADE </a:t>
            </a:r>
            <a:r>
              <a:rPr lang="ko-KR" altLang="en-US" sz="2000" b="1" dirty="0">
                <a:latin typeface="+mn-ea"/>
                <a:ea typeface="+mn-ea"/>
              </a:rPr>
              <a:t>옵션을 지정하여 기본 키 제약 조건을 비활성화하면 이를 참조하는 외래 키 제약 조건도 연속적으로 비활성화되기 때문에 한 번만 비활성화 해 </a:t>
            </a:r>
            <a:r>
              <a:rPr lang="ko-KR" altLang="en-US" sz="2000" b="1" dirty="0" smtClean="0">
                <a:latin typeface="+mn-ea"/>
                <a:ea typeface="+mn-ea"/>
              </a:rPr>
              <a:t>        주면 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237105"/>
              </p:ext>
            </p:extLst>
          </p:nvPr>
        </p:nvGraphicFramePr>
        <p:xfrm>
          <a:off x="633673" y="1620408"/>
          <a:ext cx="8632304" cy="11407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8512">
                <a:tc>
                  <a:txBody>
                    <a:bodyPr/>
                    <a:lstStyle/>
                    <a:p>
                      <a:pPr marL="342900" indent="-342900" algn="l">
                        <a:spcBef>
                          <a:spcPts val="1500"/>
                        </a:spcBef>
                        <a:buFont typeface="+mj-lt"/>
                        <a:buAutoNum type="arabicPeriod"/>
                        <a:defRPr/>
                      </a:pP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부모 테이블의 기본 키를 참조하는 자식 테이블의 외래 키에 대한 제약 조건을 비활성화해야 함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. </a:t>
                      </a:r>
                      <a:endParaRPr lang="ko-KR" altLang="en-US" sz="2000" b="1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>
                        <a:spcBef>
                          <a:spcPts val="1500"/>
                        </a:spcBef>
                        <a:buFont typeface="+mj-lt"/>
                        <a:buAutoNum type="arabicPeriod"/>
                        <a:defRPr/>
                      </a:pP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부모 테이블의 기본 키에 대한 제약 조건을 비활성화해야 함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8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12.7 </a:t>
            </a:r>
            <a:r>
              <a:rPr lang="en-US" altLang="ko-KR" sz="2400" dirty="0"/>
              <a:t>CASCADE </a:t>
            </a:r>
            <a:r>
              <a:rPr lang="ko-KR" altLang="en-US" sz="2400" dirty="0"/>
              <a:t>옵션으로 제약 조건 </a:t>
            </a:r>
            <a:r>
              <a:rPr lang="ko-KR" altLang="en-US" sz="2400" dirty="0" smtClean="0"/>
              <a:t>비활성화하기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2082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부서 테이블</a:t>
            </a:r>
            <a:r>
              <a:rPr lang="en-US" altLang="ko-KR" sz="2000" b="1" dirty="0" smtClean="0">
                <a:latin typeface="+mn-ea"/>
                <a:ea typeface="+mn-ea"/>
              </a:rPr>
              <a:t>(DEPT01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 smtClean="0">
                <a:latin typeface="+mn-ea"/>
                <a:ea typeface="+mn-ea"/>
              </a:rPr>
              <a:t>의 기본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키 제약조건을 </a:t>
            </a:r>
            <a:r>
              <a:rPr lang="en-US" altLang="ko-KR" sz="2000" b="1" dirty="0" smtClean="0">
                <a:latin typeface="+mn-ea"/>
                <a:ea typeface="+mn-ea"/>
              </a:rPr>
              <a:t>CASCADE </a:t>
            </a:r>
            <a:r>
              <a:rPr lang="ko-KR" altLang="en-US" sz="2000" b="1" dirty="0" smtClean="0">
                <a:latin typeface="+mn-ea"/>
                <a:ea typeface="+mn-ea"/>
              </a:rPr>
              <a:t>옵션을 지정하여      비활성화함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데이터 </a:t>
            </a:r>
            <a:r>
              <a:rPr lang="ko-KR" altLang="en-US" sz="2000" b="1" dirty="0" err="1" smtClean="0">
                <a:latin typeface="+mn-ea"/>
                <a:ea typeface="+mn-ea"/>
              </a:rPr>
              <a:t>딕셔너리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USER_CONSTRAINTS</a:t>
            </a:r>
            <a:r>
              <a:rPr lang="ko-KR" altLang="en-US" sz="2000" b="1" dirty="0" smtClean="0">
                <a:latin typeface="+mn-ea"/>
                <a:ea typeface="+mn-ea"/>
              </a:rPr>
              <a:t>를 살펴봄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25851"/>
              </p:ext>
            </p:extLst>
          </p:nvPr>
        </p:nvGraphicFramePr>
        <p:xfrm>
          <a:off x="633673" y="1556792"/>
          <a:ext cx="8632304" cy="7284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847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ALTER TABLE DEPT01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DISABLE</a:t>
                      </a:r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PRIMARY KEY CASCADE;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03590"/>
              </p:ext>
            </p:extLst>
          </p:nvPr>
        </p:nvGraphicFramePr>
        <p:xfrm>
          <a:off x="629345" y="3068960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847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CONSTRAINT_NAME, CONSTRAINT_TYPE,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          TABLE_NAME, R_CONSTRAINT_NAME,</a:t>
                      </a:r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 STATUS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FROM USER_CONSTRAINTS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baseline="0" dirty="0" smtClean="0">
                          <a:latin typeface="+mn-ea"/>
                          <a:ea typeface="+mn-ea"/>
                        </a:rPr>
                        <a:t>WHERE TABLE_NAME IN(‘DEPT01’, ‘EMP01’);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5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12.7 </a:t>
            </a:r>
            <a:r>
              <a:rPr lang="en-US" altLang="ko-KR" sz="2400" dirty="0"/>
              <a:t>CASCADE </a:t>
            </a:r>
            <a:r>
              <a:rPr lang="ko-KR" altLang="en-US" sz="2400" dirty="0"/>
              <a:t>옵션으로 제약 조건 </a:t>
            </a:r>
            <a:r>
              <a:rPr lang="ko-KR" altLang="en-US" sz="2400" dirty="0" smtClean="0"/>
              <a:t>제거하기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8246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CASCADE </a:t>
            </a:r>
            <a:r>
              <a:rPr lang="ko-KR" altLang="en-US" sz="2000" b="1" dirty="0">
                <a:latin typeface="+mn-ea"/>
                <a:ea typeface="+mn-ea"/>
              </a:rPr>
              <a:t>옵션을 지정하여 기본 키 제약 조건을 제거하면 이를 </a:t>
            </a:r>
            <a:r>
              <a:rPr lang="ko-KR" altLang="en-US" sz="2000" b="1" dirty="0" smtClean="0">
                <a:latin typeface="+mn-ea"/>
                <a:ea typeface="+mn-ea"/>
              </a:rPr>
              <a:t>참조하는               </a:t>
            </a:r>
            <a:r>
              <a:rPr lang="ko-KR" altLang="en-US" sz="2000" b="1" dirty="0">
                <a:latin typeface="+mn-ea"/>
                <a:ea typeface="+mn-ea"/>
              </a:rPr>
              <a:t>외래 키 제약 조건도 연속적으로 </a:t>
            </a:r>
            <a:r>
              <a:rPr lang="ko-KR" altLang="en-US" sz="2000" b="1" dirty="0" smtClean="0">
                <a:latin typeface="+mn-ea"/>
                <a:ea typeface="+mn-ea"/>
              </a:rPr>
              <a:t>제거됨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이번에는 부서 테이블</a:t>
            </a:r>
            <a:r>
              <a:rPr lang="en-US" altLang="ko-KR" sz="2000" b="1" dirty="0">
                <a:latin typeface="+mn-ea"/>
                <a:ea typeface="+mn-ea"/>
              </a:rPr>
              <a:t>(DEPT01)</a:t>
            </a:r>
            <a:r>
              <a:rPr lang="ko-KR" altLang="en-US" sz="2000" b="1" dirty="0" smtClean="0">
                <a:latin typeface="+mn-ea"/>
                <a:ea typeface="+mn-ea"/>
              </a:rPr>
              <a:t>의               </a:t>
            </a:r>
            <a:r>
              <a:rPr lang="ko-KR" altLang="en-US" sz="2000" b="1" dirty="0">
                <a:latin typeface="+mn-ea"/>
                <a:ea typeface="+mn-ea"/>
              </a:rPr>
              <a:t>기본 키 제약 조건을 삭제해 보도록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부서 </a:t>
            </a:r>
            <a:r>
              <a:rPr lang="ko-KR" altLang="en-US" sz="2000" b="1" dirty="0">
                <a:latin typeface="+mn-ea"/>
                <a:ea typeface="+mn-ea"/>
              </a:rPr>
              <a:t>테이블의 기본 키는 사원 테이블의 외래 키에서 참조하고 있기 때문에 </a:t>
            </a:r>
            <a:r>
              <a:rPr lang="ko-KR" altLang="en-US" sz="2000" b="1" dirty="0" smtClean="0">
                <a:latin typeface="+mn-ea"/>
                <a:ea typeface="+mn-ea"/>
              </a:rPr>
              <a:t>   제약 </a:t>
            </a:r>
            <a:r>
              <a:rPr lang="ko-KR" altLang="en-US" sz="2000" b="1" dirty="0">
                <a:latin typeface="+mn-ea"/>
                <a:ea typeface="+mn-ea"/>
              </a:rPr>
              <a:t>조건을 삭제할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090175"/>
              </p:ext>
            </p:extLst>
          </p:nvPr>
        </p:nvGraphicFramePr>
        <p:xfrm>
          <a:off x="633673" y="1980448"/>
          <a:ext cx="8632304" cy="7284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847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ALTER TABLE DEPT01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PRIMARY KEY;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371330424" descr="EMB00000fa035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951584"/>
            <a:ext cx="76723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5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12.7 </a:t>
            </a:r>
            <a:r>
              <a:rPr lang="en-US" altLang="ko-KR" sz="2400" dirty="0"/>
              <a:t>CASCADE </a:t>
            </a:r>
            <a:r>
              <a:rPr lang="ko-KR" altLang="en-US" sz="2400" dirty="0"/>
              <a:t>옵션으로 제약 조건 제거하기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087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CASCADE </a:t>
            </a:r>
            <a:r>
              <a:rPr lang="ko-KR" altLang="en-US" sz="2000" b="1" dirty="0">
                <a:latin typeface="+mn-ea"/>
                <a:ea typeface="+mn-ea"/>
              </a:rPr>
              <a:t>옵션을 지정하여 기본 키 제약 조건을 삭제하게 되면 이를 참조하는 외래 키 제약 조건도 연속적으로 </a:t>
            </a:r>
            <a:r>
              <a:rPr lang="ko-KR" altLang="en-US" sz="2000" b="1" dirty="0" smtClean="0">
                <a:latin typeface="+mn-ea"/>
                <a:ea typeface="+mn-ea"/>
              </a:rPr>
              <a:t>삭제됨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USER_CONSTRAINTS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살펴봄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354"/>
              </p:ext>
            </p:extLst>
          </p:nvPr>
        </p:nvGraphicFramePr>
        <p:xfrm>
          <a:off x="633673" y="1556792"/>
          <a:ext cx="8632304" cy="7284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847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ALTER TABLE DEPT01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DROP PRIMARY KEY CASCADE;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872754"/>
              </p:ext>
            </p:extLst>
          </p:nvPr>
        </p:nvGraphicFramePr>
        <p:xfrm>
          <a:off x="629345" y="3060568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847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CONSTRAINT_NAME, CONSTRAINT_TYPE,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TABLE_NAME, R_CONSTRAINT_NAME, STATUS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USER_CONSTRAINTS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WHERE TABLE_NAME IN('DEPT01', 'EMP01');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9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57641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12.7 </a:t>
            </a:r>
            <a:r>
              <a:rPr lang="en-US" altLang="ko-KR" sz="2400" dirty="0"/>
              <a:t>CASCADE </a:t>
            </a:r>
            <a:r>
              <a:rPr lang="ko-KR" altLang="en-US" sz="2400" dirty="0"/>
              <a:t>옵션으로 제약 조건 제거하기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16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USER_CONSTRAINTS </a:t>
            </a:r>
            <a:r>
              <a:rPr lang="ko-KR" altLang="en-US" sz="2000" b="1" dirty="0">
                <a:latin typeface="+mn-ea"/>
                <a:ea typeface="+mn-ea"/>
              </a:rPr>
              <a:t>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딕셔너리를</a:t>
            </a:r>
            <a:r>
              <a:rPr lang="ko-KR" altLang="en-US" sz="2000" b="1" dirty="0">
                <a:latin typeface="+mn-ea"/>
                <a:ea typeface="+mn-ea"/>
              </a:rPr>
              <a:t> 살펴보면 </a:t>
            </a:r>
            <a:r>
              <a:rPr lang="en-US" altLang="ko-KR" sz="2000" b="1" dirty="0">
                <a:latin typeface="+mn-ea"/>
                <a:ea typeface="+mn-ea"/>
              </a:rPr>
              <a:t>DEPT01 </a:t>
            </a:r>
            <a:r>
              <a:rPr lang="ko-KR" altLang="en-US" sz="2000" b="1" dirty="0">
                <a:latin typeface="+mn-ea"/>
                <a:ea typeface="+mn-ea"/>
              </a:rPr>
              <a:t>테이블의 기본 키 제약 조건은 물론 이를 참조하는 </a:t>
            </a: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테이블의 외래 키 제약 조건도 삭제되었음을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_x371332264" descr="EMB00000fa035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908720"/>
            <a:ext cx="77724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9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제약 조건 확인하기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FOREIGN </a:t>
            </a:r>
            <a:r>
              <a:rPr lang="en-US" altLang="ko-KR" sz="2000" b="1" dirty="0">
                <a:latin typeface="+mn-ea"/>
                <a:ea typeface="+mn-ea"/>
              </a:rPr>
              <a:t>KEY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en-US" altLang="ko-KR" sz="2000" b="1" dirty="0">
                <a:latin typeface="+mn-ea"/>
                <a:ea typeface="+mn-ea"/>
              </a:rPr>
              <a:t>PRIMARY KEY </a:t>
            </a:r>
            <a:r>
              <a:rPr lang="ko-KR" altLang="en-US" sz="2000" b="1" dirty="0">
                <a:latin typeface="+mn-ea"/>
                <a:ea typeface="+mn-ea"/>
              </a:rPr>
              <a:t>를 참조하기 때문에 참조 </a:t>
            </a:r>
            <a:r>
              <a:rPr lang="ko-KR" altLang="en-US" sz="2000" b="1" dirty="0" err="1">
                <a:latin typeface="+mn-ea"/>
                <a:ea typeface="+mn-ea"/>
              </a:rPr>
              <a:t>무결성을</a:t>
            </a:r>
            <a:r>
              <a:rPr lang="ko-KR" altLang="en-US" sz="2000" b="1" dirty="0">
                <a:latin typeface="+mn-ea"/>
                <a:ea typeface="+mn-ea"/>
              </a:rPr>
              <a:t> 지켜야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참조 </a:t>
            </a:r>
            <a:r>
              <a:rPr lang="ko-KR" altLang="en-US" sz="2000" b="1" dirty="0">
                <a:latin typeface="+mn-ea"/>
                <a:ea typeface="+mn-ea"/>
              </a:rPr>
              <a:t>무결성</a:t>
            </a:r>
            <a:r>
              <a:rPr lang="en-US" altLang="ko-KR" sz="2000" b="1" dirty="0">
                <a:latin typeface="+mn-ea"/>
                <a:ea typeface="+mn-ea"/>
              </a:rPr>
              <a:t>(REFERENCE INTEGRITY)</a:t>
            </a:r>
            <a:r>
              <a:rPr lang="ko-KR" altLang="en-US" sz="2000" b="1" dirty="0">
                <a:latin typeface="+mn-ea"/>
                <a:ea typeface="+mn-ea"/>
              </a:rPr>
              <a:t>의 이니셜인 </a:t>
            </a:r>
            <a:r>
              <a:rPr lang="en-US" altLang="ko-KR" sz="2000" b="1" dirty="0" smtClean="0">
                <a:latin typeface="+mn-ea"/>
                <a:ea typeface="+mn-ea"/>
              </a:rPr>
              <a:t>R</a:t>
            </a:r>
            <a:r>
              <a:rPr lang="ko-KR" altLang="en-US" sz="2000" b="1" dirty="0" smtClean="0">
                <a:latin typeface="+mn-ea"/>
                <a:ea typeface="+mn-ea"/>
              </a:rPr>
              <a:t>이 </a:t>
            </a:r>
            <a:r>
              <a:rPr lang="en-US" altLang="ko-KR" sz="2000" b="1" dirty="0">
                <a:latin typeface="+mn-ea"/>
                <a:ea typeface="+mn-ea"/>
              </a:rPr>
              <a:t>FOREIGN KEY </a:t>
            </a:r>
            <a:r>
              <a:rPr lang="ko-KR" altLang="en-US" sz="2000" b="1" dirty="0">
                <a:latin typeface="+mn-ea"/>
                <a:ea typeface="+mn-ea"/>
              </a:rPr>
              <a:t>의 제약 조건 </a:t>
            </a:r>
            <a:r>
              <a:rPr lang="ko-KR" altLang="en-US" sz="2000" b="1" dirty="0" err="1" smtClean="0">
                <a:latin typeface="+mn-ea"/>
                <a:ea typeface="+mn-ea"/>
              </a:rPr>
              <a:t>유형임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FOREIGN </a:t>
            </a:r>
            <a:r>
              <a:rPr lang="en-US" altLang="ko-KR" sz="2000" b="1" dirty="0">
                <a:latin typeface="+mn-ea"/>
                <a:ea typeface="+mn-ea"/>
              </a:rPr>
              <a:t>KEY </a:t>
            </a:r>
            <a:r>
              <a:rPr lang="ko-KR" altLang="en-US" sz="2000" b="1" dirty="0">
                <a:latin typeface="+mn-ea"/>
                <a:ea typeface="+mn-ea"/>
              </a:rPr>
              <a:t>의 제약 조건 유형이 </a:t>
            </a:r>
            <a:r>
              <a:rPr lang="en-US" altLang="ko-KR" sz="2000" b="1" dirty="0">
                <a:latin typeface="+mn-ea"/>
                <a:ea typeface="+mn-ea"/>
              </a:rPr>
              <a:t>R</a:t>
            </a:r>
            <a:r>
              <a:rPr lang="ko-KR" altLang="en-US" sz="2000" b="1" dirty="0">
                <a:latin typeface="+mn-ea"/>
                <a:ea typeface="+mn-ea"/>
              </a:rPr>
              <a:t>인 이유가 </a:t>
            </a:r>
            <a:r>
              <a:rPr lang="en-US" altLang="ko-KR" sz="2000" b="1" dirty="0">
                <a:latin typeface="+mn-ea"/>
                <a:ea typeface="+mn-ea"/>
              </a:rPr>
              <a:t>REFERENCE </a:t>
            </a:r>
            <a:r>
              <a:rPr lang="en-US" altLang="ko-KR" sz="2000" b="1" dirty="0" smtClean="0">
                <a:latin typeface="+mn-ea"/>
                <a:ea typeface="+mn-ea"/>
              </a:rPr>
              <a:t>INTEGRITY</a:t>
            </a:r>
            <a:r>
              <a:rPr lang="ko-KR" altLang="en-US" sz="2000" b="1" dirty="0" smtClean="0">
                <a:latin typeface="+mn-ea"/>
                <a:ea typeface="+mn-ea"/>
              </a:rPr>
              <a:t>의 </a:t>
            </a:r>
            <a:r>
              <a:rPr lang="ko-KR" altLang="en-US" sz="2000" b="1" dirty="0">
                <a:latin typeface="+mn-ea"/>
                <a:ea typeface="+mn-ea"/>
              </a:rPr>
              <a:t>이니셜로 인한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TABLE_NAME</a:t>
            </a:r>
            <a:r>
              <a:rPr lang="ko-KR" altLang="en-US" sz="2000" b="1" dirty="0">
                <a:latin typeface="+mn-ea"/>
                <a:ea typeface="+mn-ea"/>
              </a:rPr>
              <a:t>은 각 제약 조건들이 속한 테이블의 </a:t>
            </a:r>
            <a:r>
              <a:rPr lang="ko-KR" altLang="en-US" sz="2000" b="1" dirty="0" smtClean="0">
                <a:latin typeface="+mn-ea"/>
                <a:ea typeface="+mn-ea"/>
              </a:rPr>
              <a:t>이름임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NOT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조건인 경우에는 따로 언급되는 내용이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CHECK </a:t>
            </a:r>
            <a:r>
              <a:rPr lang="ko-KR" altLang="en-US" sz="2000" b="1" dirty="0">
                <a:latin typeface="+mn-ea"/>
                <a:ea typeface="+mn-ea"/>
              </a:rPr>
              <a:t>조건일 </a:t>
            </a:r>
            <a:r>
              <a:rPr lang="ko-KR" altLang="en-US" sz="2000" b="1" dirty="0" smtClean="0">
                <a:latin typeface="+mn-ea"/>
                <a:ea typeface="+mn-ea"/>
              </a:rPr>
              <a:t>경우에 </a:t>
            </a:r>
            <a:r>
              <a:rPr lang="en-US" altLang="ko-KR" sz="2000" b="1" dirty="0" smtClean="0">
                <a:latin typeface="+mn-ea"/>
                <a:ea typeface="+mn-ea"/>
              </a:rPr>
              <a:t>SEARCH_CONDITION</a:t>
            </a:r>
            <a:r>
              <a:rPr lang="ko-KR" altLang="en-US" sz="2000" b="1" dirty="0">
                <a:latin typeface="+mn-ea"/>
                <a:ea typeface="+mn-ea"/>
              </a:rPr>
              <a:t>은 제약 조건 유형이 </a:t>
            </a:r>
            <a:r>
              <a:rPr lang="en-US" altLang="ko-KR" sz="2000" b="1" dirty="0">
                <a:latin typeface="+mn-ea"/>
                <a:ea typeface="+mn-ea"/>
              </a:rPr>
              <a:t>C</a:t>
            </a:r>
            <a:r>
              <a:rPr lang="ko-KR" altLang="en-US" sz="2000" b="1" dirty="0">
                <a:latin typeface="+mn-ea"/>
                <a:ea typeface="+mn-ea"/>
              </a:rPr>
              <a:t>인 </a:t>
            </a:r>
            <a:r>
              <a:rPr lang="ko-KR" altLang="en-US" sz="2000" b="1" dirty="0" smtClean="0">
                <a:latin typeface="+mn-ea"/>
                <a:ea typeface="+mn-ea"/>
              </a:rPr>
              <a:t>       경우 </a:t>
            </a:r>
            <a:r>
              <a:rPr lang="ko-KR" altLang="en-US" sz="2000" b="1" dirty="0">
                <a:latin typeface="+mn-ea"/>
                <a:ea typeface="+mn-ea"/>
              </a:rPr>
              <a:t>각 행에 대한 조건을 </a:t>
            </a:r>
            <a:r>
              <a:rPr lang="ko-KR" altLang="en-US" sz="2000" b="1" dirty="0" smtClean="0">
                <a:latin typeface="+mn-ea"/>
                <a:ea typeface="+mn-ea"/>
              </a:rPr>
              <a:t> 설명해 </a:t>
            </a:r>
            <a:r>
              <a:rPr lang="ko-KR" altLang="en-US" sz="2000" b="1" dirty="0" smtClean="0">
                <a:latin typeface="+mn-ea"/>
                <a:ea typeface="+mn-ea"/>
              </a:rPr>
              <a:t>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R_CONSTRAINT_NAME</a:t>
            </a:r>
            <a:r>
              <a:rPr lang="ko-KR" altLang="en-US" sz="2000" b="1" dirty="0">
                <a:latin typeface="+mn-ea"/>
                <a:ea typeface="+mn-ea"/>
              </a:rPr>
              <a:t>은 제약 조건이 </a:t>
            </a:r>
            <a:r>
              <a:rPr lang="en-US" altLang="ko-KR" sz="2000" b="1" dirty="0">
                <a:latin typeface="+mn-ea"/>
                <a:ea typeface="+mn-ea"/>
              </a:rPr>
              <a:t>FOREIGN KEY</a:t>
            </a:r>
            <a:r>
              <a:rPr lang="ko-KR" altLang="en-US" sz="2000" b="1" dirty="0">
                <a:latin typeface="+mn-ea"/>
                <a:ea typeface="+mn-ea"/>
              </a:rPr>
              <a:t>인 </a:t>
            </a:r>
            <a:r>
              <a:rPr lang="ko-KR" altLang="en-US" sz="2000" b="1" dirty="0" smtClean="0">
                <a:latin typeface="+mn-ea"/>
                <a:ea typeface="+mn-ea"/>
              </a:rPr>
              <a:t>경우                        </a:t>
            </a:r>
            <a:r>
              <a:rPr lang="ko-KR" altLang="en-US" sz="2000" b="1" dirty="0">
                <a:latin typeface="+mn-ea"/>
                <a:ea typeface="+mn-ea"/>
              </a:rPr>
              <a:t>어떤 </a:t>
            </a:r>
            <a:r>
              <a:rPr lang="en-US" altLang="ko-KR" sz="2000" b="1" dirty="0">
                <a:latin typeface="+mn-ea"/>
                <a:ea typeface="+mn-ea"/>
              </a:rPr>
              <a:t>PRIMARY KEY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err="1">
                <a:latin typeface="+mn-ea"/>
                <a:ea typeface="+mn-ea"/>
              </a:rPr>
              <a:t>참조했는지에</a:t>
            </a:r>
            <a:r>
              <a:rPr lang="ko-KR" altLang="en-US" sz="2000" b="1" dirty="0">
                <a:latin typeface="+mn-ea"/>
                <a:ea typeface="+mn-ea"/>
              </a:rPr>
              <a:t> 대한 정보를 가짐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92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제약 조건 확인하기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8631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테이블에 어떤 제약 조건들이 사용되었는지 살펴보기 위해 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</a:t>
            </a:r>
            <a:r>
              <a:rPr lang="en-US" altLang="ko-KR" sz="2000" b="1" dirty="0">
                <a:latin typeface="+mn-ea"/>
                <a:ea typeface="+mn-ea"/>
              </a:rPr>
              <a:t>USER_CONSTRAINTS</a:t>
            </a:r>
            <a:r>
              <a:rPr lang="ko-KR" altLang="en-US" sz="2000" b="1" dirty="0">
                <a:latin typeface="+mn-ea"/>
                <a:ea typeface="+mn-ea"/>
              </a:rPr>
              <a:t>의 내용을 </a:t>
            </a:r>
            <a:r>
              <a:rPr lang="ko-KR" altLang="en-US" sz="2000" b="1" dirty="0" smtClean="0">
                <a:latin typeface="+mn-ea"/>
                <a:ea typeface="+mn-ea"/>
              </a:rPr>
              <a:t>출력함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④ </a:t>
            </a:r>
            <a:r>
              <a:rPr lang="ko-KR" altLang="en-US" sz="2000" b="1" dirty="0">
                <a:latin typeface="+mn-ea"/>
                <a:ea typeface="+mn-ea"/>
              </a:rPr>
              <a:t>의 </a:t>
            </a:r>
            <a:r>
              <a:rPr lang="en-US" altLang="ko-KR" sz="2000" b="1" dirty="0">
                <a:latin typeface="+mn-ea"/>
                <a:ea typeface="+mn-ea"/>
              </a:rPr>
              <a:t>USER_CONSTRAINTS</a:t>
            </a:r>
            <a:r>
              <a:rPr lang="ko-KR" altLang="en-US" sz="2000" b="1" dirty="0">
                <a:latin typeface="+mn-ea"/>
                <a:ea typeface="+mn-ea"/>
              </a:rPr>
              <a:t>은 제약 조건에 대한 모든 정보가 저장된 </a:t>
            </a:r>
            <a:r>
              <a:rPr lang="ko-KR" altLang="en-US" sz="2000" b="1" dirty="0" smtClean="0">
                <a:latin typeface="+mn-ea"/>
                <a:ea typeface="+mn-ea"/>
              </a:rPr>
              <a:t>          데이터 </a:t>
            </a:r>
            <a:r>
              <a:rPr lang="ko-KR" altLang="en-US" sz="2000" b="1" dirty="0" err="1" smtClean="0">
                <a:latin typeface="+mn-ea"/>
                <a:ea typeface="+mn-ea"/>
              </a:rPr>
              <a:t>딕셔너리임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① </a:t>
            </a:r>
            <a:r>
              <a:rPr lang="en-US" altLang="ko-KR" sz="2000" b="1" dirty="0">
                <a:latin typeface="+mn-ea"/>
                <a:ea typeface="+mn-ea"/>
              </a:rPr>
              <a:t>, ② , ③ </a:t>
            </a:r>
            <a:r>
              <a:rPr lang="ko-KR" altLang="en-US" sz="2000" b="1" dirty="0">
                <a:latin typeface="+mn-ea"/>
                <a:ea typeface="+mn-ea"/>
              </a:rPr>
              <a:t>은 </a:t>
            </a:r>
            <a:r>
              <a:rPr lang="ko-KR" altLang="en-US" sz="2000" b="1" dirty="0" err="1">
                <a:latin typeface="+mn-ea"/>
                <a:ea typeface="+mn-ea"/>
              </a:rPr>
              <a:t>데이터딕셔너리인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USER_CONSTRAINTS 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테이블내의 </a:t>
            </a:r>
            <a:r>
              <a:rPr lang="ko-KR" altLang="en-US" sz="2000" b="1" dirty="0" err="1">
                <a:latin typeface="+mn-ea"/>
                <a:ea typeface="+mn-ea"/>
              </a:rPr>
              <a:t>컬럼인데</a:t>
            </a:r>
            <a:r>
              <a:rPr lang="ko-KR" altLang="en-US" sz="2000" b="1" dirty="0">
                <a:latin typeface="+mn-ea"/>
                <a:ea typeface="+mn-ea"/>
              </a:rPr>
              <a:t> ① 은 제약 조건 명을 ② 는 제약 조건 유형을 ③ 은 제약 조건이 어느 테이블 소속인지 테이블 명을 저장하고 있는 </a:t>
            </a:r>
            <a:r>
              <a:rPr lang="ko-KR" altLang="en-US" sz="2000" b="1" dirty="0" err="1" smtClean="0">
                <a:latin typeface="+mn-ea"/>
                <a:ea typeface="+mn-ea"/>
              </a:rPr>
              <a:t>컬럼임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USER_CONS_COLUMNS </a:t>
            </a:r>
            <a:r>
              <a:rPr lang="ko-KR" altLang="en-US" sz="2000" b="1" dirty="0">
                <a:latin typeface="+mn-ea"/>
                <a:ea typeface="+mn-ea"/>
              </a:rPr>
              <a:t>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뷰는</a:t>
            </a:r>
            <a:r>
              <a:rPr lang="ko-KR" altLang="en-US" sz="2000" b="1" dirty="0">
                <a:latin typeface="+mn-ea"/>
                <a:ea typeface="+mn-ea"/>
              </a:rPr>
              <a:t> 제약 조건이 지정된 칼럼 명을 알려줌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5421" y="139032"/>
            <a:ext cx="13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10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제약조건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34038"/>
              </p:ext>
            </p:extLst>
          </p:nvPr>
        </p:nvGraphicFramePr>
        <p:xfrm>
          <a:off x="633673" y="1719840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</a:t>
                      </a:r>
                      <a:r>
                        <a:rPr lang="en-US" altLang="ko-KR" sz="1800" b="1" u="sng" dirty="0" smtClean="0">
                          <a:latin typeface="+mn-ea"/>
                          <a:ea typeface="+mn-ea"/>
                        </a:rPr>
                        <a:t>CONSTRAINT_NAME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800" b="1" u="sng" dirty="0" smtClean="0">
                          <a:latin typeface="+mn-ea"/>
                          <a:ea typeface="+mn-ea"/>
                        </a:rPr>
                        <a:t>CONSTRAINT_TYPE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800" b="1" u="sng" dirty="0" smtClean="0">
                          <a:latin typeface="+mn-ea"/>
                          <a:ea typeface="+mn-ea"/>
                        </a:rPr>
                        <a:t>TABLE_NAME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l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                        ①                         ②                     ③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altLang="ko-KR" sz="1800" b="1" u="sng" dirty="0" smtClean="0">
                          <a:latin typeface="+mn-ea"/>
                          <a:ea typeface="+mn-ea"/>
                        </a:rPr>
                        <a:t>USER_CONSTRAINTS;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                     ④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456130"/>
              </p:ext>
            </p:extLst>
          </p:nvPr>
        </p:nvGraphicFramePr>
        <p:xfrm>
          <a:off x="633673" y="5589240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SELECT * </a:t>
                      </a:r>
                    </a:p>
                    <a:p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FROM USER_CONS_COLUMNS;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8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5407</TotalTime>
  <Words>4867</Words>
  <Application>Microsoft Office PowerPoint</Application>
  <PresentationFormat>사용자 지정</PresentationFormat>
  <Paragraphs>847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4" baseType="lpstr">
      <vt:lpstr>Helvetica75</vt:lpstr>
      <vt:lpstr>HY견고딕</vt:lpstr>
      <vt:lpstr>굴림</vt:lpstr>
      <vt:lpstr>궁서체</vt:lpstr>
      <vt:lpstr>맑은 고딕</vt:lpstr>
      <vt:lpstr>Arial</vt:lpstr>
      <vt:lpstr>Lucida Console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482</cp:revision>
  <cp:lastPrinted>2016-04-03T23:53:51Z</cp:lastPrinted>
  <dcterms:created xsi:type="dcterms:W3CDTF">2010-01-22T01:09:25Z</dcterms:created>
  <dcterms:modified xsi:type="dcterms:W3CDTF">2023-05-01T01:10:37Z</dcterms:modified>
</cp:coreProperties>
</file>